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7" r:id="rId2"/>
    <p:sldId id="452" r:id="rId3"/>
    <p:sldId id="390" r:id="rId4"/>
    <p:sldId id="391" r:id="rId5"/>
    <p:sldId id="414" r:id="rId6"/>
    <p:sldId id="411" r:id="rId7"/>
    <p:sldId id="412" r:id="rId8"/>
    <p:sldId id="413" r:id="rId9"/>
    <p:sldId id="408" r:id="rId10"/>
    <p:sldId id="451" r:id="rId11"/>
    <p:sldId id="415" r:id="rId12"/>
    <p:sldId id="421" r:id="rId13"/>
    <p:sldId id="422" r:id="rId14"/>
    <p:sldId id="416" r:id="rId15"/>
    <p:sldId id="423" r:id="rId16"/>
    <p:sldId id="424" r:id="rId17"/>
    <p:sldId id="417" r:id="rId18"/>
    <p:sldId id="418" r:id="rId19"/>
    <p:sldId id="419" r:id="rId20"/>
    <p:sldId id="425" r:id="rId21"/>
    <p:sldId id="420" r:id="rId22"/>
    <p:sldId id="402" r:id="rId23"/>
    <p:sldId id="401" r:id="rId24"/>
    <p:sldId id="403" r:id="rId25"/>
    <p:sldId id="404" r:id="rId26"/>
    <p:sldId id="406" r:id="rId27"/>
    <p:sldId id="407" r:id="rId28"/>
    <p:sldId id="431" r:id="rId29"/>
    <p:sldId id="432" r:id="rId30"/>
    <p:sldId id="434" r:id="rId31"/>
    <p:sldId id="433" r:id="rId32"/>
    <p:sldId id="398" r:id="rId33"/>
    <p:sldId id="397" r:id="rId34"/>
    <p:sldId id="426" r:id="rId35"/>
    <p:sldId id="429" r:id="rId36"/>
    <p:sldId id="427" r:id="rId37"/>
    <p:sldId id="428" r:id="rId38"/>
    <p:sldId id="430" r:id="rId39"/>
    <p:sldId id="443" r:id="rId40"/>
    <p:sldId id="444" r:id="rId41"/>
    <p:sldId id="445" r:id="rId42"/>
    <p:sldId id="435" r:id="rId43"/>
    <p:sldId id="436" r:id="rId44"/>
    <p:sldId id="437" r:id="rId45"/>
    <p:sldId id="446" r:id="rId46"/>
    <p:sldId id="447" r:id="rId47"/>
    <p:sldId id="448" r:id="rId48"/>
    <p:sldId id="438" r:id="rId49"/>
    <p:sldId id="440" r:id="rId50"/>
    <p:sldId id="439" r:id="rId51"/>
    <p:sldId id="449" r:id="rId52"/>
    <p:sldId id="450" r:id="rId53"/>
    <p:sldId id="441" r:id="rId54"/>
    <p:sldId id="442" r:id="rId55"/>
    <p:sldId id="384" r:id="rId5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660"/>
  </p:normalViewPr>
  <p:slideViewPr>
    <p:cSldViewPr>
      <p:cViewPr varScale="1">
        <p:scale>
          <a:sx n="106" d="100"/>
          <a:sy n="106" d="100"/>
        </p:scale>
        <p:origin x="1644" y="11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drea\Documents\lo%20de%20andrea\oasis\Datos%20de%20Margarita%20Caso\Estaci&#243;n%203030Muleg&#233;.xls"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marker>
            <c:symbol val="none"/>
          </c:marker>
          <c:cat>
            <c:strRef>
              <c:f>'grafico año vs ppromedio'!$A$2:$A$80</c:f>
              <c:strCache>
                <c:ptCount val="79"/>
                <c:pt idx="0">
                  <c:v>1922</c:v>
                </c:pt>
                <c:pt idx="1">
                  <c:v>1923</c:v>
                </c:pt>
                <c:pt idx="2">
                  <c:v>1924</c:v>
                </c:pt>
                <c:pt idx="3">
                  <c:v>1925</c:v>
                </c:pt>
                <c:pt idx="4">
                  <c:v>1926</c:v>
                </c:pt>
                <c:pt idx="5">
                  <c:v>1927</c:v>
                </c:pt>
                <c:pt idx="6">
                  <c:v>1928</c:v>
                </c:pt>
                <c:pt idx="7">
                  <c:v>1929</c:v>
                </c:pt>
                <c:pt idx="8">
                  <c:v>1930</c:v>
                </c:pt>
                <c:pt idx="9">
                  <c:v>1931</c:v>
                </c:pt>
                <c:pt idx="10">
                  <c:v>1932</c:v>
                </c:pt>
                <c:pt idx="11">
                  <c:v>1933</c:v>
                </c:pt>
                <c:pt idx="12">
                  <c:v>1934</c:v>
                </c:pt>
                <c:pt idx="13">
                  <c:v>1935</c:v>
                </c:pt>
                <c:pt idx="14">
                  <c:v>1936</c:v>
                </c:pt>
                <c:pt idx="15">
                  <c:v>1937</c:v>
                </c:pt>
                <c:pt idx="16">
                  <c:v>1938</c:v>
                </c:pt>
                <c:pt idx="17">
                  <c:v>1939</c:v>
                </c:pt>
                <c:pt idx="18">
                  <c:v>1940</c:v>
                </c:pt>
                <c:pt idx="19">
                  <c:v>1941</c:v>
                </c:pt>
                <c:pt idx="20">
                  <c:v>1942</c:v>
                </c:pt>
                <c:pt idx="21">
                  <c:v>1943</c:v>
                </c:pt>
                <c:pt idx="22">
                  <c:v>1944</c:v>
                </c:pt>
                <c:pt idx="23">
                  <c:v>1945</c:v>
                </c:pt>
                <c:pt idx="24">
                  <c:v>1946</c:v>
                </c:pt>
                <c:pt idx="25">
                  <c:v>1947</c:v>
                </c:pt>
                <c:pt idx="26">
                  <c:v>1948</c:v>
                </c:pt>
                <c:pt idx="27">
                  <c:v>1949</c:v>
                </c:pt>
                <c:pt idx="28">
                  <c:v>1954</c:v>
                </c:pt>
                <c:pt idx="29">
                  <c:v>1955</c:v>
                </c:pt>
                <c:pt idx="30">
                  <c:v>1956</c:v>
                </c:pt>
                <c:pt idx="31">
                  <c:v>1957</c:v>
                </c:pt>
                <c:pt idx="32">
                  <c:v>1958</c:v>
                </c:pt>
                <c:pt idx="33">
                  <c:v>1959</c:v>
                </c:pt>
                <c:pt idx="34">
                  <c:v>1960</c:v>
                </c:pt>
                <c:pt idx="35">
                  <c:v>1961</c:v>
                </c:pt>
                <c:pt idx="36">
                  <c:v>1962</c:v>
                </c:pt>
                <c:pt idx="37">
                  <c:v>1963</c:v>
                </c:pt>
                <c:pt idx="38">
                  <c:v>1964</c:v>
                </c:pt>
                <c:pt idx="39">
                  <c:v>1965</c:v>
                </c:pt>
                <c:pt idx="40">
                  <c:v>1966</c:v>
                </c:pt>
                <c:pt idx="41">
                  <c:v>1967</c:v>
                </c:pt>
                <c:pt idx="42">
                  <c:v>1968</c:v>
                </c:pt>
                <c:pt idx="43">
                  <c:v>1969</c:v>
                </c:pt>
                <c:pt idx="44">
                  <c:v>1970</c:v>
                </c:pt>
                <c:pt idx="45">
                  <c:v>1971</c:v>
                </c:pt>
                <c:pt idx="46">
                  <c:v>1972</c:v>
                </c:pt>
                <c:pt idx="47">
                  <c:v>1973</c:v>
                </c:pt>
                <c:pt idx="48">
                  <c:v>1974</c:v>
                </c:pt>
                <c:pt idx="49">
                  <c:v>1975</c:v>
                </c:pt>
                <c:pt idx="50">
                  <c:v>1976</c:v>
                </c:pt>
                <c:pt idx="51">
                  <c:v>1977</c:v>
                </c:pt>
                <c:pt idx="52">
                  <c:v>1978</c:v>
                </c:pt>
                <c:pt idx="53">
                  <c:v>1979</c:v>
                </c:pt>
                <c:pt idx="54">
                  <c:v>1980</c:v>
                </c:pt>
                <c:pt idx="55">
                  <c:v>1981</c:v>
                </c:pt>
                <c:pt idx="56">
                  <c:v>1982</c:v>
                </c:pt>
                <c:pt idx="57">
                  <c:v>1983</c:v>
                </c:pt>
                <c:pt idx="58">
                  <c:v>1984</c:v>
                </c:pt>
                <c:pt idx="59">
                  <c:v>1985</c:v>
                </c:pt>
                <c:pt idx="60">
                  <c:v>1986</c:v>
                </c:pt>
                <c:pt idx="61">
                  <c:v>1987</c:v>
                </c:pt>
                <c:pt idx="62">
                  <c:v>1988</c:v>
                </c:pt>
                <c:pt idx="63">
                  <c:v>1989</c:v>
                </c:pt>
                <c:pt idx="64">
                  <c:v>1990</c:v>
                </c:pt>
                <c:pt idx="65">
                  <c:v>1991</c:v>
                </c:pt>
                <c:pt idx="66">
                  <c:v>1992</c:v>
                </c:pt>
                <c:pt idx="67">
                  <c:v>1993</c:v>
                </c:pt>
                <c:pt idx="68">
                  <c:v>1994</c:v>
                </c:pt>
                <c:pt idx="69">
                  <c:v>1995</c:v>
                </c:pt>
                <c:pt idx="70">
                  <c:v>1996</c:v>
                </c:pt>
                <c:pt idx="71">
                  <c:v>1997</c:v>
                </c:pt>
                <c:pt idx="72">
                  <c:v>1998</c:v>
                </c:pt>
                <c:pt idx="73">
                  <c:v>1999</c:v>
                </c:pt>
                <c:pt idx="74">
                  <c:v>2000</c:v>
                </c:pt>
                <c:pt idx="75">
                  <c:v>2001</c:v>
                </c:pt>
                <c:pt idx="76">
                  <c:v>2002</c:v>
                </c:pt>
                <c:pt idx="77">
                  <c:v>2003</c:v>
                </c:pt>
                <c:pt idx="78">
                  <c:v>2004</c:v>
                </c:pt>
              </c:strCache>
            </c:strRef>
          </c:cat>
          <c:val>
            <c:numRef>
              <c:f>'grafico año vs ppromedio'!$B$2:$B$80</c:f>
              <c:numCache>
                <c:formatCode>General</c:formatCode>
                <c:ptCount val="79"/>
                <c:pt idx="0">
                  <c:v>6.9124423963134105E-3</c:v>
                </c:pt>
                <c:pt idx="1">
                  <c:v>0.15483870967741944</c:v>
                </c:pt>
                <c:pt idx="2">
                  <c:v>6.9124423963134105E-3</c:v>
                </c:pt>
                <c:pt idx="3">
                  <c:v>1.0599078341013892E-2</c:v>
                </c:pt>
                <c:pt idx="4">
                  <c:v>9.2165898617511857E-4</c:v>
                </c:pt>
                <c:pt idx="5">
                  <c:v>2.5345622119815801E-2</c:v>
                </c:pt>
                <c:pt idx="6">
                  <c:v>9.7695852534563143E-2</c:v>
                </c:pt>
                <c:pt idx="7">
                  <c:v>0.26267281105990964</c:v>
                </c:pt>
                <c:pt idx="8">
                  <c:v>0.35345622119815812</c:v>
                </c:pt>
                <c:pt idx="9">
                  <c:v>0.23640552995391687</c:v>
                </c:pt>
                <c:pt idx="10">
                  <c:v>1.8433179723502436E-2</c:v>
                </c:pt>
                <c:pt idx="11">
                  <c:v>7.8341013824884814E-2</c:v>
                </c:pt>
                <c:pt idx="12">
                  <c:v>0.81059907834101375</c:v>
                </c:pt>
                <c:pt idx="13">
                  <c:v>0.58847926267281236</c:v>
                </c:pt>
                <c:pt idx="14">
                  <c:v>0.52764976958525345</c:v>
                </c:pt>
                <c:pt idx="15">
                  <c:v>0.13364055299539171</c:v>
                </c:pt>
                <c:pt idx="16">
                  <c:v>0.36221198156682038</c:v>
                </c:pt>
                <c:pt idx="17">
                  <c:v>6.1290322580645172E-2</c:v>
                </c:pt>
                <c:pt idx="18">
                  <c:v>0.20967741935483872</c:v>
                </c:pt>
                <c:pt idx="19">
                  <c:v>8.3410138248847965E-2</c:v>
                </c:pt>
                <c:pt idx="20">
                  <c:v>9.493087557603784E-2</c:v>
                </c:pt>
                <c:pt idx="21">
                  <c:v>0.24884792626728144</c:v>
                </c:pt>
                <c:pt idx="22">
                  <c:v>0.30184331797235203</c:v>
                </c:pt>
                <c:pt idx="23">
                  <c:v>0.51059907834101381</c:v>
                </c:pt>
                <c:pt idx="24">
                  <c:v>0.51290322580644876</c:v>
                </c:pt>
                <c:pt idx="25">
                  <c:v>6.9124423963134105E-3</c:v>
                </c:pt>
                <c:pt idx="26">
                  <c:v>0.31059907834101386</c:v>
                </c:pt>
                <c:pt idx="27">
                  <c:v>0.35483870967742154</c:v>
                </c:pt>
                <c:pt idx="28">
                  <c:v>0.20193548387096943</c:v>
                </c:pt>
                <c:pt idx="29">
                  <c:v>9.5391705069124463E-2</c:v>
                </c:pt>
                <c:pt idx="30">
                  <c:v>1.8894009216589982E-2</c:v>
                </c:pt>
                <c:pt idx="31">
                  <c:v>0.53225806451612889</c:v>
                </c:pt>
                <c:pt idx="32">
                  <c:v>0.37419354838709684</c:v>
                </c:pt>
                <c:pt idx="33">
                  <c:v>0.44193548387096887</c:v>
                </c:pt>
                <c:pt idx="34">
                  <c:v>0.3599078341013825</c:v>
                </c:pt>
                <c:pt idx="35">
                  <c:v>0.35215053763441001</c:v>
                </c:pt>
                <c:pt idx="36">
                  <c:v>0.65322580645161765</c:v>
                </c:pt>
                <c:pt idx="37">
                  <c:v>0.12442396313364062</c:v>
                </c:pt>
                <c:pt idx="38">
                  <c:v>6.9892473118280063E-2</c:v>
                </c:pt>
                <c:pt idx="39">
                  <c:v>2.5806451612903274E-2</c:v>
                </c:pt>
                <c:pt idx="40">
                  <c:v>1.7050691244239705E-2</c:v>
                </c:pt>
                <c:pt idx="41">
                  <c:v>0.14930875576036945</c:v>
                </c:pt>
                <c:pt idx="42">
                  <c:v>1.8894009216589982E-2</c:v>
                </c:pt>
                <c:pt idx="43">
                  <c:v>0.24193548387096964</c:v>
                </c:pt>
                <c:pt idx="44">
                  <c:v>0.28571428571428753</c:v>
                </c:pt>
                <c:pt idx="45">
                  <c:v>0.22119815668202844</c:v>
                </c:pt>
                <c:pt idx="46">
                  <c:v>1.3341013824884778</c:v>
                </c:pt>
                <c:pt idx="47">
                  <c:v>0.16820276497695841</c:v>
                </c:pt>
                <c:pt idx="48">
                  <c:v>0.18894009216590027</c:v>
                </c:pt>
                <c:pt idx="49">
                  <c:v>6.6820276497695882E-2</c:v>
                </c:pt>
                <c:pt idx="50">
                  <c:v>0.14516129032258071</c:v>
                </c:pt>
                <c:pt idx="51">
                  <c:v>0.36635944700461054</c:v>
                </c:pt>
                <c:pt idx="52">
                  <c:v>0.57603686635944695</c:v>
                </c:pt>
                <c:pt idx="53">
                  <c:v>0.29723502304147464</c:v>
                </c:pt>
                <c:pt idx="54">
                  <c:v>0.17511520737327191</c:v>
                </c:pt>
                <c:pt idx="55">
                  <c:v>0.31797235023041653</c:v>
                </c:pt>
                <c:pt idx="56">
                  <c:v>0.14055299539170504</c:v>
                </c:pt>
                <c:pt idx="57">
                  <c:v>0.59946236559139343</c:v>
                </c:pt>
                <c:pt idx="58">
                  <c:v>1.2695852534562211</c:v>
                </c:pt>
                <c:pt idx="59">
                  <c:v>0.28763440860215056</c:v>
                </c:pt>
                <c:pt idx="60">
                  <c:v>0.16129032258064571</c:v>
                </c:pt>
                <c:pt idx="61">
                  <c:v>2.1505376344086041E-2</c:v>
                </c:pt>
                <c:pt idx="62">
                  <c:v>0.76344086021505364</c:v>
                </c:pt>
                <c:pt idx="63">
                  <c:v>0.19585253456221277</c:v>
                </c:pt>
                <c:pt idx="64">
                  <c:v>0.39516129032258235</c:v>
                </c:pt>
                <c:pt idx="65">
                  <c:v>0.40322580645161293</c:v>
                </c:pt>
                <c:pt idx="66">
                  <c:v>0.73732718894009219</c:v>
                </c:pt>
                <c:pt idx="67">
                  <c:v>0.83548387096774157</c:v>
                </c:pt>
                <c:pt idx="68">
                  <c:v>0.84731182795698923</c:v>
                </c:pt>
                <c:pt idx="69">
                  <c:v>0.26645161290322583</c:v>
                </c:pt>
                <c:pt idx="70">
                  <c:v>0.25391705069124421</c:v>
                </c:pt>
                <c:pt idx="71">
                  <c:v>0.16612903225806477</c:v>
                </c:pt>
                <c:pt idx="72">
                  <c:v>0.64946236559139758</c:v>
                </c:pt>
                <c:pt idx="73">
                  <c:v>5.1075268817204304E-2</c:v>
                </c:pt>
                <c:pt idx="74">
                  <c:v>3.7634408602150726E-2</c:v>
                </c:pt>
                <c:pt idx="75">
                  <c:v>1.9354838709677514E-2</c:v>
                </c:pt>
                <c:pt idx="76">
                  <c:v>0.12903225806451613</c:v>
                </c:pt>
                <c:pt idx="77">
                  <c:v>0.22580645161290394</c:v>
                </c:pt>
                <c:pt idx="78">
                  <c:v>0.51935483870967769</c:v>
                </c:pt>
              </c:numCache>
            </c:numRef>
          </c:val>
          <c:smooth val="0"/>
        </c:ser>
        <c:dLbls>
          <c:showLegendKey val="0"/>
          <c:showVal val="0"/>
          <c:showCatName val="0"/>
          <c:showSerName val="0"/>
          <c:showPercent val="0"/>
          <c:showBubbleSize val="0"/>
        </c:dLbls>
        <c:smooth val="0"/>
        <c:axId val="187392592"/>
        <c:axId val="187392984"/>
      </c:lineChart>
      <c:catAx>
        <c:axId val="187392592"/>
        <c:scaling>
          <c:orientation val="minMax"/>
        </c:scaling>
        <c:delete val="0"/>
        <c:axPos val="b"/>
        <c:numFmt formatCode="General" sourceLinked="0"/>
        <c:majorTickMark val="none"/>
        <c:minorTickMark val="none"/>
        <c:tickLblPos val="nextTo"/>
        <c:txPr>
          <a:bodyPr/>
          <a:lstStyle/>
          <a:p>
            <a:pPr>
              <a:defRPr lang="es-MX"/>
            </a:pPr>
            <a:endParaRPr lang="es-MX"/>
          </a:p>
        </c:txPr>
        <c:crossAx val="187392984"/>
        <c:crosses val="autoZero"/>
        <c:auto val="1"/>
        <c:lblAlgn val="ctr"/>
        <c:lblOffset val="100"/>
        <c:noMultiLvlLbl val="0"/>
      </c:catAx>
      <c:valAx>
        <c:axId val="187392984"/>
        <c:scaling>
          <c:orientation val="minMax"/>
        </c:scaling>
        <c:delete val="0"/>
        <c:axPos val="l"/>
        <c:majorGridlines/>
        <c:title>
          <c:tx>
            <c:rich>
              <a:bodyPr/>
              <a:lstStyle/>
              <a:p>
                <a:pPr>
                  <a:defRPr lang="es-MX"/>
                </a:pPr>
                <a:r>
                  <a:rPr lang="en-US"/>
                  <a:t>average annual precipitation</a:t>
                </a:r>
              </a:p>
            </c:rich>
          </c:tx>
          <c:overlay val="0"/>
        </c:title>
        <c:numFmt formatCode="General" sourceLinked="1"/>
        <c:majorTickMark val="none"/>
        <c:minorTickMark val="none"/>
        <c:tickLblPos val="nextTo"/>
        <c:txPr>
          <a:bodyPr/>
          <a:lstStyle/>
          <a:p>
            <a:pPr>
              <a:defRPr lang="es-MX"/>
            </a:pPr>
            <a:endParaRPr lang="es-MX"/>
          </a:p>
        </c:txPr>
        <c:crossAx val="18739259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666666666666666"/>
          <c:y val="0.19138755980861244"/>
          <c:w val="0.68412698412698414"/>
          <c:h val="0.50239234449760761"/>
        </c:manualLayout>
      </c:layout>
      <c:scatterChart>
        <c:scatterStyle val="smoothMarker"/>
        <c:varyColors val="0"/>
        <c:ser>
          <c:idx val="0"/>
          <c:order val="0"/>
          <c:tx>
            <c:strRef>
              <c:f>Sheet1!$A$2</c:f>
              <c:strCache>
                <c:ptCount val="1"/>
                <c:pt idx="0">
                  <c:v>%demanda satisfecho</c:v>
                </c:pt>
              </c:strCache>
            </c:strRef>
          </c:tx>
          <c:spPr>
            <a:ln w="28004">
              <a:solidFill>
                <a:srgbClr val="FF0000"/>
              </a:solidFill>
              <a:prstDash val="solid"/>
            </a:ln>
          </c:spPr>
          <c:marker>
            <c:symbol val="none"/>
          </c:marker>
          <c:xVal>
            <c:numRef>
              <c:f>Sheet1!$B$1:$HE$1</c:f>
              <c:numCache>
                <c:formatCode>General</c:formatCode>
                <c:ptCount val="212"/>
                <c:pt idx="0">
                  <c:v>0</c:v>
                </c:pt>
                <c:pt idx="1">
                  <c:v>2.5</c:v>
                </c:pt>
                <c:pt idx="2">
                  <c:v>5</c:v>
                </c:pt>
                <c:pt idx="3">
                  <c:v>7.5</c:v>
                </c:pt>
                <c:pt idx="4">
                  <c:v>10</c:v>
                </c:pt>
                <c:pt idx="5">
                  <c:v>12.5</c:v>
                </c:pt>
                <c:pt idx="6">
                  <c:v>15</c:v>
                </c:pt>
                <c:pt idx="7">
                  <c:v>17.5</c:v>
                </c:pt>
                <c:pt idx="8">
                  <c:v>20</c:v>
                </c:pt>
                <c:pt idx="9">
                  <c:v>22.5</c:v>
                </c:pt>
                <c:pt idx="10">
                  <c:v>25</c:v>
                </c:pt>
                <c:pt idx="11">
                  <c:v>27.5</c:v>
                </c:pt>
                <c:pt idx="12">
                  <c:v>30</c:v>
                </c:pt>
                <c:pt idx="13">
                  <c:v>32.5</c:v>
                </c:pt>
                <c:pt idx="14">
                  <c:v>35</c:v>
                </c:pt>
                <c:pt idx="15">
                  <c:v>37.5</c:v>
                </c:pt>
                <c:pt idx="16">
                  <c:v>40</c:v>
                </c:pt>
                <c:pt idx="17">
                  <c:v>42.5</c:v>
                </c:pt>
                <c:pt idx="18">
                  <c:v>45</c:v>
                </c:pt>
                <c:pt idx="19">
                  <c:v>47.5</c:v>
                </c:pt>
                <c:pt idx="20">
                  <c:v>50</c:v>
                </c:pt>
                <c:pt idx="21">
                  <c:v>52.5</c:v>
                </c:pt>
                <c:pt idx="22">
                  <c:v>55</c:v>
                </c:pt>
                <c:pt idx="23">
                  <c:v>57.5</c:v>
                </c:pt>
                <c:pt idx="24">
                  <c:v>60</c:v>
                </c:pt>
                <c:pt idx="25">
                  <c:v>62.5</c:v>
                </c:pt>
                <c:pt idx="26">
                  <c:v>65</c:v>
                </c:pt>
                <c:pt idx="27">
                  <c:v>67.5</c:v>
                </c:pt>
                <c:pt idx="28">
                  <c:v>70</c:v>
                </c:pt>
                <c:pt idx="29">
                  <c:v>72.5</c:v>
                </c:pt>
                <c:pt idx="30">
                  <c:v>75</c:v>
                </c:pt>
                <c:pt idx="31">
                  <c:v>77.5</c:v>
                </c:pt>
                <c:pt idx="32">
                  <c:v>80</c:v>
                </c:pt>
                <c:pt idx="33">
                  <c:v>82.5</c:v>
                </c:pt>
                <c:pt idx="34">
                  <c:v>85</c:v>
                </c:pt>
                <c:pt idx="35">
                  <c:v>87.5</c:v>
                </c:pt>
                <c:pt idx="36">
                  <c:v>90</c:v>
                </c:pt>
                <c:pt idx="37">
                  <c:v>92.5</c:v>
                </c:pt>
                <c:pt idx="38">
                  <c:v>95</c:v>
                </c:pt>
                <c:pt idx="39">
                  <c:v>97.5</c:v>
                </c:pt>
                <c:pt idx="40">
                  <c:v>100</c:v>
                </c:pt>
              </c:numCache>
            </c:numRef>
          </c:xVal>
          <c:yVal>
            <c:numRef>
              <c:f>Sheet1!$B$2:$HE$2</c:f>
              <c:numCache>
                <c:formatCode>0%</c:formatCode>
                <c:ptCount val="212"/>
                <c:pt idx="0">
                  <c:v>1.18</c:v>
                </c:pt>
                <c:pt idx="1">
                  <c:v>1.18</c:v>
                </c:pt>
                <c:pt idx="2">
                  <c:v>1.17</c:v>
                </c:pt>
                <c:pt idx="3">
                  <c:v>1.1599999999999999</c:v>
                </c:pt>
                <c:pt idx="4">
                  <c:v>1.1599999999999999</c:v>
                </c:pt>
                <c:pt idx="5">
                  <c:v>1.1499999999999999</c:v>
                </c:pt>
                <c:pt idx="6">
                  <c:v>1.1399999999999999</c:v>
                </c:pt>
                <c:pt idx="7">
                  <c:v>1.1299999999999999</c:v>
                </c:pt>
                <c:pt idx="8">
                  <c:v>1.1200000000000001</c:v>
                </c:pt>
                <c:pt idx="9">
                  <c:v>1.1200000000000001</c:v>
                </c:pt>
                <c:pt idx="10">
                  <c:v>1.1100000000000001</c:v>
                </c:pt>
                <c:pt idx="11">
                  <c:v>1.1000000000000001</c:v>
                </c:pt>
                <c:pt idx="12">
                  <c:v>1.0900000000000001</c:v>
                </c:pt>
                <c:pt idx="13">
                  <c:v>1.08</c:v>
                </c:pt>
                <c:pt idx="14">
                  <c:v>1.07</c:v>
                </c:pt>
                <c:pt idx="15">
                  <c:v>1.06</c:v>
                </c:pt>
                <c:pt idx="16">
                  <c:v>1.05</c:v>
                </c:pt>
                <c:pt idx="17">
                  <c:v>1.03</c:v>
                </c:pt>
                <c:pt idx="18">
                  <c:v>1.02</c:v>
                </c:pt>
                <c:pt idx="19">
                  <c:v>1.01</c:v>
                </c:pt>
                <c:pt idx="20">
                  <c:v>1</c:v>
                </c:pt>
                <c:pt idx="21">
                  <c:v>0.99</c:v>
                </c:pt>
                <c:pt idx="22">
                  <c:v>0.97</c:v>
                </c:pt>
                <c:pt idx="23">
                  <c:v>0.96</c:v>
                </c:pt>
                <c:pt idx="24">
                  <c:v>0.95</c:v>
                </c:pt>
                <c:pt idx="25">
                  <c:v>0.93</c:v>
                </c:pt>
                <c:pt idx="26">
                  <c:v>0.92</c:v>
                </c:pt>
                <c:pt idx="27">
                  <c:v>0.9</c:v>
                </c:pt>
                <c:pt idx="28">
                  <c:v>0.89</c:v>
                </c:pt>
                <c:pt idx="29">
                  <c:v>0.87</c:v>
                </c:pt>
                <c:pt idx="30">
                  <c:v>0.86</c:v>
                </c:pt>
                <c:pt idx="31">
                  <c:v>0.84</c:v>
                </c:pt>
                <c:pt idx="32">
                  <c:v>0.83</c:v>
                </c:pt>
                <c:pt idx="33">
                  <c:v>0.81</c:v>
                </c:pt>
                <c:pt idx="34">
                  <c:v>0.8</c:v>
                </c:pt>
                <c:pt idx="35">
                  <c:v>0.78</c:v>
                </c:pt>
                <c:pt idx="36">
                  <c:v>0.76</c:v>
                </c:pt>
                <c:pt idx="37">
                  <c:v>0.75</c:v>
                </c:pt>
                <c:pt idx="38">
                  <c:v>0.73</c:v>
                </c:pt>
                <c:pt idx="39">
                  <c:v>0.71</c:v>
                </c:pt>
                <c:pt idx="40">
                  <c:v>0.69</c:v>
                </c:pt>
              </c:numCache>
            </c:numRef>
          </c:yVal>
          <c:smooth val="1"/>
        </c:ser>
        <c:ser>
          <c:idx val="11"/>
          <c:order val="1"/>
          <c:tx>
            <c:strRef>
              <c:f>Sheet1!$A$13</c:f>
              <c:strCache>
                <c:ptCount val="1"/>
              </c:strCache>
            </c:strRef>
          </c:tx>
          <c:spPr>
            <a:ln w="14002">
              <a:solidFill>
                <a:srgbClr val="FFFF99"/>
              </a:solidFill>
              <a:prstDash val="solid"/>
            </a:ln>
          </c:spPr>
          <c:marker>
            <c:symbol val="none"/>
          </c:marker>
          <c:xVal>
            <c:numRef>
              <c:f>Sheet1!$B$1:$HE$1</c:f>
              <c:numCache>
                <c:formatCode>General</c:formatCode>
                <c:ptCount val="212"/>
                <c:pt idx="0">
                  <c:v>0</c:v>
                </c:pt>
                <c:pt idx="1">
                  <c:v>2.5</c:v>
                </c:pt>
                <c:pt idx="2">
                  <c:v>5</c:v>
                </c:pt>
                <c:pt idx="3">
                  <c:v>7.5</c:v>
                </c:pt>
                <c:pt idx="4">
                  <c:v>10</c:v>
                </c:pt>
                <c:pt idx="5">
                  <c:v>12.5</c:v>
                </c:pt>
                <c:pt idx="6">
                  <c:v>15</c:v>
                </c:pt>
                <c:pt idx="7">
                  <c:v>17.5</c:v>
                </c:pt>
                <c:pt idx="8">
                  <c:v>20</c:v>
                </c:pt>
                <c:pt idx="9">
                  <c:v>22.5</c:v>
                </c:pt>
                <c:pt idx="10">
                  <c:v>25</c:v>
                </c:pt>
                <c:pt idx="11">
                  <c:v>27.5</c:v>
                </c:pt>
                <c:pt idx="12">
                  <c:v>30</c:v>
                </c:pt>
                <c:pt idx="13">
                  <c:v>32.5</c:v>
                </c:pt>
                <c:pt idx="14">
                  <c:v>35</c:v>
                </c:pt>
                <c:pt idx="15">
                  <c:v>37.5</c:v>
                </c:pt>
                <c:pt idx="16">
                  <c:v>40</c:v>
                </c:pt>
                <c:pt idx="17">
                  <c:v>42.5</c:v>
                </c:pt>
                <c:pt idx="18">
                  <c:v>45</c:v>
                </c:pt>
                <c:pt idx="19">
                  <c:v>47.5</c:v>
                </c:pt>
                <c:pt idx="20">
                  <c:v>50</c:v>
                </c:pt>
                <c:pt idx="21">
                  <c:v>52.5</c:v>
                </c:pt>
                <c:pt idx="22">
                  <c:v>55</c:v>
                </c:pt>
                <c:pt idx="23">
                  <c:v>57.5</c:v>
                </c:pt>
                <c:pt idx="24">
                  <c:v>60</c:v>
                </c:pt>
                <c:pt idx="25">
                  <c:v>62.5</c:v>
                </c:pt>
                <c:pt idx="26">
                  <c:v>65</c:v>
                </c:pt>
                <c:pt idx="27">
                  <c:v>67.5</c:v>
                </c:pt>
                <c:pt idx="28">
                  <c:v>70</c:v>
                </c:pt>
                <c:pt idx="29">
                  <c:v>72.5</c:v>
                </c:pt>
                <c:pt idx="30">
                  <c:v>75</c:v>
                </c:pt>
                <c:pt idx="31">
                  <c:v>77.5</c:v>
                </c:pt>
                <c:pt idx="32">
                  <c:v>80</c:v>
                </c:pt>
                <c:pt idx="33">
                  <c:v>82.5</c:v>
                </c:pt>
                <c:pt idx="34">
                  <c:v>85</c:v>
                </c:pt>
                <c:pt idx="35">
                  <c:v>87.5</c:v>
                </c:pt>
                <c:pt idx="36">
                  <c:v>90</c:v>
                </c:pt>
                <c:pt idx="37">
                  <c:v>92.5</c:v>
                </c:pt>
                <c:pt idx="38">
                  <c:v>95</c:v>
                </c:pt>
                <c:pt idx="39">
                  <c:v>97.5</c:v>
                </c:pt>
                <c:pt idx="40">
                  <c:v>100</c:v>
                </c:pt>
              </c:numCache>
            </c:numRef>
          </c:xVal>
          <c:yVal>
            <c:numRef>
              <c:f>Sheet1!$B$13:$HE$13</c:f>
              <c:numCache>
                <c:formatCode>General</c:formatCode>
                <c:ptCount val="212"/>
              </c:numCache>
            </c:numRef>
          </c:yVal>
          <c:smooth val="1"/>
        </c:ser>
        <c:dLbls>
          <c:showLegendKey val="0"/>
          <c:showVal val="0"/>
          <c:showCatName val="0"/>
          <c:showSerName val="0"/>
          <c:showPercent val="0"/>
          <c:showBubbleSize val="0"/>
        </c:dLbls>
        <c:axId val="186311232"/>
        <c:axId val="186310840"/>
      </c:scatterChart>
      <c:valAx>
        <c:axId val="186311232"/>
        <c:scaling>
          <c:orientation val="minMax"/>
          <c:max val="100"/>
        </c:scaling>
        <c:delete val="0"/>
        <c:axPos val="b"/>
        <c:title>
          <c:tx>
            <c:rich>
              <a:bodyPr/>
              <a:lstStyle/>
              <a:p>
                <a:pPr>
                  <a:defRPr sz="1764" b="0" i="0" u="none" strike="noStrike" baseline="0">
                    <a:solidFill>
                      <a:srgbClr val="000000"/>
                    </a:solidFill>
                    <a:latin typeface="Arial"/>
                    <a:ea typeface="Arial"/>
                    <a:cs typeface="Arial"/>
                  </a:defRPr>
                </a:pPr>
                <a:r>
                  <a:rPr lang="es-MX" dirty="0"/>
                  <a:t>Índice de </a:t>
                </a:r>
                <a:r>
                  <a:rPr lang="es-MX" dirty="0" smtClean="0"/>
                  <a:t>cambio</a:t>
                </a:r>
                <a:r>
                  <a:rPr lang="es-MX" baseline="0" dirty="0" smtClean="0"/>
                  <a:t> cultural</a:t>
                </a:r>
                <a:endParaRPr lang="es-MX" dirty="0"/>
              </a:p>
            </c:rich>
          </c:tx>
          <c:layout>
            <c:manualLayout>
              <c:xMode val="edge"/>
              <c:yMode val="edge"/>
              <c:x val="0.43968253968253967"/>
              <c:y val="0.83971291866028708"/>
            </c:manualLayout>
          </c:layout>
          <c:overlay val="0"/>
          <c:spPr>
            <a:noFill/>
            <a:ln w="28004">
              <a:noFill/>
            </a:ln>
          </c:spPr>
        </c:title>
        <c:numFmt formatCode="General" sourceLinked="1"/>
        <c:majorTickMark val="out"/>
        <c:minorTickMark val="none"/>
        <c:tickLblPos val="nextTo"/>
        <c:spPr>
          <a:ln w="14002">
            <a:solidFill>
              <a:srgbClr val="000000"/>
            </a:solidFill>
            <a:prstDash val="solid"/>
          </a:ln>
        </c:spPr>
        <c:txPr>
          <a:bodyPr rot="0" vert="horz"/>
          <a:lstStyle/>
          <a:p>
            <a:pPr>
              <a:defRPr sz="1764" b="0" i="0" u="none" strike="noStrike" baseline="0">
                <a:solidFill>
                  <a:srgbClr val="000000"/>
                </a:solidFill>
                <a:latin typeface="Comic Sans MS"/>
                <a:ea typeface="Comic Sans MS"/>
                <a:cs typeface="Comic Sans MS"/>
              </a:defRPr>
            </a:pPr>
            <a:endParaRPr lang="es-MX"/>
          </a:p>
        </c:txPr>
        <c:crossAx val="186310840"/>
        <c:crosses val="autoZero"/>
        <c:crossBetween val="midCat"/>
      </c:valAx>
      <c:valAx>
        <c:axId val="186310840"/>
        <c:scaling>
          <c:orientation val="minMax"/>
          <c:min val="0"/>
        </c:scaling>
        <c:delete val="0"/>
        <c:axPos val="l"/>
        <c:title>
          <c:tx>
            <c:rich>
              <a:bodyPr/>
              <a:lstStyle/>
              <a:p>
                <a:pPr>
                  <a:defRPr sz="1764" b="0" i="0" u="none" strike="noStrike" baseline="0">
                    <a:solidFill>
                      <a:srgbClr val="000000"/>
                    </a:solidFill>
                    <a:latin typeface="Arial"/>
                    <a:ea typeface="Arial"/>
                    <a:cs typeface="Arial"/>
                  </a:defRPr>
                </a:pPr>
                <a:r>
                  <a:rPr lang="es-MX"/>
                  <a:t>Demanda anual satisfecha</a:t>
                </a:r>
              </a:p>
            </c:rich>
          </c:tx>
          <c:layout>
            <c:manualLayout>
              <c:xMode val="edge"/>
              <c:yMode val="edge"/>
              <c:x val="8.8888888888888892E-2"/>
              <c:y val="0.13636363636363635"/>
            </c:manualLayout>
          </c:layout>
          <c:overlay val="0"/>
          <c:spPr>
            <a:noFill/>
            <a:ln w="28004">
              <a:noFill/>
            </a:ln>
          </c:spPr>
        </c:title>
        <c:numFmt formatCode="0%" sourceLinked="1"/>
        <c:majorTickMark val="out"/>
        <c:minorTickMark val="none"/>
        <c:tickLblPos val="nextTo"/>
        <c:spPr>
          <a:ln w="14002">
            <a:solidFill>
              <a:srgbClr val="000000"/>
            </a:solidFill>
            <a:prstDash val="solid"/>
          </a:ln>
        </c:spPr>
        <c:txPr>
          <a:bodyPr rot="0" vert="horz"/>
          <a:lstStyle/>
          <a:p>
            <a:pPr>
              <a:defRPr sz="1764" b="0" i="0" u="none" strike="noStrike" baseline="0">
                <a:solidFill>
                  <a:srgbClr val="000000"/>
                </a:solidFill>
                <a:latin typeface="Comic Sans MS"/>
                <a:ea typeface="Comic Sans MS"/>
                <a:cs typeface="Comic Sans MS"/>
              </a:defRPr>
            </a:pPr>
            <a:endParaRPr lang="es-MX"/>
          </a:p>
        </c:txPr>
        <c:crossAx val="186311232"/>
        <c:crosses val="autoZero"/>
        <c:crossBetween val="midCat"/>
      </c:valAx>
      <c:spPr>
        <a:noFill/>
        <a:ln w="28004">
          <a:noFill/>
        </a:ln>
      </c:spPr>
    </c:plotArea>
    <c:plotVisOnly val="1"/>
    <c:dispBlanksAs val="gap"/>
    <c:showDLblsOverMax val="0"/>
  </c:chart>
  <c:spPr>
    <a:noFill/>
    <a:ln>
      <a:noFill/>
    </a:ln>
  </c:spPr>
  <c:txPr>
    <a:bodyPr/>
    <a:lstStyle/>
    <a:p>
      <a:pPr>
        <a:defRPr sz="1764" b="1" i="0" u="none" strike="noStrike" baseline="0">
          <a:solidFill>
            <a:srgbClr val="000000"/>
          </a:solidFill>
          <a:latin typeface="Comic Sans MS"/>
          <a:ea typeface="Comic Sans MS"/>
          <a:cs typeface="Comic Sans MS"/>
        </a:defRPr>
      </a:pPr>
      <a:endParaRPr lang="es-MX"/>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05CA0D-AF5C-4C03-A9F6-2D17AD6C8DEB}" type="doc">
      <dgm:prSet loTypeId="urn:microsoft.com/office/officeart/2005/8/layout/pyramid2" loCatId="pyramid" qsTypeId="urn:microsoft.com/office/officeart/2005/8/quickstyle/simple1" qsCatId="simple" csTypeId="urn:microsoft.com/office/officeart/2005/8/colors/accent1_2" csCatId="accent1" phldr="1"/>
      <dgm:spPr/>
    </dgm:pt>
    <dgm:pt modelId="{FB5F7FFC-42E9-4434-BC72-182E95B3B880}">
      <dgm:prSet phldrT="[Texto]"/>
      <dgm:spPr/>
      <dgm:t>
        <a:bodyPr/>
        <a:lstStyle/>
        <a:p>
          <a:r>
            <a:rPr lang="es-MX" dirty="0" err="1" smtClean="0"/>
            <a:t>Etnoecología</a:t>
          </a:r>
          <a:r>
            <a:rPr lang="es-MX" dirty="0" smtClean="0"/>
            <a:t>: estudio sobre los conceptos desarrollados por la gente o las culturas respecto a las relaciones y procesos ecológicos</a:t>
          </a:r>
          <a:endParaRPr lang="es-MX" dirty="0"/>
        </a:p>
      </dgm:t>
    </dgm:pt>
    <dgm:pt modelId="{06F86D21-FA72-4E30-BA3C-2528D8D17B53}" type="parTrans" cxnId="{8207EB31-65FF-4D9F-9354-CE3AAFFE4819}">
      <dgm:prSet/>
      <dgm:spPr/>
      <dgm:t>
        <a:bodyPr/>
        <a:lstStyle/>
        <a:p>
          <a:endParaRPr lang="es-MX"/>
        </a:p>
      </dgm:t>
    </dgm:pt>
    <dgm:pt modelId="{8FBE3881-60D8-4BC2-8505-D8EE8CF6FBE5}" type="sibTrans" cxnId="{8207EB31-65FF-4D9F-9354-CE3AAFFE4819}">
      <dgm:prSet/>
      <dgm:spPr/>
      <dgm:t>
        <a:bodyPr/>
        <a:lstStyle/>
        <a:p>
          <a:endParaRPr lang="es-MX"/>
        </a:p>
      </dgm:t>
    </dgm:pt>
    <dgm:pt modelId="{665926CB-25B5-4B00-A3AB-61EF52042111}">
      <dgm:prSet phldrT="[Texto]"/>
      <dgm:spPr/>
      <dgm:t>
        <a:bodyPr/>
        <a:lstStyle/>
        <a:p>
          <a:pPr rtl="0"/>
          <a:r>
            <a:rPr kumimoji="0" lang="es-MX" b="0" i="0" u="none" strike="noStrike" cap="none" spc="0" normalizeH="0" baseline="0" dirty="0" err="1" smtClean="0">
              <a:ln>
                <a:noFill/>
              </a:ln>
              <a:solidFill>
                <a:srgbClr val="000000"/>
              </a:solidFill>
              <a:effectLst/>
              <a:uFillTx/>
              <a:latin typeface="+mn-lt"/>
              <a:ea typeface="+mn-ea"/>
              <a:cs typeface="+mn-cs"/>
              <a:sym typeface="Helvetica Light"/>
            </a:rPr>
            <a:t>Etnociencias</a:t>
          </a:r>
          <a:r>
            <a:rPr kumimoji="0" lang="es-MX" b="0" i="0" u="none" strike="noStrike" cap="none" spc="0" normalizeH="0" baseline="0" dirty="0" smtClean="0">
              <a:ln>
                <a:noFill/>
              </a:ln>
              <a:solidFill>
                <a:srgbClr val="000000"/>
              </a:solidFill>
              <a:effectLst/>
              <a:uFillTx/>
              <a:latin typeface="+mn-lt"/>
              <a:ea typeface="+mn-ea"/>
              <a:cs typeface="+mn-cs"/>
              <a:sym typeface="Helvetica Light"/>
            </a:rPr>
            <a:t> (folk </a:t>
          </a:r>
          <a:r>
            <a:rPr kumimoji="0" lang="es-MX" b="0" i="0" u="none" strike="noStrike" cap="none" spc="0" normalizeH="0" baseline="0" dirty="0" err="1" smtClean="0">
              <a:ln>
                <a:noFill/>
              </a:ln>
              <a:solidFill>
                <a:srgbClr val="000000"/>
              </a:solidFill>
              <a:effectLst/>
              <a:uFillTx/>
              <a:latin typeface="+mn-lt"/>
              <a:ea typeface="+mn-ea"/>
              <a:cs typeface="+mn-cs"/>
              <a:sym typeface="Helvetica Light"/>
            </a:rPr>
            <a:t>science</a:t>
          </a:r>
          <a:r>
            <a:rPr kumimoji="0" lang="es-MX" b="0" i="0" u="none" strike="noStrike" cap="none" spc="0" normalizeH="0" baseline="0" dirty="0" smtClean="0">
              <a:ln>
                <a:noFill/>
              </a:ln>
              <a:solidFill>
                <a:srgbClr val="000000"/>
              </a:solidFill>
              <a:effectLst/>
              <a:uFillTx/>
              <a:latin typeface="+mn-lt"/>
              <a:ea typeface="+mn-ea"/>
              <a:cs typeface="+mn-cs"/>
              <a:sym typeface="Helvetica Light"/>
            </a:rPr>
            <a:t>): el estudio de los sistemas de conocimiento  que desarrolla una determinada cultura para clasificar los objetos, actividades y eventos del universo  (</a:t>
          </a:r>
          <a:r>
            <a:rPr kumimoji="0" lang="es-MX" b="0" i="0" u="none" strike="noStrike" cap="none" spc="0" normalizeH="0" baseline="0" dirty="0" err="1" smtClean="0">
              <a:ln>
                <a:noFill/>
              </a:ln>
              <a:solidFill>
                <a:srgbClr val="000000"/>
              </a:solidFill>
              <a:effectLst/>
              <a:uFillTx/>
              <a:latin typeface="+mn-lt"/>
              <a:ea typeface="+mn-ea"/>
              <a:cs typeface="+mn-cs"/>
              <a:sym typeface="Helvetica Light"/>
            </a:rPr>
            <a:t>Hardesty</a:t>
          </a:r>
          <a:r>
            <a:rPr kumimoji="0" lang="es-MX" b="0" i="0" u="none" strike="noStrike" cap="none" spc="0" normalizeH="0" baseline="0" dirty="0" smtClean="0">
              <a:ln>
                <a:noFill/>
              </a:ln>
              <a:solidFill>
                <a:srgbClr val="000000"/>
              </a:solidFill>
              <a:effectLst/>
              <a:uFillTx/>
              <a:latin typeface="+mn-lt"/>
              <a:ea typeface="+mn-ea"/>
              <a:cs typeface="+mn-cs"/>
              <a:sym typeface="Helvetica Light"/>
            </a:rPr>
            <a:t> 1977)</a:t>
          </a:r>
          <a:endParaRPr lang="es-MX" dirty="0"/>
        </a:p>
      </dgm:t>
    </dgm:pt>
    <dgm:pt modelId="{0F437E1B-0211-46C2-9F12-80484375508E}" type="parTrans" cxnId="{90F8A5BB-8CCB-4822-9DA5-7A35D6C88ABC}">
      <dgm:prSet/>
      <dgm:spPr/>
      <dgm:t>
        <a:bodyPr/>
        <a:lstStyle/>
        <a:p>
          <a:endParaRPr lang="es-MX"/>
        </a:p>
      </dgm:t>
    </dgm:pt>
    <dgm:pt modelId="{4E7FFE3E-B07A-4E77-BC53-5BCF911B173A}" type="sibTrans" cxnId="{90F8A5BB-8CCB-4822-9DA5-7A35D6C88ABC}">
      <dgm:prSet/>
      <dgm:spPr/>
      <dgm:t>
        <a:bodyPr/>
        <a:lstStyle/>
        <a:p>
          <a:endParaRPr lang="es-MX"/>
        </a:p>
      </dgm:t>
    </dgm:pt>
    <dgm:pt modelId="{AC438524-FCA0-4FDE-82CC-DA5C42492789}" type="pres">
      <dgm:prSet presAssocID="{F605CA0D-AF5C-4C03-A9F6-2D17AD6C8DEB}" presName="compositeShape" presStyleCnt="0">
        <dgm:presLayoutVars>
          <dgm:dir/>
          <dgm:resizeHandles/>
        </dgm:presLayoutVars>
      </dgm:prSet>
      <dgm:spPr/>
    </dgm:pt>
    <dgm:pt modelId="{8C7E8566-7171-4F97-B69E-7ACFCEB8D492}" type="pres">
      <dgm:prSet presAssocID="{F605CA0D-AF5C-4C03-A9F6-2D17AD6C8DEB}" presName="pyramid" presStyleLbl="node1" presStyleIdx="0" presStyleCnt="1" custLinFactNeighborX="-9221" custLinFactNeighborY="640"/>
      <dgm:spPr/>
    </dgm:pt>
    <dgm:pt modelId="{9954DAAD-6F4F-490E-BF9A-77BB72BAFC4F}" type="pres">
      <dgm:prSet presAssocID="{F605CA0D-AF5C-4C03-A9F6-2D17AD6C8DEB}" presName="theList" presStyleCnt="0"/>
      <dgm:spPr/>
    </dgm:pt>
    <dgm:pt modelId="{57FC5016-094C-48EB-A597-9100EB547641}" type="pres">
      <dgm:prSet presAssocID="{FB5F7FFC-42E9-4434-BC72-182E95B3B880}" presName="aNode" presStyleLbl="fgAcc1" presStyleIdx="0" presStyleCnt="2" custLinFactNeighborX="-20594" custLinFactNeighborY="-30872">
        <dgm:presLayoutVars>
          <dgm:bulletEnabled val="1"/>
        </dgm:presLayoutVars>
      </dgm:prSet>
      <dgm:spPr/>
      <dgm:t>
        <a:bodyPr/>
        <a:lstStyle/>
        <a:p>
          <a:endParaRPr lang="es-MX"/>
        </a:p>
      </dgm:t>
    </dgm:pt>
    <dgm:pt modelId="{44E05E62-463D-4D4E-9808-878C4428C79C}" type="pres">
      <dgm:prSet presAssocID="{FB5F7FFC-42E9-4434-BC72-182E95B3B880}" presName="aSpace" presStyleCnt="0"/>
      <dgm:spPr/>
    </dgm:pt>
    <dgm:pt modelId="{C3DDE6ED-D541-4375-B852-B47394B3421D}" type="pres">
      <dgm:prSet presAssocID="{665926CB-25B5-4B00-A3AB-61EF52042111}" presName="aNode" presStyleLbl="fgAcc1" presStyleIdx="1" presStyleCnt="2" custLinFactNeighborX="-20594" custLinFactNeighborY="6899">
        <dgm:presLayoutVars>
          <dgm:bulletEnabled val="1"/>
        </dgm:presLayoutVars>
      </dgm:prSet>
      <dgm:spPr/>
      <dgm:t>
        <a:bodyPr/>
        <a:lstStyle/>
        <a:p>
          <a:endParaRPr lang="es-MX"/>
        </a:p>
      </dgm:t>
    </dgm:pt>
    <dgm:pt modelId="{5098AF6C-0F37-4DB2-AF09-D33ACCB4CD00}" type="pres">
      <dgm:prSet presAssocID="{665926CB-25B5-4B00-A3AB-61EF52042111}" presName="aSpace" presStyleCnt="0"/>
      <dgm:spPr/>
    </dgm:pt>
  </dgm:ptLst>
  <dgm:cxnLst>
    <dgm:cxn modelId="{DD9DB3DB-AE30-4C67-A141-23FD702D4A41}" type="presOf" srcId="{FB5F7FFC-42E9-4434-BC72-182E95B3B880}" destId="{57FC5016-094C-48EB-A597-9100EB547641}" srcOrd="0" destOrd="0" presId="urn:microsoft.com/office/officeart/2005/8/layout/pyramid2"/>
    <dgm:cxn modelId="{EB328524-C588-41F4-B3C2-1FF863A54603}" type="presOf" srcId="{665926CB-25B5-4B00-A3AB-61EF52042111}" destId="{C3DDE6ED-D541-4375-B852-B47394B3421D}" srcOrd="0" destOrd="0" presId="urn:microsoft.com/office/officeart/2005/8/layout/pyramid2"/>
    <dgm:cxn modelId="{42F52514-2B17-4A5D-B3CF-8B98A01105DB}" type="presOf" srcId="{F605CA0D-AF5C-4C03-A9F6-2D17AD6C8DEB}" destId="{AC438524-FCA0-4FDE-82CC-DA5C42492789}" srcOrd="0" destOrd="0" presId="urn:microsoft.com/office/officeart/2005/8/layout/pyramid2"/>
    <dgm:cxn modelId="{90F8A5BB-8CCB-4822-9DA5-7A35D6C88ABC}" srcId="{F605CA0D-AF5C-4C03-A9F6-2D17AD6C8DEB}" destId="{665926CB-25B5-4B00-A3AB-61EF52042111}" srcOrd="1" destOrd="0" parTransId="{0F437E1B-0211-46C2-9F12-80484375508E}" sibTransId="{4E7FFE3E-B07A-4E77-BC53-5BCF911B173A}"/>
    <dgm:cxn modelId="{8207EB31-65FF-4D9F-9354-CE3AAFFE4819}" srcId="{F605CA0D-AF5C-4C03-A9F6-2D17AD6C8DEB}" destId="{FB5F7FFC-42E9-4434-BC72-182E95B3B880}" srcOrd="0" destOrd="0" parTransId="{06F86D21-FA72-4E30-BA3C-2528D8D17B53}" sibTransId="{8FBE3881-60D8-4BC2-8505-D8EE8CF6FBE5}"/>
    <dgm:cxn modelId="{BED77565-785C-4004-B0EC-557392775EC9}" type="presParOf" srcId="{AC438524-FCA0-4FDE-82CC-DA5C42492789}" destId="{8C7E8566-7171-4F97-B69E-7ACFCEB8D492}" srcOrd="0" destOrd="0" presId="urn:microsoft.com/office/officeart/2005/8/layout/pyramid2"/>
    <dgm:cxn modelId="{B3EA67A4-B6D3-4FCA-A59F-9FFA183E058A}" type="presParOf" srcId="{AC438524-FCA0-4FDE-82CC-DA5C42492789}" destId="{9954DAAD-6F4F-490E-BF9A-77BB72BAFC4F}" srcOrd="1" destOrd="0" presId="urn:microsoft.com/office/officeart/2005/8/layout/pyramid2"/>
    <dgm:cxn modelId="{AD45FF03-DC37-4AB4-A16C-368A768B2555}" type="presParOf" srcId="{9954DAAD-6F4F-490E-BF9A-77BB72BAFC4F}" destId="{57FC5016-094C-48EB-A597-9100EB547641}" srcOrd="0" destOrd="0" presId="urn:microsoft.com/office/officeart/2005/8/layout/pyramid2"/>
    <dgm:cxn modelId="{4B188A92-3281-4560-9647-FE083443D9D0}" type="presParOf" srcId="{9954DAAD-6F4F-490E-BF9A-77BB72BAFC4F}" destId="{44E05E62-463D-4D4E-9808-878C4428C79C}" srcOrd="1" destOrd="0" presId="urn:microsoft.com/office/officeart/2005/8/layout/pyramid2"/>
    <dgm:cxn modelId="{79691210-FCA1-44EB-88F2-376740717C2A}" type="presParOf" srcId="{9954DAAD-6F4F-490E-BF9A-77BB72BAFC4F}" destId="{C3DDE6ED-D541-4375-B852-B47394B3421D}" srcOrd="2" destOrd="0" presId="urn:microsoft.com/office/officeart/2005/8/layout/pyramid2"/>
    <dgm:cxn modelId="{E01B5DFE-7EBE-4995-B194-FE1F0CCB4F01}" type="presParOf" srcId="{9954DAAD-6F4F-490E-BF9A-77BB72BAFC4F}" destId="{5098AF6C-0F37-4DB2-AF09-D33ACCB4CD00}"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32F0E5-9E79-436B-AD2C-CE536FCAEB92}"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A473C7F1-8AC2-4DEA-AD4B-7D693C90CF2E}">
      <dgm:prSet phldrT="[Texto]"/>
      <dgm:spPr/>
      <dgm:t>
        <a:bodyPr/>
        <a:lstStyle/>
        <a:p>
          <a:r>
            <a:rPr lang="es-MX" dirty="0" smtClean="0"/>
            <a:t>Transformación de los sistemas de conocimiento</a:t>
          </a:r>
          <a:endParaRPr lang="es-MX" dirty="0"/>
        </a:p>
      </dgm:t>
    </dgm:pt>
    <dgm:pt modelId="{610A8A11-AEC0-4DD0-90AB-DA80D81C64FA}" type="parTrans" cxnId="{6AB7DAD6-6CA3-4967-A431-24D3C4F89C87}">
      <dgm:prSet/>
      <dgm:spPr/>
      <dgm:t>
        <a:bodyPr/>
        <a:lstStyle/>
        <a:p>
          <a:endParaRPr lang="es-MX"/>
        </a:p>
      </dgm:t>
    </dgm:pt>
    <dgm:pt modelId="{29B91EA2-97BC-4DB3-902A-8E6C807E81DD}" type="sibTrans" cxnId="{6AB7DAD6-6CA3-4967-A431-24D3C4F89C87}">
      <dgm:prSet/>
      <dgm:spPr/>
      <dgm:t>
        <a:bodyPr/>
        <a:lstStyle/>
        <a:p>
          <a:endParaRPr lang="es-MX"/>
        </a:p>
      </dgm:t>
    </dgm:pt>
    <dgm:pt modelId="{56A8CE50-7244-4C69-A89B-809F6BFB49DF}">
      <dgm:prSet phldrT="[Texto]"/>
      <dgm:spPr/>
      <dgm:t>
        <a:bodyPr/>
        <a:lstStyle/>
        <a:p>
          <a:r>
            <a:rPr lang="es-MX" dirty="0" smtClean="0"/>
            <a:t>Pérdida del conocimiento de aspectos concretos (condiciones, diversidad etc.)</a:t>
          </a:r>
          <a:endParaRPr lang="es-MX" dirty="0"/>
        </a:p>
      </dgm:t>
    </dgm:pt>
    <dgm:pt modelId="{6895A2AF-71F5-4C13-B14C-AA8E1BE1ADC8}" type="parTrans" cxnId="{3FCA9B66-E274-4545-82E9-4EAFA8AF023A}">
      <dgm:prSet/>
      <dgm:spPr/>
      <dgm:t>
        <a:bodyPr/>
        <a:lstStyle/>
        <a:p>
          <a:endParaRPr lang="es-MX"/>
        </a:p>
      </dgm:t>
    </dgm:pt>
    <dgm:pt modelId="{9EC823AE-452F-4608-869E-1428E57A67BB}" type="sibTrans" cxnId="{3FCA9B66-E274-4545-82E9-4EAFA8AF023A}">
      <dgm:prSet/>
      <dgm:spPr/>
      <dgm:t>
        <a:bodyPr/>
        <a:lstStyle/>
        <a:p>
          <a:endParaRPr lang="es-MX"/>
        </a:p>
      </dgm:t>
    </dgm:pt>
    <dgm:pt modelId="{BE6E6712-B9F6-415E-A3BD-C6C8FE58F57E}">
      <dgm:prSet phldrT="[Texto]"/>
      <dgm:spPr/>
      <dgm:t>
        <a:bodyPr/>
        <a:lstStyle/>
        <a:p>
          <a:r>
            <a:rPr lang="es-MX" dirty="0" smtClean="0"/>
            <a:t>Pérdida del marco conceptual de las reglas que regulan el conocimiento de lo concreto</a:t>
          </a:r>
          <a:endParaRPr lang="es-MX" dirty="0"/>
        </a:p>
      </dgm:t>
    </dgm:pt>
    <dgm:pt modelId="{FECE6F86-FD38-4D7A-BC44-3B191B098106}" type="parTrans" cxnId="{34FD6E09-6E39-4E49-92B6-E913A4C8433D}">
      <dgm:prSet/>
      <dgm:spPr/>
      <dgm:t>
        <a:bodyPr/>
        <a:lstStyle/>
        <a:p>
          <a:endParaRPr lang="es-MX"/>
        </a:p>
      </dgm:t>
    </dgm:pt>
    <dgm:pt modelId="{E1E505FB-E449-474B-AB5A-7987B5716DF5}" type="sibTrans" cxnId="{34FD6E09-6E39-4E49-92B6-E913A4C8433D}">
      <dgm:prSet/>
      <dgm:spPr/>
      <dgm:t>
        <a:bodyPr/>
        <a:lstStyle/>
        <a:p>
          <a:endParaRPr lang="es-MX"/>
        </a:p>
      </dgm:t>
    </dgm:pt>
    <dgm:pt modelId="{FB7122D7-911D-4E99-8240-33473EDD82DF}" type="pres">
      <dgm:prSet presAssocID="{CC32F0E5-9E79-436B-AD2C-CE536FCAEB92}" presName="diagram" presStyleCnt="0">
        <dgm:presLayoutVars>
          <dgm:chPref val="1"/>
          <dgm:dir/>
          <dgm:animOne val="branch"/>
          <dgm:animLvl val="lvl"/>
          <dgm:resizeHandles val="exact"/>
        </dgm:presLayoutVars>
      </dgm:prSet>
      <dgm:spPr/>
      <dgm:t>
        <a:bodyPr/>
        <a:lstStyle/>
        <a:p>
          <a:endParaRPr lang="es-MX"/>
        </a:p>
      </dgm:t>
    </dgm:pt>
    <dgm:pt modelId="{C43224F5-D7E2-4447-9933-ED2FBC993E97}" type="pres">
      <dgm:prSet presAssocID="{A473C7F1-8AC2-4DEA-AD4B-7D693C90CF2E}" presName="root1" presStyleCnt="0"/>
      <dgm:spPr/>
    </dgm:pt>
    <dgm:pt modelId="{FB0AC340-2639-4307-97FA-C439A2CF47ED}" type="pres">
      <dgm:prSet presAssocID="{A473C7F1-8AC2-4DEA-AD4B-7D693C90CF2E}" presName="LevelOneTextNode" presStyleLbl="node0" presStyleIdx="0" presStyleCnt="1">
        <dgm:presLayoutVars>
          <dgm:chPref val="3"/>
        </dgm:presLayoutVars>
      </dgm:prSet>
      <dgm:spPr/>
      <dgm:t>
        <a:bodyPr/>
        <a:lstStyle/>
        <a:p>
          <a:endParaRPr lang="es-MX"/>
        </a:p>
      </dgm:t>
    </dgm:pt>
    <dgm:pt modelId="{24AF8F62-5350-4BF9-B050-D67FC8505BB6}" type="pres">
      <dgm:prSet presAssocID="{A473C7F1-8AC2-4DEA-AD4B-7D693C90CF2E}" presName="level2hierChild" presStyleCnt="0"/>
      <dgm:spPr/>
    </dgm:pt>
    <dgm:pt modelId="{E6C5EBB1-CFD8-4653-8FB9-24928D3797B5}" type="pres">
      <dgm:prSet presAssocID="{6895A2AF-71F5-4C13-B14C-AA8E1BE1ADC8}" presName="conn2-1" presStyleLbl="parChTrans1D2" presStyleIdx="0" presStyleCnt="2"/>
      <dgm:spPr/>
      <dgm:t>
        <a:bodyPr/>
        <a:lstStyle/>
        <a:p>
          <a:endParaRPr lang="es-MX"/>
        </a:p>
      </dgm:t>
    </dgm:pt>
    <dgm:pt modelId="{F70E5317-F173-4D54-8D9E-39DB9377895B}" type="pres">
      <dgm:prSet presAssocID="{6895A2AF-71F5-4C13-B14C-AA8E1BE1ADC8}" presName="connTx" presStyleLbl="parChTrans1D2" presStyleIdx="0" presStyleCnt="2"/>
      <dgm:spPr/>
      <dgm:t>
        <a:bodyPr/>
        <a:lstStyle/>
        <a:p>
          <a:endParaRPr lang="es-MX"/>
        </a:p>
      </dgm:t>
    </dgm:pt>
    <dgm:pt modelId="{1777A4EA-9394-4DE8-A4AF-3B98864CD087}" type="pres">
      <dgm:prSet presAssocID="{56A8CE50-7244-4C69-A89B-809F6BFB49DF}" presName="root2" presStyleCnt="0"/>
      <dgm:spPr/>
    </dgm:pt>
    <dgm:pt modelId="{2CC27055-2820-4D40-96CC-6A83738CBB32}" type="pres">
      <dgm:prSet presAssocID="{56A8CE50-7244-4C69-A89B-809F6BFB49DF}" presName="LevelTwoTextNode" presStyleLbl="node2" presStyleIdx="0" presStyleCnt="2">
        <dgm:presLayoutVars>
          <dgm:chPref val="3"/>
        </dgm:presLayoutVars>
      </dgm:prSet>
      <dgm:spPr/>
      <dgm:t>
        <a:bodyPr/>
        <a:lstStyle/>
        <a:p>
          <a:endParaRPr lang="es-MX"/>
        </a:p>
      </dgm:t>
    </dgm:pt>
    <dgm:pt modelId="{575D2F87-EE65-43F0-9002-C9CE34AD1CA7}" type="pres">
      <dgm:prSet presAssocID="{56A8CE50-7244-4C69-A89B-809F6BFB49DF}" presName="level3hierChild" presStyleCnt="0"/>
      <dgm:spPr/>
    </dgm:pt>
    <dgm:pt modelId="{8A093DEF-EE20-4236-A27E-BF6281D39301}" type="pres">
      <dgm:prSet presAssocID="{FECE6F86-FD38-4D7A-BC44-3B191B098106}" presName="conn2-1" presStyleLbl="parChTrans1D2" presStyleIdx="1" presStyleCnt="2"/>
      <dgm:spPr/>
      <dgm:t>
        <a:bodyPr/>
        <a:lstStyle/>
        <a:p>
          <a:endParaRPr lang="es-MX"/>
        </a:p>
      </dgm:t>
    </dgm:pt>
    <dgm:pt modelId="{9F71481F-48D3-479E-94FB-95970123EEDE}" type="pres">
      <dgm:prSet presAssocID="{FECE6F86-FD38-4D7A-BC44-3B191B098106}" presName="connTx" presStyleLbl="parChTrans1D2" presStyleIdx="1" presStyleCnt="2"/>
      <dgm:spPr/>
      <dgm:t>
        <a:bodyPr/>
        <a:lstStyle/>
        <a:p>
          <a:endParaRPr lang="es-MX"/>
        </a:p>
      </dgm:t>
    </dgm:pt>
    <dgm:pt modelId="{275B31D7-F5A0-4591-AC78-52C37CEA7D17}" type="pres">
      <dgm:prSet presAssocID="{BE6E6712-B9F6-415E-A3BD-C6C8FE58F57E}" presName="root2" presStyleCnt="0"/>
      <dgm:spPr/>
    </dgm:pt>
    <dgm:pt modelId="{7A151A68-836B-4D02-8A52-449DC4F6B385}" type="pres">
      <dgm:prSet presAssocID="{BE6E6712-B9F6-415E-A3BD-C6C8FE58F57E}" presName="LevelTwoTextNode" presStyleLbl="node2" presStyleIdx="1" presStyleCnt="2">
        <dgm:presLayoutVars>
          <dgm:chPref val="3"/>
        </dgm:presLayoutVars>
      </dgm:prSet>
      <dgm:spPr/>
      <dgm:t>
        <a:bodyPr/>
        <a:lstStyle/>
        <a:p>
          <a:endParaRPr lang="es-MX"/>
        </a:p>
      </dgm:t>
    </dgm:pt>
    <dgm:pt modelId="{1BF2BA29-4354-4F27-9024-323AEF51D0E3}" type="pres">
      <dgm:prSet presAssocID="{BE6E6712-B9F6-415E-A3BD-C6C8FE58F57E}" presName="level3hierChild" presStyleCnt="0"/>
      <dgm:spPr/>
    </dgm:pt>
  </dgm:ptLst>
  <dgm:cxnLst>
    <dgm:cxn modelId="{4755968D-6CE5-4B76-BB69-FC4F1FFED8BD}" type="presOf" srcId="{CC32F0E5-9E79-436B-AD2C-CE536FCAEB92}" destId="{FB7122D7-911D-4E99-8240-33473EDD82DF}" srcOrd="0" destOrd="0" presId="urn:microsoft.com/office/officeart/2005/8/layout/hierarchy2"/>
    <dgm:cxn modelId="{E867C01C-5818-4010-BC54-F1C4D9C83AB5}" type="presOf" srcId="{6895A2AF-71F5-4C13-B14C-AA8E1BE1ADC8}" destId="{F70E5317-F173-4D54-8D9E-39DB9377895B}" srcOrd="1" destOrd="0" presId="urn:microsoft.com/office/officeart/2005/8/layout/hierarchy2"/>
    <dgm:cxn modelId="{6AB7DAD6-6CA3-4967-A431-24D3C4F89C87}" srcId="{CC32F0E5-9E79-436B-AD2C-CE536FCAEB92}" destId="{A473C7F1-8AC2-4DEA-AD4B-7D693C90CF2E}" srcOrd="0" destOrd="0" parTransId="{610A8A11-AEC0-4DD0-90AB-DA80D81C64FA}" sibTransId="{29B91EA2-97BC-4DB3-902A-8E6C807E81DD}"/>
    <dgm:cxn modelId="{3FCA9B66-E274-4545-82E9-4EAFA8AF023A}" srcId="{A473C7F1-8AC2-4DEA-AD4B-7D693C90CF2E}" destId="{56A8CE50-7244-4C69-A89B-809F6BFB49DF}" srcOrd="0" destOrd="0" parTransId="{6895A2AF-71F5-4C13-B14C-AA8E1BE1ADC8}" sibTransId="{9EC823AE-452F-4608-869E-1428E57A67BB}"/>
    <dgm:cxn modelId="{732C785E-8BA1-4E34-A4F1-61F59FA68765}" type="presOf" srcId="{BE6E6712-B9F6-415E-A3BD-C6C8FE58F57E}" destId="{7A151A68-836B-4D02-8A52-449DC4F6B385}" srcOrd="0" destOrd="0" presId="urn:microsoft.com/office/officeart/2005/8/layout/hierarchy2"/>
    <dgm:cxn modelId="{9A5E7F8B-EF6D-4675-AB3B-986AF5404FA9}" type="presOf" srcId="{FECE6F86-FD38-4D7A-BC44-3B191B098106}" destId="{9F71481F-48D3-479E-94FB-95970123EEDE}" srcOrd="1" destOrd="0" presId="urn:microsoft.com/office/officeart/2005/8/layout/hierarchy2"/>
    <dgm:cxn modelId="{5E78D243-8E56-47AC-8895-4722BABD8353}" type="presOf" srcId="{56A8CE50-7244-4C69-A89B-809F6BFB49DF}" destId="{2CC27055-2820-4D40-96CC-6A83738CBB32}" srcOrd="0" destOrd="0" presId="urn:microsoft.com/office/officeart/2005/8/layout/hierarchy2"/>
    <dgm:cxn modelId="{EC3E929D-9962-4E1F-9E57-79AEED81B719}" type="presOf" srcId="{6895A2AF-71F5-4C13-B14C-AA8E1BE1ADC8}" destId="{E6C5EBB1-CFD8-4653-8FB9-24928D3797B5}" srcOrd="0" destOrd="0" presId="urn:microsoft.com/office/officeart/2005/8/layout/hierarchy2"/>
    <dgm:cxn modelId="{884694E8-B360-41CC-A83A-3AFE6EC672FC}" type="presOf" srcId="{A473C7F1-8AC2-4DEA-AD4B-7D693C90CF2E}" destId="{FB0AC340-2639-4307-97FA-C439A2CF47ED}" srcOrd="0" destOrd="0" presId="urn:microsoft.com/office/officeart/2005/8/layout/hierarchy2"/>
    <dgm:cxn modelId="{75ED3A33-2FE5-445A-8A96-CAF55335A963}" type="presOf" srcId="{FECE6F86-FD38-4D7A-BC44-3B191B098106}" destId="{8A093DEF-EE20-4236-A27E-BF6281D39301}" srcOrd="0" destOrd="0" presId="urn:microsoft.com/office/officeart/2005/8/layout/hierarchy2"/>
    <dgm:cxn modelId="{34FD6E09-6E39-4E49-92B6-E913A4C8433D}" srcId="{A473C7F1-8AC2-4DEA-AD4B-7D693C90CF2E}" destId="{BE6E6712-B9F6-415E-A3BD-C6C8FE58F57E}" srcOrd="1" destOrd="0" parTransId="{FECE6F86-FD38-4D7A-BC44-3B191B098106}" sibTransId="{E1E505FB-E449-474B-AB5A-7987B5716DF5}"/>
    <dgm:cxn modelId="{519477A9-8026-4B7A-9779-77616DED8258}" type="presParOf" srcId="{FB7122D7-911D-4E99-8240-33473EDD82DF}" destId="{C43224F5-D7E2-4447-9933-ED2FBC993E97}" srcOrd="0" destOrd="0" presId="urn:microsoft.com/office/officeart/2005/8/layout/hierarchy2"/>
    <dgm:cxn modelId="{20F525E8-D364-4667-B5A1-1DED53631366}" type="presParOf" srcId="{C43224F5-D7E2-4447-9933-ED2FBC993E97}" destId="{FB0AC340-2639-4307-97FA-C439A2CF47ED}" srcOrd="0" destOrd="0" presId="urn:microsoft.com/office/officeart/2005/8/layout/hierarchy2"/>
    <dgm:cxn modelId="{60D39770-EEFD-4A4F-B640-0344134807CC}" type="presParOf" srcId="{C43224F5-D7E2-4447-9933-ED2FBC993E97}" destId="{24AF8F62-5350-4BF9-B050-D67FC8505BB6}" srcOrd="1" destOrd="0" presId="urn:microsoft.com/office/officeart/2005/8/layout/hierarchy2"/>
    <dgm:cxn modelId="{074BB4EF-2D44-4DFC-A834-AB94BB7FB749}" type="presParOf" srcId="{24AF8F62-5350-4BF9-B050-D67FC8505BB6}" destId="{E6C5EBB1-CFD8-4653-8FB9-24928D3797B5}" srcOrd="0" destOrd="0" presId="urn:microsoft.com/office/officeart/2005/8/layout/hierarchy2"/>
    <dgm:cxn modelId="{BE05D34C-1FD7-48A6-87D5-9501D23F4BA7}" type="presParOf" srcId="{E6C5EBB1-CFD8-4653-8FB9-24928D3797B5}" destId="{F70E5317-F173-4D54-8D9E-39DB9377895B}" srcOrd="0" destOrd="0" presId="urn:microsoft.com/office/officeart/2005/8/layout/hierarchy2"/>
    <dgm:cxn modelId="{2DD43EA7-E2E3-47D6-83C7-DD1EE52A35A7}" type="presParOf" srcId="{24AF8F62-5350-4BF9-B050-D67FC8505BB6}" destId="{1777A4EA-9394-4DE8-A4AF-3B98864CD087}" srcOrd="1" destOrd="0" presId="urn:microsoft.com/office/officeart/2005/8/layout/hierarchy2"/>
    <dgm:cxn modelId="{F412C3E9-2A6A-4B92-84F5-C510AAC512C9}" type="presParOf" srcId="{1777A4EA-9394-4DE8-A4AF-3B98864CD087}" destId="{2CC27055-2820-4D40-96CC-6A83738CBB32}" srcOrd="0" destOrd="0" presId="urn:microsoft.com/office/officeart/2005/8/layout/hierarchy2"/>
    <dgm:cxn modelId="{BC459E69-37F1-4CF7-A0D1-88B74466F59D}" type="presParOf" srcId="{1777A4EA-9394-4DE8-A4AF-3B98864CD087}" destId="{575D2F87-EE65-43F0-9002-C9CE34AD1CA7}" srcOrd="1" destOrd="0" presId="urn:microsoft.com/office/officeart/2005/8/layout/hierarchy2"/>
    <dgm:cxn modelId="{A16F3BA0-07DA-4B3C-AC5E-CFCFD847FBFC}" type="presParOf" srcId="{24AF8F62-5350-4BF9-B050-D67FC8505BB6}" destId="{8A093DEF-EE20-4236-A27E-BF6281D39301}" srcOrd="2" destOrd="0" presId="urn:microsoft.com/office/officeart/2005/8/layout/hierarchy2"/>
    <dgm:cxn modelId="{25917277-3B69-4B0D-ACE7-6E36AA1E6799}" type="presParOf" srcId="{8A093DEF-EE20-4236-A27E-BF6281D39301}" destId="{9F71481F-48D3-479E-94FB-95970123EEDE}" srcOrd="0" destOrd="0" presId="urn:microsoft.com/office/officeart/2005/8/layout/hierarchy2"/>
    <dgm:cxn modelId="{6FF3ABDA-8817-4129-98FF-2EC49C9A7AFE}" type="presParOf" srcId="{24AF8F62-5350-4BF9-B050-D67FC8505BB6}" destId="{275B31D7-F5A0-4591-AC78-52C37CEA7D17}" srcOrd="3" destOrd="0" presId="urn:microsoft.com/office/officeart/2005/8/layout/hierarchy2"/>
    <dgm:cxn modelId="{3F799F77-3732-4822-9872-C0A6E47DBFBE}" type="presParOf" srcId="{275B31D7-F5A0-4591-AC78-52C37CEA7D17}" destId="{7A151A68-836B-4D02-8A52-449DC4F6B385}" srcOrd="0" destOrd="0" presId="urn:microsoft.com/office/officeart/2005/8/layout/hierarchy2"/>
    <dgm:cxn modelId="{3F49EF98-28C1-4B4F-A5BB-C8A21EB0258E}" type="presParOf" srcId="{275B31D7-F5A0-4591-AC78-52C37CEA7D17}" destId="{1BF2BA29-4354-4F27-9024-323AEF51D0E3}"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7E8566-7171-4F97-B69E-7ACFCEB8D492}">
      <dsp:nvSpPr>
        <dsp:cNvPr id="0" name=""/>
        <dsp:cNvSpPr/>
      </dsp:nvSpPr>
      <dsp:spPr>
        <a:xfrm>
          <a:off x="240768" y="0"/>
          <a:ext cx="5184342" cy="5184342"/>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FC5016-094C-48EB-A597-9100EB547641}">
      <dsp:nvSpPr>
        <dsp:cNvPr id="0" name=""/>
        <dsp:cNvSpPr/>
      </dsp:nvSpPr>
      <dsp:spPr>
        <a:xfrm>
          <a:off x="2617006" y="447824"/>
          <a:ext cx="3369822" cy="184287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err="1" smtClean="0"/>
            <a:t>Etnoecología</a:t>
          </a:r>
          <a:r>
            <a:rPr lang="es-MX" sz="1600" kern="1200" dirty="0" smtClean="0"/>
            <a:t>: estudio sobre los conceptos desarrollados por la gente o las culturas respecto a las relaciones y procesos ecológicos</a:t>
          </a:r>
          <a:endParaRPr lang="es-MX" sz="1600" kern="1200" dirty="0"/>
        </a:p>
      </dsp:txBody>
      <dsp:txXfrm>
        <a:off x="2706968" y="537786"/>
        <a:ext cx="3189898" cy="1662947"/>
      </dsp:txXfrm>
    </dsp:sp>
    <dsp:sp modelId="{C3DDE6ED-D541-4375-B852-B47394B3421D}">
      <dsp:nvSpPr>
        <dsp:cNvPr id="0" name=""/>
        <dsp:cNvSpPr/>
      </dsp:nvSpPr>
      <dsp:spPr>
        <a:xfrm>
          <a:off x="2617006" y="2608063"/>
          <a:ext cx="3369822" cy="184287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s-MX" sz="1600" b="0" i="0" u="none" strike="noStrike" kern="1200" cap="none" spc="0" normalizeH="0" baseline="0" dirty="0" err="1" smtClean="0">
              <a:ln>
                <a:noFill/>
              </a:ln>
              <a:solidFill>
                <a:srgbClr val="000000"/>
              </a:solidFill>
              <a:effectLst/>
              <a:uFillTx/>
              <a:latin typeface="+mn-lt"/>
              <a:ea typeface="+mn-ea"/>
              <a:cs typeface="+mn-cs"/>
              <a:sym typeface="Helvetica Light"/>
            </a:rPr>
            <a:t>Etnociencias</a:t>
          </a:r>
          <a:r>
            <a:rPr kumimoji="0" lang="es-MX" sz="1600" b="0" i="0" u="none" strike="noStrike" kern="1200" cap="none" spc="0" normalizeH="0" baseline="0" dirty="0" smtClean="0">
              <a:ln>
                <a:noFill/>
              </a:ln>
              <a:solidFill>
                <a:srgbClr val="000000"/>
              </a:solidFill>
              <a:effectLst/>
              <a:uFillTx/>
              <a:latin typeface="+mn-lt"/>
              <a:ea typeface="+mn-ea"/>
              <a:cs typeface="+mn-cs"/>
              <a:sym typeface="Helvetica Light"/>
            </a:rPr>
            <a:t> (folk </a:t>
          </a:r>
          <a:r>
            <a:rPr kumimoji="0" lang="es-MX" sz="1600" b="0" i="0" u="none" strike="noStrike" kern="1200" cap="none" spc="0" normalizeH="0" baseline="0" dirty="0" err="1" smtClean="0">
              <a:ln>
                <a:noFill/>
              </a:ln>
              <a:solidFill>
                <a:srgbClr val="000000"/>
              </a:solidFill>
              <a:effectLst/>
              <a:uFillTx/>
              <a:latin typeface="+mn-lt"/>
              <a:ea typeface="+mn-ea"/>
              <a:cs typeface="+mn-cs"/>
              <a:sym typeface="Helvetica Light"/>
            </a:rPr>
            <a:t>science</a:t>
          </a:r>
          <a:r>
            <a:rPr kumimoji="0" lang="es-MX" sz="1600" b="0" i="0" u="none" strike="noStrike" kern="1200" cap="none" spc="0" normalizeH="0" baseline="0" dirty="0" smtClean="0">
              <a:ln>
                <a:noFill/>
              </a:ln>
              <a:solidFill>
                <a:srgbClr val="000000"/>
              </a:solidFill>
              <a:effectLst/>
              <a:uFillTx/>
              <a:latin typeface="+mn-lt"/>
              <a:ea typeface="+mn-ea"/>
              <a:cs typeface="+mn-cs"/>
              <a:sym typeface="Helvetica Light"/>
            </a:rPr>
            <a:t>): el estudio de los sistemas de conocimiento  que desarrolla una determinada cultura para clasificar los objetos, actividades y eventos del universo  (</a:t>
          </a:r>
          <a:r>
            <a:rPr kumimoji="0" lang="es-MX" sz="1600" b="0" i="0" u="none" strike="noStrike" kern="1200" cap="none" spc="0" normalizeH="0" baseline="0" dirty="0" err="1" smtClean="0">
              <a:ln>
                <a:noFill/>
              </a:ln>
              <a:solidFill>
                <a:srgbClr val="000000"/>
              </a:solidFill>
              <a:effectLst/>
              <a:uFillTx/>
              <a:latin typeface="+mn-lt"/>
              <a:ea typeface="+mn-ea"/>
              <a:cs typeface="+mn-cs"/>
              <a:sym typeface="Helvetica Light"/>
            </a:rPr>
            <a:t>Hardesty</a:t>
          </a:r>
          <a:r>
            <a:rPr kumimoji="0" lang="es-MX" sz="1600" b="0" i="0" u="none" strike="noStrike" kern="1200" cap="none" spc="0" normalizeH="0" baseline="0" dirty="0" smtClean="0">
              <a:ln>
                <a:noFill/>
              </a:ln>
              <a:solidFill>
                <a:srgbClr val="000000"/>
              </a:solidFill>
              <a:effectLst/>
              <a:uFillTx/>
              <a:latin typeface="+mn-lt"/>
              <a:ea typeface="+mn-ea"/>
              <a:cs typeface="+mn-cs"/>
              <a:sym typeface="Helvetica Light"/>
            </a:rPr>
            <a:t> 1977)</a:t>
          </a:r>
          <a:endParaRPr lang="es-MX" sz="1600" kern="1200" dirty="0"/>
        </a:p>
      </dsp:txBody>
      <dsp:txXfrm>
        <a:off x="2706968" y="2698025"/>
        <a:ext cx="3189898" cy="16629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0AC340-2639-4307-97FA-C439A2CF47ED}">
      <dsp:nvSpPr>
        <dsp:cNvPr id="0" name=""/>
        <dsp:cNvSpPr/>
      </dsp:nvSpPr>
      <dsp:spPr>
        <a:xfrm>
          <a:off x="946266" y="664260"/>
          <a:ext cx="2307942" cy="11539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Transformación de los sistemas de conocimiento</a:t>
          </a:r>
          <a:endParaRPr lang="es-MX" sz="1500" kern="1200" dirty="0"/>
        </a:p>
      </dsp:txBody>
      <dsp:txXfrm>
        <a:off x="980065" y="698059"/>
        <a:ext cx="2240344" cy="1086373"/>
      </dsp:txXfrm>
    </dsp:sp>
    <dsp:sp modelId="{E6C5EBB1-CFD8-4653-8FB9-24928D3797B5}">
      <dsp:nvSpPr>
        <dsp:cNvPr id="0" name=""/>
        <dsp:cNvSpPr/>
      </dsp:nvSpPr>
      <dsp:spPr>
        <a:xfrm rot="19457599">
          <a:off x="3147349" y="867643"/>
          <a:ext cx="1136896" cy="83671"/>
        </a:xfrm>
        <a:custGeom>
          <a:avLst/>
          <a:gdLst/>
          <a:ahLst/>
          <a:cxnLst/>
          <a:rect l="0" t="0" r="0" b="0"/>
          <a:pathLst>
            <a:path>
              <a:moveTo>
                <a:pt x="0" y="41835"/>
              </a:moveTo>
              <a:lnTo>
                <a:pt x="1136896" y="418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687375" y="881057"/>
        <a:ext cx="56844" cy="56844"/>
      </dsp:txXfrm>
    </dsp:sp>
    <dsp:sp modelId="{2CC27055-2820-4D40-96CC-6A83738CBB32}">
      <dsp:nvSpPr>
        <dsp:cNvPr id="0" name=""/>
        <dsp:cNvSpPr/>
      </dsp:nvSpPr>
      <dsp:spPr>
        <a:xfrm>
          <a:off x="4177386" y="727"/>
          <a:ext cx="2307942" cy="11539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Pérdida del conocimiento de aspectos concretos (condiciones, diversidad etc.)</a:t>
          </a:r>
          <a:endParaRPr lang="es-MX" sz="1500" kern="1200" dirty="0"/>
        </a:p>
      </dsp:txBody>
      <dsp:txXfrm>
        <a:off x="4211185" y="34526"/>
        <a:ext cx="2240344" cy="1086373"/>
      </dsp:txXfrm>
    </dsp:sp>
    <dsp:sp modelId="{8A093DEF-EE20-4236-A27E-BF6281D39301}">
      <dsp:nvSpPr>
        <dsp:cNvPr id="0" name=""/>
        <dsp:cNvSpPr/>
      </dsp:nvSpPr>
      <dsp:spPr>
        <a:xfrm rot="2142401">
          <a:off x="3147349" y="1531177"/>
          <a:ext cx="1136896" cy="83671"/>
        </a:xfrm>
        <a:custGeom>
          <a:avLst/>
          <a:gdLst/>
          <a:ahLst/>
          <a:cxnLst/>
          <a:rect l="0" t="0" r="0" b="0"/>
          <a:pathLst>
            <a:path>
              <a:moveTo>
                <a:pt x="0" y="41835"/>
              </a:moveTo>
              <a:lnTo>
                <a:pt x="1136896" y="418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687375" y="1544590"/>
        <a:ext cx="56844" cy="56844"/>
      </dsp:txXfrm>
    </dsp:sp>
    <dsp:sp modelId="{7A151A68-836B-4D02-8A52-449DC4F6B385}">
      <dsp:nvSpPr>
        <dsp:cNvPr id="0" name=""/>
        <dsp:cNvSpPr/>
      </dsp:nvSpPr>
      <dsp:spPr>
        <a:xfrm>
          <a:off x="4177386" y="1327794"/>
          <a:ext cx="2307942" cy="11539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Pérdida del marco conceptual de las reglas que regulan el conocimiento de lo concreto</a:t>
          </a:r>
          <a:endParaRPr lang="es-MX" sz="1500" kern="1200" dirty="0"/>
        </a:p>
      </dsp:txBody>
      <dsp:txXfrm>
        <a:off x="4211185" y="1361593"/>
        <a:ext cx="2240344" cy="1086373"/>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9.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image" Target="../media/image70.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image" Target="../media/image74.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8.emf"/><Relationship Id="rId1" Type="http://schemas.openxmlformats.org/officeDocument/2006/relationships/image" Target="../media/image7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0C1C62-EB72-4307-B50F-FAE8BEF196AB}" type="datetimeFigureOut">
              <a:rPr lang="es-MX" smtClean="0"/>
              <a:pPr/>
              <a:t>29/01/2016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F5B16B-CDEF-4AA5-8C8F-3D8C0F70C485}" type="slidenum">
              <a:rPr lang="es-MX" smtClean="0"/>
              <a:pPr/>
              <a:t>‹Nº›</a:t>
            </a:fld>
            <a:endParaRPr lang="es-MX"/>
          </a:p>
        </p:txBody>
      </p:sp>
    </p:spTree>
    <p:extLst>
      <p:ext uri="{BB962C8B-B14F-4D97-AF65-F5344CB8AC3E}">
        <p14:creationId xmlns:p14="http://schemas.microsoft.com/office/powerpoint/2010/main" val="534733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1EDE0D95-DCD6-4FE2-8EF0-26878B8DE66D}" type="slidenum">
              <a:rPr lang="es-ES" smtClean="0"/>
              <a:pPr/>
              <a:t>1</a:t>
            </a:fld>
            <a:endParaRPr lang="es-E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r>
              <a:rPr lang="es-MX" dirty="0" smtClean="0"/>
              <a:t>Agradecimientos: Organizadores del Congreso</a:t>
            </a:r>
          </a:p>
          <a:p>
            <a:pPr eaLnBrk="1" hangingPunct="1"/>
            <a:endParaRPr lang="es-MX" dirty="0" smtClean="0"/>
          </a:p>
          <a:p>
            <a:pPr eaLnBrk="1" hangingPunct="1"/>
            <a:r>
              <a:rPr lang="es-MX" dirty="0" smtClean="0"/>
              <a:t>Síntesis de las investigaciones realizadas en el Laboratorio de Etnobotánica</a:t>
            </a:r>
          </a:p>
          <a:p>
            <a:pPr eaLnBrk="1" hangingPunct="1"/>
            <a:endParaRPr lang="es-MX" dirty="0" smtClean="0"/>
          </a:p>
          <a:p>
            <a:pPr eaLnBrk="1" hangingPunct="1"/>
            <a:r>
              <a:rPr lang="es-MX" dirty="0" smtClean="0"/>
              <a:t>Elabora sobre el trabajo presentado en el ICE y en el Congreso Latinoamericano de Botánica</a:t>
            </a:r>
          </a:p>
          <a:p>
            <a:pPr eaLnBrk="1" hangingPunct="1"/>
            <a:endParaRPr lang="es-MX" dirty="0" smtClean="0"/>
          </a:p>
          <a:p>
            <a:pPr eaLnBrk="1" hangingPunct="1"/>
            <a:r>
              <a:rPr lang="es-MX" dirty="0" smtClean="0"/>
              <a:t>Un trabajo colectivo</a:t>
            </a:r>
          </a:p>
          <a:p>
            <a:pPr eaLnBrk="1" hangingPunct="1"/>
            <a:endParaRPr lang="es-MX" dirty="0" smtClean="0"/>
          </a:p>
          <a:p>
            <a:pPr eaLnBrk="1" hangingPunct="1"/>
            <a:endParaRPr lang="es-ES" dirty="0" smtClean="0"/>
          </a:p>
        </p:txBody>
      </p:sp>
    </p:spTree>
    <p:extLst>
      <p:ext uri="{BB962C8B-B14F-4D97-AF65-F5344CB8AC3E}">
        <p14:creationId xmlns:p14="http://schemas.microsoft.com/office/powerpoint/2010/main" val="1952191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0BF566-88D7-4540-97DC-CEEC12F0C393}" type="slidenum">
              <a:rPr lang="es-ES"/>
              <a:pPr/>
              <a:t>31</a:t>
            </a:fld>
            <a:endParaRPr lang="es-ES"/>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xfrm>
            <a:off x="914400" y="5638800"/>
            <a:ext cx="5029200" cy="1524000"/>
          </a:xfrm>
        </p:spPr>
        <p:txBody>
          <a:bodyPr>
            <a:normAutofit lnSpcReduction="10000"/>
          </a:bodyPr>
          <a:lstStyle/>
          <a:p>
            <a:r>
              <a:rPr lang="es-MX" sz="2000" dirty="0"/>
              <a:t>Evolucionan a partir de </a:t>
            </a:r>
            <a:r>
              <a:rPr lang="es-MX" sz="2000" dirty="0" smtClean="0"/>
              <a:t>cambios</a:t>
            </a:r>
            <a:r>
              <a:rPr lang="es-MX" sz="2000" baseline="0" dirty="0" smtClean="0"/>
              <a:t> económicos</a:t>
            </a:r>
            <a:endParaRPr lang="es-MX" sz="2000" dirty="0"/>
          </a:p>
          <a:p>
            <a:r>
              <a:rPr lang="es-MX" sz="2000" dirty="0"/>
              <a:t>Incremento de la población humana y </a:t>
            </a:r>
          </a:p>
          <a:p>
            <a:r>
              <a:rPr lang="es-MX" sz="2000" dirty="0"/>
              <a:t>Cambios en el uso </a:t>
            </a:r>
            <a:r>
              <a:rPr lang="es-MX" sz="2000"/>
              <a:t>del </a:t>
            </a:r>
            <a:r>
              <a:rPr lang="es-MX" sz="2000" smtClean="0"/>
              <a:t>suelo</a:t>
            </a:r>
            <a:endParaRPr lang="es-MX" sz="2000" dirty="0"/>
          </a:p>
          <a:p>
            <a:r>
              <a:rPr lang="es-MX" sz="2000" dirty="0"/>
              <a:t>Ninguna ha sustituido a otra, mosaico actual de formas de manejo en P. Yucatán</a:t>
            </a:r>
            <a:endParaRPr lang="es-ES" sz="2000" dirty="0"/>
          </a:p>
        </p:txBody>
      </p:sp>
    </p:spTree>
    <p:extLst>
      <p:ext uri="{BB962C8B-B14F-4D97-AF65-F5344CB8AC3E}">
        <p14:creationId xmlns:p14="http://schemas.microsoft.com/office/powerpoint/2010/main" val="832361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B2CC88-83C8-434A-8444-E1E0804554DB}" type="slidenum">
              <a:rPr lang="es-ES"/>
              <a:pPr/>
              <a:t>32</a:t>
            </a:fld>
            <a:endParaRPr lang="es-E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2974181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En</a:t>
            </a:r>
            <a:r>
              <a:rPr lang="es-MX" baseline="0" dirty="0" smtClean="0"/>
              <a:t> el eje de las x se grafica el </a:t>
            </a:r>
            <a:r>
              <a:rPr lang="es-MX" baseline="0" dirty="0" err="1" smtClean="0"/>
              <a:t>indice</a:t>
            </a:r>
            <a:r>
              <a:rPr lang="es-MX" baseline="0" dirty="0" smtClean="0"/>
              <a:t> de aculturación que va de 0 a 100 y en el eje de las Y es lo que dice en el título de cada gráfica. El valor de 0 en x es el de la gente con menos cambio cultural y el 100 es el de las familias con mayor cambio cultural. Por ejemplo las familias con mayor cambio cultural son las que significativamente tienen menos casas y cocinas techadas con palma de guano en su solar y por lo tanto la demandan menos</a:t>
            </a:r>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dirty="0"/>
          </a:p>
        </p:txBody>
      </p:sp>
    </p:spTree>
    <p:extLst>
      <p:ext uri="{BB962C8B-B14F-4D97-AF65-F5344CB8AC3E}">
        <p14:creationId xmlns:p14="http://schemas.microsoft.com/office/powerpoint/2010/main" val="399703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Finalmente las</a:t>
            </a:r>
            <a:r>
              <a:rPr lang="es-MX" baseline="0" dirty="0" smtClean="0"/>
              <a:t> familias con menos cambio cultural (0) satisfacen por arriba del 100% de su demanda, es decir tienen excedentes mientras que esto se va reduciendo por lo que las familias mas </a:t>
            </a:r>
            <a:r>
              <a:rPr lang="es-MX" baseline="0" dirty="0" err="1" smtClean="0"/>
              <a:t>aculturadas</a:t>
            </a:r>
            <a:r>
              <a:rPr lang="es-MX" baseline="0" dirty="0" smtClean="0"/>
              <a:t>, si bien sí requieren palma, no son capaces de satisfacer mas que el 50 % de su demanda. La moraleja de la historia es que en el estudio demográfico desde el enfoque ecológico las palmas se manejan de forma sustentable pero desde un enfoque social no todos manejan sus palmas de forma sustentable ni satisfacen toda su demanda.</a:t>
            </a:r>
            <a:endParaRPr lang="es-MX" dirty="0"/>
          </a:p>
        </p:txBody>
      </p:sp>
    </p:spTree>
    <p:extLst>
      <p:ext uri="{BB962C8B-B14F-4D97-AF65-F5344CB8AC3E}">
        <p14:creationId xmlns:p14="http://schemas.microsoft.com/office/powerpoint/2010/main" val="317308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B25D2A5D-FFD9-4F5A-8BC7-FA8220F4800B}" type="slidenum">
              <a:rPr lang="en-US" smtClean="0"/>
              <a:pPr/>
              <a:t>40</a:t>
            </a:fld>
            <a:endParaRPr lang="en-US" smtClean="0"/>
          </a:p>
        </p:txBody>
      </p:sp>
      <p:sp>
        <p:nvSpPr>
          <p:cNvPr id="60419" name="Rectangle 2"/>
          <p:cNvSpPr>
            <a:spLocks noGrp="1" noRot="1" noChangeAspect="1" noChangeArrowheads="1" noTextEdit="1"/>
          </p:cNvSpPr>
          <p:nvPr>
            <p:ph type="sldImg"/>
          </p:nvPr>
        </p:nvSpPr>
        <p:spPr>
          <a:xfrm>
            <a:off x="1143000" y="685800"/>
            <a:ext cx="4572000" cy="3429000"/>
          </a:xfrm>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433248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A9491FFC-E7A0-4964-9EA2-FD4EF9FBA873}" type="slidenum">
              <a:rPr lang="en-US" smtClean="0"/>
              <a:pPr/>
              <a:t>46</a:t>
            </a:fld>
            <a:endParaRPr lang="en-US" smtClean="0"/>
          </a:p>
        </p:txBody>
      </p:sp>
      <p:sp>
        <p:nvSpPr>
          <p:cNvPr id="63491" name="Rectangle 2"/>
          <p:cNvSpPr>
            <a:spLocks noGrp="1" noRot="1" noChangeAspect="1" noChangeArrowheads="1" noTextEdit="1"/>
          </p:cNvSpPr>
          <p:nvPr>
            <p:ph type="sldImg"/>
          </p:nvPr>
        </p:nvSpPr>
        <p:spPr>
          <a:xfrm>
            <a:off x="1143000" y="685800"/>
            <a:ext cx="4572000" cy="3429000"/>
          </a:xfrm>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376506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E95C9B94-1D84-46CF-A082-E4860C3FEA8E}" type="slidenum">
              <a:rPr lang="en-US" smtClean="0"/>
              <a:pPr/>
              <a:t>48</a:t>
            </a:fld>
            <a:endParaRPr lang="en-US" smtClean="0"/>
          </a:p>
        </p:txBody>
      </p:sp>
      <p:sp>
        <p:nvSpPr>
          <p:cNvPr id="64515" name="Rectangle 2"/>
          <p:cNvSpPr>
            <a:spLocks noGrp="1" noRot="1" noChangeAspect="1" noChangeArrowheads="1" noTextEdit="1"/>
          </p:cNvSpPr>
          <p:nvPr>
            <p:ph type="sldImg"/>
          </p:nvPr>
        </p:nvSpPr>
        <p:spPr>
          <a:xfrm>
            <a:off x="1143000" y="685800"/>
            <a:ext cx="4572000" cy="3429000"/>
          </a:xfrm>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0933003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00FEDF6D-03D3-466D-BC4F-D7BB40B4384B}" type="slidenum">
              <a:rPr lang="en-US" smtClean="0"/>
              <a:pPr/>
              <a:t>49</a:t>
            </a:fld>
            <a:endParaRPr lang="en-US" smtClean="0"/>
          </a:p>
        </p:txBody>
      </p:sp>
      <p:sp>
        <p:nvSpPr>
          <p:cNvPr id="65539" name="Rectangle 2"/>
          <p:cNvSpPr>
            <a:spLocks noGrp="1" noRot="1" noChangeAspect="1" noChangeArrowheads="1" noTextEdit="1"/>
          </p:cNvSpPr>
          <p:nvPr>
            <p:ph type="sldImg"/>
          </p:nvPr>
        </p:nvSpPr>
        <p:spPr>
          <a:xfrm>
            <a:off x="1143000" y="685800"/>
            <a:ext cx="4572000" cy="3429000"/>
          </a:xfrm>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5241508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376B438-9B03-485D-9AD6-641E12852909}" type="slidenum">
              <a:rPr lang="en-US" smtClean="0"/>
              <a:pPr/>
              <a:t>52</a:t>
            </a:fld>
            <a:endParaRPr lang="en-US" smtClean="0"/>
          </a:p>
        </p:txBody>
      </p:sp>
      <p:sp>
        <p:nvSpPr>
          <p:cNvPr id="66563" name="Rectangle 2"/>
          <p:cNvSpPr>
            <a:spLocks noGrp="1" noRot="1" noChangeAspect="1" noChangeArrowheads="1" noTextEdit="1"/>
          </p:cNvSpPr>
          <p:nvPr>
            <p:ph type="sldImg"/>
          </p:nvPr>
        </p:nvSpPr>
        <p:spPr>
          <a:xfrm>
            <a:off x="1143000" y="685800"/>
            <a:ext cx="4572000" cy="3429000"/>
          </a:xfrm>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008288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64724186-9040-463A-89A9-3A4C5F2B3AEF}" type="slidenum">
              <a:rPr lang="es-ES" smtClean="0"/>
              <a:pPr/>
              <a:t>2</a:t>
            </a:fld>
            <a:endParaRPr lang="es-E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s-ES" smtClean="0"/>
          </a:p>
        </p:txBody>
      </p:sp>
    </p:spTree>
    <p:extLst>
      <p:ext uri="{BB962C8B-B14F-4D97-AF65-F5344CB8AC3E}">
        <p14:creationId xmlns:p14="http://schemas.microsoft.com/office/powerpoint/2010/main" val="3086301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06F5B16B-CDEF-4AA5-8C8F-3D8C0F70C485}" type="slidenum">
              <a:rPr lang="es-MX" smtClean="0"/>
              <a:pPr/>
              <a:t>4</a:t>
            </a:fld>
            <a:endParaRPr lang="es-MX"/>
          </a:p>
        </p:txBody>
      </p:sp>
    </p:spTree>
    <p:extLst>
      <p:ext uri="{BB962C8B-B14F-4D97-AF65-F5344CB8AC3E}">
        <p14:creationId xmlns:p14="http://schemas.microsoft.com/office/powerpoint/2010/main" val="4145872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l">
              <a:buFont typeface="Wingdings" pitchFamily="-109" charset="2"/>
              <a:buChar char="Ø"/>
            </a:pPr>
            <a:r>
              <a:rPr lang="en-US" sz="1200" dirty="0" smtClean="0">
                <a:solidFill>
                  <a:schemeClr val="tx2">
                    <a:lumMod val="50000"/>
                  </a:schemeClr>
                </a:solidFill>
                <a:latin typeface="+mn-lt"/>
              </a:rPr>
              <a:t>Los oasis del </a:t>
            </a:r>
            <a:r>
              <a:rPr lang="en-US" sz="1200" dirty="0" err="1" smtClean="0">
                <a:solidFill>
                  <a:schemeClr val="tx2">
                    <a:lumMod val="50000"/>
                  </a:schemeClr>
                </a:solidFill>
                <a:latin typeface="+mn-lt"/>
              </a:rPr>
              <a:t>sur</a:t>
            </a:r>
            <a:r>
              <a:rPr lang="en-US" sz="1200" dirty="0" smtClean="0">
                <a:solidFill>
                  <a:schemeClr val="tx2">
                    <a:lumMod val="50000"/>
                  </a:schemeClr>
                </a:solidFill>
                <a:latin typeface="+mn-lt"/>
              </a:rPr>
              <a:t> de Baja California </a:t>
            </a:r>
            <a:r>
              <a:rPr lang="en-US" sz="1200" dirty="0" err="1" smtClean="0">
                <a:solidFill>
                  <a:schemeClr val="tx2">
                    <a:lumMod val="50000"/>
                  </a:schemeClr>
                </a:solidFill>
                <a:latin typeface="+mn-lt"/>
              </a:rPr>
              <a:t>albergan</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una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gran</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diversidad</a:t>
            </a:r>
            <a:r>
              <a:rPr lang="en-US" sz="1200" dirty="0" smtClean="0">
                <a:solidFill>
                  <a:schemeClr val="tx2">
                    <a:lumMod val="50000"/>
                  </a:schemeClr>
                </a:solidFill>
                <a:latin typeface="+mn-lt"/>
              </a:rPr>
              <a:t> y </a:t>
            </a:r>
            <a:r>
              <a:rPr lang="en-US" sz="1200" dirty="0" err="1" smtClean="0">
                <a:solidFill>
                  <a:schemeClr val="tx2">
                    <a:lumMod val="50000"/>
                  </a:schemeClr>
                </a:solidFill>
                <a:latin typeface="+mn-lt"/>
              </a:rPr>
              <a:t>endemismos</a:t>
            </a:r>
            <a:r>
              <a:rPr lang="en-US" sz="1200" dirty="0" smtClean="0">
                <a:solidFill>
                  <a:schemeClr val="tx2">
                    <a:lumMod val="50000"/>
                  </a:schemeClr>
                </a:solidFill>
                <a:latin typeface="+mn-lt"/>
              </a:rPr>
              <a:t>, a </a:t>
            </a:r>
            <a:r>
              <a:rPr lang="en-US" sz="1200" dirty="0" err="1" smtClean="0">
                <a:solidFill>
                  <a:schemeClr val="tx2">
                    <a:lumMod val="50000"/>
                  </a:schemeClr>
                </a:solidFill>
                <a:latin typeface="+mn-lt"/>
              </a:rPr>
              <a:t>pesar</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que</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representan</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menos</a:t>
            </a:r>
            <a:r>
              <a:rPr lang="en-US" sz="1200" dirty="0" smtClean="0">
                <a:solidFill>
                  <a:schemeClr val="tx2">
                    <a:lumMod val="50000"/>
                  </a:schemeClr>
                </a:solidFill>
                <a:latin typeface="+mn-lt"/>
              </a:rPr>
              <a:t> del 1% del </a:t>
            </a:r>
            <a:r>
              <a:rPr lang="en-US" sz="1200" dirty="0" err="1" smtClean="0">
                <a:solidFill>
                  <a:schemeClr val="tx2">
                    <a:lumMod val="50000"/>
                  </a:schemeClr>
                </a:solidFill>
                <a:latin typeface="+mn-lt"/>
              </a:rPr>
              <a:t>área</a:t>
            </a:r>
            <a:r>
              <a:rPr lang="en-US" sz="1200" dirty="0" smtClean="0">
                <a:solidFill>
                  <a:schemeClr val="tx2">
                    <a:lumMod val="50000"/>
                  </a:schemeClr>
                </a:solidFill>
                <a:latin typeface="+mn-lt"/>
              </a:rPr>
              <a:t> BC.</a:t>
            </a:r>
          </a:p>
          <a:p>
            <a:pPr algn="l">
              <a:buFont typeface="Wingdings" pitchFamily="-109" charset="2"/>
              <a:buChar char="Ø"/>
            </a:pPr>
            <a:r>
              <a:rPr lang="en-US" sz="1200" dirty="0" smtClean="0">
                <a:solidFill>
                  <a:schemeClr val="tx2">
                    <a:lumMod val="50000"/>
                  </a:schemeClr>
                </a:solidFill>
                <a:latin typeface="+mn-lt"/>
              </a:rPr>
              <a:t>La </a:t>
            </a:r>
            <a:r>
              <a:rPr lang="en-US" sz="1200" dirty="0" err="1" smtClean="0">
                <a:solidFill>
                  <a:schemeClr val="tx2">
                    <a:lumMod val="50000"/>
                  </a:schemeClr>
                </a:solidFill>
                <a:latin typeface="+mn-lt"/>
              </a:rPr>
              <a:t>presencia</a:t>
            </a:r>
            <a:r>
              <a:rPr lang="en-US" sz="1200" dirty="0" smtClean="0">
                <a:solidFill>
                  <a:schemeClr val="tx2">
                    <a:lumMod val="50000"/>
                  </a:schemeClr>
                </a:solidFill>
                <a:latin typeface="+mn-lt"/>
              </a:rPr>
              <a:t> de </a:t>
            </a:r>
            <a:r>
              <a:rPr lang="en-US" sz="1200" dirty="0" err="1" smtClean="0">
                <a:solidFill>
                  <a:schemeClr val="tx2">
                    <a:lumMod val="50000"/>
                  </a:schemeClr>
                </a:solidFill>
                <a:latin typeface="+mn-lt"/>
              </a:rPr>
              <a:t>cuerpos</a:t>
            </a:r>
            <a:r>
              <a:rPr lang="en-US" sz="1200" dirty="0" smtClean="0">
                <a:solidFill>
                  <a:schemeClr val="tx2">
                    <a:lumMod val="50000"/>
                  </a:schemeClr>
                </a:solidFill>
                <a:latin typeface="+mn-lt"/>
              </a:rPr>
              <a:t> de </a:t>
            </a:r>
            <a:r>
              <a:rPr lang="en-US" sz="1200" dirty="0" err="1" smtClean="0">
                <a:solidFill>
                  <a:schemeClr val="tx2">
                    <a:lumMod val="50000"/>
                  </a:schemeClr>
                </a:solidFill>
                <a:latin typeface="+mn-lt"/>
              </a:rPr>
              <a:t>agua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permanentes</a:t>
            </a:r>
            <a:r>
              <a:rPr lang="en-US" sz="1200" dirty="0" smtClean="0">
                <a:solidFill>
                  <a:schemeClr val="tx2">
                    <a:lumMod val="50000"/>
                  </a:schemeClr>
                </a:solidFill>
                <a:latin typeface="+mn-lt"/>
              </a:rPr>
              <a:t> y </a:t>
            </a:r>
            <a:r>
              <a:rPr lang="en-US" sz="1200" dirty="0" err="1" smtClean="0">
                <a:solidFill>
                  <a:schemeClr val="tx2">
                    <a:lumMod val="50000"/>
                  </a:schemeClr>
                </a:solidFill>
                <a:latin typeface="+mn-lt"/>
              </a:rPr>
              <a:t>temporales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permitieron</a:t>
            </a:r>
            <a:r>
              <a:rPr lang="en-US" sz="1200" dirty="0" smtClean="0">
                <a:solidFill>
                  <a:schemeClr val="tx2">
                    <a:lumMod val="50000"/>
                  </a:schemeClr>
                </a:solidFill>
                <a:latin typeface="+mn-lt"/>
              </a:rPr>
              <a:t> el </a:t>
            </a:r>
            <a:r>
              <a:rPr lang="en-US" sz="1200" dirty="0" err="1" smtClean="0">
                <a:solidFill>
                  <a:schemeClr val="tx2">
                    <a:lumMod val="50000"/>
                  </a:schemeClr>
                </a:solidFill>
                <a:latin typeface="+mn-lt"/>
              </a:rPr>
              <a:t>establecimiento</a:t>
            </a:r>
            <a:r>
              <a:rPr lang="en-US" sz="1200" dirty="0" smtClean="0">
                <a:solidFill>
                  <a:schemeClr val="tx2">
                    <a:lumMod val="50000"/>
                  </a:schemeClr>
                </a:solidFill>
                <a:latin typeface="+mn-lt"/>
              </a:rPr>
              <a:t> de </a:t>
            </a:r>
            <a:r>
              <a:rPr lang="en-US" sz="1200" dirty="0" err="1" smtClean="0">
                <a:solidFill>
                  <a:schemeClr val="tx2">
                    <a:lumMod val="50000"/>
                  </a:schemeClr>
                </a:solidFill>
                <a:latin typeface="+mn-lt"/>
              </a:rPr>
              <a:t>grupos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humanos</a:t>
            </a:r>
            <a:r>
              <a:rPr lang="en-US" sz="1200" dirty="0" smtClean="0">
                <a:solidFill>
                  <a:schemeClr val="tx2">
                    <a:lumMod val="50000"/>
                  </a:schemeClr>
                </a:solidFill>
                <a:latin typeface="+mn-lt"/>
              </a:rPr>
              <a:t> en BC </a:t>
            </a:r>
            <a:r>
              <a:rPr lang="en-US" sz="1200" dirty="0" err="1" smtClean="0">
                <a:solidFill>
                  <a:schemeClr val="tx2">
                    <a:lumMod val="50000"/>
                  </a:schemeClr>
                </a:solidFill>
                <a:latin typeface="+mn-lt"/>
              </a:rPr>
              <a:t>desde</a:t>
            </a:r>
            <a:r>
              <a:rPr lang="en-US" sz="1200" dirty="0" smtClean="0">
                <a:solidFill>
                  <a:schemeClr val="tx2">
                    <a:lumMod val="50000"/>
                  </a:schemeClr>
                </a:solidFill>
                <a:latin typeface="+mn-lt"/>
              </a:rPr>
              <a:t> el </a:t>
            </a:r>
            <a:r>
              <a:rPr lang="en-US" sz="1200" dirty="0" err="1" smtClean="0">
                <a:solidFill>
                  <a:schemeClr val="tx2">
                    <a:lumMod val="50000"/>
                  </a:schemeClr>
                </a:solidFill>
                <a:latin typeface="+mn-lt"/>
              </a:rPr>
              <a:t>siglo</a:t>
            </a:r>
            <a:r>
              <a:rPr lang="en-US" sz="1200" dirty="0" smtClean="0">
                <a:solidFill>
                  <a:schemeClr val="tx2">
                    <a:lumMod val="50000"/>
                  </a:schemeClr>
                </a:solidFill>
                <a:latin typeface="+mn-lt"/>
              </a:rPr>
              <a:t> XVIII, </a:t>
            </a:r>
            <a:r>
              <a:rPr lang="en-US" sz="1200" dirty="0" err="1" smtClean="0">
                <a:solidFill>
                  <a:schemeClr val="tx2">
                    <a:lumMod val="50000"/>
                  </a:schemeClr>
                </a:solidFill>
                <a:latin typeface="+mn-lt"/>
              </a:rPr>
              <a:t>cuando</a:t>
            </a:r>
            <a:r>
              <a:rPr lang="en-US" sz="1200" dirty="0" smtClean="0">
                <a:solidFill>
                  <a:schemeClr val="tx2">
                    <a:lumMod val="50000"/>
                  </a:schemeClr>
                </a:solidFill>
                <a:latin typeface="+mn-lt"/>
              </a:rPr>
              <a:t> los </a:t>
            </a:r>
            <a:r>
              <a:rPr lang="en-US" sz="1200" dirty="0" err="1" smtClean="0">
                <a:solidFill>
                  <a:schemeClr val="tx2">
                    <a:lumMod val="50000"/>
                  </a:schemeClr>
                </a:solidFill>
                <a:latin typeface="+mn-lt"/>
              </a:rPr>
              <a:t>misioneros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españoles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arribaron</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allí</a:t>
            </a:r>
            <a:r>
              <a:rPr lang="en-US" sz="1200" dirty="0" smtClean="0">
                <a:solidFill>
                  <a:schemeClr val="tx2">
                    <a:lumMod val="50000"/>
                  </a:schemeClr>
                </a:solidFill>
                <a:latin typeface="+mn-lt"/>
              </a:rPr>
              <a:t>. </a:t>
            </a:r>
          </a:p>
          <a:p>
            <a:pPr algn="l">
              <a:buFont typeface="Wingdings" pitchFamily="-109" charset="2"/>
              <a:buChar char="Ø"/>
            </a:pPr>
            <a:r>
              <a:rPr lang="en-US" sz="1200" dirty="0" err="1" smtClean="0">
                <a:solidFill>
                  <a:schemeClr val="tx2">
                    <a:lumMod val="50000"/>
                  </a:schemeClr>
                </a:solidFill>
                <a:latin typeface="+mn-lt"/>
              </a:rPr>
              <a:t>Actualmente</a:t>
            </a:r>
            <a:r>
              <a:rPr lang="en-US" sz="1200" dirty="0" smtClean="0">
                <a:solidFill>
                  <a:schemeClr val="tx2">
                    <a:lumMod val="50000"/>
                  </a:schemeClr>
                </a:solidFill>
                <a:latin typeface="+mn-lt"/>
              </a:rPr>
              <a:t>, la </a:t>
            </a:r>
            <a:r>
              <a:rPr lang="en-US" sz="1200" dirty="0" err="1" smtClean="0">
                <a:solidFill>
                  <a:schemeClr val="tx2">
                    <a:lumMod val="50000"/>
                  </a:schemeClr>
                </a:solidFill>
                <a:latin typeface="+mn-lt"/>
              </a:rPr>
              <a:t>mayoría</a:t>
            </a:r>
            <a:r>
              <a:rPr lang="en-US" sz="1200" dirty="0" smtClean="0">
                <a:solidFill>
                  <a:schemeClr val="tx2">
                    <a:lumMod val="50000"/>
                  </a:schemeClr>
                </a:solidFill>
                <a:latin typeface="+mn-lt"/>
              </a:rPr>
              <a:t> de </a:t>
            </a:r>
            <a:r>
              <a:rPr lang="en-US" sz="1200" dirty="0" err="1" smtClean="0">
                <a:solidFill>
                  <a:schemeClr val="tx2">
                    <a:lumMod val="50000"/>
                  </a:schemeClr>
                </a:solidFill>
                <a:latin typeface="+mn-lt"/>
              </a:rPr>
              <a:t>las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actividades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humanas</a:t>
            </a:r>
            <a:r>
              <a:rPr lang="en-US" sz="1200" dirty="0" smtClean="0">
                <a:solidFill>
                  <a:schemeClr val="tx2">
                    <a:lumMod val="50000"/>
                  </a:schemeClr>
                </a:solidFill>
                <a:latin typeface="+mn-lt"/>
              </a:rPr>
              <a:t> se </a:t>
            </a:r>
            <a:r>
              <a:rPr lang="en-US" sz="1200" dirty="0" err="1" smtClean="0">
                <a:solidFill>
                  <a:schemeClr val="tx2">
                    <a:lumMod val="50000"/>
                  </a:schemeClr>
                </a:solidFill>
                <a:latin typeface="+mn-lt"/>
              </a:rPr>
              <a:t>concentran</a:t>
            </a:r>
            <a:r>
              <a:rPr lang="en-US" sz="1200" dirty="0" smtClean="0">
                <a:solidFill>
                  <a:schemeClr val="tx2">
                    <a:lumMod val="50000"/>
                  </a:schemeClr>
                </a:solidFill>
                <a:latin typeface="+mn-lt"/>
              </a:rPr>
              <a:t> en los oasis en BC. </a:t>
            </a:r>
          </a:p>
          <a:p>
            <a:pPr algn="l">
              <a:buFont typeface="Wingdings" pitchFamily="-109" charset="2"/>
              <a:buChar char="Ø"/>
            </a:pPr>
            <a:r>
              <a:rPr lang="en-US" sz="1200" dirty="0" smtClean="0">
                <a:solidFill>
                  <a:schemeClr val="tx2">
                    <a:lumMod val="50000"/>
                  </a:schemeClr>
                </a:solidFill>
                <a:latin typeface="+mn-lt"/>
              </a:rPr>
              <a:t>Los oasis </a:t>
            </a:r>
            <a:r>
              <a:rPr lang="en-US" sz="1200" dirty="0" err="1" smtClean="0">
                <a:solidFill>
                  <a:schemeClr val="tx2">
                    <a:lumMod val="50000"/>
                  </a:schemeClr>
                </a:solidFill>
                <a:latin typeface="+mn-lt"/>
              </a:rPr>
              <a:t>han</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dependido</a:t>
            </a:r>
            <a:r>
              <a:rPr lang="en-US" sz="1200" dirty="0" smtClean="0">
                <a:solidFill>
                  <a:schemeClr val="tx2">
                    <a:lumMod val="50000"/>
                  </a:schemeClr>
                </a:solidFill>
                <a:latin typeface="+mn-lt"/>
              </a:rPr>
              <a:t> en </a:t>
            </a:r>
            <a:r>
              <a:rPr lang="en-US" sz="1200" dirty="0" err="1" smtClean="0">
                <a:solidFill>
                  <a:schemeClr val="tx2">
                    <a:lumMod val="50000"/>
                  </a:schemeClr>
                </a:solidFill>
                <a:latin typeface="+mn-lt"/>
              </a:rPr>
              <a:t>gran</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medida</a:t>
            </a:r>
            <a:r>
              <a:rPr lang="en-US" sz="1200" dirty="0" smtClean="0">
                <a:solidFill>
                  <a:schemeClr val="tx2">
                    <a:lumMod val="50000"/>
                  </a:schemeClr>
                </a:solidFill>
                <a:latin typeface="+mn-lt"/>
              </a:rPr>
              <a:t> del </a:t>
            </a:r>
            <a:r>
              <a:rPr lang="en-US" sz="1200" dirty="0" err="1" smtClean="0">
                <a:solidFill>
                  <a:schemeClr val="tx2">
                    <a:lumMod val="50000"/>
                  </a:schemeClr>
                </a:solidFill>
                <a:latin typeface="+mn-lt"/>
              </a:rPr>
              <a:t>agua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para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mantener</a:t>
            </a:r>
            <a:r>
              <a:rPr lang="en-US" sz="1200" dirty="0" smtClean="0">
                <a:solidFill>
                  <a:schemeClr val="tx2">
                    <a:lumMod val="50000"/>
                  </a:schemeClr>
                </a:solidFill>
                <a:latin typeface="+mn-lt"/>
              </a:rPr>
              <a:t> la </a:t>
            </a:r>
            <a:r>
              <a:rPr lang="en-US" sz="1200" dirty="0" err="1" smtClean="0">
                <a:solidFill>
                  <a:schemeClr val="tx2">
                    <a:lumMod val="50000"/>
                  </a:schemeClr>
                </a:solidFill>
                <a:latin typeface="+mn-lt"/>
              </a:rPr>
              <a:t>biodiversidad</a:t>
            </a:r>
            <a:r>
              <a:rPr lang="en-US" sz="1200" dirty="0" smtClean="0">
                <a:solidFill>
                  <a:schemeClr val="tx2">
                    <a:lumMod val="50000"/>
                  </a:schemeClr>
                </a:solidFill>
                <a:latin typeface="+mn-lt"/>
              </a:rPr>
              <a:t> y </a:t>
            </a:r>
            <a:r>
              <a:rPr lang="en-US" sz="1200" dirty="0" err="1" smtClean="0">
                <a:solidFill>
                  <a:schemeClr val="tx2">
                    <a:lumMod val="50000"/>
                  </a:schemeClr>
                </a:solidFill>
                <a:latin typeface="+mn-lt"/>
              </a:rPr>
              <a:t>las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acividades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humanas</a:t>
            </a:r>
            <a:r>
              <a:rPr lang="en-US" sz="1200" dirty="0" smtClean="0">
                <a:solidFill>
                  <a:schemeClr val="tx2">
                    <a:lumMod val="50000"/>
                  </a:schemeClr>
                </a:solidFill>
                <a:latin typeface="+mn-lt"/>
              </a:rPr>
              <a:t> a </a:t>
            </a:r>
            <a:r>
              <a:rPr lang="en-US" sz="1200" dirty="0" err="1" smtClean="0">
                <a:solidFill>
                  <a:schemeClr val="tx2">
                    <a:lumMod val="50000"/>
                  </a:schemeClr>
                </a:solidFill>
                <a:latin typeface="+mn-lt"/>
              </a:rPr>
              <a:t>través</a:t>
            </a:r>
            <a:r>
              <a:rPr lang="en-US" sz="1200" dirty="0" smtClean="0">
                <a:solidFill>
                  <a:schemeClr val="tx2">
                    <a:lumMod val="50000"/>
                  </a:schemeClr>
                </a:solidFill>
                <a:latin typeface="+mn-lt"/>
              </a:rPr>
              <a:t> del </a:t>
            </a:r>
            <a:r>
              <a:rPr lang="en-US" sz="1200" dirty="0" err="1" smtClean="0">
                <a:solidFill>
                  <a:schemeClr val="tx2">
                    <a:lumMod val="50000"/>
                  </a:schemeClr>
                </a:solidFill>
                <a:latin typeface="+mn-lt"/>
              </a:rPr>
              <a:t>tiempo</a:t>
            </a:r>
            <a:r>
              <a:rPr lang="en-US" sz="1200" dirty="0" smtClean="0">
                <a:solidFill>
                  <a:schemeClr val="tx2">
                    <a:lumMod val="50000"/>
                  </a:schemeClr>
                </a:solidFill>
                <a:latin typeface="+mn-lt"/>
              </a:rPr>
              <a:t>.  El </a:t>
            </a:r>
            <a:r>
              <a:rPr lang="en-US" sz="1200" dirty="0" err="1" smtClean="0">
                <a:solidFill>
                  <a:schemeClr val="tx2">
                    <a:lumMod val="50000"/>
                  </a:schemeClr>
                </a:solidFill>
                <a:latin typeface="+mn-lt"/>
              </a:rPr>
              <a:t>agua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proviene</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principalmente</a:t>
            </a:r>
            <a:r>
              <a:rPr lang="en-US" sz="1200" dirty="0" smtClean="0">
                <a:solidFill>
                  <a:schemeClr val="tx2">
                    <a:lumMod val="50000"/>
                  </a:schemeClr>
                </a:solidFill>
                <a:latin typeface="+mn-lt"/>
              </a:rPr>
              <a:t> de la </a:t>
            </a:r>
            <a:r>
              <a:rPr lang="en-US" sz="1200" dirty="0" err="1" smtClean="0">
                <a:solidFill>
                  <a:schemeClr val="tx2">
                    <a:lumMod val="50000"/>
                  </a:schemeClr>
                </a:solidFill>
                <a:latin typeface="+mn-lt"/>
              </a:rPr>
              <a:t>lluvia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invierno</a:t>
            </a:r>
            <a:r>
              <a:rPr lang="en-US" sz="1200" dirty="0" smtClean="0">
                <a:solidFill>
                  <a:schemeClr val="tx2">
                    <a:lumMod val="50000"/>
                  </a:schemeClr>
                </a:solidFill>
                <a:latin typeface="+mn-lt"/>
              </a:rPr>
              <a:t> y primavera), </a:t>
            </a:r>
            <a:r>
              <a:rPr lang="en-US" sz="1200" dirty="0" err="1" smtClean="0">
                <a:solidFill>
                  <a:schemeClr val="tx2">
                    <a:lumMod val="50000"/>
                  </a:schemeClr>
                </a:solidFill>
                <a:latin typeface="+mn-lt"/>
              </a:rPr>
              <a:t>relacionados</a:t>
            </a:r>
            <a:r>
              <a:rPr lang="en-US" sz="1200" dirty="0" smtClean="0">
                <a:solidFill>
                  <a:schemeClr val="tx2">
                    <a:lumMod val="50000"/>
                  </a:schemeClr>
                </a:solidFill>
                <a:latin typeface="+mn-lt"/>
              </a:rPr>
              <a:t> con El Niño y </a:t>
            </a:r>
            <a:r>
              <a:rPr lang="en-US" sz="1200" dirty="0" err="1" smtClean="0">
                <a:solidFill>
                  <a:schemeClr val="tx2">
                    <a:lumMod val="50000"/>
                  </a:schemeClr>
                </a:solidFill>
                <a:latin typeface="+mn-lt"/>
              </a:rPr>
              <a:t>lluvias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moszónicas</a:t>
            </a:r>
            <a:r>
              <a:rPr lang="en-US" sz="1200" dirty="0" smtClean="0">
                <a:solidFill>
                  <a:schemeClr val="tx2">
                    <a:lumMod val="50000"/>
                  </a:schemeClr>
                </a:solidFill>
                <a:latin typeface="+mn-lt"/>
              </a:rPr>
              <a:t>. </a:t>
            </a:r>
            <a:r>
              <a:rPr lang="en-US" dirty="0" smtClean="0">
                <a:solidFill>
                  <a:schemeClr val="bg1"/>
                </a:solidFill>
              </a:rPr>
              <a:t>.</a:t>
            </a:r>
          </a:p>
          <a:p>
            <a:endParaRPr lang="es-MX" dirty="0"/>
          </a:p>
        </p:txBody>
      </p:sp>
      <p:sp>
        <p:nvSpPr>
          <p:cNvPr id="4" name="3 Marcador de número de diapositiva"/>
          <p:cNvSpPr>
            <a:spLocks noGrp="1"/>
          </p:cNvSpPr>
          <p:nvPr>
            <p:ph type="sldNum" sz="quarter" idx="10"/>
          </p:nvPr>
        </p:nvSpPr>
        <p:spPr/>
        <p:txBody>
          <a:bodyPr/>
          <a:lstStyle/>
          <a:p>
            <a:fld id="{06F5B16B-CDEF-4AA5-8C8F-3D8C0F70C485}" type="slidenum">
              <a:rPr lang="es-MX" smtClean="0"/>
              <a:pPr/>
              <a:t>14</a:t>
            </a:fld>
            <a:endParaRPr lang="es-MX"/>
          </a:p>
        </p:txBody>
      </p:sp>
    </p:spTree>
    <p:extLst>
      <p:ext uri="{BB962C8B-B14F-4D97-AF65-F5344CB8AC3E}">
        <p14:creationId xmlns:p14="http://schemas.microsoft.com/office/powerpoint/2010/main" val="3803714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85000" lnSpcReduction="20000"/>
          </a:bodyPr>
          <a:lstStyle/>
          <a:p>
            <a:r>
              <a:rPr lang="en-US" sz="2400" baseline="0" dirty="0" smtClean="0">
                <a:latin typeface="Avenir Roman"/>
                <a:ea typeface="Avenir Roman"/>
                <a:cs typeface="Avenir Roman"/>
                <a:sym typeface="Avenir Roman"/>
              </a:rPr>
              <a:t>Several studies addressing the often overlooked gendered dimension of plant</a:t>
            </a:r>
          </a:p>
          <a:p>
            <a:r>
              <a:rPr lang="en-US" sz="2400" baseline="0" dirty="0" smtClean="0">
                <a:latin typeface="Avenir Roman"/>
                <a:ea typeface="Avenir Roman"/>
                <a:cs typeface="Avenir Roman"/>
                <a:sym typeface="Avenir Roman"/>
              </a:rPr>
              <a:t>knowledge (Kothari, 2003) have discerned significant divisions between the </a:t>
            </a:r>
            <a:r>
              <a:rPr lang="en-US" sz="2400" baseline="0" dirty="0" err="1" smtClean="0">
                <a:latin typeface="Avenir Roman"/>
                <a:ea typeface="Avenir Roman"/>
                <a:cs typeface="Avenir Roman"/>
                <a:sym typeface="Avenir Roman"/>
              </a:rPr>
              <a:t>ethnobotanical</a:t>
            </a:r>
            <a:endParaRPr lang="en-US" sz="2400" baseline="0" dirty="0" smtClean="0">
              <a:latin typeface="Avenir Roman"/>
              <a:ea typeface="Avenir Roman"/>
              <a:cs typeface="Avenir Roman"/>
              <a:sym typeface="Avenir Roman"/>
            </a:endParaRPr>
          </a:p>
          <a:p>
            <a:r>
              <a:rPr lang="en-US" sz="2400" baseline="0" dirty="0" smtClean="0">
                <a:latin typeface="Avenir Roman"/>
                <a:ea typeface="Avenir Roman"/>
                <a:cs typeface="Avenir Roman"/>
                <a:sym typeface="Avenir Roman"/>
              </a:rPr>
              <a:t>knowledge maintained by men and women in rural communities. With</a:t>
            </a:r>
          </a:p>
          <a:p>
            <a:r>
              <a:rPr lang="en-US" sz="2400" baseline="0" dirty="0" smtClean="0">
                <a:latin typeface="Avenir Roman"/>
                <a:ea typeface="Avenir Roman"/>
                <a:cs typeface="Avenir Roman"/>
                <a:sym typeface="Avenir Roman"/>
              </a:rPr>
              <a:t>few exceptions, research indicates that men tend to be better acquainted with the </a:t>
            </a:r>
            <a:r>
              <a:rPr lang="en-US" sz="2400" baseline="0" dirty="0" err="1" smtClean="0">
                <a:latin typeface="Avenir Roman"/>
                <a:ea typeface="Avenir Roman"/>
                <a:cs typeface="Avenir Roman"/>
                <a:sym typeface="Avenir Roman"/>
              </a:rPr>
              <a:t>ethnobotany</a:t>
            </a:r>
            <a:r>
              <a:rPr lang="en-US" sz="2400" baseline="0" dirty="0" smtClean="0">
                <a:latin typeface="Avenir Roman"/>
                <a:ea typeface="Avenir Roman"/>
                <a:cs typeface="Avenir Roman"/>
                <a:sym typeface="Avenir Roman"/>
              </a:rPr>
              <a:t> of old-growth forested habitats, and especially arboreal species, whereas</a:t>
            </a:r>
          </a:p>
          <a:p>
            <a:r>
              <a:rPr lang="en-US" sz="2400" baseline="0" dirty="0" smtClean="0">
                <a:latin typeface="Avenir Roman"/>
                <a:ea typeface="Avenir Roman"/>
                <a:cs typeface="Avenir Roman"/>
                <a:sym typeface="Avenir Roman"/>
              </a:rPr>
              <a:t>women tend to be more informed about disturbance species associated with </a:t>
            </a:r>
            <a:r>
              <a:rPr lang="en-US" sz="2400" baseline="0" dirty="0" err="1" smtClean="0">
                <a:latin typeface="Avenir Roman"/>
                <a:ea typeface="Avenir Roman"/>
                <a:cs typeface="Avenir Roman"/>
                <a:sym typeface="Avenir Roman"/>
              </a:rPr>
              <a:t>homegardens</a:t>
            </a:r>
            <a:r>
              <a:rPr lang="en-US" sz="2400" baseline="0" dirty="0" smtClean="0">
                <a:latin typeface="Avenir Roman"/>
                <a:ea typeface="Avenir Roman"/>
                <a:cs typeface="Avenir Roman"/>
                <a:sym typeface="Avenir Roman"/>
              </a:rPr>
              <a:t>,</a:t>
            </a:r>
          </a:p>
          <a:p>
            <a:r>
              <a:rPr lang="en-US" sz="2400" baseline="0" dirty="0" err="1" smtClean="0">
                <a:latin typeface="Avenir Roman"/>
                <a:ea typeface="Avenir Roman"/>
                <a:cs typeface="Avenir Roman"/>
                <a:sym typeface="Avenir Roman"/>
              </a:rPr>
              <a:t>swiddens</a:t>
            </a:r>
            <a:r>
              <a:rPr lang="en-US" sz="2400" baseline="0" dirty="0" smtClean="0">
                <a:latin typeface="Avenir Roman"/>
                <a:ea typeface="Avenir Roman"/>
                <a:cs typeface="Avenir Roman"/>
                <a:sym typeface="Avenir Roman"/>
              </a:rPr>
              <a:t> and other products of human habitat change</a:t>
            </a:r>
            <a:endParaRPr lang="es-MX" sz="2400" baseline="0" dirty="0" smtClean="0">
              <a:latin typeface="Avenir Roman"/>
              <a:ea typeface="Avenir Roman"/>
              <a:cs typeface="Avenir Roman"/>
              <a:sym typeface="Avenir Roman"/>
            </a:endParaRPr>
          </a:p>
        </p:txBody>
      </p:sp>
    </p:spTree>
    <p:extLst>
      <p:ext uri="{BB962C8B-B14F-4D97-AF65-F5344CB8AC3E}">
        <p14:creationId xmlns:p14="http://schemas.microsoft.com/office/powerpoint/2010/main" val="3175697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Tree>
    <p:extLst>
      <p:ext uri="{BB962C8B-B14F-4D97-AF65-F5344CB8AC3E}">
        <p14:creationId xmlns:p14="http://schemas.microsoft.com/office/powerpoint/2010/main" val="3345909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47500" lnSpcReduction="20000"/>
          </a:bodyPr>
          <a:lstStyle/>
          <a:p>
            <a:r>
              <a:rPr lang="en-US" sz="2400" baseline="0" dirty="0" smtClean="0">
                <a:latin typeface="Avenir Roman"/>
                <a:ea typeface="Avenir Roman"/>
                <a:cs typeface="Avenir Roman"/>
                <a:sym typeface="Avenir Roman"/>
              </a:rPr>
              <a:t>De Ross 2002 </a:t>
            </a:r>
            <a:r>
              <a:rPr lang="en-US" sz="2400" b="1" i="1" baseline="0" dirty="0" smtClean="0">
                <a:latin typeface="Avenir Roman"/>
                <a:ea typeface="Avenir Roman"/>
                <a:cs typeface="Avenir Roman"/>
                <a:sym typeface="Avenir Roman"/>
              </a:rPr>
              <a:t>Cognitive Aspects of Intergenerational Change: Mental</a:t>
            </a:r>
          </a:p>
          <a:p>
            <a:r>
              <a:rPr lang="es-MX" sz="2400" b="1" i="1" baseline="0" dirty="0" err="1" smtClean="0">
                <a:latin typeface="Avenir Roman"/>
                <a:ea typeface="Avenir Roman"/>
                <a:cs typeface="Avenir Roman"/>
                <a:sym typeface="Avenir Roman"/>
              </a:rPr>
              <a:t>Models</a:t>
            </a:r>
            <a:r>
              <a:rPr lang="es-MX" sz="2400" b="1" i="1" baseline="0" dirty="0" smtClean="0">
                <a:latin typeface="Avenir Roman"/>
                <a:ea typeface="Avenir Roman"/>
                <a:cs typeface="Avenir Roman"/>
                <a:sym typeface="Avenir Roman"/>
              </a:rPr>
              <a:t>, Cultural </a:t>
            </a:r>
            <a:r>
              <a:rPr lang="es-MX" sz="2400" b="1" i="1" baseline="0" dirty="0" err="1" smtClean="0">
                <a:latin typeface="Avenir Roman"/>
                <a:ea typeface="Avenir Roman"/>
                <a:cs typeface="Avenir Roman"/>
                <a:sym typeface="Avenir Roman"/>
              </a:rPr>
              <a:t>Change</a:t>
            </a:r>
            <a:r>
              <a:rPr lang="es-MX" sz="2400" b="1" i="1" baseline="0" dirty="0" smtClean="0">
                <a:latin typeface="Avenir Roman"/>
                <a:ea typeface="Avenir Roman"/>
                <a:cs typeface="Avenir Roman"/>
                <a:sym typeface="Avenir Roman"/>
              </a:rPr>
              <a:t>, and </a:t>
            </a:r>
            <a:r>
              <a:rPr lang="es-MX" sz="2400" b="1" i="1" baseline="0" dirty="0" err="1" smtClean="0">
                <a:latin typeface="Avenir Roman"/>
                <a:ea typeface="Avenir Roman"/>
                <a:cs typeface="Avenir Roman"/>
                <a:sym typeface="Avenir Roman"/>
              </a:rPr>
              <a:t>Environmental</a:t>
            </a:r>
            <a:endParaRPr lang="es-MX" sz="2400" b="1" i="1" baseline="0" dirty="0" smtClean="0">
              <a:latin typeface="Avenir Roman"/>
              <a:ea typeface="Avenir Roman"/>
              <a:cs typeface="Avenir Roman"/>
              <a:sym typeface="Avenir Roman"/>
            </a:endParaRPr>
          </a:p>
          <a:p>
            <a:r>
              <a:rPr lang="en-US" sz="2400" b="1" i="1" baseline="0" dirty="0" smtClean="0">
                <a:latin typeface="Avenir Roman"/>
                <a:ea typeface="Avenir Roman"/>
                <a:cs typeface="Avenir Roman"/>
                <a:sym typeface="Avenir Roman"/>
              </a:rPr>
              <a:t>Behavior among the </a:t>
            </a:r>
            <a:r>
              <a:rPr lang="en-US" sz="2400" b="1" i="1" baseline="0" dirty="0" err="1" smtClean="0">
                <a:latin typeface="Avenir Roman"/>
                <a:ea typeface="Avenir Roman"/>
                <a:cs typeface="Avenir Roman"/>
                <a:sym typeface="Avenir Roman"/>
              </a:rPr>
              <a:t>Lacandon</a:t>
            </a:r>
            <a:r>
              <a:rPr lang="en-US" sz="2400" b="1" i="1" baseline="0" dirty="0" smtClean="0">
                <a:latin typeface="Avenir Roman"/>
                <a:ea typeface="Avenir Roman"/>
                <a:cs typeface="Avenir Roman"/>
                <a:sym typeface="Avenir Roman"/>
              </a:rPr>
              <a:t> Maya</a:t>
            </a:r>
          </a:p>
          <a:p>
            <a:r>
              <a:rPr lang="es-MX" sz="2400" b="1" i="1" baseline="0" dirty="0" smtClean="0">
                <a:latin typeface="Avenir Roman"/>
                <a:ea typeface="Avenir Roman"/>
                <a:cs typeface="Avenir Roman"/>
                <a:sym typeface="Avenir Roman"/>
              </a:rPr>
              <a:t>of </a:t>
            </a:r>
            <a:r>
              <a:rPr lang="es-MX" sz="2400" b="1" i="1" baseline="0" dirty="0" err="1" smtClean="0">
                <a:latin typeface="Avenir Roman"/>
                <a:ea typeface="Avenir Roman"/>
                <a:cs typeface="Avenir Roman"/>
                <a:sym typeface="Avenir Roman"/>
              </a:rPr>
              <a:t>Southern</a:t>
            </a:r>
            <a:r>
              <a:rPr lang="es-MX" sz="2400" b="1" i="1" baseline="0" dirty="0" smtClean="0">
                <a:latin typeface="Avenir Roman"/>
                <a:ea typeface="Avenir Roman"/>
                <a:cs typeface="Avenir Roman"/>
                <a:sym typeface="Avenir Roman"/>
              </a:rPr>
              <a:t> </a:t>
            </a:r>
            <a:r>
              <a:rPr lang="es-MX" sz="2400" b="1" i="1" baseline="0" dirty="0" err="1" smtClean="0">
                <a:latin typeface="Avenir Roman"/>
                <a:ea typeface="Avenir Roman"/>
                <a:cs typeface="Avenir Roman"/>
                <a:sym typeface="Avenir Roman"/>
              </a:rPr>
              <a:t>Mexico</a:t>
            </a:r>
            <a:endParaRPr lang="en-US" sz="2400" baseline="0" dirty="0" smtClean="0">
              <a:latin typeface="Avenir Roman"/>
              <a:ea typeface="Avenir Roman"/>
              <a:cs typeface="Avenir Roman"/>
              <a:sym typeface="Avenir Roman"/>
            </a:endParaRPr>
          </a:p>
          <a:p>
            <a:r>
              <a:rPr lang="en-US" sz="2400" baseline="0" dirty="0" smtClean="0">
                <a:latin typeface="Avenir Roman"/>
                <a:ea typeface="Avenir Roman"/>
                <a:cs typeface="Avenir Roman"/>
                <a:sym typeface="Avenir Roman"/>
              </a:rPr>
              <a:t>While factual knowledge could be an effect of differential</a:t>
            </a:r>
          </a:p>
          <a:p>
            <a:r>
              <a:rPr lang="en-US" sz="2400" baseline="0" dirty="0" smtClean="0">
                <a:latin typeface="Avenir Roman"/>
                <a:ea typeface="Avenir Roman"/>
                <a:cs typeface="Avenir Roman"/>
                <a:sym typeface="Avenir Roman"/>
              </a:rPr>
              <a:t>experience, it is difficult to conceptualize fundamentally different</a:t>
            </a:r>
          </a:p>
          <a:p>
            <a:r>
              <a:rPr lang="en-US" sz="2400" baseline="0" dirty="0" smtClean="0">
                <a:latin typeface="Avenir Roman"/>
                <a:ea typeface="Avenir Roman"/>
                <a:cs typeface="Avenir Roman"/>
                <a:sym typeface="Avenir Roman"/>
              </a:rPr>
              <a:t>frameworks as an effect of gradual differences in expertise.</a:t>
            </a:r>
          </a:p>
          <a:p>
            <a:r>
              <a:rPr lang="en-US" sz="2400" baseline="0" dirty="0" smtClean="0">
                <a:latin typeface="Avenir Roman"/>
                <a:ea typeface="Avenir Roman"/>
                <a:cs typeface="Avenir Roman"/>
                <a:sym typeface="Avenir Roman"/>
              </a:rPr>
              <a:t>Members of the two generations have very different</a:t>
            </a:r>
          </a:p>
          <a:p>
            <a:r>
              <a:rPr lang="en-US" sz="2400" baseline="0" dirty="0" smtClean="0">
                <a:latin typeface="Avenir Roman"/>
                <a:ea typeface="Avenir Roman"/>
                <a:cs typeface="Avenir Roman"/>
                <a:sym typeface="Avenir Roman"/>
              </a:rPr>
              <a:t>understandings of the </a:t>
            </a:r>
            <a:r>
              <a:rPr lang="en-US" sz="2400" i="1" baseline="0" dirty="0" smtClean="0">
                <a:latin typeface="Avenir Roman"/>
                <a:ea typeface="Avenir Roman"/>
                <a:cs typeface="Avenir Roman"/>
                <a:sym typeface="Avenir Roman"/>
              </a:rPr>
              <a:t>why and how of their actions. For example,</a:t>
            </a:r>
          </a:p>
          <a:p>
            <a:r>
              <a:rPr lang="en-US" sz="2400" baseline="0" dirty="0" smtClean="0">
                <a:latin typeface="Avenir Roman"/>
                <a:ea typeface="Avenir Roman"/>
                <a:cs typeface="Avenir Roman"/>
                <a:sym typeface="Avenir Roman"/>
              </a:rPr>
              <a:t>I could observe older </a:t>
            </a:r>
            <a:r>
              <a:rPr lang="en-US" sz="2400" baseline="0" dirty="0" err="1" smtClean="0">
                <a:latin typeface="Avenir Roman"/>
                <a:ea typeface="Avenir Roman"/>
                <a:cs typeface="Avenir Roman"/>
                <a:sym typeface="Avenir Roman"/>
              </a:rPr>
              <a:t>Lacandones</a:t>
            </a:r>
            <a:r>
              <a:rPr lang="en-US" sz="2400" baseline="0" dirty="0" smtClean="0">
                <a:latin typeface="Avenir Roman"/>
                <a:ea typeface="Avenir Roman"/>
                <a:cs typeface="Avenir Roman"/>
                <a:sym typeface="Avenir Roman"/>
              </a:rPr>
              <a:t> cut a tree to get to</a:t>
            </a:r>
          </a:p>
          <a:p>
            <a:r>
              <a:rPr lang="en-US" sz="2400" baseline="0" dirty="0" smtClean="0">
                <a:latin typeface="Avenir Roman"/>
                <a:ea typeface="Avenir Roman"/>
                <a:cs typeface="Avenir Roman"/>
                <a:sym typeface="Avenir Roman"/>
              </a:rPr>
              <a:t>some honey. The very same individuals, however, rejected</a:t>
            </a:r>
          </a:p>
          <a:p>
            <a:r>
              <a:rPr lang="en-US" sz="2400" baseline="0" dirty="0" smtClean="0">
                <a:latin typeface="Avenir Roman"/>
                <a:ea typeface="Avenir Roman"/>
                <a:cs typeface="Avenir Roman"/>
                <a:sym typeface="Avenir Roman"/>
              </a:rPr>
              <a:t>the idea of cutting a similar tree to sell the wood, which would</a:t>
            </a:r>
          </a:p>
          <a:p>
            <a:r>
              <a:rPr lang="en-US" sz="2400" baseline="0" dirty="0" smtClean="0">
                <a:latin typeface="Avenir Roman"/>
                <a:ea typeface="Avenir Roman"/>
                <a:cs typeface="Avenir Roman"/>
                <a:sym typeface="Avenir Roman"/>
              </a:rPr>
              <a:t>allow them to buy much more honey. They conceptualize</a:t>
            </a:r>
          </a:p>
          <a:p>
            <a:r>
              <a:rPr lang="en-US" sz="2400" baseline="0" dirty="0" smtClean="0">
                <a:latin typeface="Avenir Roman"/>
                <a:ea typeface="Avenir Roman"/>
                <a:cs typeface="Avenir Roman"/>
                <a:sym typeface="Avenir Roman"/>
              </a:rPr>
              <a:t>their behavior not in terms of outcome with respect to concepts</a:t>
            </a:r>
          </a:p>
          <a:p>
            <a:r>
              <a:rPr lang="en-US" sz="2400" baseline="0" dirty="0" smtClean="0">
                <a:latin typeface="Avenir Roman"/>
                <a:ea typeface="Avenir Roman"/>
                <a:cs typeface="Avenir Roman"/>
                <a:sym typeface="Avenir Roman"/>
              </a:rPr>
              <a:t>such as “ecology” and “sustainable management,” but</a:t>
            </a:r>
          </a:p>
          <a:p>
            <a:r>
              <a:rPr lang="en-US" sz="2400" baseline="0" dirty="0" smtClean="0">
                <a:latin typeface="Avenir Roman"/>
                <a:ea typeface="Avenir Roman"/>
                <a:cs typeface="Avenir Roman"/>
                <a:sym typeface="Avenir Roman"/>
              </a:rPr>
              <a:t>rather in terms of “the right behavior,” within a framework</a:t>
            </a:r>
          </a:p>
          <a:p>
            <a:r>
              <a:rPr lang="en-US" sz="2400" baseline="0" dirty="0" smtClean="0">
                <a:latin typeface="Avenir Roman"/>
                <a:ea typeface="Avenir Roman"/>
                <a:cs typeface="Avenir Roman"/>
                <a:sym typeface="Avenir Roman"/>
              </a:rPr>
              <a:t>guided by tradition and the creation story evolving around</a:t>
            </a:r>
          </a:p>
          <a:p>
            <a:r>
              <a:rPr lang="en-US" sz="2400" i="1" baseline="0" dirty="0" err="1" smtClean="0">
                <a:latin typeface="Avenir Roman"/>
                <a:ea typeface="Avenir Roman"/>
                <a:cs typeface="Avenir Roman"/>
                <a:sym typeface="Avenir Roman"/>
              </a:rPr>
              <a:t>hächäkyum</a:t>
            </a:r>
            <a:r>
              <a:rPr lang="en-US" sz="2400" i="1" baseline="0" dirty="0" smtClean="0">
                <a:latin typeface="Avenir Roman"/>
                <a:ea typeface="Avenir Roman"/>
                <a:cs typeface="Avenir Roman"/>
                <a:sym typeface="Avenir Roman"/>
              </a:rPr>
              <a:t>, the </a:t>
            </a:r>
            <a:r>
              <a:rPr lang="en-US" sz="2400" i="1" baseline="0" dirty="0" err="1" smtClean="0">
                <a:latin typeface="Avenir Roman"/>
                <a:ea typeface="Avenir Roman"/>
                <a:cs typeface="Avenir Roman"/>
                <a:sym typeface="Avenir Roman"/>
              </a:rPr>
              <a:t>Lacandon</a:t>
            </a:r>
            <a:r>
              <a:rPr lang="en-US" sz="2400" i="1" baseline="0" dirty="0" smtClean="0">
                <a:latin typeface="Avenir Roman"/>
                <a:ea typeface="Avenir Roman"/>
                <a:cs typeface="Avenir Roman"/>
                <a:sym typeface="Avenir Roman"/>
              </a:rPr>
              <a:t> Maya creator god. This religious</a:t>
            </a:r>
          </a:p>
          <a:p>
            <a:r>
              <a:rPr lang="en-US" sz="2400" baseline="0" dirty="0" err="1" smtClean="0">
                <a:latin typeface="Avenir Roman"/>
                <a:ea typeface="Avenir Roman"/>
                <a:cs typeface="Avenir Roman"/>
                <a:sym typeface="Avenir Roman"/>
              </a:rPr>
              <a:t>embeddedness</a:t>
            </a:r>
            <a:r>
              <a:rPr lang="en-US" sz="2400" baseline="0" dirty="0" smtClean="0">
                <a:latin typeface="Avenir Roman"/>
                <a:ea typeface="Avenir Roman"/>
                <a:cs typeface="Avenir Roman"/>
                <a:sym typeface="Avenir Roman"/>
              </a:rPr>
              <a:t> is lost, or at least different, for the second</a:t>
            </a:r>
          </a:p>
          <a:p>
            <a:r>
              <a:rPr lang="en-US" sz="2400" baseline="0" dirty="0" smtClean="0">
                <a:latin typeface="Avenir Roman"/>
                <a:ea typeface="Avenir Roman"/>
                <a:cs typeface="Avenir Roman"/>
                <a:sym typeface="Avenir Roman"/>
              </a:rPr>
              <a:t>generation </a:t>
            </a:r>
            <a:r>
              <a:rPr lang="en-US" sz="2400" baseline="0" dirty="0" err="1" smtClean="0">
                <a:latin typeface="Avenir Roman"/>
                <a:ea typeface="Avenir Roman"/>
                <a:cs typeface="Avenir Roman"/>
                <a:sym typeface="Avenir Roman"/>
              </a:rPr>
              <a:t>Lacandones</a:t>
            </a:r>
            <a:r>
              <a:rPr lang="en-US" sz="2400" baseline="0" dirty="0" smtClean="0">
                <a:latin typeface="Avenir Roman"/>
                <a:ea typeface="Avenir Roman"/>
                <a:cs typeface="Avenir Roman"/>
                <a:sym typeface="Avenir Roman"/>
              </a:rPr>
              <a:t>, with successive differences in the</a:t>
            </a:r>
          </a:p>
          <a:p>
            <a:r>
              <a:rPr lang="en-US" sz="2400" baseline="0" dirty="0" smtClean="0">
                <a:latin typeface="Avenir Roman"/>
                <a:ea typeface="Avenir Roman"/>
                <a:cs typeface="Avenir Roman"/>
                <a:sym typeface="Avenir Roman"/>
              </a:rPr>
              <a:t>behavior of the individuals. The forest species and their interactions</a:t>
            </a:r>
          </a:p>
          <a:p>
            <a:r>
              <a:rPr lang="en-US" sz="2400" baseline="0" dirty="0" smtClean="0">
                <a:latin typeface="Avenir Roman"/>
                <a:ea typeface="Avenir Roman"/>
                <a:cs typeface="Avenir Roman"/>
                <a:sym typeface="Avenir Roman"/>
              </a:rPr>
              <a:t>are detached from religious views and young</a:t>
            </a:r>
          </a:p>
          <a:p>
            <a:r>
              <a:rPr lang="en-US" sz="2400" baseline="0" dirty="0" err="1" smtClean="0">
                <a:latin typeface="Avenir Roman"/>
                <a:ea typeface="Avenir Roman"/>
                <a:cs typeface="Avenir Roman"/>
                <a:sym typeface="Avenir Roman"/>
              </a:rPr>
              <a:t>Lacandones</a:t>
            </a:r>
            <a:r>
              <a:rPr lang="en-US" sz="2400" baseline="0" dirty="0" smtClean="0">
                <a:latin typeface="Avenir Roman"/>
                <a:ea typeface="Avenir Roman"/>
                <a:cs typeface="Avenir Roman"/>
                <a:sym typeface="Avenir Roman"/>
              </a:rPr>
              <a:t> perceive restrictions to their actions based mostly</a:t>
            </a:r>
          </a:p>
          <a:p>
            <a:r>
              <a:rPr lang="en-US" sz="2400" baseline="0" dirty="0" smtClean="0">
                <a:latin typeface="Avenir Roman"/>
                <a:ea typeface="Avenir Roman"/>
                <a:cs typeface="Avenir Roman"/>
                <a:sym typeface="Avenir Roman"/>
              </a:rPr>
              <a:t>in ecological (scientific) reasoning. This reasoning (don’t cut</a:t>
            </a:r>
          </a:p>
          <a:p>
            <a:r>
              <a:rPr lang="en-US" sz="2400" baseline="0" dirty="0" smtClean="0">
                <a:latin typeface="Avenir Roman"/>
                <a:ea typeface="Avenir Roman"/>
                <a:cs typeface="Avenir Roman"/>
                <a:sym typeface="Avenir Roman"/>
              </a:rPr>
              <a:t>trees unless absolutely necessary) often puts them in opposition</a:t>
            </a:r>
          </a:p>
          <a:p>
            <a:r>
              <a:rPr lang="en-US" sz="2400" baseline="0" dirty="0" smtClean="0">
                <a:latin typeface="Avenir Roman"/>
                <a:ea typeface="Avenir Roman"/>
                <a:cs typeface="Avenir Roman"/>
                <a:sym typeface="Avenir Roman"/>
              </a:rPr>
              <a:t>to the views of their elders.</a:t>
            </a:r>
            <a:endParaRPr lang="es-MX" dirty="0"/>
          </a:p>
        </p:txBody>
      </p:sp>
    </p:spTree>
    <p:extLst>
      <p:ext uri="{BB962C8B-B14F-4D97-AF65-F5344CB8AC3E}">
        <p14:creationId xmlns:p14="http://schemas.microsoft.com/office/powerpoint/2010/main" val="3572836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48AECE-BF35-4080-A163-5AE1156FEEDC}" type="slidenum">
              <a:rPr lang="es-ES"/>
              <a:pPr/>
              <a:t>28</a:t>
            </a:fld>
            <a:endParaRPr lang="es-E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3202817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FBC7D7-92E8-4BC0-A008-DDC168E31530}" type="slidenum">
              <a:rPr lang="es-ES"/>
              <a:pPr/>
              <a:t>29</a:t>
            </a:fld>
            <a:endParaRPr lang="es-ES"/>
          </a:p>
        </p:txBody>
      </p:sp>
      <p:sp>
        <p:nvSpPr>
          <p:cNvPr id="1026" name="Rectangle 2"/>
          <p:cNvSpPr>
            <a:spLocks noGrp="1" noRot="1" noChangeAspect="1" noChangeArrowheads="1" noTextEdit="1"/>
          </p:cNvSpPr>
          <p:nvPr>
            <p:ph type="sldImg"/>
          </p:nvPr>
        </p:nvSpPr>
        <p:spPr>
          <a:ln/>
        </p:spPr>
      </p:sp>
      <p:sp>
        <p:nvSpPr>
          <p:cNvPr id="1027"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241646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5625"/>
              <a:t>Texto del título</a:t>
            </a:r>
          </a:p>
        </p:txBody>
      </p:sp>
      <p:sp>
        <p:nvSpPr>
          <p:cNvPr id="19" name="Shape 19"/>
          <p:cNvSpPr>
            <a:spLocks noGrp="1"/>
          </p:cNvSpPr>
          <p:nvPr>
            <p:ph type="body" idx="1"/>
          </p:nvPr>
        </p:nvSpPr>
        <p:spPr>
          <a:prstGeom prst="rect">
            <a:avLst/>
          </a:prstGeom>
        </p:spPr>
        <p:txBody>
          <a:bodyPr/>
          <a:lstStyle/>
          <a:p>
            <a:pPr lvl="0">
              <a:defRPr sz="1800"/>
            </a:pPr>
            <a:r>
              <a:rPr sz="2531"/>
              <a:t>Nivel de texto 1</a:t>
            </a:r>
          </a:p>
          <a:p>
            <a:pPr lvl="1">
              <a:defRPr sz="1800"/>
            </a:pPr>
            <a:r>
              <a:rPr sz="2531"/>
              <a:t>Nivel de texto 2</a:t>
            </a:r>
          </a:p>
          <a:p>
            <a:pPr lvl="2">
              <a:defRPr sz="1800"/>
            </a:pPr>
            <a:r>
              <a:rPr sz="2531"/>
              <a:t>Nivel de texto 3</a:t>
            </a:r>
          </a:p>
          <a:p>
            <a:pPr lvl="3">
              <a:defRPr sz="1800"/>
            </a:pPr>
            <a:r>
              <a:rPr sz="2531"/>
              <a:t>Nivel de texto 4</a:t>
            </a:r>
          </a:p>
          <a:p>
            <a:pPr lvl="4">
              <a:defRPr sz="1800"/>
            </a:pPr>
            <a:r>
              <a:rPr sz="2531"/>
              <a:t>Nivel de texto 5</a:t>
            </a:r>
          </a:p>
        </p:txBody>
      </p:sp>
    </p:spTree>
    <p:extLst>
      <p:ext uri="{BB962C8B-B14F-4D97-AF65-F5344CB8AC3E}">
        <p14:creationId xmlns:p14="http://schemas.microsoft.com/office/powerpoint/2010/main" val="356098688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D4A1D04-B9D5-4017-B4DE-2718DEA918A2}" type="datetimeFigureOut">
              <a:rPr lang="es-MX" smtClean="0"/>
              <a:pPr/>
              <a:t>29/01/2016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4142F47-0457-4ABC-85FB-BBF03F62826B}"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75000"/>
              </a:schemeClr>
            </a:gs>
            <a:gs pos="50000">
              <a:schemeClr val="accent1">
                <a:tint val="44500"/>
                <a:satMod val="160000"/>
              </a:schemeClr>
            </a:gs>
            <a:gs pos="100000">
              <a:schemeClr val="accent1">
                <a:tint val="23500"/>
                <a:satMod val="160000"/>
              </a:schemeClr>
            </a:gs>
          </a:gsLst>
          <a:lin ang="5400000" scaled="1"/>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4A1D04-B9D5-4017-B4DE-2718DEA918A2}" type="datetimeFigureOut">
              <a:rPr lang="es-MX" smtClean="0"/>
              <a:pPr/>
              <a:t>29/01/2016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142F47-0457-4ABC-85FB-BBF03F62826B}"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9.jpeg"/><Relationship Id="rId1" Type="http://schemas.openxmlformats.org/officeDocument/2006/relationships/slideLayout" Target="../slideLayouts/slideLayout12.xml"/><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 Id="rId5" Type="http://schemas.openxmlformats.org/officeDocument/2006/relationships/image" Target="../media/image49.jpeg"/><Relationship Id="rId4" Type="http://schemas.openxmlformats.org/officeDocument/2006/relationships/image" Target="../media/image48.gif"/></Relationships>
</file>

<file path=ppt/slides/_rels/slide2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0.jpeg"/><Relationship Id="rId7" Type="http://schemas.openxmlformats.org/officeDocument/2006/relationships/diagramColors" Target="../diagrams/colors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54.jpeg"/><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32.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3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7.xml"/><Relationship Id="rId4" Type="http://schemas.openxmlformats.org/officeDocument/2006/relationships/image" Target="../media/image68.jpeg"/></Relationships>
</file>

<file path=ppt/slides/_rels/slide34.xml.rels><?xml version="1.0" encoding="UTF-8" standalone="yes"?>
<Relationships xmlns="http://schemas.openxmlformats.org/package/2006/relationships"><Relationship Id="rId3" Type="http://schemas.openxmlformats.org/officeDocument/2006/relationships/oleObject" Target="../embeddings/Hoja_de_c_lculo_de_Microsoft_Excel_97-20031.xls"/><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69.emf"/></Relationships>
</file>

<file path=ppt/slides/_rels/slide35.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notesSlide" Target="../notesSlides/notesSlide12.xml"/><Relationship Id="rId7" Type="http://schemas.openxmlformats.org/officeDocument/2006/relationships/image" Target="../media/image71.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70.emf"/><Relationship Id="rId4" Type="http://schemas.openxmlformats.org/officeDocument/2006/relationships/oleObject" Target="../embeddings/oleObject1.bin"/><Relationship Id="rId9" Type="http://schemas.openxmlformats.org/officeDocument/2006/relationships/image" Target="../media/image73.jpeg"/></Relationships>
</file>

<file path=ppt/slides/_rels/slide36.xml.rels><?xml version="1.0" encoding="UTF-8" standalone="yes"?>
<Relationships xmlns="http://schemas.openxmlformats.org/package/2006/relationships"><Relationship Id="rId8" Type="http://schemas.openxmlformats.org/officeDocument/2006/relationships/image" Target="../media/image76.e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75.emf"/><Relationship Id="rId5" Type="http://schemas.openxmlformats.org/officeDocument/2006/relationships/oleObject" Target="../embeddings/oleObject4.bin"/><Relationship Id="rId4" Type="http://schemas.openxmlformats.org/officeDocument/2006/relationships/image" Target="../media/image74.emf"/></Relationships>
</file>

<file path=ppt/slides/_rels/slide37.xml.rels><?xml version="1.0" encoding="UTF-8" standalone="yes"?>
<Relationships xmlns="http://schemas.openxmlformats.org/package/2006/relationships"><Relationship Id="rId8" Type="http://schemas.openxmlformats.org/officeDocument/2006/relationships/image" Target="../media/image80.jpeg"/><Relationship Id="rId3" Type="http://schemas.openxmlformats.org/officeDocument/2006/relationships/oleObject" Target="../embeddings/oleObject6.bin"/><Relationship Id="rId7" Type="http://schemas.openxmlformats.org/officeDocument/2006/relationships/image" Target="../media/image79.jpe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78.emf"/><Relationship Id="rId5" Type="http://schemas.openxmlformats.org/officeDocument/2006/relationships/oleObject" Target="../embeddings/oleObject7.bin"/><Relationship Id="rId4" Type="http://schemas.openxmlformats.org/officeDocument/2006/relationships/image" Target="../media/image77.emf"/><Relationship Id="rId9" Type="http://schemas.openxmlformats.org/officeDocument/2006/relationships/image" Target="../media/image81.jpeg"/></Relationships>
</file>

<file path=ppt/slides/_rels/slide3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5.jpeg"/><Relationship Id="rId4" Type="http://schemas.openxmlformats.org/officeDocument/2006/relationships/image" Target="../media/image82.jpeg"/></Relationships>
</file>

<file path=ppt/slides/_rels/slide39.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3.png"/><Relationship Id="rId7" Type="http://schemas.openxmlformats.org/officeDocument/2006/relationships/hyperlink" Target="http://www.oikos.unam.mx/etnoecologia/praxis.htm"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www.oikos.unam.mx/etnoecologia/corpus.htm" TargetMode="External"/><Relationship Id="rId5" Type="http://schemas.openxmlformats.org/officeDocument/2006/relationships/hyperlink" Target="http://www.oikos.unam.mx/etnoecologia/kosmos.htm" TargetMode="External"/><Relationship Id="rId10" Type="http://schemas.openxmlformats.org/officeDocument/2006/relationships/image" Target="../media/image7.gif"/><Relationship Id="rId4" Type="http://schemas.openxmlformats.org/officeDocument/2006/relationships/image" Target="../media/image4.png"/><Relationship Id="rId9"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 Id="rId5" Type="http://schemas.openxmlformats.org/officeDocument/2006/relationships/image" Target="../media/image88.jpeg"/><Relationship Id="rId4" Type="http://schemas.openxmlformats.org/officeDocument/2006/relationships/image" Target="../media/image87.jpeg"/></Relationships>
</file>

<file path=ppt/slides/_rels/slide42.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98.jpeg"/><Relationship Id="rId4" Type="http://schemas.openxmlformats.org/officeDocument/2006/relationships/image" Target="../media/image9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02.gif"/><Relationship Id="rId2" Type="http://schemas.openxmlformats.org/officeDocument/2006/relationships/image" Target="../media/image101.jpeg"/><Relationship Id="rId1" Type="http://schemas.openxmlformats.org/officeDocument/2006/relationships/slideLayout" Target="../slideLayouts/slideLayout2.xml"/><Relationship Id="rId4" Type="http://schemas.openxmlformats.org/officeDocument/2006/relationships/image" Target="../media/image103.jpeg"/></Relationships>
</file>

<file path=ppt/slides/_rels/slide52.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2.xml"/><Relationship Id="rId4" Type="http://schemas.openxmlformats.org/officeDocument/2006/relationships/image" Target="../media/image107.jpeg"/></Relationships>
</file>

<file path=ppt/slides/_rels/slide54.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860138" y="332656"/>
            <a:ext cx="7848600" cy="4724370"/>
          </a:xfrm>
          <a:prstGeom prst="rect">
            <a:avLst/>
          </a:prstGeom>
          <a:noFill/>
          <a:ln w="9525">
            <a:noFill/>
            <a:miter lim="800000"/>
            <a:headEnd/>
            <a:tailEnd/>
          </a:ln>
        </p:spPr>
        <p:txBody>
          <a:bodyPr>
            <a:spAutoFit/>
          </a:bodyPr>
          <a:lstStyle/>
          <a:p>
            <a:pPr algn="ctr">
              <a:spcBef>
                <a:spcPct val="50000"/>
              </a:spcBef>
            </a:pPr>
            <a:endParaRPr lang="es-MX" sz="4000" b="1" i="1" dirty="0" smtClean="0"/>
          </a:p>
          <a:p>
            <a:pPr algn="ctr">
              <a:spcBef>
                <a:spcPct val="50000"/>
              </a:spcBef>
            </a:pPr>
            <a:endParaRPr lang="es-MX" sz="4000" b="1" i="1" dirty="0" smtClean="0"/>
          </a:p>
          <a:p>
            <a:pPr algn="ctr">
              <a:spcBef>
                <a:spcPct val="50000"/>
              </a:spcBef>
            </a:pPr>
            <a:r>
              <a:rPr lang="es-MX" sz="4000" b="1" i="1" dirty="0" smtClean="0"/>
              <a:t>ETNOECOLOGÍA</a:t>
            </a:r>
            <a:endParaRPr lang="es-MX" sz="2800" b="1" i="1" dirty="0"/>
          </a:p>
          <a:p>
            <a:pPr algn="ctr">
              <a:spcBef>
                <a:spcPct val="50000"/>
              </a:spcBef>
            </a:pPr>
            <a:endParaRPr lang="es-MX" b="1" dirty="0" smtClean="0"/>
          </a:p>
          <a:p>
            <a:pPr algn="ctr">
              <a:spcBef>
                <a:spcPct val="50000"/>
              </a:spcBef>
            </a:pPr>
            <a:endParaRPr lang="es-MX" b="1" dirty="0" smtClean="0"/>
          </a:p>
          <a:p>
            <a:pPr algn="ctr">
              <a:spcBef>
                <a:spcPct val="50000"/>
              </a:spcBef>
            </a:pPr>
            <a:r>
              <a:rPr lang="es-MX" b="1" dirty="0" smtClean="0"/>
              <a:t>Andrea Martínez Ballesté</a:t>
            </a:r>
            <a:endParaRPr lang="es-MX" b="1" dirty="0"/>
          </a:p>
          <a:p>
            <a:pPr algn="ctr">
              <a:spcBef>
                <a:spcPct val="50000"/>
              </a:spcBef>
            </a:pPr>
            <a:r>
              <a:rPr lang="es-MX" sz="2000" b="1" dirty="0"/>
              <a:t>Jardín </a:t>
            </a:r>
            <a:r>
              <a:rPr lang="es-MX" sz="2000" b="1" dirty="0" smtClean="0"/>
              <a:t>Botánico-Instituto </a:t>
            </a:r>
            <a:r>
              <a:rPr lang="es-MX" sz="2000" b="1" dirty="0"/>
              <a:t>de Biología</a:t>
            </a:r>
          </a:p>
          <a:p>
            <a:pPr algn="ctr">
              <a:spcBef>
                <a:spcPct val="50000"/>
              </a:spcBef>
            </a:pPr>
            <a:r>
              <a:rPr lang="es-MX" sz="2000" b="1" dirty="0"/>
              <a:t>Universidad Nacional Autónoma de México</a:t>
            </a:r>
            <a:endParaRPr lang="en-US" sz="2000" b="1" dirty="0"/>
          </a:p>
        </p:txBody>
      </p:sp>
      <p:cxnSp>
        <p:nvCxnSpPr>
          <p:cNvPr id="9" name="8 Conector recto"/>
          <p:cNvCxnSpPr/>
          <p:nvPr/>
        </p:nvCxnSpPr>
        <p:spPr bwMode="auto">
          <a:xfrm>
            <a:off x="1253835" y="3284984"/>
            <a:ext cx="7454903" cy="4045"/>
          </a:xfrm>
          <a:prstGeom prst="line">
            <a:avLst/>
          </a:prstGeom>
          <a:solidFill>
            <a:schemeClr val="accent1"/>
          </a:solidFill>
          <a:ln w="53975" cap="flat" cmpd="sng" algn="ct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tileRect/>
            </a:gra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63688" y="1340768"/>
            <a:ext cx="6093275" cy="4988717"/>
          </a:xfrm>
          <a:prstGeom prst="rect">
            <a:avLst/>
          </a:prstGeom>
        </p:spPr>
      </p:pic>
      <p:sp>
        <p:nvSpPr>
          <p:cNvPr id="3" name="CuadroTexto 2"/>
          <p:cNvSpPr txBox="1"/>
          <p:nvPr/>
        </p:nvSpPr>
        <p:spPr>
          <a:xfrm>
            <a:off x="622356" y="147548"/>
            <a:ext cx="7968050" cy="954107"/>
          </a:xfrm>
          <a:prstGeom prst="rect">
            <a:avLst/>
          </a:prstGeom>
          <a:noFill/>
        </p:spPr>
        <p:txBody>
          <a:bodyPr wrap="square" rtlCol="0">
            <a:spAutoFit/>
          </a:bodyPr>
          <a:lstStyle/>
          <a:p>
            <a:pPr algn="ctr"/>
            <a:r>
              <a:rPr lang="es-MX" sz="2000" b="1" dirty="0" smtClean="0">
                <a:latin typeface="Comic Sans MS"/>
                <a:cs typeface="Comic Sans MS"/>
              </a:rPr>
              <a:t>Número de especies de plantas usadas por 10 grupos indígenas de las tierras tropicales bajas de México </a:t>
            </a:r>
          </a:p>
          <a:p>
            <a:pPr algn="ctr"/>
            <a:r>
              <a:rPr lang="es-MX" sz="1600" b="1" dirty="0" smtClean="0">
                <a:latin typeface="Comic Sans MS"/>
                <a:cs typeface="Comic Sans MS"/>
              </a:rPr>
              <a:t>(Toledo et al. 2003. Ecology and Society)</a:t>
            </a:r>
            <a:endParaRPr lang="es-MX" sz="1600" b="1" dirty="0">
              <a:latin typeface="Comic Sans MS"/>
              <a:cs typeface="Comic Sans MS"/>
            </a:endParaRPr>
          </a:p>
        </p:txBody>
      </p:sp>
    </p:spTree>
    <p:extLst>
      <p:ext uri="{BB962C8B-B14F-4D97-AF65-F5344CB8AC3E}">
        <p14:creationId xmlns:p14="http://schemas.microsoft.com/office/powerpoint/2010/main" val="352019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3 CuadroTexto"/>
          <p:cNvSpPr txBox="1">
            <a:spLocks noChangeArrowheads="1"/>
          </p:cNvSpPr>
          <p:nvPr/>
        </p:nvSpPr>
        <p:spPr bwMode="auto">
          <a:xfrm>
            <a:off x="395536" y="611977"/>
            <a:ext cx="6336704" cy="584775"/>
          </a:xfrm>
          <a:prstGeom prst="rect">
            <a:avLst/>
          </a:prstGeom>
          <a:noFill/>
          <a:ln w="9525">
            <a:noFill/>
            <a:miter lim="800000"/>
            <a:headEnd/>
            <a:tailEnd/>
          </a:ln>
        </p:spPr>
        <p:txBody>
          <a:bodyPr wrap="square">
            <a:spAutoFit/>
          </a:bodyPr>
          <a:lstStyle/>
          <a:p>
            <a:pPr algn="ctr">
              <a:spcBef>
                <a:spcPct val="50000"/>
              </a:spcBef>
            </a:pPr>
            <a:r>
              <a:rPr lang="en-US" sz="1600" dirty="0"/>
              <a:t>Land use changes and their relationship with historical events and water dynamic in the oases of Baja California Peninsula, Mexico</a:t>
            </a:r>
          </a:p>
        </p:txBody>
      </p:sp>
      <p:pic>
        <p:nvPicPr>
          <p:cNvPr id="5" name="4 Imagen" descr="San Ignacio prueba 2.jpg"/>
          <p:cNvPicPr>
            <a:picLocks noChangeAspect="1"/>
          </p:cNvPicPr>
          <p:nvPr/>
        </p:nvPicPr>
        <p:blipFill>
          <a:blip r:embed="rId2" cstate="print"/>
          <a:stretch>
            <a:fillRect/>
          </a:stretch>
        </p:blipFill>
        <p:spPr>
          <a:xfrm>
            <a:off x="395536" y="1412776"/>
            <a:ext cx="5433614" cy="3634325"/>
          </a:xfrm>
          <a:prstGeom prst="rect">
            <a:avLst/>
          </a:prstGeom>
          <a:ln>
            <a:noFill/>
          </a:ln>
          <a:effectLst>
            <a:softEdge rad="112500"/>
          </a:effectLst>
        </p:spPr>
      </p:pic>
      <p:sp>
        <p:nvSpPr>
          <p:cNvPr id="6148" name="5 CuadroTexto"/>
          <p:cNvSpPr txBox="1">
            <a:spLocks noChangeArrowheads="1"/>
          </p:cNvSpPr>
          <p:nvPr/>
        </p:nvSpPr>
        <p:spPr bwMode="auto">
          <a:xfrm>
            <a:off x="395536" y="5355793"/>
            <a:ext cx="3240360" cy="1169551"/>
          </a:xfrm>
          <a:prstGeom prst="rect">
            <a:avLst/>
          </a:prstGeom>
          <a:noFill/>
          <a:ln w="9525">
            <a:noFill/>
            <a:miter lim="800000"/>
            <a:headEnd/>
            <a:tailEnd/>
          </a:ln>
        </p:spPr>
        <p:txBody>
          <a:bodyPr wrap="square">
            <a:spAutoFit/>
          </a:bodyPr>
          <a:lstStyle/>
          <a:p>
            <a:pPr>
              <a:spcBef>
                <a:spcPct val="50000"/>
              </a:spcBef>
            </a:pPr>
            <a:r>
              <a:rPr lang="en-US" sz="1400" i="1" dirty="0" smtClean="0"/>
              <a:t>Dr. Andrea </a:t>
            </a:r>
            <a:r>
              <a:rPr lang="en-US" sz="1400" i="1" dirty="0" err="1" smtClean="0"/>
              <a:t>Martínez</a:t>
            </a:r>
            <a:r>
              <a:rPr lang="en-US" sz="1400" i="1" dirty="0" smtClean="0"/>
              <a:t> </a:t>
            </a:r>
            <a:r>
              <a:rPr lang="en-US" sz="1400" i="1" dirty="0" err="1" smtClean="0"/>
              <a:t>Ballesté</a:t>
            </a:r>
            <a:r>
              <a:rPr lang="en-US" sz="1400" i="1" dirty="0" smtClean="0"/>
              <a:t>. CCB, UCR</a:t>
            </a:r>
          </a:p>
          <a:p>
            <a:pPr>
              <a:spcBef>
                <a:spcPct val="50000"/>
              </a:spcBef>
            </a:pPr>
            <a:r>
              <a:rPr lang="en-US" sz="1400" i="1" dirty="0" smtClean="0"/>
              <a:t>Dr</a:t>
            </a:r>
            <a:r>
              <a:rPr lang="en-US" sz="1400" i="1" dirty="0"/>
              <a:t>. </a:t>
            </a:r>
            <a:r>
              <a:rPr lang="en-US" sz="1400" i="1" dirty="0" err="1"/>
              <a:t>Exequiel</a:t>
            </a:r>
            <a:r>
              <a:rPr lang="en-US" sz="1400" i="1" dirty="0"/>
              <a:t> </a:t>
            </a:r>
            <a:r>
              <a:rPr lang="en-US" sz="1400" i="1" dirty="0" err="1"/>
              <a:t>Ezcurra</a:t>
            </a:r>
            <a:r>
              <a:rPr lang="en-US" sz="1400" i="1" dirty="0"/>
              <a:t>. San Diego Natural Museum</a:t>
            </a:r>
          </a:p>
          <a:p>
            <a:pPr>
              <a:spcBef>
                <a:spcPct val="50000"/>
              </a:spcBef>
            </a:pPr>
            <a:r>
              <a:rPr lang="en-US" sz="1400" i="1" dirty="0"/>
              <a:t>Dr. Mike Allen, CCB, UCR</a:t>
            </a:r>
          </a:p>
        </p:txBody>
      </p:sp>
      <p:pic>
        <p:nvPicPr>
          <p:cNvPr id="6" name="5 Imagen" descr="Mapa_Mexico mapa sin nombres divisiones estados.jpg"/>
          <p:cNvPicPr>
            <a:picLocks noChangeAspect="1"/>
          </p:cNvPicPr>
          <p:nvPr/>
        </p:nvPicPr>
        <p:blipFill>
          <a:blip r:embed="rId3" cstate="print"/>
          <a:stretch>
            <a:fillRect/>
          </a:stretch>
        </p:blipFill>
        <p:spPr>
          <a:xfrm>
            <a:off x="6300192" y="1340768"/>
            <a:ext cx="2486251" cy="1802532"/>
          </a:xfrm>
          <a:prstGeom prst="rect">
            <a:avLst/>
          </a:prstGeom>
        </p:spPr>
      </p:pic>
      <p:cxnSp>
        <p:nvCxnSpPr>
          <p:cNvPr id="8" name="7 Conector recto"/>
          <p:cNvCxnSpPr/>
          <p:nvPr/>
        </p:nvCxnSpPr>
        <p:spPr>
          <a:xfrm flipH="1">
            <a:off x="5796136" y="1340768"/>
            <a:ext cx="504056" cy="1728192"/>
          </a:xfrm>
          <a:prstGeom prst="line">
            <a:avLst/>
          </a:prstGeom>
        </p:spPr>
        <p:style>
          <a:lnRef idx="1">
            <a:schemeClr val="dk1"/>
          </a:lnRef>
          <a:fillRef idx="0">
            <a:schemeClr val="dk1"/>
          </a:fillRef>
          <a:effectRef idx="0">
            <a:schemeClr val="dk1"/>
          </a:effectRef>
          <a:fontRef idx="minor">
            <a:schemeClr val="tx1"/>
          </a:fontRef>
        </p:style>
      </p:cxnSp>
      <p:cxnSp>
        <p:nvCxnSpPr>
          <p:cNvPr id="10" name="9 Conector recto"/>
          <p:cNvCxnSpPr/>
          <p:nvPr/>
        </p:nvCxnSpPr>
        <p:spPr>
          <a:xfrm flipH="1">
            <a:off x="5796136" y="2276872"/>
            <a:ext cx="1008112" cy="792088"/>
          </a:xfrm>
          <a:prstGeom prst="line">
            <a:avLst/>
          </a:prstGeom>
        </p:spPr>
        <p:style>
          <a:lnRef idx="1">
            <a:schemeClr val="dk1"/>
          </a:lnRef>
          <a:fillRef idx="0">
            <a:schemeClr val="dk1"/>
          </a:fillRef>
          <a:effectRef idx="0">
            <a:schemeClr val="dk1"/>
          </a:effectRef>
          <a:fontRef idx="minor">
            <a:schemeClr val="tx1"/>
          </a:fontRef>
        </p:style>
      </p:cxnSp>
      <p:cxnSp>
        <p:nvCxnSpPr>
          <p:cNvPr id="12" name="11 Conector recto"/>
          <p:cNvCxnSpPr/>
          <p:nvPr/>
        </p:nvCxnSpPr>
        <p:spPr bwMode="auto">
          <a:xfrm>
            <a:off x="1259524" y="547995"/>
            <a:ext cx="7454264" cy="4045"/>
          </a:xfrm>
          <a:prstGeom prst="line">
            <a:avLst/>
          </a:prstGeom>
          <a:solidFill>
            <a:schemeClr val="accent1"/>
          </a:solidFill>
          <a:ln w="53975" cap="flat" cmpd="sng" algn="ct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tileRect/>
            </a:gradFill>
            <a:prstDash val="solid"/>
            <a:round/>
            <a:headEnd type="none" w="med" len="med"/>
            <a:tailEnd type="none" w="med" len="med"/>
          </a:ln>
          <a:effectLst/>
        </p:spPr>
      </p:cxnSp>
      <p:sp>
        <p:nvSpPr>
          <p:cNvPr id="13" name="20 Rectángulo"/>
          <p:cNvSpPr>
            <a:spLocks noChangeArrowheads="1"/>
          </p:cNvSpPr>
          <p:nvPr/>
        </p:nvSpPr>
        <p:spPr bwMode="auto">
          <a:xfrm>
            <a:off x="4644008" y="34875"/>
            <a:ext cx="4684680" cy="461665"/>
          </a:xfrm>
          <a:prstGeom prst="rect">
            <a:avLst/>
          </a:prstGeom>
          <a:noFill/>
          <a:ln w="9525">
            <a:noFill/>
            <a:miter lim="800000"/>
            <a:headEnd/>
            <a:tailEnd/>
          </a:ln>
        </p:spPr>
        <p:txBody>
          <a:bodyPr wrap="none">
            <a:spAutoFit/>
          </a:bodyPr>
          <a:lstStyle/>
          <a:p>
            <a:r>
              <a:rPr lang="es-MX" sz="2400" b="1" i="1" dirty="0" smtClean="0"/>
              <a:t>Patrones históricos de manejo  </a:t>
            </a:r>
            <a:endParaRPr lang="en-US" sz="2400" dirty="0"/>
          </a:p>
        </p:txBody>
      </p:sp>
    </p:spTree>
    <p:extLst>
      <p:ext uri="{BB962C8B-B14F-4D97-AF65-F5344CB8AC3E}">
        <p14:creationId xmlns:p14="http://schemas.microsoft.com/office/powerpoint/2010/main" val="3950206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79082" y="898869"/>
            <a:ext cx="8785837" cy="46160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531" dirty="0">
                <a:solidFill>
                  <a:srgbClr val="000000"/>
                </a:solidFill>
                <a:sym typeface="Helvetica Light"/>
              </a:rPr>
              <a:t>Es en los paisajes en donde ocurren las transformaciones</a:t>
            </a:r>
          </a:p>
        </p:txBody>
      </p:sp>
      <p:sp>
        <p:nvSpPr>
          <p:cNvPr id="7" name="6 CuadroTexto"/>
          <p:cNvSpPr txBox="1"/>
          <p:nvPr/>
        </p:nvSpPr>
        <p:spPr>
          <a:xfrm>
            <a:off x="1318022" y="1360470"/>
            <a:ext cx="6547247" cy="37516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1969" dirty="0">
                <a:solidFill>
                  <a:srgbClr val="000000"/>
                </a:solidFill>
                <a:sym typeface="Helvetica Light"/>
              </a:rPr>
              <a:t>El paisaje es la unidad de análisis de la ecología histórica</a:t>
            </a:r>
          </a:p>
        </p:txBody>
      </p:sp>
      <p:pic>
        <p:nvPicPr>
          <p:cNvPr id="8" name="3 Marcador de contenido" descr="San Ignacio prueba 2.jpg"/>
          <p:cNvPicPr>
            <a:picLocks noChangeAspect="1"/>
          </p:cNvPicPr>
          <p:nvPr/>
        </p:nvPicPr>
        <p:blipFill>
          <a:blip r:embed="rId2" cstate="print"/>
          <a:srcRect/>
          <a:stretch>
            <a:fillRect/>
          </a:stretch>
        </p:blipFill>
        <p:spPr>
          <a:xfrm>
            <a:off x="4286250" y="2893219"/>
            <a:ext cx="4572000" cy="3103563"/>
          </a:xfrm>
          <a:prstGeom prst="rect">
            <a:avLst/>
          </a:prstGeom>
        </p:spPr>
      </p:pic>
      <p:pic>
        <p:nvPicPr>
          <p:cNvPr id="9" name="4 Imagen" descr="San Ignacio4.jpg"/>
          <p:cNvPicPr>
            <a:picLocks noChangeAspect="1"/>
          </p:cNvPicPr>
          <p:nvPr/>
        </p:nvPicPr>
        <p:blipFill>
          <a:blip r:embed="rId3" cstate="print"/>
          <a:srcRect/>
          <a:stretch>
            <a:fillRect/>
          </a:stretch>
        </p:blipFill>
        <p:spPr bwMode="auto">
          <a:xfrm>
            <a:off x="142875" y="2893220"/>
            <a:ext cx="4000500" cy="3224213"/>
          </a:xfrm>
          <a:prstGeom prst="rect">
            <a:avLst/>
          </a:prstGeom>
          <a:noFill/>
          <a:ln w="9525">
            <a:noFill/>
            <a:miter lim="800000"/>
            <a:headEnd/>
            <a:tailEnd/>
          </a:ln>
        </p:spPr>
      </p:pic>
      <p:sp>
        <p:nvSpPr>
          <p:cNvPr id="10" name="5 CuadroTexto"/>
          <p:cNvSpPr txBox="1">
            <a:spLocks noChangeArrowheads="1"/>
          </p:cNvSpPr>
          <p:nvPr/>
        </p:nvSpPr>
        <p:spPr bwMode="auto">
          <a:xfrm>
            <a:off x="1257927" y="1988329"/>
            <a:ext cx="5929313" cy="590031"/>
          </a:xfrm>
          <a:prstGeom prst="rect">
            <a:avLst/>
          </a:prstGeom>
          <a:noFill/>
          <a:ln w="9525">
            <a:noFill/>
            <a:miter lim="800000"/>
            <a:headEnd/>
            <a:tailEnd/>
          </a:ln>
        </p:spPr>
        <p:txBody>
          <a:bodyPr lIns="91439" tIns="45719" rIns="91439" bIns="45719">
            <a:spAutoFit/>
          </a:bodyPr>
          <a:lstStyle/>
          <a:p>
            <a:pPr algn="ctr"/>
            <a:r>
              <a:rPr lang="en-US" sz="3234" dirty="0"/>
              <a:t>San Ignacio</a:t>
            </a:r>
          </a:p>
        </p:txBody>
      </p:sp>
      <p:sp>
        <p:nvSpPr>
          <p:cNvPr id="11" name="6 CuadroTexto"/>
          <p:cNvSpPr txBox="1">
            <a:spLocks noChangeArrowheads="1"/>
          </p:cNvSpPr>
          <p:nvPr/>
        </p:nvSpPr>
        <p:spPr bwMode="auto">
          <a:xfrm>
            <a:off x="928688" y="6031707"/>
            <a:ext cx="2500312" cy="525078"/>
          </a:xfrm>
          <a:prstGeom prst="rect">
            <a:avLst/>
          </a:prstGeom>
          <a:noFill/>
          <a:ln w="9525">
            <a:noFill/>
            <a:miter lim="800000"/>
            <a:headEnd/>
            <a:tailEnd/>
          </a:ln>
        </p:spPr>
        <p:txBody>
          <a:bodyPr lIns="91439" tIns="45719" rIns="91439" bIns="45719">
            <a:spAutoFit/>
          </a:bodyPr>
          <a:lstStyle/>
          <a:p>
            <a:r>
              <a:rPr lang="en-US" sz="2812" dirty="0"/>
              <a:t>1907</a:t>
            </a:r>
          </a:p>
        </p:txBody>
      </p:sp>
      <p:sp>
        <p:nvSpPr>
          <p:cNvPr id="12" name="7 CuadroTexto"/>
          <p:cNvSpPr txBox="1">
            <a:spLocks noChangeArrowheads="1"/>
          </p:cNvSpPr>
          <p:nvPr/>
        </p:nvSpPr>
        <p:spPr bwMode="auto">
          <a:xfrm>
            <a:off x="5214938" y="6036470"/>
            <a:ext cx="2500312" cy="525078"/>
          </a:xfrm>
          <a:prstGeom prst="rect">
            <a:avLst/>
          </a:prstGeom>
          <a:noFill/>
          <a:ln w="9525">
            <a:noFill/>
            <a:miter lim="800000"/>
            <a:headEnd/>
            <a:tailEnd/>
          </a:ln>
        </p:spPr>
        <p:txBody>
          <a:bodyPr lIns="91439" tIns="45719" rIns="91439" bIns="45719">
            <a:spAutoFit/>
          </a:bodyPr>
          <a:lstStyle/>
          <a:p>
            <a:r>
              <a:rPr lang="en-US" sz="2812" dirty="0"/>
              <a:t>2007</a:t>
            </a:r>
          </a:p>
        </p:txBody>
      </p:sp>
      <p:sp>
        <p:nvSpPr>
          <p:cNvPr id="15" name="Shape 32"/>
          <p:cNvSpPr/>
          <p:nvPr/>
        </p:nvSpPr>
        <p:spPr>
          <a:xfrm>
            <a:off x="121451" y="118847"/>
            <a:ext cx="3111942" cy="718466"/>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200" dirty="0" smtClean="0"/>
              <a:t>Divulgación </a:t>
            </a:r>
            <a:r>
              <a:rPr lang="es-MX" sz="1200" dirty="0"/>
              <a:t>de la ciencia </a:t>
            </a:r>
            <a:r>
              <a:rPr lang="es-MX" sz="1200" i="1" dirty="0" err="1"/>
              <a:t>Universum</a:t>
            </a:r>
            <a:endParaRPr lang="es-MX" sz="1200" i="1" dirty="0"/>
          </a:p>
          <a:p>
            <a:pPr lvl="0">
              <a:defRPr sz="1800">
                <a:solidFill>
                  <a:srgbClr val="000000"/>
                </a:solidFill>
              </a:defRPr>
            </a:pPr>
            <a:endParaRPr sz="1800" dirty="0"/>
          </a:p>
        </p:txBody>
      </p:sp>
      <p:sp>
        <p:nvSpPr>
          <p:cNvPr id="16"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spTree>
    <p:extLst>
      <p:ext uri="{BB962C8B-B14F-4D97-AF65-F5344CB8AC3E}">
        <p14:creationId xmlns:p14="http://schemas.microsoft.com/office/powerpoint/2010/main" val="1721827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4 Imagen" descr="DSC_0480.JPG"/>
          <p:cNvPicPr>
            <a:picLocks noChangeAspect="1"/>
          </p:cNvPicPr>
          <p:nvPr/>
        </p:nvPicPr>
        <p:blipFill>
          <a:blip r:embed="rId2" cstate="print"/>
          <a:srcRect/>
          <a:stretch>
            <a:fillRect/>
          </a:stretch>
        </p:blipFill>
        <p:spPr bwMode="auto">
          <a:xfrm>
            <a:off x="82192" y="404664"/>
            <a:ext cx="8989357" cy="5976664"/>
          </a:xfrm>
          <a:prstGeom prst="rect">
            <a:avLst/>
          </a:prstGeom>
          <a:ln>
            <a:noFill/>
          </a:ln>
          <a:effectLst>
            <a:softEdge rad="112500"/>
          </a:effectLst>
        </p:spPr>
      </p:pic>
    </p:spTree>
    <p:extLst>
      <p:ext uri="{BB962C8B-B14F-4D97-AF65-F5344CB8AC3E}">
        <p14:creationId xmlns:p14="http://schemas.microsoft.com/office/powerpoint/2010/main" val="28244753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DSC_0002.JPG"/>
          <p:cNvPicPr>
            <a:picLocks noChangeAspect="1"/>
          </p:cNvPicPr>
          <p:nvPr/>
        </p:nvPicPr>
        <p:blipFill>
          <a:blip r:embed="rId3" cstate="print"/>
          <a:stretch>
            <a:fillRect/>
          </a:stretch>
        </p:blipFill>
        <p:spPr>
          <a:xfrm>
            <a:off x="142844" y="142876"/>
            <a:ext cx="8929718" cy="6572272"/>
          </a:xfrm>
          <a:prstGeom prst="rect">
            <a:avLst/>
          </a:prstGeom>
          <a:ln>
            <a:noFill/>
          </a:ln>
          <a:effectLst>
            <a:softEdge rad="112500"/>
          </a:effectLst>
        </p:spPr>
      </p:pic>
      <p:sp>
        <p:nvSpPr>
          <p:cNvPr id="3" name="3 CuadroTexto"/>
          <p:cNvSpPr txBox="1">
            <a:spLocks noChangeArrowheads="1"/>
          </p:cNvSpPr>
          <p:nvPr/>
        </p:nvSpPr>
        <p:spPr bwMode="auto">
          <a:xfrm>
            <a:off x="395536" y="332656"/>
            <a:ext cx="7056784" cy="1962587"/>
          </a:xfrm>
          <a:prstGeom prst="rect">
            <a:avLst/>
          </a:prstGeom>
          <a:noFill/>
          <a:ln w="9525">
            <a:noFill/>
            <a:miter lim="800000"/>
            <a:headEnd/>
            <a:tailEnd/>
          </a:ln>
        </p:spPr>
        <p:txBody>
          <a:bodyPr wrap="square" lIns="130046" tIns="65023" rIns="130046" bIns="65023">
            <a:prstTxWarp prst="textNoShape">
              <a:avLst/>
            </a:prstTxWarp>
            <a:spAutoFit/>
          </a:bodyPr>
          <a:lstStyle>
            <a:defPPr>
              <a:defRPr lang="es-ES_tradnl"/>
            </a:defPPr>
            <a:lvl1pPr algn="ctr" rtl="0" fontAlgn="base">
              <a:spcBef>
                <a:spcPct val="50000"/>
              </a:spcBef>
              <a:spcAft>
                <a:spcPct val="0"/>
              </a:spcAft>
              <a:defRPr sz="1600" kern="1200">
                <a:solidFill>
                  <a:schemeClr val="tx1"/>
                </a:solidFill>
                <a:latin typeface="Times New Roman" pitchFamily="-109" charset="0"/>
                <a:ea typeface="+mn-ea"/>
                <a:cs typeface="+mn-cs"/>
              </a:defRPr>
            </a:lvl1pPr>
            <a:lvl2pPr marL="457200" algn="ctr" rtl="0" fontAlgn="base">
              <a:spcBef>
                <a:spcPct val="50000"/>
              </a:spcBef>
              <a:spcAft>
                <a:spcPct val="0"/>
              </a:spcAft>
              <a:defRPr sz="1600" kern="1200">
                <a:solidFill>
                  <a:schemeClr val="tx1"/>
                </a:solidFill>
                <a:latin typeface="Times New Roman" pitchFamily="-109" charset="0"/>
                <a:ea typeface="+mn-ea"/>
                <a:cs typeface="+mn-cs"/>
              </a:defRPr>
            </a:lvl2pPr>
            <a:lvl3pPr marL="914400" algn="ctr" rtl="0" fontAlgn="base">
              <a:spcBef>
                <a:spcPct val="50000"/>
              </a:spcBef>
              <a:spcAft>
                <a:spcPct val="0"/>
              </a:spcAft>
              <a:defRPr sz="1600" kern="1200">
                <a:solidFill>
                  <a:schemeClr val="tx1"/>
                </a:solidFill>
                <a:latin typeface="Times New Roman" pitchFamily="-109" charset="0"/>
                <a:ea typeface="+mn-ea"/>
                <a:cs typeface="+mn-cs"/>
              </a:defRPr>
            </a:lvl3pPr>
            <a:lvl4pPr marL="1371600" algn="ctr" rtl="0" fontAlgn="base">
              <a:spcBef>
                <a:spcPct val="50000"/>
              </a:spcBef>
              <a:spcAft>
                <a:spcPct val="0"/>
              </a:spcAft>
              <a:defRPr sz="1600" kern="1200">
                <a:solidFill>
                  <a:schemeClr val="tx1"/>
                </a:solidFill>
                <a:latin typeface="Times New Roman" pitchFamily="-109" charset="0"/>
                <a:ea typeface="+mn-ea"/>
                <a:cs typeface="+mn-cs"/>
              </a:defRPr>
            </a:lvl4pPr>
            <a:lvl5pPr marL="1828800" algn="ctr" rtl="0" fontAlgn="base">
              <a:spcBef>
                <a:spcPct val="50000"/>
              </a:spcBef>
              <a:spcAft>
                <a:spcPct val="0"/>
              </a:spcAft>
              <a:defRPr sz="1600" kern="1200">
                <a:solidFill>
                  <a:schemeClr val="tx1"/>
                </a:solidFill>
                <a:latin typeface="Times New Roman" pitchFamily="-109" charset="0"/>
                <a:ea typeface="+mn-ea"/>
                <a:cs typeface="+mn-cs"/>
              </a:defRPr>
            </a:lvl5pPr>
            <a:lvl6pPr marL="2286000" algn="l" defTabSz="457200" rtl="0" eaLnBrk="1" latinLnBrk="0" hangingPunct="1">
              <a:defRPr sz="1600" kern="1200">
                <a:solidFill>
                  <a:schemeClr val="tx1"/>
                </a:solidFill>
                <a:latin typeface="Times New Roman" pitchFamily="-109" charset="0"/>
                <a:ea typeface="+mn-ea"/>
                <a:cs typeface="+mn-cs"/>
              </a:defRPr>
            </a:lvl6pPr>
            <a:lvl7pPr marL="2743200" algn="l" defTabSz="457200" rtl="0" eaLnBrk="1" latinLnBrk="0" hangingPunct="1">
              <a:defRPr sz="1600" kern="1200">
                <a:solidFill>
                  <a:schemeClr val="tx1"/>
                </a:solidFill>
                <a:latin typeface="Times New Roman" pitchFamily="-109" charset="0"/>
                <a:ea typeface="+mn-ea"/>
                <a:cs typeface="+mn-cs"/>
              </a:defRPr>
            </a:lvl7pPr>
            <a:lvl8pPr marL="3200400" algn="l" defTabSz="457200" rtl="0" eaLnBrk="1" latinLnBrk="0" hangingPunct="1">
              <a:defRPr sz="1600" kern="1200">
                <a:solidFill>
                  <a:schemeClr val="tx1"/>
                </a:solidFill>
                <a:latin typeface="Times New Roman" pitchFamily="-109" charset="0"/>
                <a:ea typeface="+mn-ea"/>
                <a:cs typeface="+mn-cs"/>
              </a:defRPr>
            </a:lvl8pPr>
            <a:lvl9pPr marL="3657600" algn="l" defTabSz="457200" rtl="0" eaLnBrk="1" latinLnBrk="0" hangingPunct="1">
              <a:defRPr sz="1600" kern="1200">
                <a:solidFill>
                  <a:schemeClr val="tx1"/>
                </a:solidFill>
                <a:latin typeface="Times New Roman" pitchFamily="-109" charset="0"/>
                <a:ea typeface="+mn-ea"/>
                <a:cs typeface="+mn-cs"/>
              </a:defRPr>
            </a:lvl9pPr>
          </a:lstStyle>
          <a:p>
            <a:pPr algn="l">
              <a:buFont typeface="Wingdings" pitchFamily="-109" charset="2"/>
              <a:buChar char="Ø"/>
            </a:pPr>
            <a:r>
              <a:rPr lang="en-US" sz="1200" dirty="0" err="1" smtClean="0">
                <a:solidFill>
                  <a:schemeClr val="tx2">
                    <a:lumMod val="50000"/>
                  </a:schemeClr>
                </a:solidFill>
                <a:latin typeface="+mn-lt"/>
              </a:rPr>
              <a:t>Sitios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colonizados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por</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los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misioneros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Jesuitas</a:t>
            </a:r>
            <a:r>
              <a:rPr lang="en-US" sz="1200" dirty="0" smtClean="0">
                <a:solidFill>
                  <a:schemeClr val="tx2">
                    <a:lumMod val="50000"/>
                  </a:schemeClr>
                </a:solidFill>
                <a:latin typeface="+mn-lt"/>
              </a:rPr>
              <a:t>. La </a:t>
            </a:r>
            <a:r>
              <a:rPr lang="en-US" sz="1200" dirty="0" err="1" smtClean="0">
                <a:solidFill>
                  <a:schemeClr val="tx2">
                    <a:lumMod val="50000"/>
                  </a:schemeClr>
                </a:solidFill>
                <a:latin typeface="+mn-lt"/>
              </a:rPr>
              <a:t>primera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mision</a:t>
            </a:r>
            <a:r>
              <a:rPr lang="en-US" sz="1200" dirty="0" smtClean="0">
                <a:solidFill>
                  <a:schemeClr val="tx2">
                    <a:lumMod val="50000"/>
                  </a:schemeClr>
                </a:solidFill>
                <a:latin typeface="+mn-lt"/>
              </a:rPr>
              <a:t> se </a:t>
            </a:r>
            <a:r>
              <a:rPr lang="en-US" sz="1200" dirty="0" err="1" smtClean="0">
                <a:solidFill>
                  <a:schemeClr val="tx2">
                    <a:lumMod val="50000"/>
                  </a:schemeClr>
                </a:solidFill>
                <a:latin typeface="+mn-lt"/>
              </a:rPr>
              <a:t>funda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en</a:t>
            </a:r>
            <a:r>
              <a:rPr lang="en-US" sz="1200" dirty="0" smtClean="0">
                <a:solidFill>
                  <a:schemeClr val="tx2">
                    <a:lumMod val="50000"/>
                  </a:schemeClr>
                </a:solidFill>
                <a:latin typeface="+mn-lt"/>
              </a:rPr>
              <a:t> Loreto BC </a:t>
            </a:r>
            <a:r>
              <a:rPr lang="en-US" sz="1200" dirty="0" err="1" smtClean="0">
                <a:solidFill>
                  <a:schemeClr val="tx2">
                    <a:lumMod val="50000"/>
                  </a:schemeClr>
                </a:solidFill>
                <a:latin typeface="+mn-lt"/>
              </a:rPr>
              <a:t>en</a:t>
            </a:r>
            <a:r>
              <a:rPr lang="en-US" sz="1200" dirty="0" smtClean="0">
                <a:solidFill>
                  <a:schemeClr val="tx2">
                    <a:lumMod val="50000"/>
                  </a:schemeClr>
                </a:solidFill>
                <a:latin typeface="+mn-lt"/>
              </a:rPr>
              <a:t> 1697 y la </a:t>
            </a:r>
            <a:r>
              <a:rPr lang="en-US" sz="1200" dirty="0" err="1" smtClean="0">
                <a:solidFill>
                  <a:schemeClr val="tx2">
                    <a:lumMod val="50000"/>
                  </a:schemeClr>
                </a:solidFill>
                <a:latin typeface="+mn-lt"/>
              </a:rPr>
              <a:t>presencia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Jesuita</a:t>
            </a:r>
            <a:r>
              <a:rPr lang="en-US" sz="1200" dirty="0" smtClean="0">
                <a:solidFill>
                  <a:schemeClr val="tx2">
                    <a:lumMod val="50000"/>
                  </a:schemeClr>
                </a:solidFill>
                <a:latin typeface="+mn-lt"/>
              </a:rPr>
              <a:t> se </a:t>
            </a:r>
            <a:r>
              <a:rPr lang="en-US" sz="1200" dirty="0" err="1" smtClean="0">
                <a:solidFill>
                  <a:schemeClr val="tx2">
                    <a:lumMod val="50000"/>
                  </a:schemeClr>
                </a:solidFill>
                <a:latin typeface="+mn-lt"/>
              </a:rPr>
              <a:t>mantiene</a:t>
            </a:r>
            <a:r>
              <a:rPr lang="en-US" sz="1200" dirty="0" smtClean="0">
                <a:solidFill>
                  <a:schemeClr val="tx2">
                    <a:lumMod val="50000"/>
                  </a:schemeClr>
                </a:solidFill>
                <a:latin typeface="+mn-lt"/>
              </a:rPr>
              <a:t> hasta 1768.</a:t>
            </a:r>
          </a:p>
          <a:p>
            <a:pPr algn="l">
              <a:buFont typeface="Wingdings" pitchFamily="-109" charset="2"/>
              <a:buChar char="Ø"/>
            </a:pPr>
            <a:r>
              <a:rPr lang="en-US" sz="1200" dirty="0">
                <a:solidFill>
                  <a:schemeClr val="tx2">
                    <a:lumMod val="50000"/>
                  </a:schemeClr>
                </a:solidFill>
              </a:rPr>
              <a:t>Los oasis del sur de Baja California </a:t>
            </a:r>
            <a:r>
              <a:rPr lang="en-US" sz="1200" dirty="0" err="1">
                <a:solidFill>
                  <a:schemeClr val="tx2">
                    <a:lumMod val="50000"/>
                  </a:schemeClr>
                </a:solidFill>
              </a:rPr>
              <a:t>albergan</a:t>
            </a:r>
            <a:r>
              <a:rPr lang="en-US" sz="1200" dirty="0">
                <a:solidFill>
                  <a:schemeClr val="tx2">
                    <a:lumMod val="50000"/>
                  </a:schemeClr>
                </a:solidFill>
              </a:rPr>
              <a:t> </a:t>
            </a:r>
            <a:r>
              <a:rPr lang="en-US" sz="1200" dirty="0" err="1">
                <a:solidFill>
                  <a:schemeClr val="tx2">
                    <a:lumMod val="50000"/>
                  </a:schemeClr>
                </a:solidFill>
              </a:rPr>
              <a:t>una</a:t>
            </a:r>
            <a:r>
              <a:rPr lang="en-US" sz="1200" dirty="0">
                <a:solidFill>
                  <a:schemeClr val="tx2">
                    <a:lumMod val="50000"/>
                  </a:schemeClr>
                </a:solidFill>
              </a:rPr>
              <a:t> gran </a:t>
            </a:r>
            <a:r>
              <a:rPr lang="en-US" sz="1200" dirty="0" err="1">
                <a:solidFill>
                  <a:schemeClr val="tx2">
                    <a:lumMod val="50000"/>
                  </a:schemeClr>
                </a:solidFill>
              </a:rPr>
              <a:t>diversidad</a:t>
            </a:r>
            <a:r>
              <a:rPr lang="en-US" sz="1200" dirty="0">
                <a:solidFill>
                  <a:schemeClr val="tx2">
                    <a:lumMod val="50000"/>
                  </a:schemeClr>
                </a:solidFill>
              </a:rPr>
              <a:t> y </a:t>
            </a:r>
            <a:r>
              <a:rPr lang="en-US" sz="1200" dirty="0" err="1">
                <a:solidFill>
                  <a:schemeClr val="tx2">
                    <a:lumMod val="50000"/>
                  </a:schemeClr>
                </a:solidFill>
              </a:rPr>
              <a:t>endemismos</a:t>
            </a:r>
            <a:r>
              <a:rPr lang="en-US" sz="1200" dirty="0">
                <a:solidFill>
                  <a:schemeClr val="tx2">
                    <a:lumMod val="50000"/>
                  </a:schemeClr>
                </a:solidFill>
              </a:rPr>
              <a:t>, a </a:t>
            </a:r>
            <a:r>
              <a:rPr lang="en-US" sz="1200" dirty="0" err="1">
                <a:solidFill>
                  <a:schemeClr val="tx2">
                    <a:lumMod val="50000"/>
                  </a:schemeClr>
                </a:solidFill>
              </a:rPr>
              <a:t>pesar</a:t>
            </a:r>
            <a:r>
              <a:rPr lang="en-US" sz="1200" dirty="0">
                <a:solidFill>
                  <a:schemeClr val="tx2">
                    <a:lumMod val="50000"/>
                  </a:schemeClr>
                </a:solidFill>
              </a:rPr>
              <a:t> que </a:t>
            </a:r>
            <a:r>
              <a:rPr lang="en-US" sz="1200" dirty="0" err="1">
                <a:solidFill>
                  <a:schemeClr val="tx2">
                    <a:lumMod val="50000"/>
                  </a:schemeClr>
                </a:solidFill>
              </a:rPr>
              <a:t>representan</a:t>
            </a:r>
            <a:r>
              <a:rPr lang="en-US" sz="1200" dirty="0">
                <a:solidFill>
                  <a:schemeClr val="tx2">
                    <a:lumMod val="50000"/>
                  </a:schemeClr>
                </a:solidFill>
              </a:rPr>
              <a:t> </a:t>
            </a:r>
            <a:r>
              <a:rPr lang="en-US" sz="1200" dirty="0" err="1">
                <a:solidFill>
                  <a:schemeClr val="tx2">
                    <a:lumMod val="50000"/>
                  </a:schemeClr>
                </a:solidFill>
              </a:rPr>
              <a:t>menos</a:t>
            </a:r>
            <a:r>
              <a:rPr lang="en-US" sz="1200" dirty="0">
                <a:solidFill>
                  <a:schemeClr val="tx2">
                    <a:lumMod val="50000"/>
                  </a:schemeClr>
                </a:solidFill>
              </a:rPr>
              <a:t> del 1% del </a:t>
            </a:r>
            <a:r>
              <a:rPr lang="en-US" sz="1200" dirty="0" err="1">
                <a:solidFill>
                  <a:schemeClr val="tx2">
                    <a:lumMod val="50000"/>
                  </a:schemeClr>
                </a:solidFill>
              </a:rPr>
              <a:t>área</a:t>
            </a:r>
            <a:r>
              <a:rPr lang="en-US" sz="1200" dirty="0">
                <a:solidFill>
                  <a:schemeClr val="tx2">
                    <a:lumMod val="50000"/>
                  </a:schemeClr>
                </a:solidFill>
              </a:rPr>
              <a:t> BC.</a:t>
            </a:r>
          </a:p>
          <a:p>
            <a:pPr algn="l">
              <a:buFont typeface="Wingdings" pitchFamily="-109" charset="2"/>
              <a:buChar char="Ø"/>
            </a:pPr>
            <a:r>
              <a:rPr lang="en-US" sz="1200" dirty="0" err="1" smtClean="0">
                <a:solidFill>
                  <a:schemeClr val="tx2">
                    <a:lumMod val="50000"/>
                  </a:schemeClr>
                </a:solidFill>
                <a:latin typeface="+mn-lt"/>
              </a:rPr>
              <a:t>Actualmente</a:t>
            </a:r>
            <a:r>
              <a:rPr lang="en-US" sz="1200" dirty="0" smtClean="0">
                <a:solidFill>
                  <a:schemeClr val="tx2">
                    <a:lumMod val="50000"/>
                  </a:schemeClr>
                </a:solidFill>
                <a:latin typeface="+mn-lt"/>
              </a:rPr>
              <a:t>, la </a:t>
            </a:r>
            <a:r>
              <a:rPr lang="en-US" sz="1200" dirty="0" err="1" smtClean="0">
                <a:solidFill>
                  <a:schemeClr val="tx2">
                    <a:lumMod val="50000"/>
                  </a:schemeClr>
                </a:solidFill>
                <a:latin typeface="+mn-lt"/>
              </a:rPr>
              <a:t>mayoría</a:t>
            </a:r>
            <a:r>
              <a:rPr lang="en-US" sz="1200" dirty="0" smtClean="0">
                <a:solidFill>
                  <a:schemeClr val="tx2">
                    <a:lumMod val="50000"/>
                  </a:schemeClr>
                </a:solidFill>
                <a:latin typeface="+mn-lt"/>
              </a:rPr>
              <a:t> de las </a:t>
            </a:r>
            <a:r>
              <a:rPr lang="en-US" sz="1200" dirty="0" err="1" smtClean="0">
                <a:solidFill>
                  <a:schemeClr val="tx2">
                    <a:lumMod val="50000"/>
                  </a:schemeClr>
                </a:solidFill>
                <a:latin typeface="+mn-lt"/>
              </a:rPr>
              <a:t>actividades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humanas</a:t>
            </a:r>
            <a:r>
              <a:rPr lang="en-US" sz="1200" dirty="0" smtClean="0">
                <a:solidFill>
                  <a:schemeClr val="tx2">
                    <a:lumMod val="50000"/>
                  </a:schemeClr>
                </a:solidFill>
                <a:latin typeface="+mn-lt"/>
              </a:rPr>
              <a:t> se </a:t>
            </a:r>
            <a:r>
              <a:rPr lang="en-US" sz="1200" dirty="0" err="1" smtClean="0">
                <a:solidFill>
                  <a:schemeClr val="tx2">
                    <a:lumMod val="50000"/>
                  </a:schemeClr>
                </a:solidFill>
                <a:latin typeface="+mn-lt"/>
              </a:rPr>
              <a:t>concentran</a:t>
            </a:r>
            <a:r>
              <a:rPr lang="en-US" sz="1200" dirty="0" smtClean="0">
                <a:solidFill>
                  <a:schemeClr val="tx2">
                    <a:lumMod val="50000"/>
                  </a:schemeClr>
                </a:solidFill>
                <a:latin typeface="+mn-lt"/>
              </a:rPr>
              <a:t> en los oasis en BC. </a:t>
            </a:r>
          </a:p>
          <a:p>
            <a:pPr algn="l">
              <a:buFont typeface="Wingdings" pitchFamily="-109" charset="2"/>
              <a:buChar char="Ø"/>
            </a:pPr>
            <a:r>
              <a:rPr lang="en-US" sz="1200" dirty="0" smtClean="0">
                <a:solidFill>
                  <a:schemeClr val="tx2">
                    <a:lumMod val="50000"/>
                  </a:schemeClr>
                </a:solidFill>
                <a:latin typeface="+mn-lt"/>
              </a:rPr>
              <a:t>Los oasis </a:t>
            </a:r>
            <a:r>
              <a:rPr lang="en-US" sz="1200" dirty="0" err="1" smtClean="0">
                <a:solidFill>
                  <a:schemeClr val="tx2">
                    <a:lumMod val="50000"/>
                  </a:schemeClr>
                </a:solidFill>
                <a:latin typeface="+mn-lt"/>
              </a:rPr>
              <a:t>han</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dependido</a:t>
            </a:r>
            <a:r>
              <a:rPr lang="en-US" sz="1200" dirty="0" smtClean="0">
                <a:solidFill>
                  <a:schemeClr val="tx2">
                    <a:lumMod val="50000"/>
                  </a:schemeClr>
                </a:solidFill>
                <a:latin typeface="+mn-lt"/>
              </a:rPr>
              <a:t> en </a:t>
            </a:r>
            <a:r>
              <a:rPr lang="en-US" sz="1200" dirty="0" err="1" smtClean="0">
                <a:solidFill>
                  <a:schemeClr val="tx2">
                    <a:lumMod val="50000"/>
                  </a:schemeClr>
                </a:solidFill>
                <a:latin typeface="+mn-lt"/>
              </a:rPr>
              <a:t>gran</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medida</a:t>
            </a:r>
            <a:r>
              <a:rPr lang="en-US" sz="1200" dirty="0" smtClean="0">
                <a:solidFill>
                  <a:schemeClr val="tx2">
                    <a:lumMod val="50000"/>
                  </a:schemeClr>
                </a:solidFill>
                <a:latin typeface="+mn-lt"/>
              </a:rPr>
              <a:t> del </a:t>
            </a:r>
            <a:r>
              <a:rPr lang="en-US" sz="1200" dirty="0" err="1" smtClean="0">
                <a:solidFill>
                  <a:schemeClr val="tx2">
                    <a:lumMod val="50000"/>
                  </a:schemeClr>
                </a:solidFill>
                <a:latin typeface="+mn-lt"/>
              </a:rPr>
              <a:t>agua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para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mantener</a:t>
            </a:r>
            <a:r>
              <a:rPr lang="en-US" sz="1200" dirty="0" smtClean="0">
                <a:solidFill>
                  <a:schemeClr val="tx2">
                    <a:lumMod val="50000"/>
                  </a:schemeClr>
                </a:solidFill>
                <a:latin typeface="+mn-lt"/>
              </a:rPr>
              <a:t> la </a:t>
            </a:r>
            <a:r>
              <a:rPr lang="en-US" sz="1200" dirty="0" err="1" smtClean="0">
                <a:solidFill>
                  <a:schemeClr val="tx2">
                    <a:lumMod val="50000"/>
                  </a:schemeClr>
                </a:solidFill>
                <a:latin typeface="+mn-lt"/>
              </a:rPr>
              <a:t>biodiversidad</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y</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las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acividades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humanas</a:t>
            </a:r>
            <a:r>
              <a:rPr lang="en-US" sz="1200" dirty="0" smtClean="0">
                <a:solidFill>
                  <a:schemeClr val="tx2">
                    <a:lumMod val="50000"/>
                  </a:schemeClr>
                </a:solidFill>
                <a:latin typeface="+mn-lt"/>
              </a:rPr>
              <a:t> a </a:t>
            </a:r>
            <a:r>
              <a:rPr lang="en-US" sz="1200" dirty="0" err="1" smtClean="0">
                <a:solidFill>
                  <a:schemeClr val="tx2">
                    <a:lumMod val="50000"/>
                  </a:schemeClr>
                </a:solidFill>
                <a:latin typeface="+mn-lt"/>
              </a:rPr>
              <a:t>través</a:t>
            </a:r>
            <a:r>
              <a:rPr lang="en-US" sz="1200" dirty="0" smtClean="0">
                <a:solidFill>
                  <a:schemeClr val="tx2">
                    <a:lumMod val="50000"/>
                  </a:schemeClr>
                </a:solidFill>
                <a:latin typeface="+mn-lt"/>
              </a:rPr>
              <a:t> del </a:t>
            </a:r>
            <a:r>
              <a:rPr lang="en-US" sz="1200" dirty="0" err="1" smtClean="0">
                <a:solidFill>
                  <a:schemeClr val="tx2">
                    <a:lumMod val="50000"/>
                  </a:schemeClr>
                </a:solidFill>
                <a:latin typeface="+mn-lt"/>
              </a:rPr>
              <a:t>tiempo</a:t>
            </a:r>
            <a:r>
              <a:rPr lang="en-US" sz="1200" dirty="0" smtClean="0">
                <a:solidFill>
                  <a:schemeClr val="tx2">
                    <a:lumMod val="50000"/>
                  </a:schemeClr>
                </a:solidFill>
                <a:latin typeface="+mn-lt"/>
              </a:rPr>
              <a:t>.  El </a:t>
            </a:r>
            <a:r>
              <a:rPr lang="en-US" sz="1200" dirty="0" err="1" smtClean="0">
                <a:solidFill>
                  <a:schemeClr val="tx2">
                    <a:lumMod val="50000"/>
                  </a:schemeClr>
                </a:solidFill>
                <a:latin typeface="+mn-lt"/>
              </a:rPr>
              <a:t>agua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proviene</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principalmente</a:t>
            </a:r>
            <a:r>
              <a:rPr lang="en-US" sz="1200" dirty="0" smtClean="0">
                <a:solidFill>
                  <a:schemeClr val="tx2">
                    <a:lumMod val="50000"/>
                  </a:schemeClr>
                </a:solidFill>
                <a:latin typeface="+mn-lt"/>
              </a:rPr>
              <a:t> de la </a:t>
            </a:r>
            <a:r>
              <a:rPr lang="en-US" sz="1200" dirty="0" err="1" smtClean="0">
                <a:solidFill>
                  <a:schemeClr val="tx2">
                    <a:lumMod val="50000"/>
                  </a:schemeClr>
                </a:solidFill>
                <a:latin typeface="+mn-lt"/>
              </a:rPr>
              <a:t>lluvia</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invierno</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y</a:t>
            </a:r>
            <a:r>
              <a:rPr lang="en-US" sz="1200" dirty="0" smtClean="0">
                <a:solidFill>
                  <a:schemeClr val="tx2">
                    <a:lumMod val="50000"/>
                  </a:schemeClr>
                </a:solidFill>
                <a:latin typeface="+mn-lt"/>
              </a:rPr>
              <a:t> primavera), </a:t>
            </a:r>
            <a:r>
              <a:rPr lang="en-US" sz="1200" dirty="0" err="1" smtClean="0">
                <a:solidFill>
                  <a:schemeClr val="tx2">
                    <a:lumMod val="50000"/>
                  </a:schemeClr>
                </a:solidFill>
                <a:latin typeface="+mn-lt"/>
              </a:rPr>
              <a:t>relacionados</a:t>
            </a:r>
            <a:r>
              <a:rPr lang="en-US" sz="1200" dirty="0" smtClean="0">
                <a:solidFill>
                  <a:schemeClr val="tx2">
                    <a:lumMod val="50000"/>
                  </a:schemeClr>
                </a:solidFill>
                <a:latin typeface="+mn-lt"/>
              </a:rPr>
              <a:t> con El Niño </a:t>
            </a:r>
            <a:r>
              <a:rPr lang="en-US" sz="1200" dirty="0" err="1" smtClean="0">
                <a:solidFill>
                  <a:schemeClr val="tx2">
                    <a:lumMod val="50000"/>
                  </a:schemeClr>
                </a:solidFill>
                <a:latin typeface="+mn-lt"/>
              </a:rPr>
              <a:t>y</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lluvias</a:t>
            </a:r>
            <a:r>
              <a:rPr lang="en-US" sz="1200" dirty="0" smtClean="0">
                <a:solidFill>
                  <a:schemeClr val="tx2">
                    <a:lumMod val="50000"/>
                  </a:schemeClr>
                </a:solidFill>
                <a:latin typeface="+mn-lt"/>
              </a:rPr>
              <a:t> </a:t>
            </a:r>
            <a:r>
              <a:rPr lang="en-US" sz="1200" dirty="0" err="1" smtClean="0">
                <a:solidFill>
                  <a:schemeClr val="tx2">
                    <a:lumMod val="50000"/>
                  </a:schemeClr>
                </a:solidFill>
                <a:latin typeface="+mn-lt"/>
              </a:rPr>
              <a:t>moszónicas</a:t>
            </a:r>
            <a:r>
              <a:rPr lang="en-US" sz="1700" dirty="0" smtClean="0">
                <a:solidFill>
                  <a:schemeClr val="tx2">
                    <a:lumMod val="50000"/>
                  </a:schemeClr>
                </a:solidFill>
                <a:latin typeface="+mn-lt"/>
              </a:rPr>
              <a:t>. </a:t>
            </a:r>
            <a:r>
              <a:rPr lang="en-US" dirty="0" smtClean="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23017668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IMG_4206.JPG"/>
          <p:cNvPicPr>
            <a:picLocks noChangeAspect="1"/>
          </p:cNvPicPr>
          <p:nvPr/>
        </p:nvPicPr>
        <p:blipFill>
          <a:blip r:embed="rId2" cstate="print"/>
          <a:stretch>
            <a:fillRect/>
          </a:stretch>
        </p:blipFill>
        <p:spPr>
          <a:xfrm>
            <a:off x="99982" y="214291"/>
            <a:ext cx="4857766" cy="6477021"/>
          </a:xfrm>
          <a:prstGeom prst="rect">
            <a:avLst/>
          </a:prstGeom>
          <a:ln>
            <a:noFill/>
          </a:ln>
          <a:effectLst>
            <a:softEdge rad="112500"/>
          </a:effectLst>
        </p:spPr>
      </p:pic>
      <p:pic>
        <p:nvPicPr>
          <p:cNvPr id="5" name="4 Imagen" descr="IMG_4039.JPG"/>
          <p:cNvPicPr>
            <a:picLocks noChangeAspect="1"/>
          </p:cNvPicPr>
          <p:nvPr/>
        </p:nvPicPr>
        <p:blipFill>
          <a:blip r:embed="rId3" cstate="print"/>
          <a:stretch>
            <a:fillRect/>
          </a:stretch>
        </p:blipFill>
        <p:spPr>
          <a:xfrm>
            <a:off x="4214848" y="174653"/>
            <a:ext cx="4857747" cy="6476995"/>
          </a:xfrm>
          <a:prstGeom prst="rect">
            <a:avLst/>
          </a:prstGeom>
          <a:ln>
            <a:noFill/>
          </a:ln>
          <a:effectLst>
            <a:softEdge rad="112500"/>
          </a:effectLst>
        </p:spPr>
      </p:pic>
      <p:sp>
        <p:nvSpPr>
          <p:cNvPr id="11268" name="5 CuadroTexto"/>
          <p:cNvSpPr txBox="1">
            <a:spLocks noChangeArrowheads="1"/>
          </p:cNvSpPr>
          <p:nvPr/>
        </p:nvSpPr>
        <p:spPr bwMode="auto">
          <a:xfrm>
            <a:off x="285751" y="357189"/>
            <a:ext cx="5857875" cy="276227"/>
          </a:xfrm>
          <a:prstGeom prst="rect">
            <a:avLst/>
          </a:prstGeom>
          <a:noFill/>
          <a:ln w="9525">
            <a:noFill/>
            <a:miter lim="800000"/>
            <a:headEnd/>
            <a:tailEnd/>
          </a:ln>
        </p:spPr>
        <p:txBody>
          <a:bodyPr lIns="91439" tIns="45719" rIns="91439" bIns="45719">
            <a:spAutoFit/>
          </a:bodyPr>
          <a:lstStyle/>
          <a:p>
            <a:pPr>
              <a:spcBef>
                <a:spcPct val="50000"/>
              </a:spcBef>
              <a:buFont typeface="Wingdings" pitchFamily="2" charset="2"/>
              <a:buChar char="v"/>
            </a:pPr>
            <a:r>
              <a:rPr lang="en-US" sz="1195" dirty="0" smtClean="0">
                <a:solidFill>
                  <a:srgbClr val="002060"/>
                </a:solidFill>
              </a:rPr>
              <a:t>Se </a:t>
            </a:r>
            <a:r>
              <a:rPr lang="en-US" sz="1195" dirty="0" err="1" smtClean="0">
                <a:solidFill>
                  <a:srgbClr val="002060"/>
                </a:solidFill>
              </a:rPr>
              <a:t>tomaron</a:t>
            </a:r>
            <a:r>
              <a:rPr lang="en-US" sz="1195" dirty="0">
                <a:solidFill>
                  <a:srgbClr val="002060"/>
                </a:solidFill>
              </a:rPr>
              <a:t> </a:t>
            </a:r>
            <a:r>
              <a:rPr lang="en-US" sz="1195" dirty="0" err="1" smtClean="0">
                <a:solidFill>
                  <a:srgbClr val="002060"/>
                </a:solidFill>
              </a:rPr>
              <a:t>repeticiones</a:t>
            </a:r>
            <a:r>
              <a:rPr lang="en-US" sz="1195" dirty="0" smtClean="0">
                <a:solidFill>
                  <a:srgbClr val="002060"/>
                </a:solidFill>
              </a:rPr>
              <a:t> de 70 </a:t>
            </a:r>
            <a:r>
              <a:rPr lang="en-US" sz="1195" dirty="0" err="1" smtClean="0">
                <a:solidFill>
                  <a:srgbClr val="002060"/>
                </a:solidFill>
              </a:rPr>
              <a:t>fotos</a:t>
            </a:r>
            <a:r>
              <a:rPr lang="en-US" sz="1195" dirty="0" smtClean="0">
                <a:solidFill>
                  <a:srgbClr val="002060"/>
                </a:solidFill>
              </a:rPr>
              <a:t> que </a:t>
            </a:r>
            <a:r>
              <a:rPr lang="en-US" sz="1195" dirty="0" err="1" smtClean="0">
                <a:solidFill>
                  <a:srgbClr val="002060"/>
                </a:solidFill>
              </a:rPr>
              <a:t>conformaron</a:t>
            </a:r>
            <a:r>
              <a:rPr lang="en-US" sz="1195" dirty="0" smtClean="0">
                <a:solidFill>
                  <a:srgbClr val="002060"/>
                </a:solidFill>
              </a:rPr>
              <a:t> </a:t>
            </a:r>
            <a:r>
              <a:rPr lang="en-US" sz="1195" dirty="0" err="1" smtClean="0">
                <a:solidFill>
                  <a:srgbClr val="002060"/>
                </a:solidFill>
              </a:rPr>
              <a:t>nuestro</a:t>
            </a:r>
            <a:r>
              <a:rPr lang="en-US" sz="1195" dirty="0" smtClean="0">
                <a:solidFill>
                  <a:srgbClr val="002060"/>
                </a:solidFill>
              </a:rPr>
              <a:t> </a:t>
            </a:r>
            <a:r>
              <a:rPr lang="en-US" sz="1195" dirty="0" err="1" smtClean="0">
                <a:solidFill>
                  <a:srgbClr val="002060"/>
                </a:solidFill>
              </a:rPr>
              <a:t>acervo</a:t>
            </a:r>
            <a:r>
              <a:rPr lang="en-US" sz="1195" dirty="0" smtClean="0">
                <a:solidFill>
                  <a:srgbClr val="002060"/>
                </a:solidFill>
              </a:rPr>
              <a:t> </a:t>
            </a:r>
            <a:r>
              <a:rPr lang="en-US" sz="1195" dirty="0" err="1" smtClean="0">
                <a:solidFill>
                  <a:srgbClr val="002060"/>
                </a:solidFill>
              </a:rPr>
              <a:t>fotográfico</a:t>
            </a:r>
            <a:endParaRPr lang="en-US" sz="1195" dirty="0">
              <a:solidFill>
                <a:srgbClr val="002060"/>
              </a:solidFill>
            </a:endParaRPr>
          </a:p>
        </p:txBody>
      </p:sp>
    </p:spTree>
    <p:extLst>
      <p:ext uri="{BB962C8B-B14F-4D97-AF65-F5344CB8AC3E}">
        <p14:creationId xmlns:p14="http://schemas.microsoft.com/office/powerpoint/2010/main" val="1463127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3 Imagen" descr="mapa_baja_california_sur_rutas.jpg"/>
          <p:cNvPicPr>
            <a:picLocks noChangeAspect="1"/>
          </p:cNvPicPr>
          <p:nvPr/>
        </p:nvPicPr>
        <p:blipFill>
          <a:blip r:embed="rId2" cstate="print"/>
          <a:srcRect/>
          <a:stretch>
            <a:fillRect/>
          </a:stretch>
        </p:blipFill>
        <p:spPr bwMode="auto">
          <a:xfrm>
            <a:off x="1285876" y="357189"/>
            <a:ext cx="6786563" cy="6156325"/>
          </a:xfrm>
          <a:prstGeom prst="rect">
            <a:avLst/>
          </a:prstGeom>
          <a:noFill/>
          <a:ln w="9525">
            <a:noFill/>
            <a:miter lim="800000"/>
            <a:headEnd/>
            <a:tailEnd/>
          </a:ln>
        </p:spPr>
      </p:pic>
      <p:sp>
        <p:nvSpPr>
          <p:cNvPr id="9" name="8 Estrella de 5 puntas"/>
          <p:cNvSpPr/>
          <p:nvPr/>
        </p:nvSpPr>
        <p:spPr>
          <a:xfrm>
            <a:off x="5143501" y="3071813"/>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
        <p:nvSpPr>
          <p:cNvPr id="10" name="9 Estrella de 5 puntas"/>
          <p:cNvSpPr/>
          <p:nvPr/>
        </p:nvSpPr>
        <p:spPr>
          <a:xfrm>
            <a:off x="5286376" y="3357563"/>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
        <p:nvSpPr>
          <p:cNvPr id="11" name="10 Estrella de 5 puntas"/>
          <p:cNvSpPr/>
          <p:nvPr/>
        </p:nvSpPr>
        <p:spPr>
          <a:xfrm>
            <a:off x="4643438" y="292893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
        <p:nvSpPr>
          <p:cNvPr id="12" name="11 Estrella de 5 puntas"/>
          <p:cNvSpPr/>
          <p:nvPr/>
        </p:nvSpPr>
        <p:spPr>
          <a:xfrm>
            <a:off x="4857751" y="2857501"/>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
        <p:nvSpPr>
          <p:cNvPr id="12295" name="14 CuadroTexto"/>
          <p:cNvSpPr txBox="1">
            <a:spLocks noChangeArrowheads="1"/>
          </p:cNvSpPr>
          <p:nvPr/>
        </p:nvSpPr>
        <p:spPr bwMode="auto">
          <a:xfrm>
            <a:off x="3643313" y="1000126"/>
            <a:ext cx="1643062"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a:t>Santa </a:t>
            </a:r>
            <a:r>
              <a:rPr lang="en-US" sz="1195" dirty="0" err="1"/>
              <a:t>Gertrudis</a:t>
            </a:r>
            <a:endParaRPr lang="en-US" sz="1195" dirty="0"/>
          </a:p>
        </p:txBody>
      </p:sp>
      <p:sp>
        <p:nvSpPr>
          <p:cNvPr id="12296" name="15 CuadroTexto"/>
          <p:cNvSpPr txBox="1">
            <a:spLocks noChangeArrowheads="1"/>
          </p:cNvSpPr>
          <p:nvPr/>
        </p:nvSpPr>
        <p:spPr bwMode="auto">
          <a:xfrm>
            <a:off x="2928938" y="1857375"/>
            <a:ext cx="1357312"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a:t>San Ignacio</a:t>
            </a:r>
          </a:p>
        </p:txBody>
      </p:sp>
      <p:sp>
        <p:nvSpPr>
          <p:cNvPr id="12297" name="16 CuadroTexto"/>
          <p:cNvSpPr txBox="1">
            <a:spLocks noChangeArrowheads="1"/>
          </p:cNvSpPr>
          <p:nvPr/>
        </p:nvSpPr>
        <p:spPr bwMode="auto">
          <a:xfrm>
            <a:off x="3857626" y="3000375"/>
            <a:ext cx="1357313"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a:t>La </a:t>
            </a:r>
            <a:r>
              <a:rPr lang="en-US" sz="1195" dirty="0" err="1"/>
              <a:t>Purísima</a:t>
            </a:r>
            <a:endParaRPr lang="en-US" sz="1195" dirty="0"/>
          </a:p>
        </p:txBody>
      </p:sp>
      <p:sp>
        <p:nvSpPr>
          <p:cNvPr id="12298" name="17 CuadroTexto"/>
          <p:cNvSpPr txBox="1">
            <a:spLocks noChangeArrowheads="1"/>
          </p:cNvSpPr>
          <p:nvPr/>
        </p:nvSpPr>
        <p:spPr bwMode="auto">
          <a:xfrm>
            <a:off x="4572001" y="2643188"/>
            <a:ext cx="1357313"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a:t>San Isidro</a:t>
            </a:r>
          </a:p>
        </p:txBody>
      </p:sp>
      <p:sp>
        <p:nvSpPr>
          <p:cNvPr id="12299" name="18 CuadroTexto"/>
          <p:cNvSpPr txBox="1">
            <a:spLocks noChangeArrowheads="1"/>
          </p:cNvSpPr>
          <p:nvPr/>
        </p:nvSpPr>
        <p:spPr bwMode="auto">
          <a:xfrm>
            <a:off x="4429126" y="2071688"/>
            <a:ext cx="1357313"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err="1"/>
              <a:t>Mulegé</a:t>
            </a:r>
            <a:endParaRPr lang="en-US" sz="1195" dirty="0"/>
          </a:p>
        </p:txBody>
      </p:sp>
      <p:sp>
        <p:nvSpPr>
          <p:cNvPr id="12300" name="19 CuadroTexto"/>
          <p:cNvSpPr txBox="1">
            <a:spLocks noChangeArrowheads="1"/>
          </p:cNvSpPr>
          <p:nvPr/>
        </p:nvSpPr>
        <p:spPr bwMode="auto">
          <a:xfrm>
            <a:off x="4954588" y="3000375"/>
            <a:ext cx="1357312"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err="1"/>
              <a:t>Comondú</a:t>
            </a:r>
            <a:endParaRPr lang="en-US" sz="1195" dirty="0"/>
          </a:p>
        </p:txBody>
      </p:sp>
      <p:sp>
        <p:nvSpPr>
          <p:cNvPr id="12301" name="21 CuadroTexto"/>
          <p:cNvSpPr txBox="1">
            <a:spLocks noChangeArrowheads="1"/>
          </p:cNvSpPr>
          <p:nvPr/>
        </p:nvSpPr>
        <p:spPr bwMode="auto">
          <a:xfrm>
            <a:off x="6000751" y="5715000"/>
            <a:ext cx="1357313"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err="1"/>
              <a:t>Todos</a:t>
            </a:r>
            <a:r>
              <a:rPr lang="en-US" sz="1195" dirty="0"/>
              <a:t> Santos</a:t>
            </a:r>
          </a:p>
        </p:txBody>
      </p:sp>
      <p:sp>
        <p:nvSpPr>
          <p:cNvPr id="12302" name="22 CuadroTexto"/>
          <p:cNvSpPr txBox="1">
            <a:spLocks noChangeArrowheads="1"/>
          </p:cNvSpPr>
          <p:nvPr/>
        </p:nvSpPr>
        <p:spPr bwMode="auto">
          <a:xfrm>
            <a:off x="7072313" y="6072188"/>
            <a:ext cx="1357312"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a:t>El </a:t>
            </a:r>
            <a:r>
              <a:rPr lang="en-US" sz="1195" dirty="0" err="1"/>
              <a:t>Pescadero</a:t>
            </a:r>
            <a:endParaRPr lang="en-US" sz="1195" dirty="0"/>
          </a:p>
        </p:txBody>
      </p:sp>
      <p:sp>
        <p:nvSpPr>
          <p:cNvPr id="12303" name="20 CuadroTexto"/>
          <p:cNvSpPr txBox="1">
            <a:spLocks noChangeArrowheads="1"/>
          </p:cNvSpPr>
          <p:nvPr/>
        </p:nvSpPr>
        <p:spPr bwMode="auto">
          <a:xfrm>
            <a:off x="5072063" y="3286125"/>
            <a:ext cx="1357312" cy="276227"/>
          </a:xfrm>
          <a:prstGeom prst="rect">
            <a:avLst/>
          </a:prstGeom>
          <a:noFill/>
          <a:ln w="9525">
            <a:noFill/>
            <a:miter lim="800000"/>
            <a:headEnd/>
            <a:tailEnd/>
          </a:ln>
        </p:spPr>
        <p:txBody>
          <a:bodyPr lIns="91439" tIns="45719" rIns="91439" bIns="45719">
            <a:spAutoFit/>
          </a:bodyPr>
          <a:lstStyle/>
          <a:p>
            <a:pPr algn="ctr">
              <a:spcBef>
                <a:spcPct val="50000"/>
              </a:spcBef>
            </a:pPr>
            <a:r>
              <a:rPr lang="en-US" sz="1195" dirty="0"/>
              <a:t>San Javier</a:t>
            </a:r>
          </a:p>
        </p:txBody>
      </p:sp>
      <p:sp>
        <p:nvSpPr>
          <p:cNvPr id="24" name="23 Estrella de 5 puntas"/>
          <p:cNvSpPr/>
          <p:nvPr/>
        </p:nvSpPr>
        <p:spPr>
          <a:xfrm>
            <a:off x="4786313" y="2286001"/>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
        <p:nvSpPr>
          <p:cNvPr id="25" name="24 Estrella de 5 puntas"/>
          <p:cNvSpPr/>
          <p:nvPr/>
        </p:nvSpPr>
        <p:spPr>
          <a:xfrm>
            <a:off x="4000501" y="1933575"/>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
        <p:nvSpPr>
          <p:cNvPr id="26" name="25 Estrella de 5 puntas"/>
          <p:cNvSpPr/>
          <p:nvPr/>
        </p:nvSpPr>
        <p:spPr>
          <a:xfrm>
            <a:off x="3811589" y="1012826"/>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
        <p:nvSpPr>
          <p:cNvPr id="27" name="26 Estrella de 5 puntas"/>
          <p:cNvSpPr/>
          <p:nvPr/>
        </p:nvSpPr>
        <p:spPr>
          <a:xfrm>
            <a:off x="7143751" y="6072188"/>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
        <p:nvSpPr>
          <p:cNvPr id="28" name="27 Estrella de 5 puntas"/>
          <p:cNvSpPr/>
          <p:nvPr/>
        </p:nvSpPr>
        <p:spPr>
          <a:xfrm>
            <a:off x="7072313" y="5857876"/>
            <a:ext cx="14287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anchor="ctr"/>
          <a:lstStyle/>
          <a:p>
            <a:pPr algn="ctr">
              <a:spcBef>
                <a:spcPct val="50000"/>
              </a:spcBef>
              <a:defRPr/>
            </a:pPr>
            <a:endParaRPr lang="en-US" sz="1266" dirty="0"/>
          </a:p>
        </p:txBody>
      </p:sp>
    </p:spTree>
    <p:extLst>
      <p:ext uri="{BB962C8B-B14F-4D97-AF65-F5344CB8AC3E}">
        <p14:creationId xmlns:p14="http://schemas.microsoft.com/office/powerpoint/2010/main" val="4792596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3 Imagen" descr="Anonimo_CCTSantos_DSC0052_2008.JPG"/>
          <p:cNvPicPr>
            <a:picLocks noChangeAspect="1"/>
          </p:cNvPicPr>
          <p:nvPr/>
        </p:nvPicPr>
        <p:blipFill>
          <a:blip r:embed="rId2" cstate="print"/>
          <a:srcRect/>
          <a:stretch>
            <a:fillRect/>
          </a:stretch>
        </p:blipFill>
        <p:spPr bwMode="auto">
          <a:xfrm>
            <a:off x="2309391" y="3429000"/>
            <a:ext cx="5214937" cy="3357563"/>
          </a:xfrm>
          <a:prstGeom prst="rect">
            <a:avLst/>
          </a:prstGeom>
          <a:noFill/>
          <a:ln w="9525">
            <a:noFill/>
            <a:miter lim="800000"/>
            <a:headEnd/>
            <a:tailEnd/>
          </a:ln>
        </p:spPr>
      </p:pic>
      <p:pic>
        <p:nvPicPr>
          <p:cNvPr id="10243" name="3 Imagen" descr="Anonimo_CCTSantos_DSC0153_1910.jpg"/>
          <p:cNvPicPr>
            <a:picLocks noChangeAspect="1"/>
          </p:cNvPicPr>
          <p:nvPr/>
        </p:nvPicPr>
        <p:blipFill>
          <a:blip r:embed="rId3" cstate="print"/>
          <a:srcRect/>
          <a:stretch>
            <a:fillRect/>
          </a:stretch>
        </p:blipFill>
        <p:spPr bwMode="auto">
          <a:xfrm>
            <a:off x="2309391" y="71438"/>
            <a:ext cx="5214937" cy="3357562"/>
          </a:xfrm>
          <a:prstGeom prst="rect">
            <a:avLst/>
          </a:prstGeom>
          <a:noFill/>
          <a:ln w="9525">
            <a:noFill/>
            <a:miter lim="800000"/>
            <a:headEnd/>
            <a:tailEnd/>
          </a:ln>
        </p:spPr>
      </p:pic>
      <p:sp>
        <p:nvSpPr>
          <p:cNvPr id="10244" name="5 CuadroTexto"/>
          <p:cNvSpPr txBox="1">
            <a:spLocks noChangeArrowheads="1"/>
          </p:cNvSpPr>
          <p:nvPr/>
        </p:nvSpPr>
        <p:spPr bwMode="auto">
          <a:xfrm>
            <a:off x="357188" y="428625"/>
            <a:ext cx="1357312" cy="276225"/>
          </a:xfrm>
          <a:prstGeom prst="rect">
            <a:avLst/>
          </a:prstGeom>
          <a:noFill/>
          <a:ln w="9525">
            <a:noFill/>
            <a:miter lim="800000"/>
            <a:headEnd/>
            <a:tailEnd/>
          </a:ln>
        </p:spPr>
        <p:txBody>
          <a:bodyPr>
            <a:spAutoFit/>
          </a:bodyPr>
          <a:lstStyle/>
          <a:p>
            <a:r>
              <a:rPr lang="en-US" sz="1200"/>
              <a:t>Anonymous, 1910</a:t>
            </a:r>
          </a:p>
        </p:txBody>
      </p:sp>
      <p:sp>
        <p:nvSpPr>
          <p:cNvPr id="5" name="4 CuadroTexto"/>
          <p:cNvSpPr txBox="1">
            <a:spLocks noChangeArrowheads="1"/>
          </p:cNvSpPr>
          <p:nvPr/>
        </p:nvSpPr>
        <p:spPr bwMode="auto">
          <a:xfrm>
            <a:off x="53752" y="3656831"/>
            <a:ext cx="2286000" cy="461665"/>
          </a:xfrm>
          <a:prstGeom prst="rect">
            <a:avLst/>
          </a:prstGeom>
          <a:noFill/>
          <a:ln w="9525">
            <a:noFill/>
            <a:miter lim="800000"/>
            <a:headEnd/>
            <a:tailEnd/>
          </a:ln>
        </p:spPr>
        <p:txBody>
          <a:bodyPr>
            <a:spAutoFit/>
          </a:bodyPr>
          <a:lstStyle/>
          <a:p>
            <a:r>
              <a:rPr lang="en-US" sz="1200" dirty="0" err="1" smtClean="0"/>
              <a:t>Martínez-Ballesté</a:t>
            </a:r>
            <a:r>
              <a:rPr lang="en-US" sz="1200" dirty="0" smtClean="0"/>
              <a:t>, </a:t>
            </a:r>
            <a:r>
              <a:rPr lang="en-US" sz="1200" dirty="0" err="1" smtClean="0"/>
              <a:t>Martorell</a:t>
            </a:r>
            <a:r>
              <a:rPr lang="en-US" sz="1200" dirty="0" smtClean="0"/>
              <a:t>, 2008</a:t>
            </a:r>
            <a:endParaRPr lang="en-US" sz="1200" dirty="0"/>
          </a:p>
        </p:txBody>
      </p:sp>
    </p:spTree>
    <p:extLst>
      <p:ext uri="{BB962C8B-B14F-4D97-AF65-F5344CB8AC3E}">
        <p14:creationId xmlns:p14="http://schemas.microsoft.com/office/powerpoint/2010/main" val="3813098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7 Imagen" descr="Anonimo_MesaRinconVinedos_1930.jpg"/>
          <p:cNvPicPr>
            <a:picLocks noChangeAspect="1"/>
          </p:cNvPicPr>
          <p:nvPr/>
        </p:nvPicPr>
        <p:blipFill>
          <a:blip r:embed="rId2" cstate="print"/>
          <a:srcRect/>
          <a:stretch>
            <a:fillRect/>
          </a:stretch>
        </p:blipFill>
        <p:spPr bwMode="auto">
          <a:xfrm>
            <a:off x="2508250" y="128588"/>
            <a:ext cx="5278438" cy="3171825"/>
          </a:xfrm>
          <a:prstGeom prst="rect">
            <a:avLst/>
          </a:prstGeom>
          <a:noFill/>
          <a:ln w="9525">
            <a:noFill/>
            <a:miter lim="800000"/>
            <a:headEnd/>
            <a:tailEnd/>
          </a:ln>
        </p:spPr>
      </p:pic>
      <p:pic>
        <p:nvPicPr>
          <p:cNvPr id="17411" name="8 Imagen" descr="Anonimo_MesaRinconVinedos_DSC0568_2008.JPG"/>
          <p:cNvPicPr>
            <a:picLocks noChangeAspect="1"/>
          </p:cNvPicPr>
          <p:nvPr/>
        </p:nvPicPr>
        <p:blipFill>
          <a:blip r:embed="rId3" cstate="print">
            <a:lum bright="-10000" contrast="-10000"/>
          </a:blip>
          <a:srcRect/>
          <a:stretch>
            <a:fillRect/>
          </a:stretch>
        </p:blipFill>
        <p:spPr bwMode="auto">
          <a:xfrm>
            <a:off x="2500313" y="3343275"/>
            <a:ext cx="5286375" cy="3514725"/>
          </a:xfrm>
          <a:prstGeom prst="rect">
            <a:avLst/>
          </a:prstGeom>
          <a:noFill/>
          <a:ln w="9525">
            <a:noFill/>
            <a:miter lim="800000"/>
            <a:headEnd/>
            <a:tailEnd/>
          </a:ln>
        </p:spPr>
      </p:pic>
      <p:sp>
        <p:nvSpPr>
          <p:cNvPr id="17412" name="9 CuadroTexto"/>
          <p:cNvSpPr txBox="1">
            <a:spLocks noChangeArrowheads="1"/>
          </p:cNvSpPr>
          <p:nvPr/>
        </p:nvSpPr>
        <p:spPr bwMode="auto">
          <a:xfrm>
            <a:off x="142875" y="500063"/>
            <a:ext cx="1857375" cy="461962"/>
          </a:xfrm>
          <a:prstGeom prst="rect">
            <a:avLst/>
          </a:prstGeom>
          <a:noFill/>
          <a:ln w="9525">
            <a:noFill/>
            <a:miter lim="800000"/>
            <a:headEnd/>
            <a:tailEnd/>
          </a:ln>
        </p:spPr>
        <p:txBody>
          <a:bodyPr>
            <a:spAutoFit/>
          </a:bodyPr>
          <a:lstStyle/>
          <a:p>
            <a:r>
              <a:rPr lang="en-US" sz="1200"/>
              <a:t>Anonymous, 1930. Vineyards</a:t>
            </a:r>
          </a:p>
        </p:txBody>
      </p:sp>
      <p:sp>
        <p:nvSpPr>
          <p:cNvPr id="17413" name="4 CuadroTexto"/>
          <p:cNvSpPr txBox="1">
            <a:spLocks noChangeArrowheads="1"/>
          </p:cNvSpPr>
          <p:nvPr/>
        </p:nvSpPr>
        <p:spPr bwMode="auto">
          <a:xfrm>
            <a:off x="71438" y="1042238"/>
            <a:ext cx="2428875" cy="1569660"/>
          </a:xfrm>
          <a:prstGeom prst="rect">
            <a:avLst/>
          </a:prstGeom>
          <a:noFill/>
          <a:ln w="9525">
            <a:noFill/>
            <a:miter lim="800000"/>
            <a:headEnd/>
            <a:tailEnd/>
          </a:ln>
        </p:spPr>
        <p:txBody>
          <a:bodyPr>
            <a:spAutoFit/>
          </a:bodyPr>
          <a:lstStyle/>
          <a:p>
            <a:r>
              <a:rPr lang="en-US" sz="1200" dirty="0"/>
              <a:t>Early in 1755, in a confidential report to his superior, </a:t>
            </a:r>
            <a:r>
              <a:rPr lang="en-US" sz="1200" dirty="0" err="1"/>
              <a:t>Visitador</a:t>
            </a:r>
            <a:r>
              <a:rPr lang="en-US" sz="1200" dirty="0"/>
              <a:t> General José de </a:t>
            </a:r>
            <a:r>
              <a:rPr lang="en-US" sz="1200" dirty="0" err="1"/>
              <a:t>Utrera</a:t>
            </a:r>
            <a:r>
              <a:rPr lang="en-US" sz="1200" dirty="0"/>
              <a:t> noted that four California missions- San Javier, San José de </a:t>
            </a:r>
            <a:r>
              <a:rPr lang="en-US" sz="1200" dirty="0" err="1"/>
              <a:t>Comondú</a:t>
            </a:r>
            <a:r>
              <a:rPr lang="en-US" sz="1200" dirty="0"/>
              <a:t>, La </a:t>
            </a:r>
            <a:r>
              <a:rPr lang="en-US" sz="1200" dirty="0" err="1"/>
              <a:t>Purísima</a:t>
            </a:r>
            <a:r>
              <a:rPr lang="en-US" sz="1200" dirty="0"/>
              <a:t>, and San Ignacio together produced nearly 4,000 gallons of wine.</a:t>
            </a:r>
          </a:p>
        </p:txBody>
      </p:sp>
      <p:sp>
        <p:nvSpPr>
          <p:cNvPr id="6" name="5 CuadroTexto"/>
          <p:cNvSpPr txBox="1">
            <a:spLocks noChangeArrowheads="1"/>
          </p:cNvSpPr>
          <p:nvPr/>
        </p:nvSpPr>
        <p:spPr bwMode="auto">
          <a:xfrm>
            <a:off x="53752" y="3656831"/>
            <a:ext cx="2286000" cy="461665"/>
          </a:xfrm>
          <a:prstGeom prst="rect">
            <a:avLst/>
          </a:prstGeom>
          <a:noFill/>
          <a:ln w="9525">
            <a:noFill/>
            <a:miter lim="800000"/>
            <a:headEnd/>
            <a:tailEnd/>
          </a:ln>
        </p:spPr>
        <p:txBody>
          <a:bodyPr>
            <a:spAutoFit/>
          </a:bodyPr>
          <a:lstStyle/>
          <a:p>
            <a:r>
              <a:rPr lang="en-US" sz="1200" dirty="0" err="1" smtClean="0"/>
              <a:t>Martínez-Ballesté</a:t>
            </a:r>
            <a:r>
              <a:rPr lang="en-US" sz="1200" dirty="0" smtClean="0"/>
              <a:t>, </a:t>
            </a:r>
            <a:r>
              <a:rPr lang="en-US" sz="1200" dirty="0" err="1" smtClean="0"/>
              <a:t>Martorell</a:t>
            </a:r>
            <a:r>
              <a:rPr lang="en-US" sz="1200" dirty="0" smtClean="0"/>
              <a:t>, 2008</a:t>
            </a:r>
            <a:endParaRPr lang="en-US" sz="1200" dirty="0"/>
          </a:p>
        </p:txBody>
      </p:sp>
    </p:spTree>
    <p:extLst>
      <p:ext uri="{BB962C8B-B14F-4D97-AF65-F5344CB8AC3E}">
        <p14:creationId xmlns:p14="http://schemas.microsoft.com/office/powerpoint/2010/main" val="3156135107"/>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3 Imagen" descr="Ruiz_14_DSC0032_2008.JPG"/>
          <p:cNvPicPr>
            <a:picLocks noChangeAspect="1"/>
          </p:cNvPicPr>
          <p:nvPr/>
        </p:nvPicPr>
        <p:blipFill>
          <a:blip r:embed="rId2" cstate="print"/>
          <a:srcRect/>
          <a:stretch>
            <a:fillRect/>
          </a:stretch>
        </p:blipFill>
        <p:spPr bwMode="auto">
          <a:xfrm>
            <a:off x="2508721" y="3571875"/>
            <a:ext cx="4727575" cy="3143250"/>
          </a:xfrm>
          <a:prstGeom prst="rect">
            <a:avLst/>
          </a:prstGeom>
          <a:noFill/>
          <a:ln w="9525">
            <a:noFill/>
            <a:miter lim="800000"/>
            <a:headEnd/>
            <a:tailEnd/>
          </a:ln>
        </p:spPr>
      </p:pic>
      <p:pic>
        <p:nvPicPr>
          <p:cNvPr id="16387" name="4 Imagen" descr="Ruiz_14_recortada_1957.jpg"/>
          <p:cNvPicPr>
            <a:picLocks noChangeAspect="1"/>
          </p:cNvPicPr>
          <p:nvPr/>
        </p:nvPicPr>
        <p:blipFill>
          <a:blip r:embed="rId3" cstate="print"/>
          <a:srcRect/>
          <a:stretch>
            <a:fillRect/>
          </a:stretch>
        </p:blipFill>
        <p:spPr bwMode="auto">
          <a:xfrm>
            <a:off x="2562696" y="69850"/>
            <a:ext cx="4643437" cy="3475038"/>
          </a:xfrm>
          <a:prstGeom prst="rect">
            <a:avLst/>
          </a:prstGeom>
          <a:noFill/>
          <a:ln w="9525">
            <a:noFill/>
            <a:miter lim="800000"/>
            <a:headEnd/>
            <a:tailEnd/>
          </a:ln>
        </p:spPr>
      </p:pic>
      <p:sp>
        <p:nvSpPr>
          <p:cNvPr id="16388" name="5 CuadroTexto"/>
          <p:cNvSpPr txBox="1">
            <a:spLocks noChangeArrowheads="1"/>
          </p:cNvSpPr>
          <p:nvPr/>
        </p:nvSpPr>
        <p:spPr bwMode="auto">
          <a:xfrm>
            <a:off x="142875" y="357188"/>
            <a:ext cx="2286000" cy="276225"/>
          </a:xfrm>
          <a:prstGeom prst="rect">
            <a:avLst/>
          </a:prstGeom>
          <a:noFill/>
          <a:ln w="9525">
            <a:noFill/>
            <a:miter lim="800000"/>
            <a:headEnd/>
            <a:tailEnd/>
          </a:ln>
        </p:spPr>
        <p:txBody>
          <a:bodyPr>
            <a:spAutoFit/>
          </a:bodyPr>
          <a:lstStyle/>
          <a:p>
            <a:r>
              <a:rPr lang="en-US" sz="1200" dirty="0"/>
              <a:t>Ruiz, 1957</a:t>
            </a:r>
          </a:p>
        </p:txBody>
      </p:sp>
      <p:sp>
        <p:nvSpPr>
          <p:cNvPr id="5" name="5 CuadroTexto"/>
          <p:cNvSpPr txBox="1">
            <a:spLocks noChangeArrowheads="1"/>
          </p:cNvSpPr>
          <p:nvPr/>
        </p:nvSpPr>
        <p:spPr bwMode="auto">
          <a:xfrm>
            <a:off x="53752" y="3656831"/>
            <a:ext cx="2286000" cy="461665"/>
          </a:xfrm>
          <a:prstGeom prst="rect">
            <a:avLst/>
          </a:prstGeom>
          <a:noFill/>
          <a:ln w="9525">
            <a:noFill/>
            <a:miter lim="800000"/>
            <a:headEnd/>
            <a:tailEnd/>
          </a:ln>
        </p:spPr>
        <p:txBody>
          <a:bodyPr>
            <a:spAutoFit/>
          </a:bodyPr>
          <a:lstStyle/>
          <a:p>
            <a:r>
              <a:rPr lang="en-US" sz="1200" dirty="0" err="1" smtClean="0"/>
              <a:t>Martínez-Ballesté</a:t>
            </a:r>
            <a:r>
              <a:rPr lang="en-US" sz="1200" dirty="0" smtClean="0"/>
              <a:t>, </a:t>
            </a:r>
            <a:r>
              <a:rPr lang="en-US" sz="1200" dirty="0" err="1" smtClean="0"/>
              <a:t>Martorell</a:t>
            </a:r>
            <a:r>
              <a:rPr lang="en-US" sz="1200" dirty="0" smtClean="0"/>
              <a:t>, 2008</a:t>
            </a:r>
            <a:endParaRPr lang="en-US" sz="1200" dirty="0"/>
          </a:p>
        </p:txBody>
      </p:sp>
    </p:spTree>
    <p:extLst>
      <p:ext uri="{BB962C8B-B14F-4D97-AF65-F5344CB8AC3E}">
        <p14:creationId xmlns:p14="http://schemas.microsoft.com/office/powerpoint/2010/main" val="1961765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26 Grupo"/>
          <p:cNvGrpSpPr/>
          <p:nvPr/>
        </p:nvGrpSpPr>
        <p:grpSpPr>
          <a:xfrm>
            <a:off x="522136" y="1020688"/>
            <a:ext cx="8001000" cy="3200400"/>
            <a:chOff x="1000100" y="1228732"/>
            <a:chExt cx="8001000" cy="3200400"/>
          </a:xfrm>
        </p:grpSpPr>
        <p:sp>
          <p:nvSpPr>
            <p:cNvPr id="39938" name="Rectangle 3"/>
            <p:cNvSpPr>
              <a:spLocks noChangeArrowheads="1"/>
            </p:cNvSpPr>
            <p:nvPr/>
          </p:nvSpPr>
          <p:spPr bwMode="auto">
            <a:xfrm>
              <a:off x="4251325" y="2743200"/>
              <a:ext cx="184150" cy="762000"/>
            </a:xfrm>
            <a:prstGeom prst="rect">
              <a:avLst/>
            </a:prstGeom>
            <a:noFill/>
            <a:ln w="9525">
              <a:noFill/>
              <a:miter lim="800000"/>
              <a:headEnd/>
              <a:tailEnd/>
            </a:ln>
          </p:spPr>
          <p:txBody>
            <a:bodyPr wrap="none">
              <a:spAutoFit/>
            </a:bodyPr>
            <a:lstStyle/>
            <a:p>
              <a:pPr eaLnBrk="0" hangingPunct="0"/>
              <a:endParaRPr lang="en-US" sz="4400">
                <a:solidFill>
                  <a:schemeClr val="tx2"/>
                </a:solidFill>
              </a:endParaRPr>
            </a:p>
          </p:txBody>
        </p:sp>
        <p:grpSp>
          <p:nvGrpSpPr>
            <p:cNvPr id="4" name="16 Grupo"/>
            <p:cNvGrpSpPr/>
            <p:nvPr/>
          </p:nvGrpSpPr>
          <p:grpSpPr>
            <a:xfrm>
              <a:off x="1000100" y="1228732"/>
              <a:ext cx="8001000" cy="3200400"/>
              <a:chOff x="609600" y="1143000"/>
              <a:chExt cx="8001000" cy="3200400"/>
            </a:xfrm>
          </p:grpSpPr>
          <p:sp>
            <p:nvSpPr>
              <p:cNvPr id="18" name="Rectangle 14"/>
              <p:cNvSpPr>
                <a:spLocks noChangeArrowheads="1"/>
              </p:cNvSpPr>
              <p:nvPr/>
            </p:nvSpPr>
            <p:spPr bwMode="auto">
              <a:xfrm>
                <a:off x="609600" y="1143000"/>
                <a:ext cx="8001000" cy="3200400"/>
              </a:xfrm>
              <a:prstGeom prst="rect">
                <a:avLst/>
              </a:prstGeom>
              <a:solidFill>
                <a:schemeClr val="bg1">
                  <a:alpha val="50000"/>
                </a:schemeClr>
              </a:solidFill>
              <a:ln w="9525">
                <a:noFill/>
                <a:miter lim="800000"/>
                <a:headEnd/>
                <a:tailEnd/>
              </a:ln>
              <a:effectLst/>
            </p:spPr>
            <p:txBody>
              <a:bodyPr wrap="none" anchor="ctr"/>
              <a:lstStyle/>
              <a:p>
                <a:endParaRPr lang="es-ES"/>
              </a:p>
            </p:txBody>
          </p:sp>
          <p:grpSp>
            <p:nvGrpSpPr>
              <p:cNvPr id="5" name="Group 3"/>
              <p:cNvGrpSpPr>
                <a:grpSpLocks/>
              </p:cNvGrpSpPr>
              <p:nvPr/>
            </p:nvGrpSpPr>
            <p:grpSpPr bwMode="auto">
              <a:xfrm>
                <a:off x="685800" y="1219198"/>
                <a:ext cx="7772401" cy="3019329"/>
                <a:chOff x="624" y="1584"/>
                <a:chExt cx="5344" cy="2588"/>
              </a:xfrm>
            </p:grpSpPr>
            <p:sp>
              <p:nvSpPr>
                <p:cNvPr id="20" name="Rectangle 4"/>
                <p:cNvSpPr>
                  <a:spLocks noChangeArrowheads="1"/>
                </p:cNvSpPr>
                <p:nvPr/>
              </p:nvSpPr>
              <p:spPr bwMode="auto">
                <a:xfrm>
                  <a:off x="3903" y="3831"/>
                  <a:ext cx="1022" cy="341"/>
                </a:xfrm>
                <a:prstGeom prst="rect">
                  <a:avLst/>
                </a:prstGeom>
                <a:noFill/>
                <a:ln w="25400">
                  <a:noFill/>
                  <a:miter lim="800000"/>
                  <a:headEnd/>
                  <a:tailEnd/>
                </a:ln>
                <a:effectLst/>
              </p:spPr>
              <p:txBody>
                <a:bodyPr wrap="none" lIns="90488" tIns="44450" rIns="90488" bIns="44450">
                  <a:spAutoFit/>
                </a:bodyPr>
                <a:lstStyle/>
                <a:p>
                  <a:r>
                    <a:rPr lang="es-MX" sz="2000" b="1" dirty="0" smtClean="0">
                      <a:solidFill>
                        <a:srgbClr val="333399"/>
                      </a:solidFill>
                    </a:rPr>
                    <a:t>BIOLOGÍA</a:t>
                  </a:r>
                  <a:endParaRPr lang="es-MX" sz="2000" b="1" dirty="0">
                    <a:solidFill>
                      <a:srgbClr val="333399"/>
                    </a:solidFill>
                  </a:endParaRPr>
                </a:p>
              </p:txBody>
            </p:sp>
            <p:sp>
              <p:nvSpPr>
                <p:cNvPr id="21" name="Rectangle 5"/>
                <p:cNvSpPr>
                  <a:spLocks noChangeArrowheads="1"/>
                </p:cNvSpPr>
                <p:nvPr/>
              </p:nvSpPr>
              <p:spPr bwMode="auto">
                <a:xfrm>
                  <a:off x="1129" y="3831"/>
                  <a:ext cx="1822" cy="341"/>
                </a:xfrm>
                <a:prstGeom prst="rect">
                  <a:avLst/>
                </a:prstGeom>
                <a:noFill/>
                <a:ln w="25400">
                  <a:noFill/>
                  <a:miter lim="800000"/>
                  <a:headEnd/>
                  <a:tailEnd/>
                </a:ln>
                <a:effectLst/>
              </p:spPr>
              <p:txBody>
                <a:bodyPr lIns="90488" tIns="44450" rIns="90488" bIns="44450">
                  <a:spAutoFit/>
                </a:bodyPr>
                <a:lstStyle/>
                <a:p>
                  <a:r>
                    <a:rPr lang="es-MX" sz="2000" b="1" dirty="0" smtClean="0">
                      <a:solidFill>
                        <a:srgbClr val="333399"/>
                      </a:solidFill>
                    </a:rPr>
                    <a:t>ANTROPOLOGÍA</a:t>
                  </a:r>
                  <a:endParaRPr lang="es-MX" sz="2000" b="1" dirty="0">
                    <a:solidFill>
                      <a:srgbClr val="333399"/>
                    </a:solidFill>
                  </a:endParaRPr>
                </a:p>
              </p:txBody>
            </p:sp>
            <p:sp>
              <p:nvSpPr>
                <p:cNvPr id="22" name="Oval 6"/>
                <p:cNvSpPr>
                  <a:spLocks noChangeArrowheads="1"/>
                </p:cNvSpPr>
                <p:nvPr/>
              </p:nvSpPr>
              <p:spPr bwMode="auto">
                <a:xfrm>
                  <a:off x="2544" y="2041"/>
                  <a:ext cx="3424" cy="1696"/>
                </a:xfrm>
                <a:prstGeom prst="ellipse">
                  <a:avLst/>
                </a:prstGeom>
                <a:noFill/>
                <a:ln w="50800">
                  <a:solidFill>
                    <a:schemeClr val="hlink"/>
                  </a:solidFill>
                  <a:round/>
                  <a:headEnd/>
                  <a:tailEnd/>
                </a:ln>
                <a:effectLst>
                  <a:outerShdw dist="107763" dir="2700000" algn="ctr" rotWithShape="0">
                    <a:schemeClr val="bg2"/>
                  </a:outerShdw>
                </a:effectLst>
              </p:spPr>
              <p:txBody>
                <a:bodyPr wrap="none" anchor="ctr"/>
                <a:lstStyle/>
                <a:p>
                  <a:endParaRPr lang="es-ES"/>
                </a:p>
              </p:txBody>
            </p:sp>
            <p:sp>
              <p:nvSpPr>
                <p:cNvPr id="23" name="Oval 7"/>
                <p:cNvSpPr>
                  <a:spLocks noChangeArrowheads="1"/>
                </p:cNvSpPr>
                <p:nvPr/>
              </p:nvSpPr>
              <p:spPr bwMode="auto">
                <a:xfrm>
                  <a:off x="624" y="2041"/>
                  <a:ext cx="3712" cy="1696"/>
                </a:xfrm>
                <a:prstGeom prst="ellipse">
                  <a:avLst/>
                </a:prstGeom>
                <a:noFill/>
                <a:ln w="50800">
                  <a:solidFill>
                    <a:schemeClr val="hlink"/>
                  </a:solidFill>
                  <a:round/>
                  <a:headEnd/>
                  <a:tailEnd/>
                </a:ln>
                <a:effectLst>
                  <a:outerShdw dist="107763" dir="2700000" algn="ctr" rotWithShape="0">
                    <a:schemeClr val="bg2"/>
                  </a:outerShdw>
                </a:effectLst>
              </p:spPr>
              <p:txBody>
                <a:bodyPr wrap="none" anchor="ctr"/>
                <a:lstStyle/>
                <a:p>
                  <a:endParaRPr lang="es-ES"/>
                </a:p>
              </p:txBody>
            </p:sp>
            <p:sp>
              <p:nvSpPr>
                <p:cNvPr id="24" name="Rectangle 8"/>
                <p:cNvSpPr>
                  <a:spLocks noChangeArrowheads="1"/>
                </p:cNvSpPr>
                <p:nvPr/>
              </p:nvSpPr>
              <p:spPr bwMode="auto">
                <a:xfrm>
                  <a:off x="1421" y="1584"/>
                  <a:ext cx="955" cy="341"/>
                </a:xfrm>
                <a:prstGeom prst="rect">
                  <a:avLst/>
                </a:prstGeom>
                <a:noFill/>
                <a:ln w="25400">
                  <a:noFill/>
                  <a:miter lim="800000"/>
                  <a:headEnd/>
                  <a:tailEnd/>
                </a:ln>
                <a:effectLst/>
              </p:spPr>
              <p:txBody>
                <a:bodyPr wrap="none" lIns="90488" tIns="44450" rIns="90488" bIns="44450">
                  <a:spAutoFit/>
                </a:bodyPr>
                <a:lstStyle/>
                <a:p>
                  <a:pPr algn="ctr"/>
                  <a:r>
                    <a:rPr lang="es-MX" sz="2000" b="1" dirty="0">
                      <a:solidFill>
                        <a:srgbClr val="333399"/>
                      </a:solidFill>
                    </a:rPr>
                    <a:t>CULTURA</a:t>
                  </a:r>
                </a:p>
              </p:txBody>
            </p:sp>
            <p:sp>
              <p:nvSpPr>
                <p:cNvPr id="25" name="Rectangle 9"/>
                <p:cNvSpPr>
                  <a:spLocks noChangeArrowheads="1"/>
                </p:cNvSpPr>
                <p:nvPr/>
              </p:nvSpPr>
              <p:spPr bwMode="auto">
                <a:xfrm>
                  <a:off x="3671" y="1632"/>
                  <a:ext cx="1284" cy="341"/>
                </a:xfrm>
                <a:prstGeom prst="rect">
                  <a:avLst/>
                </a:prstGeom>
                <a:noFill/>
                <a:ln w="25400">
                  <a:noFill/>
                  <a:miter lim="800000"/>
                  <a:headEnd/>
                  <a:tailEnd/>
                </a:ln>
                <a:effectLst/>
              </p:spPr>
              <p:txBody>
                <a:bodyPr wrap="none" lIns="90488" tIns="44450" rIns="90488" bIns="44450">
                  <a:spAutoFit/>
                </a:bodyPr>
                <a:lstStyle/>
                <a:p>
                  <a:r>
                    <a:rPr lang="es-MX" sz="2000" b="1" dirty="0">
                      <a:solidFill>
                        <a:srgbClr val="333399"/>
                      </a:solidFill>
                    </a:rPr>
                    <a:t>NATURALEZA</a:t>
                  </a:r>
                </a:p>
              </p:txBody>
            </p:sp>
            <p:sp>
              <p:nvSpPr>
                <p:cNvPr id="26" name="Rectangle 10"/>
                <p:cNvSpPr>
                  <a:spLocks noChangeArrowheads="1"/>
                </p:cNvSpPr>
                <p:nvPr/>
              </p:nvSpPr>
              <p:spPr bwMode="auto">
                <a:xfrm>
                  <a:off x="2615" y="2784"/>
                  <a:ext cx="1517" cy="341"/>
                </a:xfrm>
                <a:prstGeom prst="rect">
                  <a:avLst/>
                </a:prstGeom>
                <a:noFill/>
                <a:ln w="25400">
                  <a:noFill/>
                  <a:miter lim="800000"/>
                  <a:headEnd/>
                  <a:tailEnd/>
                </a:ln>
                <a:effectLst/>
              </p:spPr>
              <p:txBody>
                <a:bodyPr wrap="none" lIns="90488" tIns="44450" rIns="90488" bIns="44450">
                  <a:spAutoFit/>
                </a:bodyPr>
                <a:lstStyle/>
                <a:p>
                  <a:r>
                    <a:rPr lang="es-MX" sz="2000" b="1" dirty="0" smtClean="0">
                      <a:solidFill>
                        <a:srgbClr val="333399"/>
                      </a:solidFill>
                    </a:rPr>
                    <a:t>ETNOBIOLOGÍA</a:t>
                  </a:r>
                  <a:endParaRPr lang="es-MX" sz="2000" b="1" dirty="0">
                    <a:solidFill>
                      <a:srgbClr val="333399"/>
                    </a:solidFill>
                  </a:endParaRPr>
                </a:p>
              </p:txBody>
            </p:sp>
          </p:grpSp>
        </p:grpSp>
      </p:grpSp>
      <p:pic>
        <p:nvPicPr>
          <p:cNvPr id="28" name="Picture 17" descr="colecta de frutos de cardon (Felger)"/>
          <p:cNvPicPr>
            <a:picLocks noChangeAspect="1" noChangeArrowheads="1"/>
          </p:cNvPicPr>
          <p:nvPr/>
        </p:nvPicPr>
        <p:blipFill>
          <a:blip r:embed="rId3" cstate="print"/>
          <a:srcRect/>
          <a:stretch>
            <a:fillRect/>
          </a:stretch>
        </p:blipFill>
        <p:spPr bwMode="auto">
          <a:xfrm>
            <a:off x="6742633" y="4364186"/>
            <a:ext cx="1501775" cy="2089150"/>
          </a:xfrm>
          <a:prstGeom prst="rect">
            <a:avLst/>
          </a:prstGeom>
          <a:noFill/>
          <a:ln w="9525">
            <a:noFill/>
            <a:miter lim="800000"/>
            <a:headEnd/>
            <a:tailEnd/>
          </a:ln>
        </p:spPr>
      </p:pic>
      <p:pic>
        <p:nvPicPr>
          <p:cNvPr id="29" name="Picture 11" descr="colecta de frutos de cardon (Felger)"/>
          <p:cNvPicPr>
            <a:picLocks noChangeAspect="1" noChangeArrowheads="1"/>
          </p:cNvPicPr>
          <p:nvPr/>
        </p:nvPicPr>
        <p:blipFill>
          <a:blip r:embed="rId3" cstate="print"/>
          <a:srcRect/>
          <a:stretch>
            <a:fillRect/>
          </a:stretch>
        </p:blipFill>
        <p:spPr bwMode="auto">
          <a:xfrm>
            <a:off x="907757" y="4360728"/>
            <a:ext cx="1500188" cy="2089150"/>
          </a:xfrm>
          <a:prstGeom prst="rect">
            <a:avLst/>
          </a:prstGeom>
          <a:noFill/>
          <a:ln w="9525">
            <a:noFill/>
            <a:miter lim="800000"/>
            <a:headEnd/>
            <a:tailEnd/>
          </a:ln>
        </p:spPr>
      </p:pic>
      <p:pic>
        <p:nvPicPr>
          <p:cNvPr id="30" name="Picture 12" descr="colecta de frutos de cardon (Felger)"/>
          <p:cNvPicPr>
            <a:picLocks noChangeAspect="1" noChangeArrowheads="1"/>
          </p:cNvPicPr>
          <p:nvPr/>
        </p:nvPicPr>
        <p:blipFill>
          <a:blip r:embed="rId3" cstate="print"/>
          <a:srcRect/>
          <a:stretch>
            <a:fillRect/>
          </a:stretch>
        </p:blipFill>
        <p:spPr bwMode="auto">
          <a:xfrm>
            <a:off x="3846950" y="4364186"/>
            <a:ext cx="1501775" cy="2089150"/>
          </a:xfrm>
          <a:prstGeom prst="rect">
            <a:avLst/>
          </a:prstGeom>
          <a:noFill/>
          <a:ln w="9525">
            <a:noFill/>
            <a:miter lim="800000"/>
            <a:headEnd/>
            <a:tailEnd/>
          </a:ln>
        </p:spPr>
      </p:pic>
      <p:pic>
        <p:nvPicPr>
          <p:cNvPr id="31" name="Picture 13" descr="colecta de frutos de cardon (Felger)"/>
          <p:cNvPicPr>
            <a:picLocks noChangeAspect="1" noChangeArrowheads="1"/>
          </p:cNvPicPr>
          <p:nvPr/>
        </p:nvPicPr>
        <p:blipFill>
          <a:blip r:embed="rId3" cstate="print"/>
          <a:srcRect/>
          <a:stretch>
            <a:fillRect/>
          </a:stretch>
        </p:blipFill>
        <p:spPr bwMode="auto">
          <a:xfrm>
            <a:off x="2358732" y="4364186"/>
            <a:ext cx="1501775" cy="2089150"/>
          </a:xfrm>
          <a:prstGeom prst="rect">
            <a:avLst/>
          </a:prstGeom>
          <a:noFill/>
          <a:ln w="9525">
            <a:noFill/>
            <a:miter lim="800000"/>
            <a:headEnd/>
            <a:tailEnd/>
          </a:ln>
        </p:spPr>
      </p:pic>
      <p:pic>
        <p:nvPicPr>
          <p:cNvPr id="32" name="Picture 16" descr="colecta de frutos de cardon (Felger)"/>
          <p:cNvPicPr>
            <a:picLocks noChangeAspect="1" noChangeArrowheads="1"/>
          </p:cNvPicPr>
          <p:nvPr/>
        </p:nvPicPr>
        <p:blipFill>
          <a:blip r:embed="rId3" cstate="print"/>
          <a:srcRect/>
          <a:stretch>
            <a:fillRect/>
          </a:stretch>
        </p:blipFill>
        <p:spPr bwMode="auto">
          <a:xfrm>
            <a:off x="5238457" y="4364186"/>
            <a:ext cx="1501775" cy="2089150"/>
          </a:xfrm>
          <a:prstGeom prst="rect">
            <a:avLst/>
          </a:prstGeom>
          <a:noFill/>
          <a:ln w="9525">
            <a:noFill/>
            <a:miter lim="800000"/>
            <a:headEnd/>
            <a:tailEnd/>
          </a:ln>
        </p:spPr>
      </p:pic>
      <p:sp>
        <p:nvSpPr>
          <p:cNvPr id="34" name="Text Box 15"/>
          <p:cNvSpPr txBox="1">
            <a:spLocks noChangeArrowheads="1"/>
          </p:cNvSpPr>
          <p:nvPr/>
        </p:nvSpPr>
        <p:spPr bwMode="auto">
          <a:xfrm>
            <a:off x="2915840" y="44624"/>
            <a:ext cx="6120656" cy="523875"/>
          </a:xfrm>
          <a:prstGeom prst="rect">
            <a:avLst/>
          </a:prstGeom>
          <a:noFill/>
          <a:ln w="9525">
            <a:noFill/>
            <a:miter lim="800000"/>
            <a:headEnd/>
            <a:tailEnd/>
          </a:ln>
        </p:spPr>
        <p:txBody>
          <a:bodyPr wrap="square">
            <a:spAutoFit/>
          </a:bodyPr>
          <a:lstStyle/>
          <a:p>
            <a:pPr>
              <a:spcBef>
                <a:spcPct val="50000"/>
              </a:spcBef>
            </a:pPr>
            <a:r>
              <a:rPr lang="es-MX" sz="2800" i="1" dirty="0" smtClean="0"/>
              <a:t>El campo de Interés de la </a:t>
            </a:r>
            <a:r>
              <a:rPr lang="es-MX" sz="2800" i="1" dirty="0" err="1" smtClean="0"/>
              <a:t>Etnobiología</a:t>
            </a:r>
            <a:endParaRPr lang="es-ES" sz="2800" i="1" dirty="0"/>
          </a:p>
        </p:txBody>
      </p:sp>
      <p:cxnSp>
        <p:nvCxnSpPr>
          <p:cNvPr id="35" name="34 Conector recto"/>
          <p:cNvCxnSpPr/>
          <p:nvPr/>
        </p:nvCxnSpPr>
        <p:spPr bwMode="auto">
          <a:xfrm>
            <a:off x="1195388" y="614363"/>
            <a:ext cx="7454900" cy="3175"/>
          </a:xfrm>
          <a:prstGeom prst="line">
            <a:avLst/>
          </a:prstGeom>
          <a:solidFill>
            <a:schemeClr val="accent1"/>
          </a:solidFill>
          <a:ln w="53975" cap="flat" cmpd="sng" algn="ct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tileRect/>
            </a:gradFill>
            <a:prstDash val="solid"/>
            <a:round/>
            <a:headEnd type="none" w="med" len="med"/>
            <a:tailEnd type="none" w="med" len="med"/>
          </a:ln>
          <a:effectLst/>
        </p:spPr>
      </p:cxnSp>
    </p:spTree>
    <p:extLst>
      <p:ext uri="{BB962C8B-B14F-4D97-AF65-F5344CB8AC3E}">
        <p14:creationId xmlns:p14="http://schemas.microsoft.com/office/powerpoint/2010/main" val="34972272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10 Imagen" descr="Rousseau_vistasuroesteDSC0029_2008.JPG"/>
          <p:cNvPicPr>
            <a:picLocks noChangeAspect="1"/>
          </p:cNvPicPr>
          <p:nvPr/>
        </p:nvPicPr>
        <p:blipFill>
          <a:blip r:embed="rId2" cstate="print"/>
          <a:srcRect/>
          <a:stretch>
            <a:fillRect/>
          </a:stretch>
        </p:blipFill>
        <p:spPr bwMode="auto">
          <a:xfrm>
            <a:off x="785814" y="785813"/>
            <a:ext cx="7483475" cy="4975225"/>
          </a:xfrm>
          <a:prstGeom prst="rect">
            <a:avLst/>
          </a:prstGeom>
          <a:noFill/>
          <a:ln w="9525">
            <a:noFill/>
            <a:miter lim="800000"/>
            <a:headEnd/>
            <a:tailEnd/>
          </a:ln>
        </p:spPr>
      </p:pic>
      <p:pic>
        <p:nvPicPr>
          <p:cNvPr id="10" name="9 Imagen" descr="Rousseau_vistasuroeste_ca1900_REC.jpg"/>
          <p:cNvPicPr>
            <a:picLocks noChangeAspect="1"/>
          </p:cNvPicPr>
          <p:nvPr/>
        </p:nvPicPr>
        <p:blipFill>
          <a:blip r:embed="rId3" cstate="print"/>
          <a:srcRect/>
          <a:stretch>
            <a:fillRect/>
          </a:stretch>
        </p:blipFill>
        <p:spPr bwMode="auto">
          <a:xfrm>
            <a:off x="1928814" y="1071563"/>
            <a:ext cx="4911725" cy="4714875"/>
          </a:xfrm>
          <a:prstGeom prst="rect">
            <a:avLst/>
          </a:prstGeom>
          <a:noFill/>
          <a:ln w="9525">
            <a:noFill/>
            <a:miter lim="800000"/>
            <a:headEnd/>
            <a:tailEnd/>
          </a:ln>
        </p:spPr>
      </p:pic>
    </p:spTree>
    <p:extLst>
      <p:ext uri="{BB962C8B-B14F-4D97-AF65-F5344CB8AC3E}">
        <p14:creationId xmlns:p14="http://schemas.microsoft.com/office/powerpoint/2010/main" val="416718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nonimo_3_DSC0620_1959.JPG"/>
          <p:cNvPicPr>
            <a:picLocks noChangeAspect="1"/>
          </p:cNvPicPr>
          <p:nvPr/>
        </p:nvPicPr>
        <p:blipFill>
          <a:blip r:embed="rId2" cstate="print"/>
          <a:stretch>
            <a:fillRect/>
          </a:stretch>
        </p:blipFill>
        <p:spPr>
          <a:xfrm>
            <a:off x="357158" y="185728"/>
            <a:ext cx="8358246" cy="65294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0483" name="4 CuadroTexto"/>
          <p:cNvSpPr txBox="1">
            <a:spLocks noChangeArrowheads="1"/>
          </p:cNvSpPr>
          <p:nvPr/>
        </p:nvSpPr>
        <p:spPr bwMode="auto">
          <a:xfrm>
            <a:off x="571500" y="6357938"/>
            <a:ext cx="1785938" cy="276227"/>
          </a:xfrm>
          <a:prstGeom prst="rect">
            <a:avLst/>
          </a:prstGeom>
          <a:noFill/>
          <a:ln w="9525">
            <a:noFill/>
            <a:miter lim="800000"/>
            <a:headEnd/>
            <a:tailEnd/>
          </a:ln>
        </p:spPr>
        <p:txBody>
          <a:bodyPr lIns="91439" tIns="45719" rIns="91439" bIns="45719">
            <a:spAutoFit/>
          </a:bodyPr>
          <a:lstStyle/>
          <a:p>
            <a:r>
              <a:rPr lang="en-US" sz="1195" dirty="0"/>
              <a:t>Anonymus,1959</a:t>
            </a:r>
          </a:p>
        </p:txBody>
      </p:sp>
      <p:graphicFrame>
        <p:nvGraphicFramePr>
          <p:cNvPr id="5" name="1 Gráfico"/>
          <p:cNvGraphicFramePr/>
          <p:nvPr/>
        </p:nvGraphicFramePr>
        <p:xfrm>
          <a:off x="3929058" y="3857628"/>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700613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hape 33"/>
          <p:cNvSpPr/>
          <p:nvPr/>
        </p:nvSpPr>
        <p:spPr>
          <a:xfrm>
            <a:off x="539552" y="1258580"/>
            <a:ext cx="4483568" cy="1364797"/>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lvl="0">
              <a:defRPr sz="1800"/>
            </a:pPr>
            <a:r>
              <a:rPr lang="es-MX" sz="2800" dirty="0">
                <a:latin typeface="Constantia" panose="02030602050306030303" pitchFamily="18" charset="0"/>
                <a:ea typeface="Myriad Pro"/>
                <a:cs typeface="Myriad Pro"/>
                <a:sym typeface="Myriad Pro"/>
              </a:rPr>
              <a:t>Sistemas de conocimiento: formación, transmisión y pérdida </a:t>
            </a:r>
            <a:r>
              <a:rPr lang="es-MX" sz="1400" dirty="0" smtClean="0">
                <a:latin typeface="Constantia" panose="02030602050306030303" pitchFamily="18" charset="0"/>
                <a:ea typeface="Myriad Pro"/>
                <a:cs typeface="Myriad Pro"/>
                <a:sym typeface="Myriad Pro"/>
              </a:rPr>
              <a:t>(corpus, </a:t>
            </a:r>
            <a:r>
              <a:rPr lang="es-MX" sz="1400" dirty="0" err="1" smtClean="0">
                <a:latin typeface="Constantia" panose="02030602050306030303" pitchFamily="18" charset="0"/>
                <a:ea typeface="Myriad Pro"/>
                <a:cs typeface="Myriad Pro"/>
                <a:sym typeface="Myriad Pro"/>
              </a:rPr>
              <a:t>kosmos</a:t>
            </a:r>
            <a:r>
              <a:rPr lang="es-MX" sz="1400" dirty="0" smtClean="0">
                <a:latin typeface="Constantia" panose="02030602050306030303" pitchFamily="18" charset="0"/>
                <a:ea typeface="Myriad Pro"/>
                <a:cs typeface="Myriad Pro"/>
                <a:sym typeface="Myriad Pro"/>
              </a:rPr>
              <a:t>)</a:t>
            </a:r>
            <a:endParaRPr sz="1400" dirty="0">
              <a:latin typeface="Constantia" panose="02030602050306030303" pitchFamily="18" charset="0"/>
              <a:ea typeface="Myriad Pro"/>
              <a:cs typeface="Myriad Pro"/>
              <a:sym typeface="Myriad Pro"/>
            </a:endParaRPr>
          </a:p>
        </p:txBody>
      </p:sp>
      <p:pic>
        <p:nvPicPr>
          <p:cNvPr id="5122" name="Picture 2" descr="http://mastereia.files.wordpress.com/2012/01/055_indigenous_knowledge_use.jpg"/>
          <p:cNvPicPr>
            <a:picLocks noChangeAspect="1" noChangeArrowheads="1"/>
          </p:cNvPicPr>
          <p:nvPr/>
        </p:nvPicPr>
        <p:blipFill>
          <a:blip r:embed="rId2" cstate="print"/>
          <a:srcRect/>
          <a:stretch>
            <a:fillRect/>
          </a:stretch>
        </p:blipFill>
        <p:spPr bwMode="auto">
          <a:xfrm>
            <a:off x="5023120" y="1052736"/>
            <a:ext cx="3547858" cy="237706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124" name="Picture 4" descr="http://www.ecology.com/wp-content/uploads/2012/01/TEK-photo-1.jpg"/>
          <p:cNvPicPr>
            <a:picLocks noChangeAspect="1" noChangeArrowheads="1"/>
          </p:cNvPicPr>
          <p:nvPr/>
        </p:nvPicPr>
        <p:blipFill>
          <a:blip r:embed="rId3" cstate="print"/>
          <a:srcRect/>
          <a:stretch>
            <a:fillRect/>
          </a:stretch>
        </p:blipFill>
        <p:spPr bwMode="auto">
          <a:xfrm>
            <a:off x="249804" y="3235758"/>
            <a:ext cx="3943132" cy="261119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126" name="Picture 6" descr="http://www.brucefarnsworth.com/data/photos/408_1rain_forest_conservation_photography_farnsworth_bruce_02.jpg"/>
          <p:cNvPicPr>
            <a:picLocks noChangeAspect="1" noChangeArrowheads="1"/>
          </p:cNvPicPr>
          <p:nvPr/>
        </p:nvPicPr>
        <p:blipFill>
          <a:blip r:embed="rId4" cstate="print"/>
          <a:srcRect/>
          <a:stretch>
            <a:fillRect/>
          </a:stretch>
        </p:blipFill>
        <p:spPr bwMode="auto">
          <a:xfrm>
            <a:off x="4597614" y="3848159"/>
            <a:ext cx="3918940" cy="26111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nvGrpSpPr>
          <p:cNvPr id="14" name="Grupo 13"/>
          <p:cNvGrpSpPr/>
          <p:nvPr/>
        </p:nvGrpSpPr>
        <p:grpSpPr>
          <a:xfrm>
            <a:off x="121450" y="134235"/>
            <a:ext cx="8828394" cy="687689"/>
            <a:chOff x="121450" y="134235"/>
            <a:chExt cx="8828394" cy="687689"/>
          </a:xfrm>
        </p:grpSpPr>
        <p:sp>
          <p:nvSpPr>
            <p:cNvPr id="15"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16"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2283315167"/>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4709" y="-27179"/>
            <a:ext cx="9474415"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s-MX" sz="3600" b="0" i="0" u="none" strike="noStrike" cap="none" spc="0" normalizeH="0" baseline="0" dirty="0" smtClean="0">
                <a:ln>
                  <a:noFill/>
                </a:ln>
                <a:solidFill>
                  <a:srgbClr val="000000"/>
                </a:solidFill>
                <a:effectLst/>
                <a:uFillTx/>
                <a:latin typeface="Comic Sans MS" panose="030F0702030302020204" pitchFamily="66" charset="0"/>
                <a:sym typeface="Helvetica Light"/>
              </a:rPr>
              <a:t>Niveles de análisis del</a:t>
            </a:r>
            <a:r>
              <a:rPr kumimoji="0" lang="es-MX" sz="3600" b="0" i="0" u="none" strike="noStrike" cap="none" spc="0" normalizeH="0" dirty="0" smtClean="0">
                <a:ln>
                  <a:noFill/>
                </a:ln>
                <a:solidFill>
                  <a:srgbClr val="000000"/>
                </a:solidFill>
                <a:effectLst/>
                <a:uFillTx/>
                <a:latin typeface="Comic Sans MS" panose="030F0702030302020204" pitchFamily="66" charset="0"/>
                <a:sym typeface="Helvetica Light"/>
              </a:rPr>
              <a:t> conocimiento </a:t>
            </a:r>
          </a:p>
          <a:p>
            <a:pPr marL="0" marR="0" indent="0" algn="ctr" defTabSz="584200" rtl="0" fontAlgn="auto" latinLnBrk="1" hangingPunct="0">
              <a:lnSpc>
                <a:spcPct val="100000"/>
              </a:lnSpc>
              <a:spcBef>
                <a:spcPts val="0"/>
              </a:spcBef>
              <a:spcAft>
                <a:spcPts val="0"/>
              </a:spcAft>
              <a:buClrTx/>
              <a:buSzTx/>
              <a:buFontTx/>
              <a:buNone/>
              <a:tabLst/>
            </a:pPr>
            <a:r>
              <a:rPr kumimoji="0" lang="es-MX" sz="3600" b="0" i="0" u="none" strike="noStrike" cap="none" spc="0" normalizeH="0" dirty="0" smtClean="0">
                <a:ln>
                  <a:noFill/>
                </a:ln>
                <a:solidFill>
                  <a:srgbClr val="000000"/>
                </a:solidFill>
                <a:effectLst/>
                <a:uFillTx/>
                <a:latin typeface="Comic Sans MS" panose="030F0702030302020204" pitchFamily="66" charset="0"/>
                <a:sym typeface="Helvetica Light"/>
              </a:rPr>
              <a:t>ecológico tradicional (TEK)</a:t>
            </a:r>
            <a:endParaRPr kumimoji="0" lang="es-MX" sz="3600" b="0" i="0" u="none" strike="noStrike" cap="none" spc="0" normalizeH="0" baseline="0" dirty="0">
              <a:ln>
                <a:noFill/>
              </a:ln>
              <a:solidFill>
                <a:srgbClr val="000000"/>
              </a:solidFill>
              <a:effectLst/>
              <a:uFillTx/>
              <a:latin typeface="Comic Sans MS" panose="030F0702030302020204" pitchFamily="66" charset="0"/>
              <a:sym typeface="Helvetica Light"/>
            </a:endParaRPr>
          </a:p>
        </p:txBody>
      </p:sp>
      <p:sp>
        <p:nvSpPr>
          <p:cNvPr id="3" name="6 CuadroTexto"/>
          <p:cNvSpPr txBox="1"/>
          <p:nvPr/>
        </p:nvSpPr>
        <p:spPr>
          <a:xfrm>
            <a:off x="102062" y="1199524"/>
            <a:ext cx="7796522" cy="5334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s-MX" sz="2800" i="1" dirty="0" smtClean="0">
                <a:solidFill>
                  <a:srgbClr val="000000"/>
                </a:solidFill>
              </a:rPr>
              <a:t>Conocimiento-prácticas-creencias</a:t>
            </a:r>
            <a:endParaRPr kumimoji="0" lang="es-MX" sz="2800" b="0" i="1" u="none" strike="noStrike" cap="none" spc="0" normalizeH="0" baseline="0" dirty="0">
              <a:ln>
                <a:noFill/>
              </a:ln>
              <a:solidFill>
                <a:srgbClr val="000000"/>
              </a:solidFill>
              <a:effectLst/>
              <a:uFillTx/>
              <a:latin typeface="+mn-lt"/>
              <a:ea typeface="+mn-ea"/>
              <a:cs typeface="+mn-cs"/>
              <a:sym typeface="Helvetica Light"/>
            </a:endParaRPr>
          </a:p>
        </p:txBody>
      </p:sp>
      <p:grpSp>
        <p:nvGrpSpPr>
          <p:cNvPr id="4" name="35 Grupo"/>
          <p:cNvGrpSpPr/>
          <p:nvPr/>
        </p:nvGrpSpPr>
        <p:grpSpPr>
          <a:xfrm>
            <a:off x="1259632" y="1803495"/>
            <a:ext cx="7812258" cy="4161923"/>
            <a:chOff x="1407894" y="3113909"/>
            <a:chExt cx="9593943" cy="5565662"/>
          </a:xfrm>
        </p:grpSpPr>
        <p:sp>
          <p:nvSpPr>
            <p:cNvPr id="5" name="11 Elipse"/>
            <p:cNvSpPr/>
            <p:nvPr/>
          </p:nvSpPr>
          <p:spPr>
            <a:xfrm rot="20184340">
              <a:off x="2148899" y="3953159"/>
              <a:ext cx="7237426" cy="4412376"/>
            </a:xfrm>
            <a:prstGeom prst="ellipse">
              <a:avLst/>
            </a:prstGeom>
            <a:noFill/>
            <a:ln w="12700" cap="flat">
              <a:solidFill>
                <a:schemeClr val="tx1"/>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s-MX" sz="2400" b="0" i="0" u="none" strike="noStrike" cap="none" spc="0" normalizeH="0" baseline="0">
                <a:ln>
                  <a:noFill/>
                </a:ln>
                <a:solidFill>
                  <a:srgbClr val="FFFFFF"/>
                </a:solidFill>
                <a:effectLst/>
                <a:uFillTx/>
                <a:latin typeface="+mn-lt"/>
                <a:ea typeface="+mn-ea"/>
                <a:cs typeface="+mn-cs"/>
                <a:sym typeface="Helvetica Light"/>
              </a:endParaRPr>
            </a:p>
          </p:txBody>
        </p:sp>
        <p:sp>
          <p:nvSpPr>
            <p:cNvPr id="6" name="13 Conector"/>
            <p:cNvSpPr/>
            <p:nvPr/>
          </p:nvSpPr>
          <p:spPr>
            <a:xfrm>
              <a:off x="3125207" y="5712628"/>
              <a:ext cx="2611750" cy="2232704"/>
            </a:xfrm>
            <a:prstGeom prst="flowChartConnector">
              <a:avLst/>
            </a:prstGeom>
            <a:noFill/>
            <a:ln w="12700" cap="flat">
              <a:solidFill>
                <a:schemeClr val="tx1"/>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s-MX" sz="2400" b="0" i="0" u="none" strike="noStrike" cap="none" spc="0" normalizeH="0" baseline="0">
                <a:ln>
                  <a:noFill/>
                </a:ln>
                <a:solidFill>
                  <a:srgbClr val="FFFFFF"/>
                </a:solidFill>
                <a:effectLst/>
                <a:uFillTx/>
                <a:latin typeface="+mn-lt"/>
                <a:ea typeface="+mn-ea"/>
                <a:cs typeface="+mn-cs"/>
                <a:sym typeface="Helvetica Light"/>
              </a:endParaRPr>
            </a:p>
          </p:txBody>
        </p:sp>
        <p:sp>
          <p:nvSpPr>
            <p:cNvPr id="7" name="14 Conector"/>
            <p:cNvSpPr/>
            <p:nvPr/>
          </p:nvSpPr>
          <p:spPr>
            <a:xfrm rot="20068770">
              <a:off x="2700071" y="4542975"/>
              <a:ext cx="4630057" cy="3788228"/>
            </a:xfrm>
            <a:prstGeom prst="flowChartConnector">
              <a:avLst/>
            </a:prstGeom>
            <a:noFill/>
            <a:ln w="12700" cap="flat">
              <a:solidFill>
                <a:schemeClr val="tx1"/>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s-MX" sz="2400" b="0" i="0" u="none" strike="noStrike" cap="none" spc="0" normalizeH="0" baseline="0">
                <a:ln>
                  <a:noFill/>
                </a:ln>
                <a:solidFill>
                  <a:srgbClr val="FFFFFF"/>
                </a:solidFill>
                <a:effectLst/>
                <a:uFillTx/>
                <a:latin typeface="+mn-lt"/>
                <a:ea typeface="+mn-ea"/>
                <a:cs typeface="+mn-cs"/>
                <a:sym typeface="Helvetica Light"/>
              </a:endParaRPr>
            </a:p>
          </p:txBody>
        </p:sp>
        <p:sp>
          <p:nvSpPr>
            <p:cNvPr id="8" name="17 Conector"/>
            <p:cNvSpPr/>
            <p:nvPr/>
          </p:nvSpPr>
          <p:spPr>
            <a:xfrm rot="20045994">
              <a:off x="1407894" y="3585057"/>
              <a:ext cx="9593943" cy="5094514"/>
            </a:xfrm>
            <a:prstGeom prst="flowChartConnector">
              <a:avLst/>
            </a:prstGeom>
            <a:noFill/>
            <a:ln w="12700" cap="flat">
              <a:solidFill>
                <a:schemeClr val="tx1"/>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s-MX" sz="2400" b="0" i="0" u="none" strike="noStrike" cap="none" spc="0" normalizeH="0" baseline="0">
                <a:ln>
                  <a:noFill/>
                </a:ln>
                <a:solidFill>
                  <a:srgbClr val="FFFFFF"/>
                </a:solidFill>
                <a:effectLst/>
                <a:uFillTx/>
                <a:latin typeface="+mn-lt"/>
                <a:ea typeface="+mn-ea"/>
                <a:cs typeface="+mn-cs"/>
                <a:sym typeface="Helvetica Light"/>
              </a:endParaRPr>
            </a:p>
          </p:txBody>
        </p:sp>
        <p:sp>
          <p:nvSpPr>
            <p:cNvPr id="9" name="18 CuadroTexto"/>
            <p:cNvSpPr txBox="1"/>
            <p:nvPr/>
          </p:nvSpPr>
          <p:spPr>
            <a:xfrm>
              <a:off x="3468914" y="6404464"/>
              <a:ext cx="1913312" cy="87804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s-MX" sz="1800" b="0" i="0" u="none" strike="noStrike" cap="none" spc="0" normalizeH="0" baseline="0" dirty="0" smtClean="0">
                  <a:ln>
                    <a:noFill/>
                  </a:ln>
                  <a:solidFill>
                    <a:srgbClr val="000000"/>
                  </a:solidFill>
                  <a:effectLst/>
                  <a:uFillTx/>
                  <a:latin typeface="+mn-lt"/>
                  <a:ea typeface="+mn-ea"/>
                  <a:cs typeface="+mn-cs"/>
                  <a:sym typeface="Helvetica Light"/>
                </a:rPr>
                <a:t>Conocimiento</a:t>
              </a:r>
              <a:r>
                <a:rPr kumimoji="0" lang="es-MX" sz="1800" b="0" i="0" u="none" strike="noStrike" cap="none" spc="0" normalizeH="0" dirty="0" smtClean="0">
                  <a:ln>
                    <a:noFill/>
                  </a:ln>
                  <a:solidFill>
                    <a:srgbClr val="000000"/>
                  </a:solidFill>
                  <a:effectLst/>
                  <a:uFillTx/>
                  <a:latin typeface="+mn-lt"/>
                  <a:ea typeface="+mn-ea"/>
                  <a:cs typeface="+mn-cs"/>
                  <a:sym typeface="Helvetica Light"/>
                </a:rPr>
                <a:t> local</a:t>
              </a:r>
              <a:endParaRPr kumimoji="0" lang="es-MX" sz="18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10" name="19 CuadroTexto"/>
            <p:cNvSpPr txBox="1"/>
            <p:nvPr/>
          </p:nvSpPr>
          <p:spPr>
            <a:xfrm>
              <a:off x="3860384" y="4829696"/>
              <a:ext cx="3030190" cy="87804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s-MX" sz="1800" b="0" i="0" u="none" strike="noStrike" cap="none" spc="0" normalizeH="0" baseline="0" dirty="0" smtClean="0">
                  <a:ln>
                    <a:noFill/>
                  </a:ln>
                  <a:solidFill>
                    <a:srgbClr val="000000"/>
                  </a:solidFill>
                  <a:effectLst/>
                  <a:uFillTx/>
                  <a:latin typeface="+mn-lt"/>
                  <a:ea typeface="+mn-ea"/>
                  <a:cs typeface="+mn-cs"/>
                  <a:sym typeface="Helvetica Light"/>
                </a:rPr>
                <a:t>Sistemas de manejo</a:t>
              </a:r>
              <a:r>
                <a:rPr kumimoji="0" lang="es-MX" sz="1800" b="0" i="0" u="none" strike="noStrike" cap="none" spc="0" normalizeH="0" dirty="0" smtClean="0">
                  <a:ln>
                    <a:noFill/>
                  </a:ln>
                  <a:solidFill>
                    <a:srgbClr val="000000"/>
                  </a:solidFill>
                  <a:effectLst/>
                  <a:uFillTx/>
                  <a:latin typeface="+mn-lt"/>
                  <a:ea typeface="+mn-ea"/>
                  <a:cs typeface="+mn-cs"/>
                  <a:sym typeface="Helvetica Light"/>
                </a:rPr>
                <a:t> de </a:t>
              </a:r>
            </a:p>
            <a:p>
              <a:pPr marL="0" marR="0" indent="0" algn="ctr" defTabSz="584200" rtl="0" fontAlgn="auto" latinLnBrk="1" hangingPunct="0">
                <a:lnSpc>
                  <a:spcPct val="100000"/>
                </a:lnSpc>
                <a:spcBef>
                  <a:spcPts val="0"/>
                </a:spcBef>
                <a:spcAft>
                  <a:spcPts val="0"/>
                </a:spcAft>
                <a:buClrTx/>
                <a:buSzTx/>
                <a:buFontTx/>
                <a:buNone/>
                <a:tabLst/>
              </a:pPr>
              <a:r>
                <a:rPr kumimoji="0" lang="es-MX" sz="1800" b="0" i="0" u="none" strike="noStrike" cap="none" spc="0" normalizeH="0" dirty="0" smtClean="0">
                  <a:ln>
                    <a:noFill/>
                  </a:ln>
                  <a:solidFill>
                    <a:srgbClr val="000000"/>
                  </a:solidFill>
                  <a:effectLst/>
                  <a:uFillTx/>
                  <a:latin typeface="+mn-lt"/>
                  <a:ea typeface="+mn-ea"/>
                  <a:cs typeface="+mn-cs"/>
                  <a:sym typeface="Helvetica Light"/>
                </a:rPr>
                <a:t>los recursos bióticos</a:t>
              </a:r>
              <a:endParaRPr kumimoji="0" lang="es-MX" sz="18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11" name="20 CuadroTexto"/>
            <p:cNvSpPr txBox="1"/>
            <p:nvPr/>
          </p:nvSpPr>
          <p:spPr>
            <a:xfrm>
              <a:off x="6262456" y="4055688"/>
              <a:ext cx="2750448" cy="71341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s-MX" sz="1800" b="0" i="0" u="none" strike="noStrike" cap="none" spc="0" normalizeH="0" baseline="0" dirty="0" smtClean="0">
                  <a:ln>
                    <a:noFill/>
                  </a:ln>
                  <a:solidFill>
                    <a:srgbClr val="000000"/>
                  </a:solidFill>
                  <a:effectLst/>
                  <a:uFillTx/>
                  <a:latin typeface="+mn-lt"/>
                  <a:ea typeface="+mn-ea"/>
                  <a:cs typeface="+mn-cs"/>
                  <a:sym typeface="Helvetica Light"/>
                </a:rPr>
                <a:t>Instituciones </a:t>
              </a:r>
              <a:r>
                <a:rPr kumimoji="0" lang="es-MX" sz="1800" b="0" i="0" u="none" strike="noStrike" cap="none" spc="0" normalizeH="0" baseline="0" dirty="0" smtClean="0">
                  <a:ln>
                    <a:noFill/>
                  </a:ln>
                  <a:solidFill>
                    <a:srgbClr val="000000"/>
                  </a:solidFill>
                  <a:effectLst/>
                  <a:uFillTx/>
                  <a:latin typeface="+mn-lt"/>
                  <a:ea typeface="+mn-ea"/>
                  <a:cs typeface="+mn-cs"/>
                  <a:sym typeface="Helvetica Light"/>
                </a:rPr>
                <a:t>sociales</a:t>
              </a:r>
            </a:p>
            <a:p>
              <a:pPr marL="0" marR="0" indent="0" algn="ctr" defTabSz="584200" rtl="0" fontAlgn="auto" latinLnBrk="1" hangingPunct="0">
                <a:lnSpc>
                  <a:spcPct val="100000"/>
                </a:lnSpc>
                <a:spcBef>
                  <a:spcPts val="0"/>
                </a:spcBef>
                <a:spcAft>
                  <a:spcPts val="0"/>
                </a:spcAft>
                <a:buClrTx/>
                <a:buSzTx/>
                <a:buFontTx/>
                <a:buNone/>
                <a:tabLst/>
              </a:pPr>
              <a:r>
                <a:rPr lang="es-MX" sz="1000" dirty="0" smtClean="0">
                  <a:solidFill>
                    <a:srgbClr val="000000"/>
                  </a:solidFill>
                  <a:sym typeface="Helvetica Light"/>
                </a:rPr>
                <a:t>(Organización social, economía)</a:t>
              </a:r>
              <a:endParaRPr kumimoji="0" lang="es-MX" sz="10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12" name="21 CuadroTexto"/>
            <p:cNvSpPr txBox="1"/>
            <p:nvPr/>
          </p:nvSpPr>
          <p:spPr>
            <a:xfrm>
              <a:off x="7600777" y="3113909"/>
              <a:ext cx="2620248" cy="68883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s-MX" sz="1800" b="0" i="0" u="none" strike="noStrike" cap="none" spc="0" normalizeH="0" baseline="0" dirty="0" smtClean="0">
                  <a:ln>
                    <a:noFill/>
                  </a:ln>
                  <a:solidFill>
                    <a:srgbClr val="000000"/>
                  </a:solidFill>
                  <a:effectLst/>
                  <a:uFillTx/>
                  <a:latin typeface="+mn-lt"/>
                  <a:ea typeface="+mn-ea"/>
                  <a:cs typeface="+mn-cs"/>
                  <a:sym typeface="Helvetica Light"/>
                </a:rPr>
                <a:t>Visión del </a:t>
              </a:r>
              <a:r>
                <a:rPr kumimoji="0" lang="es-MX" sz="1800" b="0" i="0" u="none" strike="noStrike" cap="none" spc="0" normalizeH="0" baseline="0" dirty="0" smtClean="0">
                  <a:ln>
                    <a:noFill/>
                  </a:ln>
                  <a:solidFill>
                    <a:srgbClr val="000000"/>
                  </a:solidFill>
                  <a:effectLst/>
                  <a:uFillTx/>
                  <a:latin typeface="+mn-lt"/>
                  <a:ea typeface="+mn-ea"/>
                  <a:cs typeface="+mn-cs"/>
                  <a:sym typeface="Helvetica Light"/>
                </a:rPr>
                <a:t>mundo</a:t>
              </a:r>
            </a:p>
            <a:p>
              <a:pPr marL="0" marR="0" indent="0" algn="ctr" defTabSz="584200" rtl="0" fontAlgn="auto" latinLnBrk="1" hangingPunct="0">
                <a:lnSpc>
                  <a:spcPct val="100000"/>
                </a:lnSpc>
                <a:spcBef>
                  <a:spcPts val="0"/>
                </a:spcBef>
                <a:spcAft>
                  <a:spcPts val="0"/>
                </a:spcAft>
                <a:buClrTx/>
                <a:buSzTx/>
                <a:buFontTx/>
                <a:buNone/>
                <a:tabLst/>
              </a:pPr>
              <a:r>
                <a:rPr lang="es-MX" sz="1000" dirty="0" smtClean="0">
                  <a:solidFill>
                    <a:srgbClr val="000000"/>
                  </a:solidFill>
                  <a:sym typeface="Helvetica Light"/>
                </a:rPr>
                <a:t>(Religión, arte, cultura)</a:t>
              </a:r>
              <a:endParaRPr kumimoji="0" lang="es-MX" sz="1000" b="0" i="0" u="none" strike="noStrike" cap="none" spc="0" normalizeH="0" baseline="0" dirty="0">
                <a:ln>
                  <a:noFill/>
                </a:ln>
                <a:solidFill>
                  <a:srgbClr val="000000"/>
                </a:solidFill>
                <a:effectLst/>
                <a:uFillTx/>
                <a:latin typeface="+mn-lt"/>
                <a:ea typeface="+mn-ea"/>
                <a:cs typeface="+mn-cs"/>
                <a:sym typeface="Helvetica Light"/>
              </a:endParaRPr>
            </a:p>
          </p:txBody>
        </p:sp>
        <p:cxnSp>
          <p:nvCxnSpPr>
            <p:cNvPr id="13" name="23 Conector recto de flecha"/>
            <p:cNvCxnSpPr/>
            <p:nvPr/>
          </p:nvCxnSpPr>
          <p:spPr>
            <a:xfrm flipV="1">
              <a:off x="5428343" y="4397829"/>
              <a:ext cx="4318550" cy="2773954"/>
            </a:xfrm>
            <a:prstGeom prst="straightConnector1">
              <a:avLst/>
            </a:prstGeom>
            <a:noFill/>
            <a:ln w="25400" cap="flat">
              <a:solidFill>
                <a:srgbClr val="000000"/>
              </a:solidFill>
              <a:prstDash val="solid"/>
              <a:miter lim="400000"/>
              <a:headEnd type="arrow"/>
              <a:tailEnd type="arrow"/>
            </a:ln>
            <a:effectLst/>
          </p:spPr>
          <p:style>
            <a:lnRef idx="0">
              <a:scrgbClr r="0" g="0" b="0"/>
            </a:lnRef>
            <a:fillRef idx="0">
              <a:scrgbClr r="0" g="0" b="0"/>
            </a:fillRef>
            <a:effectRef idx="0">
              <a:scrgbClr r="0" g="0" b="0"/>
            </a:effectRef>
            <a:fontRef idx="none"/>
          </p:style>
        </p:cxnSp>
        <p:cxnSp>
          <p:nvCxnSpPr>
            <p:cNvPr id="14" name="25 Conector recto de flecha"/>
            <p:cNvCxnSpPr/>
            <p:nvPr/>
          </p:nvCxnSpPr>
          <p:spPr>
            <a:xfrm flipH="1">
              <a:off x="5428343" y="4397829"/>
              <a:ext cx="672433" cy="379591"/>
            </a:xfrm>
            <a:prstGeom prst="straightConnector1">
              <a:avLst/>
            </a:prstGeom>
            <a:noFill/>
            <a:ln w="25400" cap="flat">
              <a:solidFill>
                <a:srgbClr val="000000"/>
              </a:solidFill>
              <a:prstDash val="solid"/>
              <a:miter lim="400000"/>
              <a:headEnd type="arrow"/>
              <a:tailEnd type="arrow"/>
            </a:ln>
            <a:effectLst/>
          </p:spPr>
          <p:style>
            <a:lnRef idx="0">
              <a:scrgbClr r="0" g="0" b="0"/>
            </a:lnRef>
            <a:fillRef idx="0">
              <a:scrgbClr r="0" g="0" b="0"/>
            </a:fillRef>
            <a:effectRef idx="0">
              <a:scrgbClr r="0" g="0" b="0"/>
            </a:effectRef>
            <a:fontRef idx="none"/>
          </p:style>
        </p:cxnSp>
        <p:cxnSp>
          <p:nvCxnSpPr>
            <p:cNvPr id="15" name="27 Conector recto de flecha"/>
            <p:cNvCxnSpPr/>
            <p:nvPr/>
          </p:nvCxnSpPr>
          <p:spPr>
            <a:xfrm flipH="1">
              <a:off x="8258630" y="3730388"/>
              <a:ext cx="624074" cy="492210"/>
            </a:xfrm>
            <a:prstGeom prst="straightConnector1">
              <a:avLst/>
            </a:prstGeom>
            <a:noFill/>
            <a:ln w="25400" cap="flat">
              <a:solidFill>
                <a:srgbClr val="000000"/>
              </a:solidFill>
              <a:prstDash val="solid"/>
              <a:miter lim="400000"/>
              <a:headEnd type="arrow"/>
              <a:tailEnd type="arrow"/>
            </a:ln>
            <a:effectLst/>
          </p:spPr>
          <p:style>
            <a:lnRef idx="0">
              <a:scrgbClr r="0" g="0" b="0"/>
            </a:lnRef>
            <a:fillRef idx="0">
              <a:scrgbClr r="0" g="0" b="0"/>
            </a:fillRef>
            <a:effectRef idx="0">
              <a:scrgbClr r="0" g="0" b="0"/>
            </a:effectRef>
            <a:fontRef idx="none"/>
          </p:style>
        </p:cxnSp>
        <p:cxnSp>
          <p:nvCxnSpPr>
            <p:cNvPr id="16" name="29 Conector recto de flecha"/>
            <p:cNvCxnSpPr/>
            <p:nvPr/>
          </p:nvCxnSpPr>
          <p:spPr>
            <a:xfrm flipH="1">
              <a:off x="5036457" y="6008914"/>
              <a:ext cx="715014" cy="520791"/>
            </a:xfrm>
            <a:prstGeom prst="straightConnector1">
              <a:avLst/>
            </a:prstGeom>
            <a:noFill/>
            <a:ln w="25400" cap="flat">
              <a:solidFill>
                <a:srgbClr val="000000"/>
              </a:solidFill>
              <a:prstDash val="solid"/>
              <a:miter lim="400000"/>
              <a:headEnd type="arrow"/>
              <a:tailEnd type="arrow"/>
            </a:ln>
            <a:effectLst/>
          </p:spPr>
          <p:style>
            <a:lnRef idx="0">
              <a:scrgbClr r="0" g="0" b="0"/>
            </a:lnRef>
            <a:fillRef idx="0">
              <a:scrgbClr r="0" g="0" b="0"/>
            </a:fillRef>
            <a:effectRef idx="0">
              <a:scrgbClr r="0" g="0" b="0"/>
            </a:effectRef>
            <a:fontRef idx="none"/>
          </p:style>
        </p:cxnSp>
      </p:grpSp>
      <p:pic>
        <p:nvPicPr>
          <p:cNvPr id="17" name="Picture 2" descr="http://www.communityconservation.net/wp-content/uploads/2013/08/profile-4-large.jpg"/>
          <p:cNvPicPr>
            <a:picLocks noChangeAspect="1" noChangeArrowheads="1"/>
          </p:cNvPicPr>
          <p:nvPr/>
        </p:nvPicPr>
        <p:blipFill>
          <a:blip r:embed="rId2" cstate="print"/>
          <a:srcRect/>
          <a:stretch>
            <a:fillRect/>
          </a:stretch>
        </p:blipFill>
        <p:spPr bwMode="auto">
          <a:xfrm>
            <a:off x="296115" y="1865038"/>
            <a:ext cx="1047671" cy="10232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8" name="9 CuadroTexto"/>
          <p:cNvSpPr txBox="1"/>
          <p:nvPr/>
        </p:nvSpPr>
        <p:spPr>
          <a:xfrm>
            <a:off x="271143" y="2933767"/>
            <a:ext cx="2569254" cy="33195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l" rtl="0" latinLnBrk="1" hangingPunct="0"/>
            <a:r>
              <a:rPr lang="en-US" sz="844" dirty="0">
                <a:solidFill>
                  <a:srgbClr val="000000"/>
                </a:solidFill>
              </a:rPr>
              <a:t>Dr. </a:t>
            </a:r>
            <a:r>
              <a:rPr lang="en-US" sz="844" dirty="0" err="1">
                <a:solidFill>
                  <a:srgbClr val="000000"/>
                </a:solidFill>
              </a:rPr>
              <a:t>Fikret</a:t>
            </a:r>
            <a:r>
              <a:rPr lang="en-US" sz="844" dirty="0">
                <a:solidFill>
                  <a:srgbClr val="000000"/>
                </a:solidFill>
              </a:rPr>
              <a:t> </a:t>
            </a:r>
            <a:r>
              <a:rPr lang="en-US" sz="844" dirty="0" err="1">
                <a:solidFill>
                  <a:srgbClr val="000000"/>
                </a:solidFill>
              </a:rPr>
              <a:t>Berkes</a:t>
            </a:r>
            <a:r>
              <a:rPr lang="en-US" sz="844" dirty="0">
                <a:solidFill>
                  <a:srgbClr val="000000"/>
                </a:solidFill>
              </a:rPr>
              <a:t> </a:t>
            </a:r>
            <a:endParaRPr lang="en-US" sz="844" dirty="0" smtClean="0">
              <a:solidFill>
                <a:srgbClr val="000000"/>
              </a:solidFill>
            </a:endParaRPr>
          </a:p>
          <a:p>
            <a:pPr algn="l" rtl="0" latinLnBrk="1" hangingPunct="0"/>
            <a:r>
              <a:rPr lang="en-US" sz="844" dirty="0" smtClean="0">
                <a:solidFill>
                  <a:srgbClr val="000000"/>
                </a:solidFill>
              </a:rPr>
              <a:t>Natural </a:t>
            </a:r>
            <a:r>
              <a:rPr lang="en-US" sz="844" dirty="0">
                <a:solidFill>
                  <a:srgbClr val="000000"/>
                </a:solidFill>
              </a:rPr>
              <a:t>Resources Institute, University of Manitoba</a:t>
            </a:r>
            <a:endParaRPr lang="es-MX" sz="844" dirty="0">
              <a:solidFill>
                <a:srgbClr val="000000"/>
              </a:solidFill>
              <a:sym typeface="Helvetica Light"/>
            </a:endParaRPr>
          </a:p>
        </p:txBody>
      </p:sp>
      <p:sp>
        <p:nvSpPr>
          <p:cNvPr id="19" name="10 CuadroTexto"/>
          <p:cNvSpPr txBox="1"/>
          <p:nvPr/>
        </p:nvSpPr>
        <p:spPr>
          <a:xfrm>
            <a:off x="194227" y="6515012"/>
            <a:ext cx="8698253" cy="33195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l" rtl="0" latinLnBrk="1" hangingPunct="0"/>
            <a:r>
              <a:rPr lang="es-MX" sz="844" dirty="0">
                <a:solidFill>
                  <a:srgbClr val="000000"/>
                </a:solidFill>
              </a:rPr>
              <a:t>J</a:t>
            </a:r>
            <a:r>
              <a:rPr lang="es-MX" sz="844" dirty="0" smtClean="0">
                <a:solidFill>
                  <a:srgbClr val="000000"/>
                </a:solidFill>
              </a:rPr>
              <a:t>ohan </a:t>
            </a:r>
            <a:r>
              <a:rPr lang="es-MX" sz="844" dirty="0" err="1" smtClean="0">
                <a:solidFill>
                  <a:srgbClr val="000000"/>
                </a:solidFill>
              </a:rPr>
              <a:t>C</a:t>
            </a:r>
            <a:r>
              <a:rPr lang="es-MX" sz="844" dirty="0" err="1" smtClean="0">
                <a:solidFill>
                  <a:srgbClr val="000000"/>
                </a:solidFill>
              </a:rPr>
              <a:t>olding</a:t>
            </a:r>
            <a:r>
              <a:rPr lang="es-MX" sz="844" dirty="0" smtClean="0">
                <a:solidFill>
                  <a:srgbClr val="000000"/>
                </a:solidFill>
              </a:rPr>
              <a:t>. </a:t>
            </a:r>
            <a:r>
              <a:rPr lang="es-MX" sz="844" dirty="0">
                <a:solidFill>
                  <a:srgbClr val="000000"/>
                </a:solidFill>
              </a:rPr>
              <a:t>C</a:t>
            </a:r>
            <a:r>
              <a:rPr lang="es-MX" sz="844" dirty="0" smtClean="0">
                <a:solidFill>
                  <a:srgbClr val="000000"/>
                </a:solidFill>
              </a:rPr>
              <a:t>arl </a:t>
            </a:r>
            <a:r>
              <a:rPr lang="es-MX" sz="844" dirty="0" err="1" smtClean="0">
                <a:solidFill>
                  <a:srgbClr val="000000"/>
                </a:solidFill>
              </a:rPr>
              <a:t>F</a:t>
            </a:r>
            <a:r>
              <a:rPr lang="es-MX" sz="844" dirty="0" err="1" smtClean="0">
                <a:solidFill>
                  <a:srgbClr val="000000"/>
                </a:solidFill>
              </a:rPr>
              <a:t>olke</a:t>
            </a:r>
            <a:r>
              <a:rPr lang="es-MX" sz="844" dirty="0" smtClean="0">
                <a:solidFill>
                  <a:srgbClr val="000000"/>
                </a:solidFill>
              </a:rPr>
              <a:t>. </a:t>
            </a:r>
            <a:r>
              <a:rPr lang="es-MX" sz="844" dirty="0" err="1">
                <a:solidFill>
                  <a:srgbClr val="000000"/>
                </a:solidFill>
              </a:rPr>
              <a:t>A</a:t>
            </a:r>
            <a:r>
              <a:rPr lang="es-MX" sz="844" dirty="0" err="1" smtClean="0">
                <a:solidFill>
                  <a:srgbClr val="000000"/>
                </a:solidFill>
              </a:rPr>
              <a:t>lcorn</a:t>
            </a:r>
            <a:r>
              <a:rPr lang="es-MX" sz="844" dirty="0" smtClean="0">
                <a:solidFill>
                  <a:srgbClr val="000000"/>
                </a:solidFill>
              </a:rPr>
              <a:t> 1989. </a:t>
            </a:r>
            <a:r>
              <a:rPr lang="es-MX" sz="844" dirty="0" err="1"/>
              <a:t>S</a:t>
            </a:r>
            <a:r>
              <a:rPr lang="es-MX" sz="844" dirty="0" err="1" smtClean="0"/>
              <a:t>chmink</a:t>
            </a:r>
            <a:r>
              <a:rPr lang="es-MX" sz="844" dirty="0" smtClean="0"/>
              <a:t> </a:t>
            </a:r>
            <a:r>
              <a:rPr lang="es-MX" sz="844" dirty="0"/>
              <a:t>et al. </a:t>
            </a:r>
            <a:r>
              <a:rPr lang="es-MX" sz="844" dirty="0" smtClean="0"/>
              <a:t>1992. </a:t>
            </a:r>
            <a:r>
              <a:rPr lang="en-US" sz="844" dirty="0">
                <a:solidFill>
                  <a:srgbClr val="000000"/>
                </a:solidFill>
              </a:rPr>
              <a:t>C</a:t>
            </a:r>
            <a:r>
              <a:rPr lang="en-US" sz="844" dirty="0" smtClean="0">
                <a:solidFill>
                  <a:srgbClr val="000000"/>
                </a:solidFill>
              </a:rPr>
              <a:t>hristine </a:t>
            </a:r>
            <a:r>
              <a:rPr lang="en-US" sz="844" dirty="0" err="1" smtClean="0">
                <a:solidFill>
                  <a:srgbClr val="000000"/>
                </a:solidFill>
              </a:rPr>
              <a:t>P</a:t>
            </a:r>
            <a:r>
              <a:rPr lang="en-US" sz="844" dirty="0" err="1" smtClean="0">
                <a:solidFill>
                  <a:srgbClr val="000000"/>
                </a:solidFill>
              </a:rPr>
              <a:t>adoch</a:t>
            </a:r>
            <a:r>
              <a:rPr lang="en-US" sz="844" dirty="0" smtClean="0">
                <a:solidFill>
                  <a:srgbClr val="000000"/>
                </a:solidFill>
              </a:rPr>
              <a:t>. </a:t>
            </a:r>
            <a:r>
              <a:rPr lang="en-US" sz="844" dirty="0">
                <a:solidFill>
                  <a:srgbClr val="000000"/>
                </a:solidFill>
              </a:rPr>
              <a:t>K</a:t>
            </a:r>
            <a:r>
              <a:rPr lang="en-US" sz="844" dirty="0" smtClean="0">
                <a:solidFill>
                  <a:srgbClr val="000000"/>
                </a:solidFill>
              </a:rPr>
              <a:t>ent </a:t>
            </a:r>
            <a:r>
              <a:rPr lang="en-US" sz="844" dirty="0">
                <a:solidFill>
                  <a:srgbClr val="000000"/>
                </a:solidFill>
              </a:rPr>
              <a:t>H</a:t>
            </a:r>
            <a:r>
              <a:rPr lang="en-US" sz="844" dirty="0" smtClean="0">
                <a:solidFill>
                  <a:srgbClr val="000000"/>
                </a:solidFill>
              </a:rPr>
              <a:t>. Redford. </a:t>
            </a:r>
            <a:r>
              <a:rPr lang="es-MX" sz="844" dirty="0" err="1" smtClean="0">
                <a:solidFill>
                  <a:srgbClr val="000000"/>
                </a:solidFill>
              </a:rPr>
              <a:t>Alexiades</a:t>
            </a:r>
            <a:r>
              <a:rPr lang="es-MX" sz="844" dirty="0" smtClean="0">
                <a:solidFill>
                  <a:srgbClr val="000000"/>
                </a:solidFill>
              </a:rPr>
              <a:t> </a:t>
            </a:r>
            <a:r>
              <a:rPr lang="es-MX" sz="844" dirty="0">
                <a:solidFill>
                  <a:srgbClr val="000000"/>
                </a:solidFill>
              </a:rPr>
              <a:t>2007; </a:t>
            </a:r>
            <a:r>
              <a:rPr lang="es-MX" sz="844" dirty="0" err="1">
                <a:solidFill>
                  <a:srgbClr val="000000"/>
                </a:solidFill>
              </a:rPr>
              <a:t>Brodt</a:t>
            </a:r>
            <a:r>
              <a:rPr lang="es-MX" sz="844" dirty="0">
                <a:solidFill>
                  <a:srgbClr val="000000"/>
                </a:solidFill>
              </a:rPr>
              <a:t> 2001; </a:t>
            </a:r>
            <a:r>
              <a:rPr lang="es-MX" sz="844" dirty="0" err="1">
                <a:solidFill>
                  <a:srgbClr val="000000"/>
                </a:solidFill>
              </a:rPr>
              <a:t>Carlson</a:t>
            </a:r>
            <a:r>
              <a:rPr lang="es-MX" sz="844" dirty="0">
                <a:solidFill>
                  <a:srgbClr val="000000"/>
                </a:solidFill>
              </a:rPr>
              <a:t> </a:t>
            </a:r>
            <a:r>
              <a:rPr lang="es-MX" sz="844" dirty="0" smtClean="0">
                <a:solidFill>
                  <a:srgbClr val="000000"/>
                </a:solidFill>
              </a:rPr>
              <a:t>and </a:t>
            </a:r>
            <a:r>
              <a:rPr lang="es-MX" sz="844" dirty="0" err="1" smtClean="0">
                <a:solidFill>
                  <a:srgbClr val="000000"/>
                </a:solidFill>
              </a:rPr>
              <a:t>Maffi</a:t>
            </a:r>
            <a:r>
              <a:rPr lang="es-MX" sz="844" dirty="0" smtClean="0">
                <a:solidFill>
                  <a:srgbClr val="000000"/>
                </a:solidFill>
              </a:rPr>
              <a:t> </a:t>
            </a:r>
            <a:r>
              <a:rPr lang="es-MX" sz="844" dirty="0">
                <a:solidFill>
                  <a:srgbClr val="000000"/>
                </a:solidFill>
              </a:rPr>
              <a:t>2004; Ellen et al. 2000; </a:t>
            </a:r>
            <a:r>
              <a:rPr lang="es-MX" sz="844" dirty="0" err="1">
                <a:solidFill>
                  <a:srgbClr val="000000"/>
                </a:solidFill>
              </a:rPr>
              <a:t>Heckler</a:t>
            </a:r>
            <a:r>
              <a:rPr lang="es-MX" sz="844" dirty="0">
                <a:solidFill>
                  <a:srgbClr val="000000"/>
                </a:solidFill>
              </a:rPr>
              <a:t>; </a:t>
            </a:r>
            <a:r>
              <a:rPr lang="es-MX" sz="844" dirty="0" err="1">
                <a:solidFill>
                  <a:srgbClr val="000000"/>
                </a:solidFill>
              </a:rPr>
              <a:t>Hunn</a:t>
            </a:r>
            <a:r>
              <a:rPr lang="es-MX" sz="844" dirty="0">
                <a:solidFill>
                  <a:srgbClr val="000000"/>
                </a:solidFill>
              </a:rPr>
              <a:t> 1999; </a:t>
            </a:r>
            <a:r>
              <a:rPr lang="es-MX" sz="844" dirty="0" err="1">
                <a:solidFill>
                  <a:srgbClr val="000000"/>
                </a:solidFill>
              </a:rPr>
              <a:t>Ohmagari</a:t>
            </a:r>
            <a:r>
              <a:rPr lang="es-MX" sz="844" dirty="0">
                <a:solidFill>
                  <a:srgbClr val="000000"/>
                </a:solidFill>
              </a:rPr>
              <a:t> 1997; Ross 2002; </a:t>
            </a:r>
            <a:r>
              <a:rPr lang="es-MX" sz="844" dirty="0" smtClean="0">
                <a:solidFill>
                  <a:srgbClr val="000000"/>
                </a:solidFill>
              </a:rPr>
              <a:t>Toledo </a:t>
            </a:r>
            <a:r>
              <a:rPr lang="es-MX" sz="844" dirty="0">
                <a:solidFill>
                  <a:srgbClr val="000000"/>
                </a:solidFill>
              </a:rPr>
              <a:t>2002; </a:t>
            </a:r>
            <a:r>
              <a:rPr lang="es-MX" sz="844" dirty="0" err="1">
                <a:solidFill>
                  <a:srgbClr val="000000"/>
                </a:solidFill>
              </a:rPr>
              <a:t>Zarger</a:t>
            </a:r>
            <a:r>
              <a:rPr lang="es-MX" sz="844" dirty="0">
                <a:solidFill>
                  <a:srgbClr val="000000"/>
                </a:solidFill>
              </a:rPr>
              <a:t> 2002; </a:t>
            </a:r>
            <a:r>
              <a:rPr lang="es-MX" sz="844" dirty="0" err="1">
                <a:solidFill>
                  <a:srgbClr val="000000"/>
                </a:solidFill>
              </a:rPr>
              <a:t>Zarger</a:t>
            </a:r>
            <a:r>
              <a:rPr lang="es-MX" sz="844" dirty="0">
                <a:solidFill>
                  <a:srgbClr val="000000"/>
                </a:solidFill>
              </a:rPr>
              <a:t> and </a:t>
            </a:r>
            <a:r>
              <a:rPr lang="es-MX" sz="844" dirty="0" err="1">
                <a:solidFill>
                  <a:srgbClr val="000000"/>
                </a:solidFill>
              </a:rPr>
              <a:t>Stepp</a:t>
            </a:r>
            <a:r>
              <a:rPr lang="es-MX" sz="844" dirty="0">
                <a:solidFill>
                  <a:srgbClr val="000000"/>
                </a:solidFill>
              </a:rPr>
              <a:t> 2004; </a:t>
            </a:r>
            <a:r>
              <a:rPr lang="es-MX" sz="844" dirty="0" err="1">
                <a:solidFill>
                  <a:srgbClr val="000000"/>
                </a:solidFill>
              </a:rPr>
              <a:t>Zent</a:t>
            </a:r>
            <a:r>
              <a:rPr lang="es-MX" sz="844" dirty="0">
                <a:solidFill>
                  <a:srgbClr val="000000"/>
                </a:solidFill>
              </a:rPr>
              <a:t> 1999</a:t>
            </a:r>
          </a:p>
        </p:txBody>
      </p:sp>
    </p:spTree>
    <p:extLst>
      <p:ext uri="{BB962C8B-B14F-4D97-AF65-F5344CB8AC3E}">
        <p14:creationId xmlns:p14="http://schemas.microsoft.com/office/powerpoint/2010/main" val="36437994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3275856" y="1297123"/>
            <a:ext cx="4136831" cy="3317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51" latinLnBrk="1" hangingPunct="0"/>
            <a:r>
              <a:rPr lang="es-MX" sz="1687" dirty="0">
                <a:solidFill>
                  <a:srgbClr val="000000"/>
                </a:solidFill>
              </a:rPr>
              <a:t>P</a:t>
            </a:r>
            <a:r>
              <a:rPr lang="es-MX" sz="1687" dirty="0" smtClean="0">
                <a:solidFill>
                  <a:srgbClr val="000000"/>
                </a:solidFill>
              </a:rPr>
              <a:t>or </a:t>
            </a:r>
            <a:r>
              <a:rPr lang="es-MX" sz="1687" dirty="0">
                <a:solidFill>
                  <a:srgbClr val="000000"/>
                </a:solidFill>
              </a:rPr>
              <a:t>género:</a:t>
            </a:r>
            <a:endParaRPr lang="es-MX" sz="1687" dirty="0">
              <a:solidFill>
                <a:srgbClr val="000000"/>
              </a:solidFill>
              <a:sym typeface="Helvetica Light"/>
            </a:endParaRPr>
          </a:p>
        </p:txBody>
      </p:sp>
      <p:pic>
        <p:nvPicPr>
          <p:cNvPr id="43010" name="Picture 2" descr="http://redendefensadelmaiz.net/wp-content/uploads/2014/05/A-desalambrar_.jpg"/>
          <p:cNvPicPr>
            <a:picLocks noChangeAspect="1" noChangeArrowheads="1"/>
          </p:cNvPicPr>
          <p:nvPr/>
        </p:nvPicPr>
        <p:blipFill>
          <a:blip r:embed="rId3" cstate="print"/>
          <a:srcRect/>
          <a:stretch>
            <a:fillRect/>
          </a:stretch>
        </p:blipFill>
        <p:spPr bwMode="auto">
          <a:xfrm>
            <a:off x="628620" y="4438339"/>
            <a:ext cx="3466289" cy="2026446"/>
          </a:xfrm>
          <a:prstGeom prst="ellipse">
            <a:avLst/>
          </a:prstGeom>
          <a:ln>
            <a:noFill/>
          </a:ln>
          <a:effectLst>
            <a:softEdge rad="112500"/>
          </a:effectLst>
        </p:spPr>
      </p:pic>
      <p:pic>
        <p:nvPicPr>
          <p:cNvPr id="43012" name="Picture 4" descr="http://nicagm.files.wordpress.com/2010/08/img_6281.jpg"/>
          <p:cNvPicPr>
            <a:picLocks noChangeAspect="1" noChangeArrowheads="1"/>
          </p:cNvPicPr>
          <p:nvPr/>
        </p:nvPicPr>
        <p:blipFill>
          <a:blip r:embed="rId4" cstate="print"/>
          <a:srcRect/>
          <a:stretch>
            <a:fillRect/>
          </a:stretch>
        </p:blipFill>
        <p:spPr bwMode="auto">
          <a:xfrm>
            <a:off x="5641935" y="4210798"/>
            <a:ext cx="2809583" cy="2395446"/>
          </a:xfrm>
          <a:prstGeom prst="ellipse">
            <a:avLst/>
          </a:prstGeom>
          <a:ln>
            <a:noFill/>
          </a:ln>
          <a:effectLst>
            <a:softEdge rad="112500"/>
          </a:effectLst>
        </p:spPr>
      </p:pic>
      <p:graphicFrame>
        <p:nvGraphicFramePr>
          <p:cNvPr id="12" name="11 Tabla"/>
          <p:cNvGraphicFramePr>
            <a:graphicFrameLocks noGrp="1"/>
          </p:cNvGraphicFramePr>
          <p:nvPr>
            <p:extLst>
              <p:ext uri="{D42A27DB-BD31-4B8C-83A1-F6EECF244321}">
                <p14:modId xmlns:p14="http://schemas.microsoft.com/office/powerpoint/2010/main" val="353935801"/>
              </p:ext>
            </p:extLst>
          </p:nvPr>
        </p:nvGraphicFramePr>
        <p:xfrm>
          <a:off x="981189" y="1700673"/>
          <a:ext cx="6096000" cy="2763204"/>
        </p:xfrm>
        <a:graphic>
          <a:graphicData uri="http://schemas.openxmlformats.org/drawingml/2006/table">
            <a:tbl>
              <a:tblPr firstRow="1" bandRow="1">
                <a:tableStyleId>{5940675A-B579-460E-94D1-54222C63F5DA}</a:tableStyleId>
              </a:tblPr>
              <a:tblGrid>
                <a:gridCol w="2032000"/>
                <a:gridCol w="2032000"/>
                <a:gridCol w="2032000"/>
              </a:tblGrid>
              <a:tr h="257175">
                <a:tc>
                  <a:txBody>
                    <a:bodyPr/>
                    <a:lstStyle/>
                    <a:p>
                      <a:endParaRPr lang="es-MX" sz="1300" dirty="0"/>
                    </a:p>
                  </a:txBody>
                  <a:tcPr marL="64294" marR="64294" marT="32147" marB="32147"/>
                </a:tc>
                <a:tc>
                  <a:txBody>
                    <a:bodyPr/>
                    <a:lstStyle/>
                    <a:p>
                      <a:r>
                        <a:rPr lang="es-MX" sz="1300" dirty="0" smtClean="0"/>
                        <a:t>Mujeres</a:t>
                      </a:r>
                      <a:endParaRPr lang="es-MX" sz="1300" dirty="0"/>
                    </a:p>
                  </a:txBody>
                  <a:tcPr marL="64294" marR="64294" marT="32147" marB="32147"/>
                </a:tc>
                <a:tc>
                  <a:txBody>
                    <a:bodyPr/>
                    <a:lstStyle/>
                    <a:p>
                      <a:r>
                        <a:rPr lang="es-MX" sz="1300" dirty="0" smtClean="0"/>
                        <a:t>Hombres</a:t>
                      </a:r>
                      <a:endParaRPr lang="es-MX" sz="1300" dirty="0"/>
                    </a:p>
                  </a:txBody>
                  <a:tcPr marL="64294" marR="64294" marT="32147" marB="32147"/>
                </a:tc>
              </a:tr>
              <a:tr h="257175">
                <a:tc>
                  <a:txBody>
                    <a:bodyPr/>
                    <a:lstStyle/>
                    <a:p>
                      <a:r>
                        <a:rPr lang="es-MX" sz="1300" dirty="0" smtClean="0"/>
                        <a:t>Sistemas.</a:t>
                      </a:r>
                      <a:r>
                        <a:rPr lang="es-MX" sz="1300" baseline="0" dirty="0" smtClean="0"/>
                        <a:t> agroforestales</a:t>
                      </a:r>
                      <a:endParaRPr lang="es-MX" sz="1300" dirty="0"/>
                    </a:p>
                  </a:txBody>
                  <a:tcPr marL="64294" marR="64294" marT="32147" marB="32147"/>
                </a:tc>
                <a:tc>
                  <a:txBody>
                    <a:bodyPr/>
                    <a:lstStyle/>
                    <a:p>
                      <a:r>
                        <a:rPr lang="es-MX" sz="1300" dirty="0" smtClean="0"/>
                        <a:t>Huertos</a:t>
                      </a:r>
                      <a:r>
                        <a:rPr lang="es-MX" sz="1300" baseline="0" dirty="0" smtClean="0"/>
                        <a:t> familiares (</a:t>
                      </a:r>
                      <a:r>
                        <a:rPr lang="es-MX" sz="1100" baseline="0" dirty="0" smtClean="0"/>
                        <a:t>solares</a:t>
                      </a:r>
                      <a:r>
                        <a:rPr lang="es-MX" sz="1300" baseline="0" dirty="0" smtClean="0"/>
                        <a:t>)</a:t>
                      </a:r>
                      <a:endParaRPr lang="es-MX" sz="1300" dirty="0"/>
                    </a:p>
                  </a:txBody>
                  <a:tcPr marL="64294" marR="64294" marT="32147" marB="32147"/>
                </a:tc>
                <a:tc>
                  <a:txBody>
                    <a:bodyPr/>
                    <a:lstStyle/>
                    <a:p>
                      <a:r>
                        <a:rPr lang="es-MX" sz="1300" dirty="0" smtClean="0"/>
                        <a:t>Milpas, bosque</a:t>
                      </a:r>
                      <a:endParaRPr lang="es-MX" sz="1300" dirty="0"/>
                    </a:p>
                  </a:txBody>
                  <a:tcPr marL="64294" marR="64294" marT="32147" marB="32147"/>
                </a:tc>
              </a:tr>
              <a:tr h="642938">
                <a:tc>
                  <a:txBody>
                    <a:bodyPr/>
                    <a:lstStyle/>
                    <a:p>
                      <a:r>
                        <a:rPr lang="es-MX" sz="1300" dirty="0" smtClean="0"/>
                        <a:t>Usos</a:t>
                      </a:r>
                      <a:endParaRPr lang="es-MX" sz="1300" dirty="0"/>
                    </a:p>
                  </a:txBody>
                  <a:tcPr marL="64294" marR="64294" marT="32147" marB="32147"/>
                </a:tc>
                <a:tc>
                  <a:txBody>
                    <a:bodyPr/>
                    <a:lstStyle/>
                    <a:p>
                      <a:r>
                        <a:rPr lang="es-MX" sz="1300" dirty="0" smtClean="0"/>
                        <a:t>Medicinales, alimenticias, ornamentales</a:t>
                      </a:r>
                      <a:endParaRPr lang="es-MX" sz="1300" dirty="0"/>
                    </a:p>
                  </a:txBody>
                  <a:tcPr marL="64294" marR="64294" marT="32147" marB="32147"/>
                </a:tc>
                <a:tc>
                  <a:txBody>
                    <a:bodyPr/>
                    <a:lstStyle/>
                    <a:p>
                      <a:r>
                        <a:rPr lang="es-MX" sz="1300" dirty="0" smtClean="0"/>
                        <a:t>Alimentarias de la parcela, construcción,</a:t>
                      </a:r>
                      <a:r>
                        <a:rPr lang="es-MX" sz="1300" baseline="0" dirty="0" smtClean="0"/>
                        <a:t> medicinales silvestres</a:t>
                      </a:r>
                      <a:endParaRPr lang="es-MX" sz="1300" dirty="0"/>
                    </a:p>
                  </a:txBody>
                  <a:tcPr marL="64294" marR="64294" marT="32147" marB="32147"/>
                </a:tc>
              </a:tr>
              <a:tr h="260747">
                <a:tc>
                  <a:txBody>
                    <a:bodyPr/>
                    <a:lstStyle/>
                    <a:p>
                      <a:r>
                        <a:rPr lang="es-MX" sz="1300" dirty="0" smtClean="0"/>
                        <a:t>Forma de vida</a:t>
                      </a:r>
                      <a:endParaRPr lang="es-MX" sz="1300" dirty="0"/>
                    </a:p>
                  </a:txBody>
                  <a:tcPr marL="64294" marR="64294" marT="32147" marB="32147"/>
                </a:tc>
                <a:tc>
                  <a:txBody>
                    <a:bodyPr/>
                    <a:lstStyle/>
                    <a:p>
                      <a:r>
                        <a:rPr lang="es-MX" sz="1300" dirty="0" smtClean="0"/>
                        <a:t>Herbáceas</a:t>
                      </a:r>
                      <a:endParaRPr lang="es-MX" sz="1300" dirty="0"/>
                    </a:p>
                  </a:txBody>
                  <a:tcPr marL="64294" marR="64294" marT="32147" marB="32147"/>
                </a:tc>
                <a:tc>
                  <a:txBody>
                    <a:bodyPr/>
                    <a:lstStyle/>
                    <a:p>
                      <a:r>
                        <a:rPr lang="es-MX" sz="1300" dirty="0" smtClean="0"/>
                        <a:t>Leñosas</a:t>
                      </a:r>
                      <a:endParaRPr lang="es-MX" sz="1300" dirty="0"/>
                    </a:p>
                  </a:txBody>
                  <a:tcPr marL="64294" marR="64294" marT="32147" marB="32147"/>
                </a:tc>
              </a:tr>
              <a:tr h="642938">
                <a:tc>
                  <a:txBody>
                    <a:bodyPr/>
                    <a:lstStyle/>
                    <a:p>
                      <a:r>
                        <a:rPr lang="es-MX" sz="1300" dirty="0" smtClean="0"/>
                        <a:t>Importancia comercial</a:t>
                      </a:r>
                      <a:endParaRPr lang="es-MX" sz="1300" dirty="0"/>
                    </a:p>
                  </a:txBody>
                  <a:tcPr marL="64294" marR="64294" marT="32147" marB="32147"/>
                </a:tc>
                <a:tc>
                  <a:txBody>
                    <a:bodyPr/>
                    <a:lstStyle/>
                    <a:p>
                      <a:pPr marL="0" marR="0" indent="0" algn="ctr" defTabSz="584200" eaLnBrk="1" fontAlgn="auto" latinLnBrk="0" hangingPunct="1">
                        <a:lnSpc>
                          <a:spcPct val="100000"/>
                        </a:lnSpc>
                        <a:spcBef>
                          <a:spcPts val="0"/>
                        </a:spcBef>
                        <a:spcAft>
                          <a:spcPts val="0"/>
                        </a:spcAft>
                        <a:buClrTx/>
                        <a:buSzTx/>
                        <a:buFontTx/>
                        <a:buNone/>
                        <a:tabLst/>
                        <a:defRPr/>
                      </a:pPr>
                      <a:r>
                        <a:rPr lang="es-MX" sz="1300" dirty="0" smtClean="0"/>
                        <a:t>Menor</a:t>
                      </a:r>
                      <a:r>
                        <a:rPr lang="es-MX" sz="1300" baseline="0" dirty="0" smtClean="0"/>
                        <a:t> contacto con plantas de interés comercial</a:t>
                      </a:r>
                      <a:endParaRPr lang="es-MX" sz="1300" dirty="0" smtClean="0"/>
                    </a:p>
                  </a:txBody>
                  <a:tcPr marL="64294" marR="64294" marT="32147" marB="32147"/>
                </a:tc>
                <a:tc>
                  <a:txBody>
                    <a:bodyPr/>
                    <a:lstStyle/>
                    <a:p>
                      <a:r>
                        <a:rPr lang="es-MX" sz="1300" dirty="0" smtClean="0"/>
                        <a:t>Mayor</a:t>
                      </a:r>
                      <a:r>
                        <a:rPr lang="es-MX" sz="1300" baseline="0" dirty="0" smtClean="0"/>
                        <a:t> contacto con plantas de interés comercial</a:t>
                      </a:r>
                      <a:endParaRPr lang="es-MX" sz="1300" dirty="0"/>
                    </a:p>
                  </a:txBody>
                  <a:tcPr marL="64294" marR="64294" marT="32147" marB="32147"/>
                </a:tc>
              </a:tr>
              <a:tr h="642938">
                <a:tc>
                  <a:txBody>
                    <a:bodyPr/>
                    <a:lstStyle/>
                    <a:p>
                      <a:r>
                        <a:rPr lang="es-MX" sz="1300" dirty="0" smtClean="0"/>
                        <a:t>Transmisión del conocimiento</a:t>
                      </a:r>
                      <a:endParaRPr lang="es-MX" sz="1300" dirty="0"/>
                    </a:p>
                  </a:txBody>
                  <a:tcPr marL="64294" marR="64294" marT="32147" marB="32147"/>
                </a:tc>
                <a:tc>
                  <a:txBody>
                    <a:bodyPr/>
                    <a:lstStyle/>
                    <a:p>
                      <a:pPr marL="0" marR="0" indent="0" algn="ctr" defTabSz="584200" eaLnBrk="1" fontAlgn="auto" latinLnBrk="0" hangingPunct="1">
                        <a:lnSpc>
                          <a:spcPct val="100000"/>
                        </a:lnSpc>
                        <a:spcBef>
                          <a:spcPts val="0"/>
                        </a:spcBef>
                        <a:spcAft>
                          <a:spcPts val="0"/>
                        </a:spcAft>
                        <a:buClrTx/>
                        <a:buSzTx/>
                        <a:buFontTx/>
                        <a:buNone/>
                        <a:tabLst/>
                        <a:defRPr/>
                      </a:pPr>
                      <a:r>
                        <a:rPr lang="es-MX" sz="1300" dirty="0" smtClean="0"/>
                        <a:t>Transmisión</a:t>
                      </a:r>
                      <a:r>
                        <a:rPr lang="es-MX" sz="1300" baseline="0" dirty="0" smtClean="0"/>
                        <a:t> matrilineal del conocimiento desde la infancia en niños y niñas</a:t>
                      </a:r>
                      <a:endParaRPr lang="es-MX" sz="1300" dirty="0" smtClean="0"/>
                    </a:p>
                  </a:txBody>
                  <a:tcPr marL="64294" marR="64294" marT="32147" marB="32147"/>
                </a:tc>
                <a:tc>
                  <a:txBody>
                    <a:bodyPr/>
                    <a:lstStyle/>
                    <a:p>
                      <a:r>
                        <a:rPr lang="es-MX" sz="1300" dirty="0" smtClean="0"/>
                        <a:t>Transmisión</a:t>
                      </a:r>
                      <a:r>
                        <a:rPr lang="es-MX" sz="1300" baseline="0" dirty="0" smtClean="0"/>
                        <a:t> del conocimiento a niños mayores </a:t>
                      </a:r>
                      <a:endParaRPr lang="es-MX" sz="1300" dirty="0"/>
                    </a:p>
                  </a:txBody>
                  <a:tcPr marL="64294" marR="64294" marT="32147" marB="32147"/>
                </a:tc>
              </a:tr>
            </a:tbl>
          </a:graphicData>
        </a:graphic>
      </p:graphicFrame>
      <p:sp>
        <p:nvSpPr>
          <p:cNvPr id="11" name="10 CuadroTexto"/>
          <p:cNvSpPr txBox="1"/>
          <p:nvPr/>
        </p:nvSpPr>
        <p:spPr>
          <a:xfrm>
            <a:off x="238416" y="784006"/>
            <a:ext cx="8213103" cy="44146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400" dirty="0">
                <a:solidFill>
                  <a:srgbClr val="000000"/>
                </a:solidFill>
              </a:rPr>
              <a:t>Variación en la distribución del conocimiento</a:t>
            </a:r>
            <a:endParaRPr lang="es-MX" sz="2400" dirty="0">
              <a:solidFill>
                <a:srgbClr val="000000"/>
              </a:solidFill>
              <a:sym typeface="Helvetica Light"/>
            </a:endParaRPr>
          </a:p>
        </p:txBody>
      </p:sp>
      <p:grpSp>
        <p:nvGrpSpPr>
          <p:cNvPr id="13" name="Grupo 12"/>
          <p:cNvGrpSpPr/>
          <p:nvPr/>
        </p:nvGrpSpPr>
        <p:grpSpPr>
          <a:xfrm>
            <a:off x="121450" y="134235"/>
            <a:ext cx="8828394" cy="687689"/>
            <a:chOff x="121450" y="134235"/>
            <a:chExt cx="8828394" cy="687689"/>
          </a:xfrm>
        </p:grpSpPr>
        <p:sp>
          <p:nvSpPr>
            <p:cNvPr id="14"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15"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2286764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3635896" y="1425875"/>
            <a:ext cx="4136831" cy="3317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51" latinLnBrk="1" hangingPunct="0"/>
            <a:r>
              <a:rPr lang="es-MX" sz="1687" dirty="0">
                <a:solidFill>
                  <a:srgbClr val="000000"/>
                </a:solidFill>
              </a:rPr>
              <a:t>P</a:t>
            </a:r>
            <a:r>
              <a:rPr lang="es-MX" sz="1687" dirty="0" smtClean="0">
                <a:solidFill>
                  <a:srgbClr val="000000"/>
                </a:solidFill>
              </a:rPr>
              <a:t>or </a:t>
            </a:r>
            <a:r>
              <a:rPr lang="es-MX" sz="1687" dirty="0">
                <a:solidFill>
                  <a:srgbClr val="000000"/>
                </a:solidFill>
              </a:rPr>
              <a:t>edad:</a:t>
            </a:r>
            <a:endParaRPr lang="es-MX" sz="1687" dirty="0">
              <a:solidFill>
                <a:srgbClr val="000000"/>
              </a:solidFill>
              <a:sym typeface="Helvetica Light"/>
            </a:endParaRPr>
          </a:p>
        </p:txBody>
      </p:sp>
      <p:pic>
        <p:nvPicPr>
          <p:cNvPr id="46082" name="Picture 2" descr="http://www.cubadebate.cu/wp-content/uploads/2010/05/campesino-del-escambray-1.jpg"/>
          <p:cNvPicPr>
            <a:picLocks noChangeAspect="1" noChangeArrowheads="1"/>
          </p:cNvPicPr>
          <p:nvPr/>
        </p:nvPicPr>
        <p:blipFill>
          <a:blip r:embed="rId3" cstate="print"/>
          <a:srcRect/>
          <a:stretch>
            <a:fillRect/>
          </a:stretch>
        </p:blipFill>
        <p:spPr bwMode="auto">
          <a:xfrm>
            <a:off x="5086925" y="1736969"/>
            <a:ext cx="3540883" cy="3800590"/>
          </a:xfrm>
          <a:prstGeom prst="rect">
            <a:avLst/>
          </a:prstGeom>
          <a:noFill/>
        </p:spPr>
      </p:pic>
      <p:pic>
        <p:nvPicPr>
          <p:cNvPr id="46084" name="Picture 4" descr="http://3.bp.blogspot.com/-06CACmQ15QA/TZJrxAKftUI/AAAAAAAAACc/Y_HQl7ThPyo/s1600/CAMPESINO.jpg"/>
          <p:cNvPicPr>
            <a:picLocks noChangeAspect="1" noChangeArrowheads="1"/>
          </p:cNvPicPr>
          <p:nvPr/>
        </p:nvPicPr>
        <p:blipFill>
          <a:blip r:embed="rId4" cstate="print"/>
          <a:srcRect/>
          <a:stretch>
            <a:fillRect/>
          </a:stretch>
        </p:blipFill>
        <p:spPr bwMode="auto">
          <a:xfrm>
            <a:off x="847741" y="1958034"/>
            <a:ext cx="3858855" cy="2915847"/>
          </a:xfrm>
          <a:prstGeom prst="rect">
            <a:avLst/>
          </a:prstGeom>
          <a:noFill/>
        </p:spPr>
      </p:pic>
      <p:sp>
        <p:nvSpPr>
          <p:cNvPr id="10" name="9 CuadroTexto"/>
          <p:cNvSpPr txBox="1"/>
          <p:nvPr/>
        </p:nvSpPr>
        <p:spPr>
          <a:xfrm>
            <a:off x="238417" y="5340625"/>
            <a:ext cx="4951836" cy="85100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51" latinLnBrk="1" hangingPunct="0"/>
            <a:r>
              <a:rPr lang="es-MX" sz="1687" dirty="0">
                <a:solidFill>
                  <a:srgbClr val="000000"/>
                </a:solidFill>
              </a:rPr>
              <a:t>El conocimiento sobre el manejo  de los </a:t>
            </a:r>
          </a:p>
          <a:p>
            <a:pPr defTabSz="410751" latinLnBrk="1" hangingPunct="0"/>
            <a:r>
              <a:rPr lang="es-MX" sz="1687" dirty="0">
                <a:solidFill>
                  <a:srgbClr val="000000"/>
                </a:solidFill>
              </a:rPr>
              <a:t>recursos se conserva más entre la población adulta y tiende a perderse entre los jóvenes</a:t>
            </a:r>
            <a:endParaRPr lang="es-MX" sz="1687" dirty="0">
              <a:solidFill>
                <a:srgbClr val="000000"/>
              </a:solidFill>
              <a:sym typeface="Helvetica Light"/>
            </a:endParaRPr>
          </a:p>
        </p:txBody>
      </p:sp>
      <p:sp>
        <p:nvSpPr>
          <p:cNvPr id="11" name="10 CuadroTexto"/>
          <p:cNvSpPr txBox="1"/>
          <p:nvPr/>
        </p:nvSpPr>
        <p:spPr>
          <a:xfrm>
            <a:off x="238416" y="784007"/>
            <a:ext cx="8213103" cy="44146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400" dirty="0">
                <a:solidFill>
                  <a:srgbClr val="000000"/>
                </a:solidFill>
              </a:rPr>
              <a:t>Variación en la distribución del conocimiento</a:t>
            </a:r>
            <a:endParaRPr lang="es-MX" sz="2400" dirty="0">
              <a:solidFill>
                <a:srgbClr val="000000"/>
              </a:solidFill>
              <a:sym typeface="Helvetica Light"/>
            </a:endParaRPr>
          </a:p>
        </p:txBody>
      </p:sp>
      <p:grpSp>
        <p:nvGrpSpPr>
          <p:cNvPr id="12" name="Grupo 11"/>
          <p:cNvGrpSpPr/>
          <p:nvPr/>
        </p:nvGrpSpPr>
        <p:grpSpPr>
          <a:xfrm>
            <a:off x="121450" y="134235"/>
            <a:ext cx="8828394" cy="687689"/>
            <a:chOff x="121450" y="134235"/>
            <a:chExt cx="8828394" cy="687689"/>
          </a:xfrm>
        </p:grpSpPr>
        <p:sp>
          <p:nvSpPr>
            <p:cNvPr id="13"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14"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4294738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images.nationalgeographic.com/wpf/media-live/photos/000/489/cache/languages-recorded-talking-dictionary-chamacoco_48950_600x450.jpg"/>
          <p:cNvPicPr>
            <a:picLocks noChangeAspect="1" noChangeArrowheads="1"/>
          </p:cNvPicPr>
          <p:nvPr/>
        </p:nvPicPr>
        <p:blipFill>
          <a:blip r:embed="rId2" cstate="print"/>
          <a:srcRect/>
          <a:stretch>
            <a:fillRect/>
          </a:stretch>
        </p:blipFill>
        <p:spPr bwMode="auto">
          <a:xfrm>
            <a:off x="478287" y="1960433"/>
            <a:ext cx="4018359" cy="267890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6324" name="Picture 4" descr="http://2.bp.blogspot.com/-Zvsyj4q8Uy8/TZ3hTZn9LCI/AAAAAAAAAHs/xBIuyqU08m4/s1600/TRINI%2B2010%2B409.jpg"/>
          <p:cNvPicPr>
            <a:picLocks noChangeAspect="1" noChangeArrowheads="1"/>
          </p:cNvPicPr>
          <p:nvPr/>
        </p:nvPicPr>
        <p:blipFill>
          <a:blip r:embed="rId3" cstate="print"/>
          <a:srcRect/>
          <a:stretch>
            <a:fillRect/>
          </a:stretch>
        </p:blipFill>
        <p:spPr bwMode="auto">
          <a:xfrm>
            <a:off x="4521644" y="1736100"/>
            <a:ext cx="3601629" cy="270122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6326" name="Picture 6" descr="http://alfredoribeiro.files.wordpress.com/2010/10/pescadores1.gif"/>
          <p:cNvPicPr>
            <a:picLocks noChangeAspect="1" noChangeArrowheads="1"/>
          </p:cNvPicPr>
          <p:nvPr/>
        </p:nvPicPr>
        <p:blipFill>
          <a:blip r:embed="rId4" cstate="print"/>
          <a:srcRect/>
          <a:stretch>
            <a:fillRect/>
          </a:stretch>
        </p:blipFill>
        <p:spPr bwMode="auto">
          <a:xfrm>
            <a:off x="109389" y="4639339"/>
            <a:ext cx="4734967" cy="21297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6328" name="Picture 8" descr="http://www.peatom.info/images/2008/10/06/cazadores-recolectores-de-hazda.noticia.jpg"/>
          <p:cNvPicPr>
            <a:picLocks noChangeAspect="1" noChangeArrowheads="1"/>
          </p:cNvPicPr>
          <p:nvPr/>
        </p:nvPicPr>
        <p:blipFill>
          <a:blip r:embed="rId5" cstate="print"/>
          <a:srcRect/>
          <a:stretch>
            <a:fillRect/>
          </a:stretch>
        </p:blipFill>
        <p:spPr bwMode="auto">
          <a:xfrm>
            <a:off x="5048458" y="4474653"/>
            <a:ext cx="3201293" cy="23306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0" name="9 CuadroTexto"/>
          <p:cNvSpPr txBox="1"/>
          <p:nvPr/>
        </p:nvSpPr>
        <p:spPr>
          <a:xfrm>
            <a:off x="2185627" y="1317758"/>
            <a:ext cx="4136831" cy="3317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51" latinLnBrk="1" hangingPunct="0"/>
            <a:r>
              <a:rPr lang="es-MX" sz="1687" dirty="0" smtClean="0">
                <a:solidFill>
                  <a:srgbClr val="000000"/>
                </a:solidFill>
              </a:rPr>
              <a:t>Los </a:t>
            </a:r>
            <a:r>
              <a:rPr lang="es-MX" sz="1687" dirty="0">
                <a:solidFill>
                  <a:srgbClr val="000000"/>
                </a:solidFill>
              </a:rPr>
              <a:t>e</a:t>
            </a:r>
            <a:r>
              <a:rPr lang="es-MX" sz="1687" dirty="0" smtClean="0">
                <a:solidFill>
                  <a:srgbClr val="000000"/>
                </a:solidFill>
              </a:rPr>
              <a:t>xpertos</a:t>
            </a:r>
            <a:endParaRPr lang="es-MX" sz="1687" dirty="0">
              <a:solidFill>
                <a:srgbClr val="000000"/>
              </a:solidFill>
              <a:sym typeface="Helvetica Light"/>
            </a:endParaRPr>
          </a:p>
        </p:txBody>
      </p:sp>
      <p:sp>
        <p:nvSpPr>
          <p:cNvPr id="11" name="10 CuadroTexto"/>
          <p:cNvSpPr txBox="1"/>
          <p:nvPr/>
        </p:nvSpPr>
        <p:spPr>
          <a:xfrm>
            <a:off x="238416" y="784007"/>
            <a:ext cx="8213103" cy="44146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400" dirty="0">
                <a:solidFill>
                  <a:srgbClr val="000000"/>
                </a:solidFill>
              </a:rPr>
              <a:t>Variación en la distribución del conocimiento</a:t>
            </a:r>
            <a:endParaRPr lang="es-MX" sz="2400" dirty="0">
              <a:solidFill>
                <a:srgbClr val="000000"/>
              </a:solidFill>
              <a:sym typeface="Helvetica Light"/>
            </a:endParaRPr>
          </a:p>
        </p:txBody>
      </p:sp>
      <p:grpSp>
        <p:nvGrpSpPr>
          <p:cNvPr id="12" name="Grupo 11"/>
          <p:cNvGrpSpPr/>
          <p:nvPr/>
        </p:nvGrpSpPr>
        <p:grpSpPr>
          <a:xfrm>
            <a:off x="121450" y="134235"/>
            <a:ext cx="8828394" cy="687689"/>
            <a:chOff x="121450" y="134235"/>
            <a:chExt cx="8828394" cy="687689"/>
          </a:xfrm>
        </p:grpSpPr>
        <p:sp>
          <p:nvSpPr>
            <p:cNvPr id="13"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14"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1708345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943667" y="784007"/>
            <a:ext cx="7507851" cy="44146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400" dirty="0">
                <a:solidFill>
                  <a:srgbClr val="000000"/>
                </a:solidFill>
              </a:rPr>
              <a:t>Transformaciones y pérdida del conocimiento</a:t>
            </a:r>
            <a:endParaRPr lang="es-MX" sz="2400" dirty="0">
              <a:solidFill>
                <a:srgbClr val="000000"/>
              </a:solidFill>
              <a:sym typeface="Helvetica Light"/>
            </a:endParaRPr>
          </a:p>
        </p:txBody>
      </p:sp>
      <p:pic>
        <p:nvPicPr>
          <p:cNvPr id="1026" name="Picture 2" descr="http://manuelgross.bligoo.com/media/users/0/872/images/public/191/Cultural_change__dudecigphone.jpg?v=1282318292655"/>
          <p:cNvPicPr>
            <a:picLocks noChangeAspect="1" noChangeArrowheads="1"/>
          </p:cNvPicPr>
          <p:nvPr/>
        </p:nvPicPr>
        <p:blipFill>
          <a:blip r:embed="rId3" cstate="print"/>
          <a:srcRect/>
          <a:stretch>
            <a:fillRect/>
          </a:stretch>
        </p:blipFill>
        <p:spPr bwMode="auto">
          <a:xfrm>
            <a:off x="424094" y="1540672"/>
            <a:ext cx="2102650" cy="29437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7 CuadroTexto"/>
          <p:cNvSpPr txBox="1"/>
          <p:nvPr/>
        </p:nvSpPr>
        <p:spPr>
          <a:xfrm>
            <a:off x="2794150" y="1256247"/>
            <a:ext cx="5657368" cy="59138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51" latinLnBrk="1" hangingPunct="0"/>
            <a:r>
              <a:rPr lang="es-MX" sz="1687" dirty="0">
                <a:solidFill>
                  <a:srgbClr val="000000"/>
                </a:solidFill>
                <a:sym typeface="Helvetica Light"/>
              </a:rPr>
              <a:t>Cambio cultural: transfor</a:t>
            </a:r>
            <a:r>
              <a:rPr lang="es-MX" sz="1687" dirty="0">
                <a:solidFill>
                  <a:srgbClr val="000000"/>
                </a:solidFill>
              </a:rPr>
              <a:t>mación de los sistemas de </a:t>
            </a:r>
          </a:p>
          <a:p>
            <a:pPr defTabSz="410751" latinLnBrk="1" hangingPunct="0"/>
            <a:r>
              <a:rPr lang="es-MX" sz="1687" dirty="0">
                <a:solidFill>
                  <a:srgbClr val="000000"/>
                </a:solidFill>
              </a:rPr>
              <a:t>conocimiento.</a:t>
            </a:r>
            <a:endParaRPr lang="es-MX" sz="1687" dirty="0">
              <a:solidFill>
                <a:srgbClr val="000000"/>
              </a:solidFill>
              <a:sym typeface="Helvetica Light"/>
            </a:endParaRPr>
          </a:p>
        </p:txBody>
      </p:sp>
      <p:sp>
        <p:nvSpPr>
          <p:cNvPr id="9" name="8 CuadroTexto"/>
          <p:cNvSpPr txBox="1"/>
          <p:nvPr/>
        </p:nvSpPr>
        <p:spPr>
          <a:xfrm>
            <a:off x="2861268" y="2031189"/>
            <a:ext cx="6149386" cy="158024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l"/>
            <a:r>
              <a:rPr lang="es-MX" sz="1400" dirty="0" smtClean="0">
                <a:solidFill>
                  <a:srgbClr val="000000"/>
                </a:solidFill>
              </a:rPr>
              <a:t>“Por </a:t>
            </a:r>
            <a:r>
              <a:rPr lang="es-MX" sz="1400" dirty="0">
                <a:solidFill>
                  <a:srgbClr val="000000"/>
                </a:solidFill>
              </a:rPr>
              <a:t>ejemplo, si un </a:t>
            </a:r>
            <a:r>
              <a:rPr lang="es-MX" sz="1400" dirty="0" err="1">
                <a:solidFill>
                  <a:srgbClr val="000000"/>
                </a:solidFill>
              </a:rPr>
              <a:t>itzaj</a:t>
            </a:r>
            <a:r>
              <a:rPr lang="es-MX" sz="1400" dirty="0">
                <a:solidFill>
                  <a:srgbClr val="000000"/>
                </a:solidFill>
              </a:rPr>
              <a:t> Maya joven carece de una comprensión de la complejidad ecológica del bosque y de la creencia correspondiente en el (los) </a:t>
            </a:r>
            <a:r>
              <a:rPr lang="es-MX" sz="1400" dirty="0" err="1">
                <a:solidFill>
                  <a:srgbClr val="000000"/>
                </a:solidFill>
              </a:rPr>
              <a:t>aruxes</a:t>
            </a:r>
            <a:r>
              <a:rPr lang="es-MX" sz="1400" dirty="0">
                <a:solidFill>
                  <a:srgbClr val="000000"/>
                </a:solidFill>
              </a:rPr>
              <a:t>, quien suele castigar a una persona por abusar en la extracción de especies de los bosques, entonces este joven podría dejar de proteger a estas especies. En esta situación estaríamos viendo un cambios de los sistemas de conocimiento bien adaptados que provocan una </a:t>
            </a:r>
            <a:r>
              <a:rPr lang="es-MX" sz="1400" dirty="0" smtClean="0">
                <a:solidFill>
                  <a:srgbClr val="000000"/>
                </a:solidFill>
              </a:rPr>
              <a:t>pérdida”                                                    </a:t>
            </a:r>
            <a:r>
              <a:rPr lang="es-MX" sz="1400" dirty="0" err="1">
                <a:solidFill>
                  <a:srgbClr val="000000"/>
                </a:solidFill>
              </a:rPr>
              <a:t>Atran</a:t>
            </a:r>
            <a:r>
              <a:rPr lang="es-MX" sz="1400" dirty="0">
                <a:solidFill>
                  <a:srgbClr val="000000"/>
                </a:solidFill>
              </a:rPr>
              <a:t> et al. (1999)</a:t>
            </a:r>
          </a:p>
        </p:txBody>
      </p:sp>
      <p:graphicFrame>
        <p:nvGraphicFramePr>
          <p:cNvPr id="11" name="10 Diagrama"/>
          <p:cNvGraphicFramePr/>
          <p:nvPr>
            <p:extLst>
              <p:ext uri="{D42A27DB-BD31-4B8C-83A1-F6EECF244321}">
                <p14:modId xmlns:p14="http://schemas.microsoft.com/office/powerpoint/2010/main" val="4094657586"/>
              </p:ext>
            </p:extLst>
          </p:nvPr>
        </p:nvGraphicFramePr>
        <p:xfrm>
          <a:off x="1835696" y="3715397"/>
          <a:ext cx="7431596" cy="248249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11 CuadroTexto"/>
          <p:cNvSpPr txBox="1"/>
          <p:nvPr/>
        </p:nvSpPr>
        <p:spPr>
          <a:xfrm>
            <a:off x="7531554" y="6197890"/>
            <a:ext cx="1340501" cy="3317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1687" dirty="0" err="1">
                <a:solidFill>
                  <a:srgbClr val="000000"/>
                </a:solidFill>
                <a:sym typeface="Helvetica Light"/>
              </a:rPr>
              <a:t>Boster</a:t>
            </a:r>
            <a:r>
              <a:rPr lang="es-MX" sz="1687" dirty="0">
                <a:solidFill>
                  <a:srgbClr val="000000"/>
                </a:solidFill>
                <a:sym typeface="Helvetica Light"/>
              </a:rPr>
              <a:t> 1987</a:t>
            </a:r>
          </a:p>
        </p:txBody>
      </p:sp>
      <p:grpSp>
        <p:nvGrpSpPr>
          <p:cNvPr id="13" name="Grupo 12"/>
          <p:cNvGrpSpPr/>
          <p:nvPr/>
        </p:nvGrpSpPr>
        <p:grpSpPr>
          <a:xfrm>
            <a:off x="121450" y="134235"/>
            <a:ext cx="8828394" cy="687689"/>
            <a:chOff x="121450" y="134235"/>
            <a:chExt cx="8828394" cy="687689"/>
          </a:xfrm>
        </p:grpSpPr>
        <p:sp>
          <p:nvSpPr>
            <p:cNvPr id="14"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15"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346240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9" name="Picture 5" descr="C:\andrea\diapositivas\imagenes\palma sabal 1.jpg"/>
          <p:cNvPicPr>
            <a:picLocks noChangeAspect="1" noChangeArrowheads="1"/>
          </p:cNvPicPr>
          <p:nvPr/>
        </p:nvPicPr>
        <p:blipFill>
          <a:blip r:embed="rId3" cstate="print"/>
          <a:srcRect/>
          <a:stretch>
            <a:fillRect/>
          </a:stretch>
        </p:blipFill>
        <p:spPr bwMode="auto">
          <a:xfrm>
            <a:off x="1143000" y="1828800"/>
            <a:ext cx="6934200" cy="4598988"/>
          </a:xfrm>
          <a:prstGeom prst="rect">
            <a:avLst/>
          </a:prstGeom>
          <a:noFill/>
        </p:spPr>
      </p:pic>
      <p:sp>
        <p:nvSpPr>
          <p:cNvPr id="57357" name="Rectangle 13" descr="Ricebk"/>
          <p:cNvSpPr>
            <a:spLocks noChangeArrowheads="1"/>
          </p:cNvSpPr>
          <p:nvPr/>
        </p:nvSpPr>
        <p:spPr bwMode="auto">
          <a:xfrm>
            <a:off x="785786" y="214290"/>
            <a:ext cx="7618412" cy="1143000"/>
          </a:xfrm>
          <a:prstGeom prst="rect">
            <a:avLst/>
          </a:prstGeom>
          <a:noFill/>
          <a:ln w="9525">
            <a:noFill/>
            <a:miter lim="800000"/>
            <a:headEnd/>
            <a:tailEnd/>
          </a:ln>
          <a:effectLst/>
        </p:spPr>
        <p:txBody>
          <a:bodyPr anchor="b"/>
          <a:lstStyle/>
          <a:p>
            <a:pPr algn="ctr">
              <a:spcBef>
                <a:spcPct val="0"/>
              </a:spcBef>
            </a:pPr>
            <a:r>
              <a:rPr lang="es-MX" sz="4400" dirty="0" smtClean="0"/>
              <a:t>   </a:t>
            </a:r>
            <a:r>
              <a:rPr lang="es-MX" sz="2400" dirty="0" smtClean="0"/>
              <a:t>Efecto del cambio cultural sobre el manejo sostenible de la </a:t>
            </a:r>
            <a:r>
              <a:rPr lang="es-MX" sz="2400" dirty="0"/>
              <a:t>palma </a:t>
            </a:r>
            <a:r>
              <a:rPr lang="es-MX" sz="2400" i="1" dirty="0" err="1" smtClean="0"/>
              <a:t>Sabal</a:t>
            </a:r>
            <a:r>
              <a:rPr lang="es-MX" sz="2400" i="1" dirty="0" smtClean="0"/>
              <a:t> (</a:t>
            </a:r>
            <a:r>
              <a:rPr lang="es-MX" sz="2400" i="1" dirty="0" err="1" smtClean="0"/>
              <a:t>Xa</a:t>
            </a:r>
            <a:r>
              <a:rPr lang="es-MX" sz="2400" i="1" dirty="0" smtClean="0"/>
              <a:t>’ </a:t>
            </a:r>
            <a:r>
              <a:rPr lang="es-MX" sz="2400" i="1" dirty="0" err="1" smtClean="0"/>
              <a:t>an</a:t>
            </a:r>
            <a:r>
              <a:rPr lang="es-MX" sz="2400" i="1" dirty="0" smtClean="0"/>
              <a:t>, guano)</a:t>
            </a:r>
            <a:endParaRPr lang="es-ES" sz="2400" dirty="0"/>
          </a:p>
        </p:txBody>
      </p:sp>
    </p:spTree>
    <p:extLst>
      <p:ext uri="{BB962C8B-B14F-4D97-AF65-F5344CB8AC3E}">
        <p14:creationId xmlns:p14="http://schemas.microsoft.com/office/powerpoint/2010/main" val="22165479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2" name="Rectangle 8" descr="Large confetti"/>
          <p:cNvSpPr>
            <a:spLocks noChangeArrowheads="1"/>
          </p:cNvSpPr>
          <p:nvPr/>
        </p:nvSpPr>
        <p:spPr bwMode="auto">
          <a:xfrm>
            <a:off x="1219200" y="228600"/>
            <a:ext cx="7772400" cy="1143000"/>
          </a:xfrm>
          <a:prstGeom prst="rect">
            <a:avLst/>
          </a:prstGeom>
          <a:noFill/>
          <a:ln w="9525">
            <a:noFill/>
            <a:miter lim="800000"/>
            <a:headEnd/>
            <a:tailEnd/>
          </a:ln>
          <a:effectLst/>
        </p:spPr>
        <p:txBody>
          <a:bodyPr anchor="b"/>
          <a:lstStyle/>
          <a:p>
            <a:pPr algn="l">
              <a:spcBef>
                <a:spcPct val="0"/>
              </a:spcBef>
            </a:pPr>
            <a:r>
              <a:rPr lang="es-MX" sz="4400" dirty="0"/>
              <a:t>   Sus usos </a:t>
            </a:r>
            <a:endParaRPr lang="es-ES" sz="4400" dirty="0"/>
          </a:p>
        </p:txBody>
      </p:sp>
      <p:pic>
        <p:nvPicPr>
          <p:cNvPr id="77834" name="Picture 10" descr="casa librada frente"/>
          <p:cNvPicPr>
            <a:picLocks noChangeAspect="1" noChangeArrowheads="1"/>
          </p:cNvPicPr>
          <p:nvPr/>
        </p:nvPicPr>
        <p:blipFill>
          <a:blip r:embed="rId3" cstate="print"/>
          <a:srcRect/>
          <a:stretch>
            <a:fillRect/>
          </a:stretch>
        </p:blipFill>
        <p:spPr bwMode="auto">
          <a:xfrm>
            <a:off x="1371600" y="1828800"/>
            <a:ext cx="6705600" cy="4545013"/>
          </a:xfrm>
          <a:prstGeom prst="rect">
            <a:avLst/>
          </a:prstGeom>
          <a:noFill/>
        </p:spPr>
      </p:pic>
      <p:pic>
        <p:nvPicPr>
          <p:cNvPr id="77835" name="Picture 11" descr="contruccion techo guano"/>
          <p:cNvPicPr>
            <a:picLocks noChangeAspect="1" noChangeArrowheads="1"/>
          </p:cNvPicPr>
          <p:nvPr/>
        </p:nvPicPr>
        <p:blipFill>
          <a:blip r:embed="rId4" cstate="print"/>
          <a:srcRect/>
          <a:stretch>
            <a:fillRect/>
          </a:stretch>
        </p:blipFill>
        <p:spPr bwMode="auto">
          <a:xfrm>
            <a:off x="1370013" y="1773238"/>
            <a:ext cx="6705600" cy="4619625"/>
          </a:xfrm>
          <a:prstGeom prst="rect">
            <a:avLst/>
          </a:prstGeom>
          <a:blipFill dpi="0" rotWithShape="0">
            <a:blip r:embed="rId5" cstate="print"/>
            <a:srcRect/>
            <a:tile tx="0" ty="0" sx="100000" sy="100000" flip="none" algn="tl"/>
          </a:blipFill>
        </p:spPr>
      </p:pic>
    </p:spTree>
    <p:extLst>
      <p:ext uri="{BB962C8B-B14F-4D97-AF65-F5344CB8AC3E}">
        <p14:creationId xmlns:p14="http://schemas.microsoft.com/office/powerpoint/2010/main" val="2597348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7835"/>
                                        </p:tgtEl>
                                        <p:attrNameLst>
                                          <p:attrName>style.visibility</p:attrName>
                                        </p:attrNameLst>
                                      </p:cBhvr>
                                      <p:to>
                                        <p:strVal val="visible"/>
                                      </p:to>
                                    </p:set>
                                    <p:animEffect transition="in" filter="dissolve">
                                      <p:cBhvr>
                                        <p:cTn id="7" dur="500"/>
                                        <p:tgtEl>
                                          <p:spTgt spid="778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2"/>
          <p:cNvGrpSpPr/>
          <p:nvPr/>
        </p:nvGrpSpPr>
        <p:grpSpPr>
          <a:xfrm>
            <a:off x="179082" y="218340"/>
            <a:ext cx="8785837" cy="362975"/>
            <a:chOff x="0" y="-53962"/>
            <a:chExt cx="12495411" cy="516229"/>
          </a:xfrm>
        </p:grpSpPr>
        <p:sp>
          <p:nvSpPr>
            <p:cNvPr id="3" name="Shape 39"/>
            <p:cNvSpPr/>
            <p:nvPr/>
          </p:nvSpPr>
          <p:spPr>
            <a:xfrm>
              <a:off x="84386" y="-53962"/>
              <a:ext cx="1671114"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defRPr sz="1800">
                  <a:solidFill>
                    <a:srgbClr val="000000"/>
                  </a:solidFill>
                </a:defRPr>
              </a:pPr>
              <a:r>
                <a:rPr lang="es-MX" sz="1800" dirty="0" err="1" smtClean="0"/>
                <a:t>Universum</a:t>
              </a:r>
              <a:endParaRPr sz="1800" dirty="0"/>
            </a:p>
          </p:txBody>
        </p:sp>
        <p:sp>
          <p:nvSpPr>
            <p:cNvPr id="4" name="Shape 40"/>
            <p:cNvSpPr/>
            <p:nvPr/>
          </p:nvSpPr>
          <p:spPr>
            <a:xfrm>
              <a:off x="5846081" y="-53962"/>
              <a:ext cx="6517256"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lgn="r">
                <a:defRPr sz="1800">
                  <a:solidFill>
                    <a:srgbClr val="000000"/>
                  </a:solidFill>
                </a:defRPr>
              </a:pPr>
              <a:r>
                <a:rPr lang="es-MX" sz="1800" dirty="0" err="1" smtClean="0"/>
                <a:t>Etnoecología</a:t>
              </a:r>
              <a:endParaRPr sz="1800" dirty="0"/>
            </a:p>
          </p:txBody>
        </p:sp>
        <p:sp>
          <p:nvSpPr>
            <p:cNvPr id="5" name="Shape 41"/>
            <p:cNvSpPr/>
            <p:nvPr/>
          </p:nvSpPr>
          <p:spPr>
            <a:xfrm>
              <a:off x="0" y="462266"/>
              <a:ext cx="12495411"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graphicFrame>
        <p:nvGraphicFramePr>
          <p:cNvPr id="9" name="8 Diagrama"/>
          <p:cNvGraphicFramePr/>
          <p:nvPr>
            <p:extLst>
              <p:ext uri="{D42A27DB-BD31-4B8C-83A1-F6EECF244321}">
                <p14:modId xmlns:p14="http://schemas.microsoft.com/office/powerpoint/2010/main" val="175529197"/>
              </p:ext>
            </p:extLst>
          </p:nvPr>
        </p:nvGraphicFramePr>
        <p:xfrm>
          <a:off x="946872" y="1397000"/>
          <a:ext cx="7399626" cy="51843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CuadroTexto"/>
          <p:cNvSpPr txBox="1"/>
          <p:nvPr/>
        </p:nvSpPr>
        <p:spPr>
          <a:xfrm>
            <a:off x="397784" y="736613"/>
            <a:ext cx="7783648" cy="56457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3200" dirty="0" smtClean="0">
                <a:solidFill>
                  <a:srgbClr val="000000"/>
                </a:solidFill>
              </a:rPr>
              <a:t>¿Qué estudia la </a:t>
            </a:r>
            <a:r>
              <a:rPr lang="es-MX" sz="3200" dirty="0" err="1" smtClean="0">
                <a:solidFill>
                  <a:srgbClr val="000000"/>
                </a:solidFill>
              </a:rPr>
              <a:t>etnoecología</a:t>
            </a:r>
            <a:r>
              <a:rPr lang="es-MX" sz="3200" dirty="0" smtClean="0">
                <a:solidFill>
                  <a:srgbClr val="000000"/>
                </a:solidFill>
              </a:rPr>
              <a:t>?</a:t>
            </a:r>
            <a:endParaRPr lang="es-MX" sz="3200" dirty="0">
              <a:solidFill>
                <a:srgbClr val="000000"/>
              </a:solidFill>
              <a:sym typeface="Helvetica Light"/>
            </a:endParaRPr>
          </a:p>
        </p:txBody>
      </p:sp>
      <p:pic>
        <p:nvPicPr>
          <p:cNvPr id="243714" name="Picture 2" descr="https://ecologiaymedioambienteunivia.files.wordpress.com/2012/03/ecologia.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528" y="1456489"/>
            <a:ext cx="2128785" cy="2116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013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1571604" y="714356"/>
            <a:ext cx="6588125" cy="1049337"/>
          </a:xfrm>
          <a:prstGeom prst="rect">
            <a:avLst/>
          </a:prstGeom>
          <a:noFill/>
          <a:ln w="1">
            <a:noFill/>
            <a:miter lim="800000"/>
            <a:headEnd/>
            <a:tailEnd/>
          </a:ln>
        </p:spPr>
        <p:txBody>
          <a:bodyPr>
            <a:spAutoFit/>
          </a:bodyPr>
          <a:lstStyle/>
          <a:p>
            <a:r>
              <a:rPr lang="es-MX" sz="1400" b="1" dirty="0">
                <a:latin typeface="Comic Sans MS" pitchFamily="66" charset="0"/>
              </a:rPr>
              <a:t>Las casas en que viven los indios son cubiertas con palma, que vulgarmente se llaman guano, del cual hay gran abundancia en la comarca del dicho pueblo</a:t>
            </a:r>
          </a:p>
          <a:p>
            <a:r>
              <a:rPr lang="es-MX" sz="1400" b="1" dirty="0">
                <a:latin typeface="Comic Sans MS" pitchFamily="66" charset="0"/>
              </a:rPr>
              <a:t>Relación de </a:t>
            </a:r>
            <a:r>
              <a:rPr lang="es-MX" sz="1400" b="1" dirty="0" err="1">
                <a:latin typeface="Comic Sans MS" pitchFamily="66" charset="0"/>
              </a:rPr>
              <a:t>Tahdziu</a:t>
            </a:r>
            <a:endParaRPr lang="es-ES" sz="1400" b="1" dirty="0">
              <a:latin typeface="Comic Sans MS" pitchFamily="66" charset="0"/>
            </a:endParaRPr>
          </a:p>
        </p:txBody>
      </p:sp>
      <p:sp>
        <p:nvSpPr>
          <p:cNvPr id="16387" name="Text Box 5"/>
          <p:cNvSpPr txBox="1">
            <a:spLocks noChangeArrowheads="1"/>
          </p:cNvSpPr>
          <p:nvPr/>
        </p:nvSpPr>
        <p:spPr bwMode="auto">
          <a:xfrm>
            <a:off x="1500166" y="2143116"/>
            <a:ext cx="6926263" cy="1049338"/>
          </a:xfrm>
          <a:prstGeom prst="rect">
            <a:avLst/>
          </a:prstGeom>
          <a:noFill/>
          <a:ln w="1">
            <a:noFill/>
            <a:miter lim="800000"/>
            <a:headEnd/>
            <a:tailEnd/>
          </a:ln>
        </p:spPr>
        <p:txBody>
          <a:bodyPr>
            <a:spAutoFit/>
          </a:bodyPr>
          <a:lstStyle/>
          <a:p>
            <a:r>
              <a:rPr lang="es-MX" sz="1400" b="1" dirty="0">
                <a:latin typeface="Comic Sans MS" pitchFamily="66" charset="0"/>
              </a:rPr>
              <a:t>“Las casas que los dichos indios de </a:t>
            </a:r>
            <a:r>
              <a:rPr lang="es-MX" sz="1400" b="1" dirty="0" err="1">
                <a:latin typeface="Comic Sans MS" pitchFamily="66" charset="0"/>
              </a:rPr>
              <a:t>Zama</a:t>
            </a:r>
            <a:r>
              <a:rPr lang="es-MX" sz="1400" b="1" dirty="0">
                <a:latin typeface="Comic Sans MS" pitchFamily="66" charset="0"/>
              </a:rPr>
              <a:t> (</a:t>
            </a:r>
            <a:r>
              <a:rPr lang="es-MX" sz="1400" b="1" dirty="0" err="1">
                <a:latin typeface="Comic Sans MS" pitchFamily="66" charset="0"/>
              </a:rPr>
              <a:t>Tzama</a:t>
            </a:r>
            <a:r>
              <a:rPr lang="es-MX" sz="1400" b="1" dirty="0">
                <a:latin typeface="Comic Sans MS" pitchFamily="66" charset="0"/>
              </a:rPr>
              <a:t>) tienen son hechas de madera todas ellas y cubiertas con una cobija de palma que acá se llama guano y embarradas alrededor con lodo tejido con varas...”</a:t>
            </a:r>
          </a:p>
          <a:p>
            <a:r>
              <a:rPr lang="es-MX" sz="1400" b="1" dirty="0">
                <a:latin typeface="Comic Sans MS" pitchFamily="66" charset="0"/>
              </a:rPr>
              <a:t>Relación de </a:t>
            </a:r>
            <a:r>
              <a:rPr lang="es-MX" sz="1400" b="1" dirty="0" err="1">
                <a:latin typeface="Comic Sans MS" pitchFamily="66" charset="0"/>
              </a:rPr>
              <a:t>Tzama</a:t>
            </a:r>
            <a:endParaRPr lang="es-ES" sz="1400" b="1" dirty="0">
              <a:latin typeface="Comic Sans MS" pitchFamily="66" charset="0"/>
            </a:endParaRPr>
          </a:p>
        </p:txBody>
      </p:sp>
      <p:sp>
        <p:nvSpPr>
          <p:cNvPr id="16388" name="Text Box 6"/>
          <p:cNvSpPr txBox="1">
            <a:spLocks noChangeArrowheads="1"/>
          </p:cNvSpPr>
          <p:nvPr/>
        </p:nvSpPr>
        <p:spPr bwMode="auto">
          <a:xfrm>
            <a:off x="1360488" y="3573463"/>
            <a:ext cx="7145337" cy="1049337"/>
          </a:xfrm>
          <a:prstGeom prst="rect">
            <a:avLst/>
          </a:prstGeom>
          <a:noFill/>
          <a:ln w="1">
            <a:noFill/>
            <a:miter lim="800000"/>
            <a:headEnd/>
            <a:tailEnd/>
          </a:ln>
        </p:spPr>
        <p:txBody>
          <a:bodyPr>
            <a:spAutoFit/>
          </a:bodyPr>
          <a:lstStyle/>
          <a:p>
            <a:r>
              <a:rPr lang="es-MX" sz="1400" b="1">
                <a:latin typeface="Comic Sans MS" pitchFamily="66" charset="0"/>
              </a:rPr>
              <a:t>“Los árboles silvestres que hay en los montes de dicho pueblo son los que hay comúnmente en esta tierra, que son cedros....también hay árboles de guano, que llaman los indios xan, que son las hojas con que los indios cubren sus casas”</a:t>
            </a:r>
          </a:p>
          <a:p>
            <a:r>
              <a:rPr lang="es-MX" sz="1400" b="1">
                <a:latin typeface="Comic Sans MS" pitchFamily="66" charset="0"/>
              </a:rPr>
              <a:t>Relación de Motul</a:t>
            </a:r>
            <a:endParaRPr lang="es-ES" sz="1400" b="1">
              <a:latin typeface="Comic Sans MS" pitchFamily="66" charset="0"/>
            </a:endParaRPr>
          </a:p>
        </p:txBody>
      </p:sp>
      <p:sp>
        <p:nvSpPr>
          <p:cNvPr id="16389" name="Text Box 7"/>
          <p:cNvSpPr txBox="1">
            <a:spLocks noChangeArrowheads="1"/>
          </p:cNvSpPr>
          <p:nvPr/>
        </p:nvSpPr>
        <p:spPr bwMode="auto">
          <a:xfrm>
            <a:off x="1428728" y="4786322"/>
            <a:ext cx="7010400" cy="1262062"/>
          </a:xfrm>
          <a:prstGeom prst="rect">
            <a:avLst/>
          </a:prstGeom>
          <a:noFill/>
          <a:ln w="1">
            <a:noFill/>
            <a:miter lim="800000"/>
            <a:headEnd/>
            <a:tailEnd/>
          </a:ln>
        </p:spPr>
        <p:txBody>
          <a:bodyPr>
            <a:spAutoFit/>
          </a:bodyPr>
          <a:lstStyle/>
          <a:p>
            <a:r>
              <a:rPr lang="es-MX" sz="1400" b="1" dirty="0">
                <a:latin typeface="Comic Sans MS" pitchFamily="66" charset="0"/>
              </a:rPr>
              <a:t>“se me deben quedar más frutas, pero todavía diré de las de las palmas, de las cuales hay dos castas. Las unas sirven sus ramas (para) cubrir sus casas y son muy altas y delgadas y llevan unos muy grandes racimos de una </a:t>
            </a:r>
            <a:r>
              <a:rPr lang="es-MX" sz="1400" b="1" dirty="0" err="1">
                <a:latin typeface="Comic Sans MS" pitchFamily="66" charset="0"/>
              </a:rPr>
              <a:t>golosilla</a:t>
            </a:r>
            <a:r>
              <a:rPr lang="es-MX" sz="1400" b="1" dirty="0">
                <a:latin typeface="Comic Sans MS" pitchFamily="66" charset="0"/>
              </a:rPr>
              <a:t> fruta negra como garbanzo (a las que) son muy aficionadas las indias”</a:t>
            </a:r>
          </a:p>
          <a:p>
            <a:r>
              <a:rPr lang="es-MX" sz="1400" b="1" dirty="0">
                <a:latin typeface="Comic Sans MS" pitchFamily="66" charset="0"/>
              </a:rPr>
              <a:t>Relación de las cosas de Yucatán</a:t>
            </a:r>
            <a:endParaRPr lang="es-ES" sz="1400" b="1" dirty="0">
              <a:latin typeface="Comic Sans MS" pitchFamily="66" charset="0"/>
            </a:endParaRPr>
          </a:p>
        </p:txBody>
      </p:sp>
      <p:pic>
        <p:nvPicPr>
          <p:cNvPr id="16390" name="Picture 8" descr="sabal glifo1"/>
          <p:cNvPicPr>
            <a:picLocks noChangeAspect="1" noChangeArrowheads="1"/>
          </p:cNvPicPr>
          <p:nvPr/>
        </p:nvPicPr>
        <p:blipFill>
          <a:blip r:embed="rId2" cstate="print"/>
          <a:srcRect/>
          <a:stretch>
            <a:fillRect/>
          </a:stretch>
        </p:blipFill>
        <p:spPr bwMode="auto">
          <a:xfrm>
            <a:off x="107950" y="260350"/>
            <a:ext cx="1031875" cy="1001713"/>
          </a:xfrm>
          <a:prstGeom prst="rect">
            <a:avLst/>
          </a:prstGeom>
          <a:noFill/>
          <a:ln w="9525">
            <a:noFill/>
            <a:miter lim="800000"/>
            <a:headEnd/>
            <a:tailEnd/>
          </a:ln>
        </p:spPr>
      </p:pic>
    </p:spTree>
    <p:extLst>
      <p:ext uri="{BB962C8B-B14F-4D97-AF65-F5344CB8AC3E}">
        <p14:creationId xmlns:p14="http://schemas.microsoft.com/office/powerpoint/2010/main" val="25792886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descr="Large confetti"/>
          <p:cNvSpPr>
            <a:spLocks noChangeArrowheads="1"/>
          </p:cNvSpPr>
          <p:nvPr/>
        </p:nvSpPr>
        <p:spPr bwMode="auto">
          <a:xfrm>
            <a:off x="3020917" y="732800"/>
            <a:ext cx="4264853" cy="665149"/>
          </a:xfrm>
          <a:prstGeom prst="rect">
            <a:avLst/>
          </a:prstGeom>
          <a:noFill/>
          <a:ln w="9525">
            <a:noFill/>
            <a:miter lim="800000"/>
            <a:headEnd/>
            <a:tailEnd/>
          </a:ln>
          <a:effectLst/>
        </p:spPr>
        <p:txBody>
          <a:bodyPr anchor="b"/>
          <a:lstStyle/>
          <a:p>
            <a:pPr algn="l">
              <a:spcBef>
                <a:spcPct val="0"/>
              </a:spcBef>
            </a:pPr>
            <a:r>
              <a:rPr lang="es-MX" sz="2800" dirty="0"/>
              <a:t>Formas de manejo  </a:t>
            </a:r>
            <a:endParaRPr lang="es-ES" sz="2800" dirty="0"/>
          </a:p>
        </p:txBody>
      </p:sp>
      <p:grpSp>
        <p:nvGrpSpPr>
          <p:cNvPr id="4" name="Group 78"/>
          <p:cNvGrpSpPr>
            <a:grpSpLocks/>
          </p:cNvGrpSpPr>
          <p:nvPr/>
        </p:nvGrpSpPr>
        <p:grpSpPr bwMode="auto">
          <a:xfrm>
            <a:off x="3486140" y="4167672"/>
            <a:ext cx="1621436" cy="2362200"/>
            <a:chOff x="3071" y="816"/>
            <a:chExt cx="2161" cy="2928"/>
          </a:xfrm>
        </p:grpSpPr>
        <p:pic>
          <p:nvPicPr>
            <p:cNvPr id="76879" name="Picture 79" descr="Javier 17"/>
            <p:cNvPicPr>
              <a:picLocks noChangeAspect="1" noChangeArrowheads="1"/>
            </p:cNvPicPr>
            <p:nvPr/>
          </p:nvPicPr>
          <p:blipFill>
            <a:blip r:embed="rId3" cstate="print">
              <a:lum bright="-18000" contrast="-12000"/>
            </a:blip>
            <a:srcRect/>
            <a:stretch>
              <a:fillRect/>
            </a:stretch>
          </p:blipFill>
          <p:spPr bwMode="auto">
            <a:xfrm>
              <a:off x="3071" y="816"/>
              <a:ext cx="2161" cy="29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6880" name="Text Box 80"/>
            <p:cNvSpPr txBox="1">
              <a:spLocks noChangeArrowheads="1"/>
            </p:cNvSpPr>
            <p:nvPr/>
          </p:nvSpPr>
          <p:spPr bwMode="auto">
            <a:xfrm>
              <a:off x="3135" y="3055"/>
              <a:ext cx="1633" cy="366"/>
            </a:xfrm>
            <a:prstGeom prst="rect">
              <a:avLst/>
            </a:prstGeom>
            <a:noFill/>
            <a:ln w="9525">
              <a:noFill/>
              <a:miter lim="800000"/>
              <a:headEnd/>
              <a:tailEnd/>
            </a:ln>
            <a:effectLst/>
          </p:spPr>
          <p:txBody>
            <a:bodyPr>
              <a:spAutoFit/>
            </a:bodyPr>
            <a:lstStyle/>
            <a:p>
              <a:r>
                <a:rPr lang="es-ES_tradnl" sz="1400" b="1" dirty="0">
                  <a:solidFill>
                    <a:srgbClr val="FFCC00"/>
                  </a:solidFill>
                  <a:latin typeface="Arial" charset="0"/>
                </a:rPr>
                <a:t>Vegetación</a:t>
              </a:r>
            </a:p>
            <a:p>
              <a:r>
                <a:rPr lang="es-ES_tradnl" sz="1400" b="1" dirty="0">
                  <a:solidFill>
                    <a:srgbClr val="FFCC00"/>
                  </a:solidFill>
                  <a:latin typeface="Arial" charset="0"/>
                </a:rPr>
                <a:t> natural</a:t>
              </a:r>
              <a:endParaRPr lang="es-ES" sz="1400" b="1" dirty="0">
                <a:solidFill>
                  <a:srgbClr val="FFCC00"/>
                </a:solidFill>
                <a:latin typeface="Arial" charset="0"/>
              </a:endParaRPr>
            </a:p>
          </p:txBody>
        </p:sp>
      </p:grpSp>
      <p:grpSp>
        <p:nvGrpSpPr>
          <p:cNvPr id="6" name="Group 84"/>
          <p:cNvGrpSpPr>
            <a:grpSpLocks/>
          </p:cNvGrpSpPr>
          <p:nvPr/>
        </p:nvGrpSpPr>
        <p:grpSpPr bwMode="auto">
          <a:xfrm>
            <a:off x="6209111" y="1541642"/>
            <a:ext cx="2564507" cy="2050460"/>
            <a:chOff x="378" y="1414"/>
            <a:chExt cx="2973" cy="2273"/>
          </a:xfrm>
        </p:grpSpPr>
        <p:pic>
          <p:nvPicPr>
            <p:cNvPr id="76886" name="Picture 86" descr="milpa guano 3"/>
            <p:cNvPicPr>
              <a:picLocks noChangeAspect="1" noChangeArrowheads="1"/>
            </p:cNvPicPr>
            <p:nvPr/>
          </p:nvPicPr>
          <p:blipFill>
            <a:blip r:embed="rId4" cstate="print"/>
            <a:srcRect/>
            <a:stretch>
              <a:fillRect/>
            </a:stretch>
          </p:blipFill>
          <p:spPr bwMode="auto">
            <a:xfrm>
              <a:off x="378" y="1414"/>
              <a:ext cx="2973" cy="22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6887" name="Text Box 87"/>
            <p:cNvSpPr txBox="1">
              <a:spLocks noChangeArrowheads="1"/>
            </p:cNvSpPr>
            <p:nvPr/>
          </p:nvSpPr>
          <p:spPr bwMode="auto">
            <a:xfrm>
              <a:off x="547" y="2678"/>
              <a:ext cx="1010" cy="368"/>
            </a:xfrm>
            <a:prstGeom prst="rect">
              <a:avLst/>
            </a:prstGeom>
            <a:noFill/>
            <a:ln w="9525">
              <a:noFill/>
              <a:miter lim="800000"/>
              <a:headEnd/>
              <a:tailEnd/>
            </a:ln>
            <a:effectLst/>
          </p:spPr>
          <p:txBody>
            <a:bodyPr>
              <a:spAutoFit/>
            </a:bodyPr>
            <a:lstStyle/>
            <a:p>
              <a:pPr algn="l"/>
              <a:r>
                <a:rPr lang="es-ES_tradnl" sz="1400" b="1" dirty="0">
                  <a:solidFill>
                    <a:schemeClr val="bg1"/>
                  </a:solidFill>
                </a:rPr>
                <a:t>                      </a:t>
              </a:r>
              <a:r>
                <a:rPr lang="es-ES_tradnl" sz="1800" b="1" dirty="0">
                  <a:solidFill>
                    <a:srgbClr val="FFCC00"/>
                  </a:solidFill>
                </a:rPr>
                <a:t>   </a:t>
              </a:r>
              <a:r>
                <a:rPr lang="es-ES_tradnl" sz="1400" b="1" dirty="0">
                  <a:solidFill>
                    <a:srgbClr val="FFFF00"/>
                  </a:solidFill>
                  <a:latin typeface="Arial" charset="0"/>
                </a:rPr>
                <a:t>Milpa</a:t>
              </a:r>
              <a:endParaRPr lang="es-ES" sz="1400" b="1" dirty="0">
                <a:solidFill>
                  <a:srgbClr val="FFFF00"/>
                </a:solidFill>
                <a:latin typeface="Arial" charset="0"/>
              </a:endParaRPr>
            </a:p>
          </p:txBody>
        </p:sp>
      </p:grpSp>
      <p:grpSp>
        <p:nvGrpSpPr>
          <p:cNvPr id="8" name="Group 91"/>
          <p:cNvGrpSpPr>
            <a:grpSpLocks/>
          </p:cNvGrpSpPr>
          <p:nvPr/>
        </p:nvGrpSpPr>
        <p:grpSpPr bwMode="auto">
          <a:xfrm>
            <a:off x="323693" y="4118508"/>
            <a:ext cx="2564508" cy="2049157"/>
            <a:chOff x="912" y="1200"/>
            <a:chExt cx="4224" cy="2526"/>
          </a:xfrm>
        </p:grpSpPr>
        <p:pic>
          <p:nvPicPr>
            <p:cNvPr id="76893" name="Picture 93" descr="potrero"/>
            <p:cNvPicPr>
              <a:picLocks noChangeAspect="1" noChangeArrowheads="1"/>
            </p:cNvPicPr>
            <p:nvPr/>
          </p:nvPicPr>
          <p:blipFill>
            <a:blip r:embed="rId5" cstate="print">
              <a:lum bright="-6000" contrast="-6000"/>
            </a:blip>
            <a:srcRect/>
            <a:stretch>
              <a:fillRect/>
            </a:stretch>
          </p:blipFill>
          <p:spPr bwMode="auto">
            <a:xfrm>
              <a:off x="912" y="1200"/>
              <a:ext cx="4224" cy="25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6894" name="Text Box 94"/>
            <p:cNvSpPr txBox="1">
              <a:spLocks noChangeArrowheads="1"/>
            </p:cNvSpPr>
            <p:nvPr/>
          </p:nvSpPr>
          <p:spPr bwMode="auto">
            <a:xfrm>
              <a:off x="1260" y="3218"/>
              <a:ext cx="1728" cy="379"/>
            </a:xfrm>
            <a:prstGeom prst="rect">
              <a:avLst/>
            </a:prstGeom>
            <a:noFill/>
            <a:ln w="9525">
              <a:noFill/>
              <a:miter lim="800000"/>
              <a:headEnd/>
              <a:tailEnd/>
            </a:ln>
            <a:effectLst/>
          </p:spPr>
          <p:txBody>
            <a:bodyPr wrap="square">
              <a:spAutoFit/>
            </a:bodyPr>
            <a:lstStyle/>
            <a:p>
              <a:pPr algn="l"/>
              <a:r>
                <a:rPr lang="es-ES_tradnl" sz="1400" b="1" dirty="0">
                  <a:solidFill>
                    <a:srgbClr val="FFCC00"/>
                  </a:solidFill>
                  <a:latin typeface="Arial" charset="0"/>
                </a:rPr>
                <a:t>Potrero</a:t>
              </a:r>
              <a:endParaRPr lang="es-ES" sz="1400" b="1" dirty="0">
                <a:solidFill>
                  <a:srgbClr val="FFCC00"/>
                </a:solidFill>
                <a:latin typeface="Arial" charset="0"/>
              </a:endParaRPr>
            </a:p>
          </p:txBody>
        </p:sp>
      </p:grpSp>
      <p:grpSp>
        <p:nvGrpSpPr>
          <p:cNvPr id="10" name="Group 98"/>
          <p:cNvGrpSpPr>
            <a:grpSpLocks/>
          </p:cNvGrpSpPr>
          <p:nvPr/>
        </p:nvGrpSpPr>
        <p:grpSpPr bwMode="auto">
          <a:xfrm>
            <a:off x="3203848" y="1546275"/>
            <a:ext cx="2552880" cy="2012626"/>
            <a:chOff x="247" y="1380"/>
            <a:chExt cx="3202" cy="2335"/>
          </a:xfrm>
        </p:grpSpPr>
        <p:pic>
          <p:nvPicPr>
            <p:cNvPr id="76900" name="Picture 100" descr="casa librada"/>
            <p:cNvPicPr>
              <a:picLocks noChangeAspect="1" noChangeArrowheads="1"/>
            </p:cNvPicPr>
            <p:nvPr/>
          </p:nvPicPr>
          <p:blipFill>
            <a:blip r:embed="rId6" cstate="print"/>
            <a:srcRect/>
            <a:stretch>
              <a:fillRect/>
            </a:stretch>
          </p:blipFill>
          <p:spPr bwMode="auto">
            <a:xfrm>
              <a:off x="247" y="1380"/>
              <a:ext cx="3202" cy="23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6901" name="Text Box 101"/>
            <p:cNvSpPr txBox="1">
              <a:spLocks noChangeArrowheads="1"/>
            </p:cNvSpPr>
            <p:nvPr/>
          </p:nvSpPr>
          <p:spPr bwMode="auto">
            <a:xfrm>
              <a:off x="397" y="3072"/>
              <a:ext cx="1679" cy="194"/>
            </a:xfrm>
            <a:prstGeom prst="rect">
              <a:avLst/>
            </a:prstGeom>
            <a:noFill/>
            <a:ln w="9525">
              <a:noFill/>
              <a:miter lim="800000"/>
              <a:headEnd/>
              <a:tailEnd/>
            </a:ln>
            <a:effectLst/>
          </p:spPr>
          <p:txBody>
            <a:bodyPr>
              <a:spAutoFit/>
            </a:bodyPr>
            <a:lstStyle/>
            <a:p>
              <a:pPr algn="l"/>
              <a:r>
                <a:rPr lang="es-ES_tradnl" sz="1400" b="1" dirty="0">
                  <a:solidFill>
                    <a:srgbClr val="FFCC00"/>
                  </a:solidFill>
                  <a:latin typeface="Arial" charset="0"/>
                </a:rPr>
                <a:t>Huerto familiar</a:t>
              </a:r>
              <a:endParaRPr lang="es-ES" sz="1400" b="1" dirty="0">
                <a:solidFill>
                  <a:srgbClr val="FFCC00"/>
                </a:solidFill>
                <a:latin typeface="Arial" charset="0"/>
              </a:endParaRPr>
            </a:p>
          </p:txBody>
        </p:sp>
      </p:grpSp>
      <p:grpSp>
        <p:nvGrpSpPr>
          <p:cNvPr id="13" name="Grupo 12"/>
          <p:cNvGrpSpPr/>
          <p:nvPr/>
        </p:nvGrpSpPr>
        <p:grpSpPr>
          <a:xfrm>
            <a:off x="5705515" y="3949410"/>
            <a:ext cx="2591619" cy="2387352"/>
            <a:chOff x="5867400" y="3565525"/>
            <a:chExt cx="3124200" cy="2682875"/>
          </a:xfrm>
        </p:grpSpPr>
        <p:grpSp>
          <p:nvGrpSpPr>
            <p:cNvPr id="2" name="Group 65"/>
            <p:cNvGrpSpPr>
              <a:grpSpLocks/>
            </p:cNvGrpSpPr>
            <p:nvPr/>
          </p:nvGrpSpPr>
          <p:grpSpPr bwMode="auto">
            <a:xfrm>
              <a:off x="5867400" y="3565525"/>
              <a:ext cx="3124200" cy="2682875"/>
              <a:chOff x="3696" y="2246"/>
              <a:chExt cx="1968" cy="1690"/>
            </a:xfrm>
          </p:grpSpPr>
          <p:sp>
            <p:nvSpPr>
              <p:cNvPr id="76866" name="Freeform 66"/>
              <p:cNvSpPr>
                <a:spLocks/>
              </p:cNvSpPr>
              <p:nvPr/>
            </p:nvSpPr>
            <p:spPr bwMode="auto">
              <a:xfrm>
                <a:off x="3696" y="2246"/>
                <a:ext cx="1968" cy="1684"/>
              </a:xfrm>
              <a:custGeom>
                <a:avLst/>
                <a:gdLst/>
                <a:ahLst/>
                <a:cxnLst>
                  <a:cxn ang="0">
                    <a:pos x="580" y="5176"/>
                  </a:cxn>
                  <a:cxn ang="0">
                    <a:pos x="647" y="4855"/>
                  </a:cxn>
                  <a:cxn ang="0">
                    <a:pos x="575" y="4598"/>
                  </a:cxn>
                  <a:cxn ang="0">
                    <a:pos x="388" y="4620"/>
                  </a:cxn>
                  <a:cxn ang="0">
                    <a:pos x="212" y="4661"/>
                  </a:cxn>
                  <a:cxn ang="0">
                    <a:pos x="1062" y="4180"/>
                  </a:cxn>
                  <a:cxn ang="0">
                    <a:pos x="1363" y="3624"/>
                  </a:cxn>
                  <a:cxn ang="0">
                    <a:pos x="1444" y="3095"/>
                  </a:cxn>
                  <a:cxn ang="0">
                    <a:pos x="1768" y="2475"/>
                  </a:cxn>
                  <a:cxn ang="0">
                    <a:pos x="1719" y="1914"/>
                  </a:cxn>
                  <a:cxn ang="0">
                    <a:pos x="1963" y="1262"/>
                  </a:cxn>
                  <a:cxn ang="0">
                    <a:pos x="1740" y="1485"/>
                  </a:cxn>
                  <a:cxn ang="0">
                    <a:pos x="1810" y="1102"/>
                  </a:cxn>
                  <a:cxn ang="0">
                    <a:pos x="2500" y="774"/>
                  </a:cxn>
                  <a:cxn ang="0">
                    <a:pos x="3702" y="489"/>
                  </a:cxn>
                  <a:cxn ang="0">
                    <a:pos x="4619" y="307"/>
                  </a:cxn>
                  <a:cxn ang="0">
                    <a:pos x="5137" y="98"/>
                  </a:cxn>
                  <a:cxn ang="0">
                    <a:pos x="6046" y="244"/>
                  </a:cxn>
                  <a:cxn ang="0">
                    <a:pos x="6608" y="261"/>
                  </a:cxn>
                  <a:cxn ang="0">
                    <a:pos x="5604" y="125"/>
                  </a:cxn>
                  <a:cxn ang="0">
                    <a:pos x="5956" y="8"/>
                  </a:cxn>
                  <a:cxn ang="0">
                    <a:pos x="6885" y="230"/>
                  </a:cxn>
                  <a:cxn ang="0">
                    <a:pos x="7201" y="30"/>
                  </a:cxn>
                  <a:cxn ang="0">
                    <a:pos x="7684" y="373"/>
                  </a:cxn>
                  <a:cxn ang="0">
                    <a:pos x="7885" y="767"/>
                  </a:cxn>
                  <a:cxn ang="0">
                    <a:pos x="7601" y="1363"/>
                  </a:cxn>
                  <a:cxn ang="0">
                    <a:pos x="7282" y="1818"/>
                  </a:cxn>
                  <a:cxn ang="0">
                    <a:pos x="6913" y="2362"/>
                  </a:cxn>
                  <a:cxn ang="0">
                    <a:pos x="6773" y="2563"/>
                  </a:cxn>
                  <a:cxn ang="0">
                    <a:pos x="6898" y="2983"/>
                  </a:cxn>
                  <a:cxn ang="0">
                    <a:pos x="6593" y="3154"/>
                  </a:cxn>
                  <a:cxn ang="0">
                    <a:pos x="6441" y="3456"/>
                  </a:cxn>
                  <a:cxn ang="0">
                    <a:pos x="6681" y="3650"/>
                  </a:cxn>
                  <a:cxn ang="0">
                    <a:pos x="7005" y="3444"/>
                  </a:cxn>
                  <a:cxn ang="0">
                    <a:pos x="7125" y="3468"/>
                  </a:cxn>
                  <a:cxn ang="0">
                    <a:pos x="6844" y="3762"/>
                  </a:cxn>
                  <a:cxn ang="0">
                    <a:pos x="6508" y="4089"/>
                  </a:cxn>
                  <a:cxn ang="0">
                    <a:pos x="6881" y="3949"/>
                  </a:cxn>
                  <a:cxn ang="0">
                    <a:pos x="6890" y="4096"/>
                  </a:cxn>
                  <a:cxn ang="0">
                    <a:pos x="6675" y="4647"/>
                  </a:cxn>
                  <a:cxn ang="0">
                    <a:pos x="6529" y="5311"/>
                  </a:cxn>
                  <a:cxn ang="0">
                    <a:pos x="6382" y="5809"/>
                  </a:cxn>
                  <a:cxn ang="0">
                    <a:pos x="6342" y="5610"/>
                  </a:cxn>
                  <a:cxn ang="0">
                    <a:pos x="5999" y="5429"/>
                  </a:cxn>
                  <a:cxn ang="0">
                    <a:pos x="6048" y="4979"/>
                  </a:cxn>
                  <a:cxn ang="0">
                    <a:pos x="5997" y="4745"/>
                  </a:cxn>
                  <a:cxn ang="0">
                    <a:pos x="5791" y="4788"/>
                  </a:cxn>
                  <a:cxn ang="0">
                    <a:pos x="6003" y="4794"/>
                  </a:cxn>
                  <a:cxn ang="0">
                    <a:pos x="5685" y="5057"/>
                  </a:cxn>
                  <a:cxn ang="0">
                    <a:pos x="5634" y="5333"/>
                  </a:cxn>
                  <a:cxn ang="0">
                    <a:pos x="5334" y="5629"/>
                  </a:cxn>
                  <a:cxn ang="0">
                    <a:pos x="5642" y="5711"/>
                  </a:cxn>
                  <a:cxn ang="0">
                    <a:pos x="6098" y="5598"/>
                  </a:cxn>
                  <a:cxn ang="0">
                    <a:pos x="6029" y="5965"/>
                  </a:cxn>
                  <a:cxn ang="0">
                    <a:pos x="5619" y="6678"/>
                  </a:cxn>
                  <a:cxn ang="0">
                    <a:pos x="81" y="6956"/>
                  </a:cxn>
                </a:cxnLst>
                <a:rect l="0" t="0" r="r" b="b"/>
                <a:pathLst>
                  <a:path w="7885" h="6956">
                    <a:moveTo>
                      <a:pt x="0" y="5520"/>
                    </a:moveTo>
                    <a:lnTo>
                      <a:pt x="101" y="5447"/>
                    </a:lnTo>
                    <a:lnTo>
                      <a:pt x="198" y="5431"/>
                    </a:lnTo>
                    <a:lnTo>
                      <a:pt x="311" y="5400"/>
                    </a:lnTo>
                    <a:lnTo>
                      <a:pt x="406" y="5348"/>
                    </a:lnTo>
                    <a:lnTo>
                      <a:pt x="474" y="5332"/>
                    </a:lnTo>
                    <a:lnTo>
                      <a:pt x="537" y="5238"/>
                    </a:lnTo>
                    <a:lnTo>
                      <a:pt x="580" y="5176"/>
                    </a:lnTo>
                    <a:lnTo>
                      <a:pt x="600" y="5127"/>
                    </a:lnTo>
                    <a:lnTo>
                      <a:pt x="610" y="5106"/>
                    </a:lnTo>
                    <a:lnTo>
                      <a:pt x="645" y="5033"/>
                    </a:lnTo>
                    <a:lnTo>
                      <a:pt x="723" y="4982"/>
                    </a:lnTo>
                    <a:lnTo>
                      <a:pt x="642" y="4966"/>
                    </a:lnTo>
                    <a:lnTo>
                      <a:pt x="640" y="4929"/>
                    </a:lnTo>
                    <a:lnTo>
                      <a:pt x="656" y="4908"/>
                    </a:lnTo>
                    <a:lnTo>
                      <a:pt x="647" y="4855"/>
                    </a:lnTo>
                    <a:lnTo>
                      <a:pt x="594" y="4840"/>
                    </a:lnTo>
                    <a:lnTo>
                      <a:pt x="533" y="4860"/>
                    </a:lnTo>
                    <a:lnTo>
                      <a:pt x="502" y="4835"/>
                    </a:lnTo>
                    <a:lnTo>
                      <a:pt x="512" y="4793"/>
                    </a:lnTo>
                    <a:lnTo>
                      <a:pt x="494" y="4771"/>
                    </a:lnTo>
                    <a:lnTo>
                      <a:pt x="508" y="4724"/>
                    </a:lnTo>
                    <a:lnTo>
                      <a:pt x="515" y="4666"/>
                    </a:lnTo>
                    <a:lnTo>
                      <a:pt x="575" y="4598"/>
                    </a:lnTo>
                    <a:lnTo>
                      <a:pt x="598" y="4578"/>
                    </a:lnTo>
                    <a:lnTo>
                      <a:pt x="550" y="4562"/>
                    </a:lnTo>
                    <a:lnTo>
                      <a:pt x="518" y="4499"/>
                    </a:lnTo>
                    <a:lnTo>
                      <a:pt x="491" y="4535"/>
                    </a:lnTo>
                    <a:lnTo>
                      <a:pt x="410" y="4504"/>
                    </a:lnTo>
                    <a:lnTo>
                      <a:pt x="425" y="4556"/>
                    </a:lnTo>
                    <a:lnTo>
                      <a:pt x="408" y="4578"/>
                    </a:lnTo>
                    <a:lnTo>
                      <a:pt x="388" y="4620"/>
                    </a:lnTo>
                    <a:lnTo>
                      <a:pt x="355" y="4655"/>
                    </a:lnTo>
                    <a:lnTo>
                      <a:pt x="311" y="4682"/>
                    </a:lnTo>
                    <a:lnTo>
                      <a:pt x="266" y="4703"/>
                    </a:lnTo>
                    <a:lnTo>
                      <a:pt x="238" y="4719"/>
                    </a:lnTo>
                    <a:lnTo>
                      <a:pt x="211" y="4745"/>
                    </a:lnTo>
                    <a:lnTo>
                      <a:pt x="160" y="4734"/>
                    </a:lnTo>
                    <a:lnTo>
                      <a:pt x="151" y="4703"/>
                    </a:lnTo>
                    <a:lnTo>
                      <a:pt x="212" y="4661"/>
                    </a:lnTo>
                    <a:lnTo>
                      <a:pt x="260" y="4582"/>
                    </a:lnTo>
                    <a:lnTo>
                      <a:pt x="312" y="4493"/>
                    </a:lnTo>
                    <a:lnTo>
                      <a:pt x="422" y="4431"/>
                    </a:lnTo>
                    <a:lnTo>
                      <a:pt x="604" y="4394"/>
                    </a:lnTo>
                    <a:lnTo>
                      <a:pt x="705" y="4358"/>
                    </a:lnTo>
                    <a:lnTo>
                      <a:pt x="778" y="4341"/>
                    </a:lnTo>
                    <a:lnTo>
                      <a:pt x="926" y="4310"/>
                    </a:lnTo>
                    <a:lnTo>
                      <a:pt x="1062" y="4180"/>
                    </a:lnTo>
                    <a:lnTo>
                      <a:pt x="1113" y="4096"/>
                    </a:lnTo>
                    <a:lnTo>
                      <a:pt x="1181" y="4054"/>
                    </a:lnTo>
                    <a:lnTo>
                      <a:pt x="1249" y="4048"/>
                    </a:lnTo>
                    <a:lnTo>
                      <a:pt x="1310" y="4001"/>
                    </a:lnTo>
                    <a:lnTo>
                      <a:pt x="1357" y="3928"/>
                    </a:lnTo>
                    <a:lnTo>
                      <a:pt x="1392" y="3833"/>
                    </a:lnTo>
                    <a:lnTo>
                      <a:pt x="1388" y="3761"/>
                    </a:lnTo>
                    <a:lnTo>
                      <a:pt x="1363" y="3624"/>
                    </a:lnTo>
                    <a:lnTo>
                      <a:pt x="1377" y="3583"/>
                    </a:lnTo>
                    <a:lnTo>
                      <a:pt x="1325" y="3561"/>
                    </a:lnTo>
                    <a:lnTo>
                      <a:pt x="1273" y="3461"/>
                    </a:lnTo>
                    <a:lnTo>
                      <a:pt x="1269" y="3368"/>
                    </a:lnTo>
                    <a:lnTo>
                      <a:pt x="1310" y="3315"/>
                    </a:lnTo>
                    <a:lnTo>
                      <a:pt x="1334" y="3225"/>
                    </a:lnTo>
                    <a:lnTo>
                      <a:pt x="1402" y="3164"/>
                    </a:lnTo>
                    <a:lnTo>
                      <a:pt x="1444" y="3095"/>
                    </a:lnTo>
                    <a:lnTo>
                      <a:pt x="1534" y="3046"/>
                    </a:lnTo>
                    <a:lnTo>
                      <a:pt x="1645" y="2998"/>
                    </a:lnTo>
                    <a:lnTo>
                      <a:pt x="1723" y="2921"/>
                    </a:lnTo>
                    <a:lnTo>
                      <a:pt x="1789" y="2844"/>
                    </a:lnTo>
                    <a:lnTo>
                      <a:pt x="1783" y="2753"/>
                    </a:lnTo>
                    <a:lnTo>
                      <a:pt x="1765" y="2690"/>
                    </a:lnTo>
                    <a:lnTo>
                      <a:pt x="1768" y="2607"/>
                    </a:lnTo>
                    <a:lnTo>
                      <a:pt x="1768" y="2475"/>
                    </a:lnTo>
                    <a:lnTo>
                      <a:pt x="1771" y="2404"/>
                    </a:lnTo>
                    <a:lnTo>
                      <a:pt x="1674" y="2307"/>
                    </a:lnTo>
                    <a:lnTo>
                      <a:pt x="1714" y="2256"/>
                    </a:lnTo>
                    <a:lnTo>
                      <a:pt x="1711" y="2194"/>
                    </a:lnTo>
                    <a:lnTo>
                      <a:pt x="1714" y="2109"/>
                    </a:lnTo>
                    <a:lnTo>
                      <a:pt x="1673" y="2067"/>
                    </a:lnTo>
                    <a:lnTo>
                      <a:pt x="1699" y="1990"/>
                    </a:lnTo>
                    <a:lnTo>
                      <a:pt x="1719" y="1914"/>
                    </a:lnTo>
                    <a:lnTo>
                      <a:pt x="1736" y="1830"/>
                    </a:lnTo>
                    <a:lnTo>
                      <a:pt x="1704" y="1670"/>
                    </a:lnTo>
                    <a:lnTo>
                      <a:pt x="1772" y="1656"/>
                    </a:lnTo>
                    <a:lnTo>
                      <a:pt x="1805" y="1548"/>
                    </a:lnTo>
                    <a:lnTo>
                      <a:pt x="1863" y="1506"/>
                    </a:lnTo>
                    <a:lnTo>
                      <a:pt x="1913" y="1451"/>
                    </a:lnTo>
                    <a:lnTo>
                      <a:pt x="1914" y="1339"/>
                    </a:lnTo>
                    <a:lnTo>
                      <a:pt x="1963" y="1262"/>
                    </a:lnTo>
                    <a:lnTo>
                      <a:pt x="2005" y="1193"/>
                    </a:lnTo>
                    <a:lnTo>
                      <a:pt x="1998" y="1053"/>
                    </a:lnTo>
                    <a:lnTo>
                      <a:pt x="1906" y="1053"/>
                    </a:lnTo>
                    <a:lnTo>
                      <a:pt x="1881" y="1144"/>
                    </a:lnTo>
                    <a:lnTo>
                      <a:pt x="1847" y="1228"/>
                    </a:lnTo>
                    <a:lnTo>
                      <a:pt x="1822" y="1324"/>
                    </a:lnTo>
                    <a:lnTo>
                      <a:pt x="1791" y="1437"/>
                    </a:lnTo>
                    <a:lnTo>
                      <a:pt x="1740" y="1485"/>
                    </a:lnTo>
                    <a:lnTo>
                      <a:pt x="1738" y="1570"/>
                    </a:lnTo>
                    <a:lnTo>
                      <a:pt x="1690" y="1542"/>
                    </a:lnTo>
                    <a:lnTo>
                      <a:pt x="1694" y="1479"/>
                    </a:lnTo>
                    <a:lnTo>
                      <a:pt x="1676" y="1415"/>
                    </a:lnTo>
                    <a:lnTo>
                      <a:pt x="1719" y="1381"/>
                    </a:lnTo>
                    <a:lnTo>
                      <a:pt x="1735" y="1275"/>
                    </a:lnTo>
                    <a:lnTo>
                      <a:pt x="1769" y="1185"/>
                    </a:lnTo>
                    <a:lnTo>
                      <a:pt x="1810" y="1102"/>
                    </a:lnTo>
                    <a:lnTo>
                      <a:pt x="1836" y="1033"/>
                    </a:lnTo>
                    <a:lnTo>
                      <a:pt x="1908" y="969"/>
                    </a:lnTo>
                    <a:lnTo>
                      <a:pt x="1993" y="962"/>
                    </a:lnTo>
                    <a:lnTo>
                      <a:pt x="2090" y="942"/>
                    </a:lnTo>
                    <a:lnTo>
                      <a:pt x="2212" y="908"/>
                    </a:lnTo>
                    <a:lnTo>
                      <a:pt x="2292" y="872"/>
                    </a:lnTo>
                    <a:lnTo>
                      <a:pt x="2391" y="826"/>
                    </a:lnTo>
                    <a:lnTo>
                      <a:pt x="2500" y="774"/>
                    </a:lnTo>
                    <a:lnTo>
                      <a:pt x="2588" y="704"/>
                    </a:lnTo>
                    <a:lnTo>
                      <a:pt x="2721" y="655"/>
                    </a:lnTo>
                    <a:lnTo>
                      <a:pt x="2927" y="627"/>
                    </a:lnTo>
                    <a:lnTo>
                      <a:pt x="3100" y="607"/>
                    </a:lnTo>
                    <a:lnTo>
                      <a:pt x="3258" y="580"/>
                    </a:lnTo>
                    <a:lnTo>
                      <a:pt x="3424" y="551"/>
                    </a:lnTo>
                    <a:lnTo>
                      <a:pt x="3559" y="523"/>
                    </a:lnTo>
                    <a:lnTo>
                      <a:pt x="3702" y="489"/>
                    </a:lnTo>
                    <a:lnTo>
                      <a:pt x="3854" y="474"/>
                    </a:lnTo>
                    <a:lnTo>
                      <a:pt x="4003" y="412"/>
                    </a:lnTo>
                    <a:lnTo>
                      <a:pt x="4148" y="404"/>
                    </a:lnTo>
                    <a:lnTo>
                      <a:pt x="4335" y="342"/>
                    </a:lnTo>
                    <a:lnTo>
                      <a:pt x="4444" y="307"/>
                    </a:lnTo>
                    <a:lnTo>
                      <a:pt x="4426" y="383"/>
                    </a:lnTo>
                    <a:lnTo>
                      <a:pt x="4538" y="349"/>
                    </a:lnTo>
                    <a:lnTo>
                      <a:pt x="4619" y="307"/>
                    </a:lnTo>
                    <a:lnTo>
                      <a:pt x="4542" y="272"/>
                    </a:lnTo>
                    <a:lnTo>
                      <a:pt x="4626" y="238"/>
                    </a:lnTo>
                    <a:lnTo>
                      <a:pt x="4666" y="189"/>
                    </a:lnTo>
                    <a:lnTo>
                      <a:pt x="4810" y="174"/>
                    </a:lnTo>
                    <a:lnTo>
                      <a:pt x="4865" y="132"/>
                    </a:lnTo>
                    <a:lnTo>
                      <a:pt x="4925" y="105"/>
                    </a:lnTo>
                    <a:lnTo>
                      <a:pt x="5017" y="105"/>
                    </a:lnTo>
                    <a:lnTo>
                      <a:pt x="5137" y="98"/>
                    </a:lnTo>
                    <a:lnTo>
                      <a:pt x="5263" y="147"/>
                    </a:lnTo>
                    <a:lnTo>
                      <a:pt x="5396" y="223"/>
                    </a:lnTo>
                    <a:lnTo>
                      <a:pt x="5563" y="216"/>
                    </a:lnTo>
                    <a:lnTo>
                      <a:pt x="5645" y="167"/>
                    </a:lnTo>
                    <a:lnTo>
                      <a:pt x="5729" y="174"/>
                    </a:lnTo>
                    <a:lnTo>
                      <a:pt x="5820" y="174"/>
                    </a:lnTo>
                    <a:lnTo>
                      <a:pt x="5952" y="223"/>
                    </a:lnTo>
                    <a:lnTo>
                      <a:pt x="6046" y="244"/>
                    </a:lnTo>
                    <a:lnTo>
                      <a:pt x="6112" y="216"/>
                    </a:lnTo>
                    <a:lnTo>
                      <a:pt x="6178" y="161"/>
                    </a:lnTo>
                    <a:lnTo>
                      <a:pt x="6256" y="189"/>
                    </a:lnTo>
                    <a:lnTo>
                      <a:pt x="6302" y="216"/>
                    </a:lnTo>
                    <a:lnTo>
                      <a:pt x="6344" y="272"/>
                    </a:lnTo>
                    <a:lnTo>
                      <a:pt x="6431" y="327"/>
                    </a:lnTo>
                    <a:lnTo>
                      <a:pt x="6667" y="342"/>
                    </a:lnTo>
                    <a:lnTo>
                      <a:pt x="6608" y="261"/>
                    </a:lnTo>
                    <a:lnTo>
                      <a:pt x="6571" y="212"/>
                    </a:lnTo>
                    <a:lnTo>
                      <a:pt x="6485" y="202"/>
                    </a:lnTo>
                    <a:lnTo>
                      <a:pt x="6375" y="154"/>
                    </a:lnTo>
                    <a:lnTo>
                      <a:pt x="6191" y="118"/>
                    </a:lnTo>
                    <a:lnTo>
                      <a:pt x="6031" y="125"/>
                    </a:lnTo>
                    <a:lnTo>
                      <a:pt x="5908" y="118"/>
                    </a:lnTo>
                    <a:lnTo>
                      <a:pt x="5747" y="98"/>
                    </a:lnTo>
                    <a:lnTo>
                      <a:pt x="5604" y="125"/>
                    </a:lnTo>
                    <a:lnTo>
                      <a:pt x="5476" y="167"/>
                    </a:lnTo>
                    <a:lnTo>
                      <a:pt x="5563" y="76"/>
                    </a:lnTo>
                    <a:lnTo>
                      <a:pt x="5684" y="56"/>
                    </a:lnTo>
                    <a:lnTo>
                      <a:pt x="5689" y="7"/>
                    </a:lnTo>
                    <a:lnTo>
                      <a:pt x="5751" y="36"/>
                    </a:lnTo>
                    <a:lnTo>
                      <a:pt x="5820" y="28"/>
                    </a:lnTo>
                    <a:lnTo>
                      <a:pt x="5849" y="0"/>
                    </a:lnTo>
                    <a:lnTo>
                      <a:pt x="5956" y="8"/>
                    </a:lnTo>
                    <a:lnTo>
                      <a:pt x="6055" y="15"/>
                    </a:lnTo>
                    <a:lnTo>
                      <a:pt x="6117" y="19"/>
                    </a:lnTo>
                    <a:lnTo>
                      <a:pt x="6208" y="26"/>
                    </a:lnTo>
                    <a:lnTo>
                      <a:pt x="6338" y="36"/>
                    </a:lnTo>
                    <a:lnTo>
                      <a:pt x="6410" y="59"/>
                    </a:lnTo>
                    <a:lnTo>
                      <a:pt x="6551" y="112"/>
                    </a:lnTo>
                    <a:lnTo>
                      <a:pt x="6722" y="202"/>
                    </a:lnTo>
                    <a:lnTo>
                      <a:pt x="6885" y="230"/>
                    </a:lnTo>
                    <a:lnTo>
                      <a:pt x="6993" y="246"/>
                    </a:lnTo>
                    <a:lnTo>
                      <a:pt x="7117" y="269"/>
                    </a:lnTo>
                    <a:lnTo>
                      <a:pt x="7221" y="254"/>
                    </a:lnTo>
                    <a:lnTo>
                      <a:pt x="7236" y="195"/>
                    </a:lnTo>
                    <a:lnTo>
                      <a:pt x="7232" y="142"/>
                    </a:lnTo>
                    <a:lnTo>
                      <a:pt x="7197" y="112"/>
                    </a:lnTo>
                    <a:lnTo>
                      <a:pt x="7146" y="52"/>
                    </a:lnTo>
                    <a:lnTo>
                      <a:pt x="7201" y="30"/>
                    </a:lnTo>
                    <a:lnTo>
                      <a:pt x="7289" y="1"/>
                    </a:lnTo>
                    <a:lnTo>
                      <a:pt x="7348" y="37"/>
                    </a:lnTo>
                    <a:lnTo>
                      <a:pt x="7417" y="112"/>
                    </a:lnTo>
                    <a:lnTo>
                      <a:pt x="7499" y="128"/>
                    </a:lnTo>
                    <a:lnTo>
                      <a:pt x="7529" y="82"/>
                    </a:lnTo>
                    <a:lnTo>
                      <a:pt x="7614" y="142"/>
                    </a:lnTo>
                    <a:lnTo>
                      <a:pt x="7645" y="269"/>
                    </a:lnTo>
                    <a:lnTo>
                      <a:pt x="7684" y="373"/>
                    </a:lnTo>
                    <a:lnTo>
                      <a:pt x="7723" y="484"/>
                    </a:lnTo>
                    <a:lnTo>
                      <a:pt x="7720" y="581"/>
                    </a:lnTo>
                    <a:lnTo>
                      <a:pt x="7772" y="619"/>
                    </a:lnTo>
                    <a:lnTo>
                      <a:pt x="7798" y="507"/>
                    </a:lnTo>
                    <a:lnTo>
                      <a:pt x="7835" y="462"/>
                    </a:lnTo>
                    <a:lnTo>
                      <a:pt x="7849" y="559"/>
                    </a:lnTo>
                    <a:lnTo>
                      <a:pt x="7829" y="641"/>
                    </a:lnTo>
                    <a:lnTo>
                      <a:pt x="7885" y="767"/>
                    </a:lnTo>
                    <a:lnTo>
                      <a:pt x="7817" y="849"/>
                    </a:lnTo>
                    <a:lnTo>
                      <a:pt x="7790" y="938"/>
                    </a:lnTo>
                    <a:lnTo>
                      <a:pt x="7786" y="1035"/>
                    </a:lnTo>
                    <a:lnTo>
                      <a:pt x="7725" y="1102"/>
                    </a:lnTo>
                    <a:lnTo>
                      <a:pt x="7705" y="1177"/>
                    </a:lnTo>
                    <a:lnTo>
                      <a:pt x="7644" y="1244"/>
                    </a:lnTo>
                    <a:lnTo>
                      <a:pt x="7631" y="1296"/>
                    </a:lnTo>
                    <a:lnTo>
                      <a:pt x="7601" y="1363"/>
                    </a:lnTo>
                    <a:lnTo>
                      <a:pt x="7557" y="1431"/>
                    </a:lnTo>
                    <a:lnTo>
                      <a:pt x="7519" y="1489"/>
                    </a:lnTo>
                    <a:lnTo>
                      <a:pt x="7439" y="1534"/>
                    </a:lnTo>
                    <a:lnTo>
                      <a:pt x="7436" y="1602"/>
                    </a:lnTo>
                    <a:lnTo>
                      <a:pt x="7409" y="1663"/>
                    </a:lnTo>
                    <a:lnTo>
                      <a:pt x="7369" y="1709"/>
                    </a:lnTo>
                    <a:lnTo>
                      <a:pt x="7355" y="1772"/>
                    </a:lnTo>
                    <a:lnTo>
                      <a:pt x="7282" y="1818"/>
                    </a:lnTo>
                    <a:lnTo>
                      <a:pt x="7174" y="1849"/>
                    </a:lnTo>
                    <a:lnTo>
                      <a:pt x="7100" y="1896"/>
                    </a:lnTo>
                    <a:lnTo>
                      <a:pt x="7035" y="1951"/>
                    </a:lnTo>
                    <a:lnTo>
                      <a:pt x="6971" y="2020"/>
                    </a:lnTo>
                    <a:lnTo>
                      <a:pt x="6934" y="2121"/>
                    </a:lnTo>
                    <a:lnTo>
                      <a:pt x="6930" y="2207"/>
                    </a:lnTo>
                    <a:lnTo>
                      <a:pt x="6935" y="2292"/>
                    </a:lnTo>
                    <a:lnTo>
                      <a:pt x="6913" y="2362"/>
                    </a:lnTo>
                    <a:lnTo>
                      <a:pt x="6886" y="2470"/>
                    </a:lnTo>
                    <a:lnTo>
                      <a:pt x="6876" y="2594"/>
                    </a:lnTo>
                    <a:lnTo>
                      <a:pt x="6912" y="2641"/>
                    </a:lnTo>
                    <a:lnTo>
                      <a:pt x="6924" y="2703"/>
                    </a:lnTo>
                    <a:lnTo>
                      <a:pt x="6881" y="2687"/>
                    </a:lnTo>
                    <a:lnTo>
                      <a:pt x="6835" y="2610"/>
                    </a:lnTo>
                    <a:lnTo>
                      <a:pt x="6804" y="2525"/>
                    </a:lnTo>
                    <a:lnTo>
                      <a:pt x="6773" y="2563"/>
                    </a:lnTo>
                    <a:lnTo>
                      <a:pt x="6776" y="2634"/>
                    </a:lnTo>
                    <a:lnTo>
                      <a:pt x="6813" y="2696"/>
                    </a:lnTo>
                    <a:lnTo>
                      <a:pt x="6929" y="2789"/>
                    </a:lnTo>
                    <a:lnTo>
                      <a:pt x="6949" y="2843"/>
                    </a:lnTo>
                    <a:lnTo>
                      <a:pt x="6954" y="2921"/>
                    </a:lnTo>
                    <a:lnTo>
                      <a:pt x="6941" y="2990"/>
                    </a:lnTo>
                    <a:lnTo>
                      <a:pt x="6928" y="3052"/>
                    </a:lnTo>
                    <a:lnTo>
                      <a:pt x="6898" y="2983"/>
                    </a:lnTo>
                    <a:lnTo>
                      <a:pt x="6903" y="2905"/>
                    </a:lnTo>
                    <a:lnTo>
                      <a:pt x="6872" y="2812"/>
                    </a:lnTo>
                    <a:lnTo>
                      <a:pt x="6858" y="2897"/>
                    </a:lnTo>
                    <a:lnTo>
                      <a:pt x="6837" y="2943"/>
                    </a:lnTo>
                    <a:lnTo>
                      <a:pt x="6789" y="3014"/>
                    </a:lnTo>
                    <a:lnTo>
                      <a:pt x="6688" y="3014"/>
                    </a:lnTo>
                    <a:lnTo>
                      <a:pt x="6640" y="3076"/>
                    </a:lnTo>
                    <a:lnTo>
                      <a:pt x="6593" y="3154"/>
                    </a:lnTo>
                    <a:lnTo>
                      <a:pt x="6596" y="3199"/>
                    </a:lnTo>
                    <a:lnTo>
                      <a:pt x="6619" y="3292"/>
                    </a:lnTo>
                    <a:lnTo>
                      <a:pt x="6537" y="3199"/>
                    </a:lnTo>
                    <a:lnTo>
                      <a:pt x="6478" y="3199"/>
                    </a:lnTo>
                    <a:lnTo>
                      <a:pt x="6419" y="3208"/>
                    </a:lnTo>
                    <a:lnTo>
                      <a:pt x="6355" y="3285"/>
                    </a:lnTo>
                    <a:lnTo>
                      <a:pt x="6402" y="3363"/>
                    </a:lnTo>
                    <a:lnTo>
                      <a:pt x="6441" y="3456"/>
                    </a:lnTo>
                    <a:lnTo>
                      <a:pt x="6436" y="3526"/>
                    </a:lnTo>
                    <a:lnTo>
                      <a:pt x="6547" y="3518"/>
                    </a:lnTo>
                    <a:lnTo>
                      <a:pt x="6567" y="3572"/>
                    </a:lnTo>
                    <a:lnTo>
                      <a:pt x="6626" y="3564"/>
                    </a:lnTo>
                    <a:lnTo>
                      <a:pt x="6630" y="3642"/>
                    </a:lnTo>
                    <a:lnTo>
                      <a:pt x="6616" y="3697"/>
                    </a:lnTo>
                    <a:lnTo>
                      <a:pt x="6651" y="3712"/>
                    </a:lnTo>
                    <a:lnTo>
                      <a:pt x="6681" y="3650"/>
                    </a:lnTo>
                    <a:lnTo>
                      <a:pt x="6687" y="3603"/>
                    </a:lnTo>
                    <a:lnTo>
                      <a:pt x="6733" y="3534"/>
                    </a:lnTo>
                    <a:lnTo>
                      <a:pt x="6784" y="3534"/>
                    </a:lnTo>
                    <a:lnTo>
                      <a:pt x="6855" y="3572"/>
                    </a:lnTo>
                    <a:lnTo>
                      <a:pt x="6921" y="3615"/>
                    </a:lnTo>
                    <a:lnTo>
                      <a:pt x="7011" y="3553"/>
                    </a:lnTo>
                    <a:lnTo>
                      <a:pt x="6999" y="3491"/>
                    </a:lnTo>
                    <a:lnTo>
                      <a:pt x="7005" y="3444"/>
                    </a:lnTo>
                    <a:lnTo>
                      <a:pt x="7027" y="3390"/>
                    </a:lnTo>
                    <a:lnTo>
                      <a:pt x="6975" y="3375"/>
                    </a:lnTo>
                    <a:lnTo>
                      <a:pt x="6940" y="3328"/>
                    </a:lnTo>
                    <a:lnTo>
                      <a:pt x="6971" y="3273"/>
                    </a:lnTo>
                    <a:lnTo>
                      <a:pt x="7039" y="3282"/>
                    </a:lnTo>
                    <a:lnTo>
                      <a:pt x="7049" y="3335"/>
                    </a:lnTo>
                    <a:lnTo>
                      <a:pt x="7096" y="3413"/>
                    </a:lnTo>
                    <a:lnTo>
                      <a:pt x="7125" y="3468"/>
                    </a:lnTo>
                    <a:lnTo>
                      <a:pt x="7110" y="3522"/>
                    </a:lnTo>
                    <a:lnTo>
                      <a:pt x="7083" y="3615"/>
                    </a:lnTo>
                    <a:lnTo>
                      <a:pt x="7104" y="3708"/>
                    </a:lnTo>
                    <a:lnTo>
                      <a:pt x="6989" y="3755"/>
                    </a:lnTo>
                    <a:lnTo>
                      <a:pt x="6978" y="3864"/>
                    </a:lnTo>
                    <a:lnTo>
                      <a:pt x="6938" y="3762"/>
                    </a:lnTo>
                    <a:lnTo>
                      <a:pt x="6872" y="3802"/>
                    </a:lnTo>
                    <a:lnTo>
                      <a:pt x="6844" y="3762"/>
                    </a:lnTo>
                    <a:lnTo>
                      <a:pt x="6752" y="3778"/>
                    </a:lnTo>
                    <a:lnTo>
                      <a:pt x="6713" y="3833"/>
                    </a:lnTo>
                    <a:lnTo>
                      <a:pt x="6614" y="3887"/>
                    </a:lnTo>
                    <a:lnTo>
                      <a:pt x="6617" y="3933"/>
                    </a:lnTo>
                    <a:lnTo>
                      <a:pt x="6645" y="3964"/>
                    </a:lnTo>
                    <a:lnTo>
                      <a:pt x="6588" y="4003"/>
                    </a:lnTo>
                    <a:lnTo>
                      <a:pt x="6565" y="4049"/>
                    </a:lnTo>
                    <a:lnTo>
                      <a:pt x="6508" y="4089"/>
                    </a:lnTo>
                    <a:lnTo>
                      <a:pt x="6518" y="4127"/>
                    </a:lnTo>
                    <a:lnTo>
                      <a:pt x="6585" y="4120"/>
                    </a:lnTo>
                    <a:lnTo>
                      <a:pt x="6630" y="4158"/>
                    </a:lnTo>
                    <a:lnTo>
                      <a:pt x="6707" y="4166"/>
                    </a:lnTo>
                    <a:lnTo>
                      <a:pt x="6702" y="4089"/>
                    </a:lnTo>
                    <a:lnTo>
                      <a:pt x="6751" y="4049"/>
                    </a:lnTo>
                    <a:lnTo>
                      <a:pt x="6842" y="4011"/>
                    </a:lnTo>
                    <a:lnTo>
                      <a:pt x="6881" y="3949"/>
                    </a:lnTo>
                    <a:lnTo>
                      <a:pt x="6948" y="3933"/>
                    </a:lnTo>
                    <a:lnTo>
                      <a:pt x="6935" y="4003"/>
                    </a:lnTo>
                    <a:lnTo>
                      <a:pt x="6969" y="4018"/>
                    </a:lnTo>
                    <a:lnTo>
                      <a:pt x="7009" y="3957"/>
                    </a:lnTo>
                    <a:lnTo>
                      <a:pt x="7041" y="3925"/>
                    </a:lnTo>
                    <a:lnTo>
                      <a:pt x="7107" y="3902"/>
                    </a:lnTo>
                    <a:lnTo>
                      <a:pt x="7029" y="4011"/>
                    </a:lnTo>
                    <a:lnTo>
                      <a:pt x="6890" y="4096"/>
                    </a:lnTo>
                    <a:lnTo>
                      <a:pt x="6842" y="4158"/>
                    </a:lnTo>
                    <a:lnTo>
                      <a:pt x="6850" y="4306"/>
                    </a:lnTo>
                    <a:lnTo>
                      <a:pt x="6870" y="4376"/>
                    </a:lnTo>
                    <a:lnTo>
                      <a:pt x="6801" y="4360"/>
                    </a:lnTo>
                    <a:lnTo>
                      <a:pt x="6757" y="4306"/>
                    </a:lnTo>
                    <a:lnTo>
                      <a:pt x="6704" y="4438"/>
                    </a:lnTo>
                    <a:lnTo>
                      <a:pt x="6703" y="4554"/>
                    </a:lnTo>
                    <a:lnTo>
                      <a:pt x="6675" y="4647"/>
                    </a:lnTo>
                    <a:lnTo>
                      <a:pt x="6654" y="4747"/>
                    </a:lnTo>
                    <a:lnTo>
                      <a:pt x="6636" y="4878"/>
                    </a:lnTo>
                    <a:lnTo>
                      <a:pt x="6621" y="4927"/>
                    </a:lnTo>
                    <a:lnTo>
                      <a:pt x="6608" y="4999"/>
                    </a:lnTo>
                    <a:lnTo>
                      <a:pt x="6541" y="5046"/>
                    </a:lnTo>
                    <a:lnTo>
                      <a:pt x="6529" y="5143"/>
                    </a:lnTo>
                    <a:lnTo>
                      <a:pt x="6534" y="5231"/>
                    </a:lnTo>
                    <a:lnTo>
                      <a:pt x="6529" y="5311"/>
                    </a:lnTo>
                    <a:lnTo>
                      <a:pt x="6577" y="5375"/>
                    </a:lnTo>
                    <a:lnTo>
                      <a:pt x="6571" y="5424"/>
                    </a:lnTo>
                    <a:lnTo>
                      <a:pt x="6530" y="5479"/>
                    </a:lnTo>
                    <a:lnTo>
                      <a:pt x="6488" y="5520"/>
                    </a:lnTo>
                    <a:lnTo>
                      <a:pt x="6448" y="5576"/>
                    </a:lnTo>
                    <a:lnTo>
                      <a:pt x="6426" y="5656"/>
                    </a:lnTo>
                    <a:lnTo>
                      <a:pt x="6414" y="5760"/>
                    </a:lnTo>
                    <a:lnTo>
                      <a:pt x="6382" y="5809"/>
                    </a:lnTo>
                    <a:lnTo>
                      <a:pt x="6354" y="5784"/>
                    </a:lnTo>
                    <a:lnTo>
                      <a:pt x="6317" y="5736"/>
                    </a:lnTo>
                    <a:lnTo>
                      <a:pt x="6333" y="5729"/>
                    </a:lnTo>
                    <a:lnTo>
                      <a:pt x="6320" y="5792"/>
                    </a:lnTo>
                    <a:lnTo>
                      <a:pt x="6259" y="5809"/>
                    </a:lnTo>
                    <a:lnTo>
                      <a:pt x="6281" y="5729"/>
                    </a:lnTo>
                    <a:lnTo>
                      <a:pt x="6314" y="5675"/>
                    </a:lnTo>
                    <a:lnTo>
                      <a:pt x="6342" y="5610"/>
                    </a:lnTo>
                    <a:lnTo>
                      <a:pt x="6278" y="5610"/>
                    </a:lnTo>
                    <a:lnTo>
                      <a:pt x="6258" y="5599"/>
                    </a:lnTo>
                    <a:lnTo>
                      <a:pt x="6238" y="5569"/>
                    </a:lnTo>
                    <a:lnTo>
                      <a:pt x="6286" y="5522"/>
                    </a:lnTo>
                    <a:lnTo>
                      <a:pt x="6207" y="5480"/>
                    </a:lnTo>
                    <a:lnTo>
                      <a:pt x="6143" y="5492"/>
                    </a:lnTo>
                    <a:lnTo>
                      <a:pt x="6072" y="5470"/>
                    </a:lnTo>
                    <a:lnTo>
                      <a:pt x="5999" y="5429"/>
                    </a:lnTo>
                    <a:lnTo>
                      <a:pt x="5972" y="5382"/>
                    </a:lnTo>
                    <a:lnTo>
                      <a:pt x="5938" y="5352"/>
                    </a:lnTo>
                    <a:lnTo>
                      <a:pt x="5929" y="5294"/>
                    </a:lnTo>
                    <a:lnTo>
                      <a:pt x="5947" y="5213"/>
                    </a:lnTo>
                    <a:lnTo>
                      <a:pt x="5982" y="5166"/>
                    </a:lnTo>
                    <a:lnTo>
                      <a:pt x="6024" y="5125"/>
                    </a:lnTo>
                    <a:lnTo>
                      <a:pt x="6038" y="5032"/>
                    </a:lnTo>
                    <a:lnTo>
                      <a:pt x="6048" y="4979"/>
                    </a:lnTo>
                    <a:lnTo>
                      <a:pt x="6081" y="4897"/>
                    </a:lnTo>
                    <a:lnTo>
                      <a:pt x="6116" y="4822"/>
                    </a:lnTo>
                    <a:lnTo>
                      <a:pt x="6130" y="4733"/>
                    </a:lnTo>
                    <a:lnTo>
                      <a:pt x="6128" y="4687"/>
                    </a:lnTo>
                    <a:lnTo>
                      <a:pt x="6117" y="4599"/>
                    </a:lnTo>
                    <a:lnTo>
                      <a:pt x="6046" y="4587"/>
                    </a:lnTo>
                    <a:lnTo>
                      <a:pt x="5993" y="4675"/>
                    </a:lnTo>
                    <a:lnTo>
                      <a:pt x="5997" y="4745"/>
                    </a:lnTo>
                    <a:lnTo>
                      <a:pt x="5980" y="4757"/>
                    </a:lnTo>
                    <a:lnTo>
                      <a:pt x="5966" y="4684"/>
                    </a:lnTo>
                    <a:lnTo>
                      <a:pt x="5935" y="4697"/>
                    </a:lnTo>
                    <a:lnTo>
                      <a:pt x="5936" y="4721"/>
                    </a:lnTo>
                    <a:lnTo>
                      <a:pt x="5910" y="4737"/>
                    </a:lnTo>
                    <a:lnTo>
                      <a:pt x="5868" y="4728"/>
                    </a:lnTo>
                    <a:lnTo>
                      <a:pt x="5814" y="4757"/>
                    </a:lnTo>
                    <a:lnTo>
                      <a:pt x="5791" y="4788"/>
                    </a:lnTo>
                    <a:lnTo>
                      <a:pt x="5853" y="4775"/>
                    </a:lnTo>
                    <a:lnTo>
                      <a:pt x="5898" y="4765"/>
                    </a:lnTo>
                    <a:lnTo>
                      <a:pt x="5908" y="4775"/>
                    </a:lnTo>
                    <a:lnTo>
                      <a:pt x="5884" y="4791"/>
                    </a:lnTo>
                    <a:lnTo>
                      <a:pt x="5889" y="4813"/>
                    </a:lnTo>
                    <a:lnTo>
                      <a:pt x="5948" y="4800"/>
                    </a:lnTo>
                    <a:lnTo>
                      <a:pt x="5986" y="4798"/>
                    </a:lnTo>
                    <a:lnTo>
                      <a:pt x="6003" y="4794"/>
                    </a:lnTo>
                    <a:lnTo>
                      <a:pt x="6000" y="4823"/>
                    </a:lnTo>
                    <a:lnTo>
                      <a:pt x="5906" y="4842"/>
                    </a:lnTo>
                    <a:lnTo>
                      <a:pt x="5851" y="4852"/>
                    </a:lnTo>
                    <a:lnTo>
                      <a:pt x="5794" y="4873"/>
                    </a:lnTo>
                    <a:lnTo>
                      <a:pt x="5767" y="4902"/>
                    </a:lnTo>
                    <a:lnTo>
                      <a:pt x="5733" y="4953"/>
                    </a:lnTo>
                    <a:lnTo>
                      <a:pt x="5729" y="5031"/>
                    </a:lnTo>
                    <a:lnTo>
                      <a:pt x="5685" y="5057"/>
                    </a:lnTo>
                    <a:lnTo>
                      <a:pt x="5679" y="5116"/>
                    </a:lnTo>
                    <a:lnTo>
                      <a:pt x="5723" y="5167"/>
                    </a:lnTo>
                    <a:lnTo>
                      <a:pt x="5733" y="5225"/>
                    </a:lnTo>
                    <a:lnTo>
                      <a:pt x="5728" y="5282"/>
                    </a:lnTo>
                    <a:lnTo>
                      <a:pt x="5789" y="5370"/>
                    </a:lnTo>
                    <a:lnTo>
                      <a:pt x="5721" y="5382"/>
                    </a:lnTo>
                    <a:lnTo>
                      <a:pt x="5671" y="5364"/>
                    </a:lnTo>
                    <a:lnTo>
                      <a:pt x="5634" y="5333"/>
                    </a:lnTo>
                    <a:lnTo>
                      <a:pt x="5580" y="5338"/>
                    </a:lnTo>
                    <a:lnTo>
                      <a:pt x="5612" y="5427"/>
                    </a:lnTo>
                    <a:lnTo>
                      <a:pt x="5573" y="5472"/>
                    </a:lnTo>
                    <a:lnTo>
                      <a:pt x="5534" y="5490"/>
                    </a:lnTo>
                    <a:lnTo>
                      <a:pt x="5450" y="5490"/>
                    </a:lnTo>
                    <a:lnTo>
                      <a:pt x="5383" y="5535"/>
                    </a:lnTo>
                    <a:lnTo>
                      <a:pt x="5290" y="5592"/>
                    </a:lnTo>
                    <a:lnTo>
                      <a:pt x="5334" y="5629"/>
                    </a:lnTo>
                    <a:lnTo>
                      <a:pt x="5414" y="5598"/>
                    </a:lnTo>
                    <a:lnTo>
                      <a:pt x="5524" y="5572"/>
                    </a:lnTo>
                    <a:lnTo>
                      <a:pt x="5612" y="5559"/>
                    </a:lnTo>
                    <a:lnTo>
                      <a:pt x="5624" y="5649"/>
                    </a:lnTo>
                    <a:lnTo>
                      <a:pt x="5537" y="5680"/>
                    </a:lnTo>
                    <a:lnTo>
                      <a:pt x="5470" y="5730"/>
                    </a:lnTo>
                    <a:lnTo>
                      <a:pt x="5534" y="5743"/>
                    </a:lnTo>
                    <a:lnTo>
                      <a:pt x="5642" y="5711"/>
                    </a:lnTo>
                    <a:lnTo>
                      <a:pt x="5735" y="5661"/>
                    </a:lnTo>
                    <a:lnTo>
                      <a:pt x="5782" y="5610"/>
                    </a:lnTo>
                    <a:lnTo>
                      <a:pt x="5819" y="5667"/>
                    </a:lnTo>
                    <a:lnTo>
                      <a:pt x="5864" y="5623"/>
                    </a:lnTo>
                    <a:lnTo>
                      <a:pt x="5939" y="5598"/>
                    </a:lnTo>
                    <a:lnTo>
                      <a:pt x="5980" y="5586"/>
                    </a:lnTo>
                    <a:lnTo>
                      <a:pt x="6035" y="5572"/>
                    </a:lnTo>
                    <a:lnTo>
                      <a:pt x="6098" y="5598"/>
                    </a:lnTo>
                    <a:lnTo>
                      <a:pt x="6081" y="5667"/>
                    </a:lnTo>
                    <a:lnTo>
                      <a:pt x="6134" y="5629"/>
                    </a:lnTo>
                    <a:lnTo>
                      <a:pt x="6164" y="5649"/>
                    </a:lnTo>
                    <a:lnTo>
                      <a:pt x="6130" y="5674"/>
                    </a:lnTo>
                    <a:lnTo>
                      <a:pt x="6118" y="5718"/>
                    </a:lnTo>
                    <a:lnTo>
                      <a:pt x="6060" y="5775"/>
                    </a:lnTo>
                    <a:lnTo>
                      <a:pt x="6044" y="5857"/>
                    </a:lnTo>
                    <a:lnTo>
                      <a:pt x="6029" y="5965"/>
                    </a:lnTo>
                    <a:lnTo>
                      <a:pt x="5986" y="6065"/>
                    </a:lnTo>
                    <a:lnTo>
                      <a:pt x="5933" y="6115"/>
                    </a:lnTo>
                    <a:lnTo>
                      <a:pt x="5918" y="6185"/>
                    </a:lnTo>
                    <a:lnTo>
                      <a:pt x="5882" y="6293"/>
                    </a:lnTo>
                    <a:lnTo>
                      <a:pt x="5790" y="6387"/>
                    </a:lnTo>
                    <a:lnTo>
                      <a:pt x="5756" y="6494"/>
                    </a:lnTo>
                    <a:lnTo>
                      <a:pt x="5670" y="6577"/>
                    </a:lnTo>
                    <a:lnTo>
                      <a:pt x="5619" y="6678"/>
                    </a:lnTo>
                    <a:lnTo>
                      <a:pt x="5735" y="6741"/>
                    </a:lnTo>
                    <a:lnTo>
                      <a:pt x="5721" y="6956"/>
                    </a:lnTo>
                    <a:lnTo>
                      <a:pt x="4476" y="6956"/>
                    </a:lnTo>
                    <a:lnTo>
                      <a:pt x="3910" y="6956"/>
                    </a:lnTo>
                    <a:lnTo>
                      <a:pt x="3275" y="6956"/>
                    </a:lnTo>
                    <a:lnTo>
                      <a:pt x="2558" y="6956"/>
                    </a:lnTo>
                    <a:lnTo>
                      <a:pt x="1495" y="6956"/>
                    </a:lnTo>
                    <a:lnTo>
                      <a:pt x="81" y="6956"/>
                    </a:lnTo>
                    <a:lnTo>
                      <a:pt x="0" y="5520"/>
                    </a:lnTo>
                    <a:close/>
                  </a:path>
                </a:pathLst>
              </a:custGeom>
              <a:gradFill rotWithShape="0">
                <a:gsLst>
                  <a:gs pos="0">
                    <a:srgbClr val="669900"/>
                  </a:gs>
                  <a:gs pos="50000">
                    <a:srgbClr val="669900">
                      <a:gamma/>
                      <a:shade val="46275"/>
                      <a:invGamma/>
                    </a:srgbClr>
                  </a:gs>
                  <a:gs pos="100000">
                    <a:srgbClr val="669900"/>
                  </a:gs>
                </a:gsLst>
                <a:lin ang="5400000" scaled="1"/>
              </a:gradFill>
              <a:ln w="0">
                <a:solidFill>
                  <a:schemeClr val="bg2"/>
                </a:solidFill>
                <a:prstDash val="solid"/>
                <a:round/>
                <a:headEnd/>
                <a:tailEnd/>
              </a:ln>
            </p:spPr>
            <p:txBody>
              <a:bodyPr/>
              <a:lstStyle/>
              <a:p>
                <a:endParaRPr lang="es-ES"/>
              </a:p>
            </p:txBody>
          </p:sp>
          <p:sp>
            <p:nvSpPr>
              <p:cNvPr id="76867" name="Line 67"/>
              <p:cNvSpPr>
                <a:spLocks noChangeShapeType="1"/>
              </p:cNvSpPr>
              <p:nvPr/>
            </p:nvSpPr>
            <p:spPr bwMode="auto">
              <a:xfrm flipV="1">
                <a:off x="4683" y="3273"/>
                <a:ext cx="0" cy="663"/>
              </a:xfrm>
              <a:prstGeom prst="line">
                <a:avLst/>
              </a:prstGeom>
              <a:noFill/>
              <a:ln w="0">
                <a:solidFill>
                  <a:schemeClr val="bg2"/>
                </a:solidFill>
                <a:round/>
                <a:headEnd/>
                <a:tailEnd/>
              </a:ln>
            </p:spPr>
            <p:txBody>
              <a:bodyPr/>
              <a:lstStyle/>
              <a:p>
                <a:endParaRPr lang="es-ES"/>
              </a:p>
            </p:txBody>
          </p:sp>
          <p:sp>
            <p:nvSpPr>
              <p:cNvPr id="76868" name="Freeform 68"/>
              <p:cNvSpPr>
                <a:spLocks/>
              </p:cNvSpPr>
              <p:nvPr/>
            </p:nvSpPr>
            <p:spPr bwMode="auto">
              <a:xfrm>
                <a:off x="4175" y="2619"/>
                <a:ext cx="516" cy="658"/>
              </a:xfrm>
              <a:custGeom>
                <a:avLst/>
                <a:gdLst/>
                <a:ahLst/>
                <a:cxnLst>
                  <a:cxn ang="0">
                    <a:pos x="2063" y="2726"/>
                  </a:cxn>
                  <a:cxn ang="0">
                    <a:pos x="839" y="425"/>
                  </a:cxn>
                  <a:cxn ang="0">
                    <a:pos x="575" y="290"/>
                  </a:cxn>
                  <a:cxn ang="0">
                    <a:pos x="288" y="112"/>
                  </a:cxn>
                  <a:cxn ang="0">
                    <a:pos x="0" y="0"/>
                  </a:cxn>
                </a:cxnLst>
                <a:rect l="0" t="0" r="r" b="b"/>
                <a:pathLst>
                  <a:path w="2063" h="2726">
                    <a:moveTo>
                      <a:pt x="2063" y="2726"/>
                    </a:moveTo>
                    <a:lnTo>
                      <a:pt x="839" y="425"/>
                    </a:lnTo>
                    <a:lnTo>
                      <a:pt x="575" y="290"/>
                    </a:lnTo>
                    <a:lnTo>
                      <a:pt x="288" y="112"/>
                    </a:lnTo>
                    <a:lnTo>
                      <a:pt x="0" y="0"/>
                    </a:lnTo>
                  </a:path>
                </a:pathLst>
              </a:custGeom>
              <a:noFill/>
              <a:ln w="0">
                <a:solidFill>
                  <a:schemeClr val="bg2"/>
                </a:solidFill>
                <a:prstDash val="solid"/>
                <a:round/>
                <a:headEnd/>
                <a:tailEnd/>
              </a:ln>
            </p:spPr>
            <p:txBody>
              <a:bodyPr/>
              <a:lstStyle/>
              <a:p>
                <a:endParaRPr lang="es-ES"/>
              </a:p>
            </p:txBody>
          </p:sp>
          <p:sp>
            <p:nvSpPr>
              <p:cNvPr id="76869" name="Freeform 69"/>
              <p:cNvSpPr>
                <a:spLocks/>
              </p:cNvSpPr>
              <p:nvPr/>
            </p:nvSpPr>
            <p:spPr bwMode="auto">
              <a:xfrm>
                <a:off x="4690" y="2328"/>
                <a:ext cx="790" cy="949"/>
              </a:xfrm>
              <a:custGeom>
                <a:avLst/>
                <a:gdLst/>
                <a:ahLst/>
                <a:cxnLst>
                  <a:cxn ang="0">
                    <a:pos x="0" y="3931"/>
                  </a:cxn>
                  <a:cxn ang="0">
                    <a:pos x="3164" y="715"/>
                  </a:cxn>
                  <a:cxn ang="0">
                    <a:pos x="3116" y="0"/>
                  </a:cxn>
                </a:cxnLst>
                <a:rect l="0" t="0" r="r" b="b"/>
                <a:pathLst>
                  <a:path w="3164" h="3931">
                    <a:moveTo>
                      <a:pt x="0" y="3931"/>
                    </a:moveTo>
                    <a:lnTo>
                      <a:pt x="3164" y="715"/>
                    </a:lnTo>
                    <a:lnTo>
                      <a:pt x="3116" y="0"/>
                    </a:lnTo>
                  </a:path>
                </a:pathLst>
              </a:custGeom>
              <a:noFill/>
              <a:ln w="0">
                <a:solidFill>
                  <a:schemeClr val="bg2"/>
                </a:solidFill>
                <a:prstDash val="solid"/>
                <a:round/>
                <a:headEnd/>
                <a:tailEnd/>
              </a:ln>
            </p:spPr>
            <p:txBody>
              <a:bodyPr/>
              <a:lstStyle/>
              <a:p>
                <a:endParaRPr lang="es-ES"/>
              </a:p>
            </p:txBody>
          </p:sp>
          <p:sp>
            <p:nvSpPr>
              <p:cNvPr id="76870" name="Line 70"/>
              <p:cNvSpPr>
                <a:spLocks noChangeShapeType="1"/>
              </p:cNvSpPr>
              <p:nvPr/>
            </p:nvSpPr>
            <p:spPr bwMode="auto">
              <a:xfrm flipH="1">
                <a:off x="4080" y="3720"/>
                <a:ext cx="603" cy="0"/>
              </a:xfrm>
              <a:prstGeom prst="line">
                <a:avLst/>
              </a:prstGeom>
              <a:noFill/>
              <a:ln w="0">
                <a:solidFill>
                  <a:schemeClr val="bg2"/>
                </a:solidFill>
                <a:round/>
                <a:headEnd/>
                <a:tailEnd/>
              </a:ln>
            </p:spPr>
            <p:txBody>
              <a:bodyPr/>
              <a:lstStyle/>
              <a:p>
                <a:endParaRPr lang="es-ES"/>
              </a:p>
            </p:txBody>
          </p:sp>
          <p:sp>
            <p:nvSpPr>
              <p:cNvPr id="76871" name="Freeform 71"/>
              <p:cNvSpPr>
                <a:spLocks/>
              </p:cNvSpPr>
              <p:nvPr/>
            </p:nvSpPr>
            <p:spPr bwMode="auto">
              <a:xfrm>
                <a:off x="3702" y="3635"/>
                <a:ext cx="371" cy="296"/>
              </a:xfrm>
              <a:custGeom>
                <a:avLst/>
                <a:gdLst/>
                <a:ahLst/>
                <a:cxnLst>
                  <a:cxn ang="0">
                    <a:pos x="1487" y="1229"/>
                  </a:cxn>
                  <a:cxn ang="0">
                    <a:pos x="1487" y="157"/>
                  </a:cxn>
                  <a:cxn ang="0">
                    <a:pos x="1127" y="157"/>
                  </a:cxn>
                  <a:cxn ang="0">
                    <a:pos x="1055" y="89"/>
                  </a:cxn>
                  <a:cxn ang="0">
                    <a:pos x="959" y="22"/>
                  </a:cxn>
                  <a:cxn ang="0">
                    <a:pos x="839" y="22"/>
                  </a:cxn>
                  <a:cxn ang="0">
                    <a:pos x="696" y="0"/>
                  </a:cxn>
                  <a:cxn ang="0">
                    <a:pos x="576" y="45"/>
                  </a:cxn>
                  <a:cxn ang="0">
                    <a:pos x="624" y="112"/>
                  </a:cxn>
                  <a:cxn ang="0">
                    <a:pos x="624" y="202"/>
                  </a:cxn>
                  <a:cxn ang="0">
                    <a:pos x="648" y="269"/>
                  </a:cxn>
                  <a:cxn ang="0">
                    <a:pos x="527" y="290"/>
                  </a:cxn>
                  <a:cxn ang="0">
                    <a:pos x="384" y="290"/>
                  </a:cxn>
                  <a:cxn ang="0">
                    <a:pos x="287" y="246"/>
                  </a:cxn>
                  <a:cxn ang="0">
                    <a:pos x="216" y="179"/>
                  </a:cxn>
                  <a:cxn ang="0">
                    <a:pos x="120" y="157"/>
                  </a:cxn>
                  <a:cxn ang="0">
                    <a:pos x="0" y="135"/>
                  </a:cxn>
                </a:cxnLst>
                <a:rect l="0" t="0" r="r" b="b"/>
                <a:pathLst>
                  <a:path w="1487" h="1229">
                    <a:moveTo>
                      <a:pt x="1487" y="1229"/>
                    </a:moveTo>
                    <a:lnTo>
                      <a:pt x="1487" y="157"/>
                    </a:lnTo>
                    <a:lnTo>
                      <a:pt x="1127" y="157"/>
                    </a:lnTo>
                    <a:lnTo>
                      <a:pt x="1055" y="89"/>
                    </a:lnTo>
                    <a:lnTo>
                      <a:pt x="959" y="22"/>
                    </a:lnTo>
                    <a:lnTo>
                      <a:pt x="839" y="22"/>
                    </a:lnTo>
                    <a:lnTo>
                      <a:pt x="696" y="0"/>
                    </a:lnTo>
                    <a:lnTo>
                      <a:pt x="576" y="45"/>
                    </a:lnTo>
                    <a:lnTo>
                      <a:pt x="624" y="112"/>
                    </a:lnTo>
                    <a:lnTo>
                      <a:pt x="624" y="202"/>
                    </a:lnTo>
                    <a:lnTo>
                      <a:pt x="648" y="269"/>
                    </a:lnTo>
                    <a:lnTo>
                      <a:pt x="527" y="290"/>
                    </a:lnTo>
                    <a:lnTo>
                      <a:pt x="384" y="290"/>
                    </a:lnTo>
                    <a:lnTo>
                      <a:pt x="287" y="246"/>
                    </a:lnTo>
                    <a:lnTo>
                      <a:pt x="216" y="179"/>
                    </a:lnTo>
                    <a:lnTo>
                      <a:pt x="120" y="157"/>
                    </a:lnTo>
                    <a:lnTo>
                      <a:pt x="0" y="135"/>
                    </a:lnTo>
                  </a:path>
                </a:pathLst>
              </a:custGeom>
              <a:noFill/>
              <a:ln w="0">
                <a:solidFill>
                  <a:schemeClr val="bg2"/>
                </a:solidFill>
                <a:prstDash val="solid"/>
                <a:round/>
                <a:headEnd/>
                <a:tailEnd/>
              </a:ln>
            </p:spPr>
            <p:txBody>
              <a:bodyPr/>
              <a:lstStyle/>
              <a:p>
                <a:endParaRPr lang="es-ES"/>
              </a:p>
            </p:txBody>
          </p:sp>
          <p:sp>
            <p:nvSpPr>
              <p:cNvPr id="76872" name="Rectangle 72"/>
              <p:cNvSpPr>
                <a:spLocks noChangeArrowheads="1"/>
              </p:cNvSpPr>
              <p:nvPr/>
            </p:nvSpPr>
            <p:spPr bwMode="auto">
              <a:xfrm>
                <a:off x="4399" y="2573"/>
                <a:ext cx="442" cy="115"/>
              </a:xfrm>
              <a:prstGeom prst="rect">
                <a:avLst/>
              </a:prstGeom>
              <a:noFill/>
              <a:ln w="9525">
                <a:noFill/>
                <a:miter lim="800000"/>
                <a:headEnd/>
                <a:tailEnd/>
              </a:ln>
            </p:spPr>
            <p:txBody>
              <a:bodyPr wrap="none" lIns="0" tIns="0" rIns="0" bIns="0">
                <a:spAutoFit/>
              </a:bodyPr>
              <a:lstStyle/>
              <a:p>
                <a:pPr algn="l">
                  <a:spcBef>
                    <a:spcPct val="0"/>
                  </a:spcBef>
                </a:pPr>
                <a:r>
                  <a:rPr lang="es-ES" sz="1200" b="1">
                    <a:solidFill>
                      <a:srgbClr val="D7D200"/>
                    </a:solidFill>
                    <a:latin typeface="Lithograph" pitchFamily="2" charset="0"/>
                  </a:rPr>
                  <a:t>M</a:t>
                </a:r>
                <a:r>
                  <a:rPr lang="es-MX" sz="1200" b="1">
                    <a:solidFill>
                      <a:srgbClr val="D7D200"/>
                    </a:solidFill>
                    <a:latin typeface="Lithograph" pitchFamily="2" charset="0"/>
                  </a:rPr>
                  <a:t>É</a:t>
                </a:r>
                <a:r>
                  <a:rPr lang="es-ES" sz="1200" b="1">
                    <a:solidFill>
                      <a:srgbClr val="D7D200"/>
                    </a:solidFill>
                    <a:latin typeface="Lithograph" pitchFamily="2" charset="0"/>
                  </a:rPr>
                  <a:t>RIDA</a:t>
                </a:r>
                <a:endParaRPr lang="es-ES" sz="1200">
                  <a:solidFill>
                    <a:srgbClr val="D7D200"/>
                  </a:solidFill>
                  <a:latin typeface="Lithograph" pitchFamily="2" charset="0"/>
                </a:endParaRPr>
              </a:p>
            </p:txBody>
          </p:sp>
          <p:sp>
            <p:nvSpPr>
              <p:cNvPr id="76873" name="Freeform 73"/>
              <p:cNvSpPr>
                <a:spLocks/>
              </p:cNvSpPr>
              <p:nvPr/>
            </p:nvSpPr>
            <p:spPr bwMode="auto">
              <a:xfrm>
                <a:off x="4471" y="2465"/>
                <a:ext cx="55" cy="54"/>
              </a:xfrm>
              <a:custGeom>
                <a:avLst/>
                <a:gdLst/>
                <a:ahLst/>
                <a:cxnLst>
                  <a:cxn ang="0">
                    <a:pos x="109" y="153"/>
                  </a:cxn>
                  <a:cxn ang="0">
                    <a:pos x="160" y="195"/>
                  </a:cxn>
                  <a:cxn ang="0">
                    <a:pos x="141" y="130"/>
                  </a:cxn>
                  <a:cxn ang="0">
                    <a:pos x="189" y="92"/>
                  </a:cxn>
                  <a:cxn ang="0">
                    <a:pos x="129" y="92"/>
                  </a:cxn>
                  <a:cxn ang="0">
                    <a:pos x="109" y="26"/>
                  </a:cxn>
                  <a:cxn ang="0">
                    <a:pos x="88" y="92"/>
                  </a:cxn>
                  <a:cxn ang="0">
                    <a:pos x="29" y="92"/>
                  </a:cxn>
                  <a:cxn ang="0">
                    <a:pos x="76" y="130"/>
                  </a:cxn>
                  <a:cxn ang="0">
                    <a:pos x="57" y="195"/>
                  </a:cxn>
                  <a:cxn ang="0">
                    <a:pos x="109" y="153"/>
                  </a:cxn>
                  <a:cxn ang="0">
                    <a:pos x="109" y="188"/>
                  </a:cxn>
                  <a:cxn ang="0">
                    <a:pos x="58" y="227"/>
                  </a:cxn>
                  <a:cxn ang="0">
                    <a:pos x="29" y="203"/>
                  </a:cxn>
                  <a:cxn ang="0">
                    <a:pos x="48" y="141"/>
                  </a:cxn>
                  <a:cxn ang="0">
                    <a:pos x="0" y="103"/>
                  </a:cxn>
                  <a:cxn ang="0">
                    <a:pos x="10" y="65"/>
                  </a:cxn>
                  <a:cxn ang="0">
                    <a:pos x="70" y="65"/>
                  </a:cxn>
                  <a:cxn ang="0">
                    <a:pos x="90" y="0"/>
                  </a:cxn>
                  <a:cxn ang="0">
                    <a:pos x="128" y="0"/>
                  </a:cxn>
                  <a:cxn ang="0">
                    <a:pos x="147" y="65"/>
                  </a:cxn>
                  <a:cxn ang="0">
                    <a:pos x="208" y="65"/>
                  </a:cxn>
                  <a:cxn ang="0">
                    <a:pos x="217" y="103"/>
                  </a:cxn>
                  <a:cxn ang="0">
                    <a:pos x="169" y="141"/>
                  </a:cxn>
                  <a:cxn ang="0">
                    <a:pos x="189" y="203"/>
                  </a:cxn>
                  <a:cxn ang="0">
                    <a:pos x="159" y="227"/>
                  </a:cxn>
                  <a:cxn ang="0">
                    <a:pos x="109" y="188"/>
                  </a:cxn>
                  <a:cxn ang="0">
                    <a:pos x="109" y="153"/>
                  </a:cxn>
                </a:cxnLst>
                <a:rect l="0" t="0" r="r" b="b"/>
                <a:pathLst>
                  <a:path w="217" h="227">
                    <a:moveTo>
                      <a:pt x="109" y="153"/>
                    </a:moveTo>
                    <a:lnTo>
                      <a:pt x="160" y="195"/>
                    </a:lnTo>
                    <a:lnTo>
                      <a:pt x="141" y="130"/>
                    </a:lnTo>
                    <a:lnTo>
                      <a:pt x="189" y="92"/>
                    </a:lnTo>
                    <a:lnTo>
                      <a:pt x="129" y="92"/>
                    </a:lnTo>
                    <a:lnTo>
                      <a:pt x="109" y="26"/>
                    </a:lnTo>
                    <a:lnTo>
                      <a:pt x="88" y="92"/>
                    </a:lnTo>
                    <a:lnTo>
                      <a:pt x="29" y="92"/>
                    </a:lnTo>
                    <a:lnTo>
                      <a:pt x="76" y="130"/>
                    </a:lnTo>
                    <a:lnTo>
                      <a:pt x="57" y="195"/>
                    </a:lnTo>
                    <a:lnTo>
                      <a:pt x="109" y="153"/>
                    </a:lnTo>
                    <a:lnTo>
                      <a:pt x="109" y="188"/>
                    </a:lnTo>
                    <a:lnTo>
                      <a:pt x="58" y="227"/>
                    </a:lnTo>
                    <a:lnTo>
                      <a:pt x="29" y="203"/>
                    </a:lnTo>
                    <a:lnTo>
                      <a:pt x="48" y="141"/>
                    </a:lnTo>
                    <a:lnTo>
                      <a:pt x="0" y="103"/>
                    </a:lnTo>
                    <a:lnTo>
                      <a:pt x="10" y="65"/>
                    </a:lnTo>
                    <a:lnTo>
                      <a:pt x="70" y="65"/>
                    </a:lnTo>
                    <a:lnTo>
                      <a:pt x="90" y="0"/>
                    </a:lnTo>
                    <a:lnTo>
                      <a:pt x="128" y="0"/>
                    </a:lnTo>
                    <a:lnTo>
                      <a:pt x="147" y="65"/>
                    </a:lnTo>
                    <a:lnTo>
                      <a:pt x="208" y="65"/>
                    </a:lnTo>
                    <a:lnTo>
                      <a:pt x="217" y="103"/>
                    </a:lnTo>
                    <a:lnTo>
                      <a:pt x="169" y="141"/>
                    </a:lnTo>
                    <a:lnTo>
                      <a:pt x="189" y="203"/>
                    </a:lnTo>
                    <a:lnTo>
                      <a:pt x="159" y="227"/>
                    </a:lnTo>
                    <a:lnTo>
                      <a:pt x="109" y="188"/>
                    </a:lnTo>
                    <a:lnTo>
                      <a:pt x="109" y="153"/>
                    </a:lnTo>
                    <a:close/>
                  </a:path>
                </a:pathLst>
              </a:custGeom>
              <a:solidFill>
                <a:srgbClr val="0000FF"/>
              </a:solidFill>
              <a:ln w="0">
                <a:solidFill>
                  <a:srgbClr val="FFFF00"/>
                </a:solidFill>
                <a:prstDash val="solid"/>
                <a:round/>
                <a:headEnd/>
                <a:tailEnd/>
              </a:ln>
            </p:spPr>
            <p:txBody>
              <a:bodyPr/>
              <a:lstStyle/>
              <a:p>
                <a:endParaRPr lang="es-ES"/>
              </a:p>
            </p:txBody>
          </p:sp>
          <p:sp>
            <p:nvSpPr>
              <p:cNvPr id="76874" name="Freeform 74"/>
              <p:cNvSpPr>
                <a:spLocks/>
              </p:cNvSpPr>
              <p:nvPr/>
            </p:nvSpPr>
            <p:spPr bwMode="auto">
              <a:xfrm>
                <a:off x="4479" y="2471"/>
                <a:ext cx="40" cy="42"/>
              </a:xfrm>
              <a:custGeom>
                <a:avLst/>
                <a:gdLst/>
                <a:ahLst/>
                <a:cxnLst>
                  <a:cxn ang="0">
                    <a:pos x="131" y="169"/>
                  </a:cxn>
                  <a:cxn ang="0">
                    <a:pos x="112" y="104"/>
                  </a:cxn>
                  <a:cxn ang="0">
                    <a:pos x="160" y="65"/>
                  </a:cxn>
                  <a:cxn ang="0">
                    <a:pos x="100" y="65"/>
                  </a:cxn>
                  <a:cxn ang="0">
                    <a:pos x="80" y="0"/>
                  </a:cxn>
                  <a:cxn ang="0">
                    <a:pos x="59" y="65"/>
                  </a:cxn>
                  <a:cxn ang="0">
                    <a:pos x="0" y="65"/>
                  </a:cxn>
                  <a:cxn ang="0">
                    <a:pos x="47" y="104"/>
                  </a:cxn>
                  <a:cxn ang="0">
                    <a:pos x="28" y="169"/>
                  </a:cxn>
                  <a:cxn ang="0">
                    <a:pos x="80" y="128"/>
                  </a:cxn>
                  <a:cxn ang="0">
                    <a:pos x="131" y="169"/>
                  </a:cxn>
                </a:cxnLst>
                <a:rect l="0" t="0" r="r" b="b"/>
                <a:pathLst>
                  <a:path w="160" h="169">
                    <a:moveTo>
                      <a:pt x="131" y="169"/>
                    </a:moveTo>
                    <a:lnTo>
                      <a:pt x="112" y="104"/>
                    </a:lnTo>
                    <a:lnTo>
                      <a:pt x="160" y="65"/>
                    </a:lnTo>
                    <a:lnTo>
                      <a:pt x="100" y="65"/>
                    </a:lnTo>
                    <a:lnTo>
                      <a:pt x="80" y="0"/>
                    </a:lnTo>
                    <a:lnTo>
                      <a:pt x="59" y="65"/>
                    </a:lnTo>
                    <a:lnTo>
                      <a:pt x="0" y="65"/>
                    </a:lnTo>
                    <a:lnTo>
                      <a:pt x="47" y="104"/>
                    </a:lnTo>
                    <a:lnTo>
                      <a:pt x="28" y="169"/>
                    </a:lnTo>
                    <a:lnTo>
                      <a:pt x="80" y="128"/>
                    </a:lnTo>
                    <a:lnTo>
                      <a:pt x="131" y="169"/>
                    </a:lnTo>
                  </a:path>
                </a:pathLst>
              </a:custGeom>
              <a:noFill/>
              <a:ln w="0">
                <a:solidFill>
                  <a:srgbClr val="FFFF00"/>
                </a:solidFill>
                <a:prstDash val="solid"/>
                <a:round/>
                <a:headEnd/>
                <a:tailEnd/>
              </a:ln>
            </p:spPr>
            <p:txBody>
              <a:bodyPr/>
              <a:lstStyle/>
              <a:p>
                <a:endParaRPr lang="es-ES"/>
              </a:p>
            </p:txBody>
          </p:sp>
          <p:sp>
            <p:nvSpPr>
              <p:cNvPr id="76875" name="Rectangle 75"/>
              <p:cNvSpPr>
                <a:spLocks noChangeArrowheads="1"/>
              </p:cNvSpPr>
              <p:nvPr/>
            </p:nvSpPr>
            <p:spPr bwMode="auto">
              <a:xfrm>
                <a:off x="4506" y="3678"/>
                <a:ext cx="596" cy="115"/>
              </a:xfrm>
              <a:prstGeom prst="rect">
                <a:avLst/>
              </a:prstGeom>
              <a:noFill/>
              <a:ln w="9525">
                <a:noFill/>
                <a:miter lim="800000"/>
                <a:headEnd/>
                <a:tailEnd/>
              </a:ln>
            </p:spPr>
            <p:txBody>
              <a:bodyPr wrap="none" lIns="0" tIns="0" rIns="0" bIns="0">
                <a:spAutoFit/>
              </a:bodyPr>
              <a:lstStyle/>
              <a:p>
                <a:pPr algn="l">
                  <a:spcBef>
                    <a:spcPct val="0"/>
                  </a:spcBef>
                </a:pPr>
                <a:r>
                  <a:rPr lang="es-MX" sz="1200" b="1">
                    <a:solidFill>
                      <a:srgbClr val="D7D200"/>
                    </a:solidFill>
                    <a:latin typeface="Lithograph" pitchFamily="2" charset="0"/>
                  </a:rPr>
                  <a:t>CHETUMAL</a:t>
                </a:r>
                <a:endParaRPr lang="es-ES" sz="1200">
                  <a:solidFill>
                    <a:srgbClr val="D7D200"/>
                  </a:solidFill>
                  <a:latin typeface="Lithograph" pitchFamily="2" charset="0"/>
                </a:endParaRPr>
              </a:p>
            </p:txBody>
          </p:sp>
          <p:sp>
            <p:nvSpPr>
              <p:cNvPr id="76876" name="Freeform 76"/>
              <p:cNvSpPr>
                <a:spLocks/>
              </p:cNvSpPr>
              <p:nvPr/>
            </p:nvSpPr>
            <p:spPr bwMode="auto">
              <a:xfrm>
                <a:off x="4941" y="3603"/>
                <a:ext cx="39" cy="42"/>
              </a:xfrm>
              <a:custGeom>
                <a:avLst/>
                <a:gdLst/>
                <a:ahLst/>
                <a:cxnLst>
                  <a:cxn ang="0">
                    <a:pos x="131" y="169"/>
                  </a:cxn>
                  <a:cxn ang="0">
                    <a:pos x="112" y="104"/>
                  </a:cxn>
                  <a:cxn ang="0">
                    <a:pos x="160" y="65"/>
                  </a:cxn>
                  <a:cxn ang="0">
                    <a:pos x="100" y="65"/>
                  </a:cxn>
                  <a:cxn ang="0">
                    <a:pos x="80" y="0"/>
                  </a:cxn>
                  <a:cxn ang="0">
                    <a:pos x="59" y="65"/>
                  </a:cxn>
                  <a:cxn ang="0">
                    <a:pos x="0" y="65"/>
                  </a:cxn>
                  <a:cxn ang="0">
                    <a:pos x="47" y="104"/>
                  </a:cxn>
                  <a:cxn ang="0">
                    <a:pos x="28" y="169"/>
                  </a:cxn>
                  <a:cxn ang="0">
                    <a:pos x="80" y="128"/>
                  </a:cxn>
                  <a:cxn ang="0">
                    <a:pos x="131" y="169"/>
                  </a:cxn>
                </a:cxnLst>
                <a:rect l="0" t="0" r="r" b="b"/>
                <a:pathLst>
                  <a:path w="160" h="169">
                    <a:moveTo>
                      <a:pt x="131" y="169"/>
                    </a:moveTo>
                    <a:lnTo>
                      <a:pt x="112" y="104"/>
                    </a:lnTo>
                    <a:lnTo>
                      <a:pt x="160" y="65"/>
                    </a:lnTo>
                    <a:lnTo>
                      <a:pt x="100" y="65"/>
                    </a:lnTo>
                    <a:lnTo>
                      <a:pt x="80" y="0"/>
                    </a:lnTo>
                    <a:lnTo>
                      <a:pt x="59" y="65"/>
                    </a:lnTo>
                    <a:lnTo>
                      <a:pt x="0" y="65"/>
                    </a:lnTo>
                    <a:lnTo>
                      <a:pt x="47" y="104"/>
                    </a:lnTo>
                    <a:lnTo>
                      <a:pt x="28" y="169"/>
                    </a:lnTo>
                    <a:lnTo>
                      <a:pt x="80" y="128"/>
                    </a:lnTo>
                    <a:lnTo>
                      <a:pt x="131" y="169"/>
                    </a:lnTo>
                  </a:path>
                </a:pathLst>
              </a:custGeom>
              <a:noFill/>
              <a:ln w="0">
                <a:solidFill>
                  <a:srgbClr val="FFFF00"/>
                </a:solidFill>
                <a:prstDash val="solid"/>
                <a:round/>
                <a:headEnd/>
                <a:tailEnd/>
              </a:ln>
            </p:spPr>
            <p:txBody>
              <a:bodyPr/>
              <a:lstStyle/>
              <a:p>
                <a:endParaRPr lang="es-ES"/>
              </a:p>
            </p:txBody>
          </p:sp>
        </p:grpSp>
        <p:sp>
          <p:nvSpPr>
            <p:cNvPr id="76881" name="Oval 81"/>
            <p:cNvSpPr>
              <a:spLocks noChangeArrowheads="1"/>
            </p:cNvSpPr>
            <p:nvPr/>
          </p:nvSpPr>
          <p:spPr bwMode="auto">
            <a:xfrm>
              <a:off x="8001000" y="4800600"/>
              <a:ext cx="228600" cy="228600"/>
            </a:xfrm>
            <a:prstGeom prst="ellipse">
              <a:avLst/>
            </a:prstGeom>
            <a:solidFill>
              <a:srgbClr val="FFCC99"/>
            </a:solidFill>
            <a:ln w="9525">
              <a:noFill/>
              <a:round/>
              <a:headEnd/>
              <a:tailEnd/>
            </a:ln>
            <a:effectLst/>
          </p:spPr>
          <p:txBody>
            <a:bodyPr wrap="none" anchor="ctr"/>
            <a:lstStyle/>
            <a:p>
              <a:r>
                <a:rPr lang="es-MX"/>
                <a:t>Vn</a:t>
              </a:r>
              <a:endParaRPr lang="es-ES"/>
            </a:p>
          </p:txBody>
        </p:sp>
        <p:sp>
          <p:nvSpPr>
            <p:cNvPr id="76882" name="Oval 82"/>
            <p:cNvSpPr>
              <a:spLocks noChangeArrowheads="1"/>
            </p:cNvSpPr>
            <p:nvPr/>
          </p:nvSpPr>
          <p:spPr bwMode="auto">
            <a:xfrm>
              <a:off x="8458200" y="4038600"/>
              <a:ext cx="228600" cy="228600"/>
            </a:xfrm>
            <a:prstGeom prst="ellipse">
              <a:avLst/>
            </a:prstGeom>
            <a:solidFill>
              <a:srgbClr val="FFCC99"/>
            </a:solidFill>
            <a:ln w="9525">
              <a:noFill/>
              <a:round/>
              <a:headEnd/>
              <a:tailEnd/>
            </a:ln>
            <a:effectLst/>
          </p:spPr>
          <p:txBody>
            <a:bodyPr wrap="none" anchor="ctr"/>
            <a:lstStyle/>
            <a:p>
              <a:r>
                <a:rPr lang="es-MX"/>
                <a:t>Vn</a:t>
              </a:r>
              <a:endParaRPr lang="es-ES"/>
            </a:p>
          </p:txBody>
        </p:sp>
        <p:sp>
          <p:nvSpPr>
            <p:cNvPr id="76888" name="Oval 88"/>
            <p:cNvSpPr>
              <a:spLocks noChangeArrowheads="1"/>
            </p:cNvSpPr>
            <p:nvPr/>
          </p:nvSpPr>
          <p:spPr bwMode="auto">
            <a:xfrm>
              <a:off x="7772400" y="5257800"/>
              <a:ext cx="228600" cy="228600"/>
            </a:xfrm>
            <a:prstGeom prst="ellipse">
              <a:avLst/>
            </a:prstGeom>
            <a:solidFill>
              <a:srgbClr val="00FF00"/>
            </a:solidFill>
            <a:ln w="9525">
              <a:noFill/>
              <a:round/>
              <a:headEnd/>
              <a:tailEnd/>
            </a:ln>
            <a:effectLst/>
          </p:spPr>
          <p:txBody>
            <a:bodyPr wrap="none" anchor="ctr"/>
            <a:lstStyle/>
            <a:p>
              <a:r>
                <a:rPr lang="es-MX"/>
                <a:t>Mi</a:t>
              </a:r>
              <a:endParaRPr lang="es-ES"/>
            </a:p>
          </p:txBody>
        </p:sp>
        <p:sp>
          <p:nvSpPr>
            <p:cNvPr id="76889" name="Oval 89"/>
            <p:cNvSpPr>
              <a:spLocks noChangeArrowheads="1"/>
            </p:cNvSpPr>
            <p:nvPr/>
          </p:nvSpPr>
          <p:spPr bwMode="auto">
            <a:xfrm>
              <a:off x="8077200" y="4495800"/>
              <a:ext cx="228600" cy="228600"/>
            </a:xfrm>
            <a:prstGeom prst="ellipse">
              <a:avLst/>
            </a:prstGeom>
            <a:solidFill>
              <a:srgbClr val="00FF00"/>
            </a:solidFill>
            <a:ln w="9525">
              <a:noFill/>
              <a:round/>
              <a:headEnd/>
              <a:tailEnd/>
            </a:ln>
            <a:effectLst/>
          </p:spPr>
          <p:txBody>
            <a:bodyPr wrap="none" anchor="ctr"/>
            <a:lstStyle/>
            <a:p>
              <a:r>
                <a:rPr lang="es-MX"/>
                <a:t>Mi</a:t>
              </a:r>
              <a:endParaRPr lang="es-ES"/>
            </a:p>
          </p:txBody>
        </p:sp>
        <p:sp>
          <p:nvSpPr>
            <p:cNvPr id="76895" name="Oval 95"/>
            <p:cNvSpPr>
              <a:spLocks noChangeArrowheads="1"/>
            </p:cNvSpPr>
            <p:nvPr/>
          </p:nvSpPr>
          <p:spPr bwMode="auto">
            <a:xfrm>
              <a:off x="8153400" y="3733800"/>
              <a:ext cx="228600" cy="228600"/>
            </a:xfrm>
            <a:prstGeom prst="ellipse">
              <a:avLst/>
            </a:prstGeom>
            <a:solidFill>
              <a:srgbClr val="CC9900"/>
            </a:solidFill>
            <a:ln w="9525">
              <a:noFill/>
              <a:round/>
              <a:headEnd/>
              <a:tailEnd/>
            </a:ln>
            <a:effectLst/>
          </p:spPr>
          <p:txBody>
            <a:bodyPr wrap="none" anchor="ctr"/>
            <a:lstStyle/>
            <a:p>
              <a:r>
                <a:rPr lang="es-MX"/>
                <a:t>Po</a:t>
              </a:r>
              <a:endParaRPr lang="es-ES"/>
            </a:p>
          </p:txBody>
        </p:sp>
        <p:sp>
          <p:nvSpPr>
            <p:cNvPr id="76896" name="Oval 96"/>
            <p:cNvSpPr>
              <a:spLocks noChangeArrowheads="1"/>
            </p:cNvSpPr>
            <p:nvPr/>
          </p:nvSpPr>
          <p:spPr bwMode="auto">
            <a:xfrm>
              <a:off x="7696200" y="3733800"/>
              <a:ext cx="228600" cy="228600"/>
            </a:xfrm>
            <a:prstGeom prst="ellipse">
              <a:avLst/>
            </a:prstGeom>
            <a:solidFill>
              <a:srgbClr val="CC9900"/>
            </a:solidFill>
            <a:ln w="9525">
              <a:noFill/>
              <a:round/>
              <a:headEnd/>
              <a:tailEnd/>
            </a:ln>
            <a:effectLst/>
          </p:spPr>
          <p:txBody>
            <a:bodyPr wrap="none" anchor="ctr"/>
            <a:lstStyle/>
            <a:p>
              <a:r>
                <a:rPr lang="es-MX"/>
                <a:t>Po</a:t>
              </a:r>
              <a:endParaRPr lang="es-ES"/>
            </a:p>
          </p:txBody>
        </p:sp>
        <p:sp>
          <p:nvSpPr>
            <p:cNvPr id="76902" name="Oval 102"/>
            <p:cNvSpPr>
              <a:spLocks noChangeArrowheads="1"/>
            </p:cNvSpPr>
            <p:nvPr/>
          </p:nvSpPr>
          <p:spPr bwMode="auto">
            <a:xfrm>
              <a:off x="7391400" y="4800600"/>
              <a:ext cx="228600" cy="228600"/>
            </a:xfrm>
            <a:prstGeom prst="ellipse">
              <a:avLst/>
            </a:prstGeom>
            <a:solidFill>
              <a:srgbClr val="3333CC"/>
            </a:solidFill>
            <a:ln w="9525">
              <a:noFill/>
              <a:round/>
              <a:headEnd/>
              <a:tailEnd/>
            </a:ln>
            <a:effectLst/>
          </p:spPr>
          <p:txBody>
            <a:bodyPr wrap="none" anchor="ctr"/>
            <a:lstStyle/>
            <a:p>
              <a:r>
                <a:rPr lang="es-MX"/>
                <a:t>H</a:t>
              </a:r>
              <a:endParaRPr lang="es-ES"/>
            </a:p>
          </p:txBody>
        </p:sp>
        <p:sp>
          <p:nvSpPr>
            <p:cNvPr id="76903" name="Oval 103"/>
            <p:cNvSpPr>
              <a:spLocks noChangeArrowheads="1"/>
            </p:cNvSpPr>
            <p:nvPr/>
          </p:nvSpPr>
          <p:spPr bwMode="auto">
            <a:xfrm>
              <a:off x="8001000" y="4114800"/>
              <a:ext cx="228600" cy="228600"/>
            </a:xfrm>
            <a:prstGeom prst="ellipse">
              <a:avLst/>
            </a:prstGeom>
            <a:solidFill>
              <a:srgbClr val="3333CC"/>
            </a:solidFill>
            <a:ln w="9525">
              <a:noFill/>
              <a:round/>
              <a:headEnd/>
              <a:tailEnd/>
            </a:ln>
            <a:effectLst/>
          </p:spPr>
          <p:txBody>
            <a:bodyPr wrap="none" anchor="ctr"/>
            <a:lstStyle/>
            <a:p>
              <a:r>
                <a:rPr lang="es-MX"/>
                <a:t>H</a:t>
              </a:r>
              <a:endParaRPr lang="es-ES"/>
            </a:p>
          </p:txBody>
        </p:sp>
        <p:sp>
          <p:nvSpPr>
            <p:cNvPr id="76904" name="Oval 104"/>
            <p:cNvSpPr>
              <a:spLocks noChangeArrowheads="1"/>
            </p:cNvSpPr>
            <p:nvPr/>
          </p:nvSpPr>
          <p:spPr bwMode="auto">
            <a:xfrm>
              <a:off x="7543800" y="4343400"/>
              <a:ext cx="228600" cy="228600"/>
            </a:xfrm>
            <a:prstGeom prst="ellipse">
              <a:avLst/>
            </a:prstGeom>
            <a:solidFill>
              <a:srgbClr val="3333CC"/>
            </a:solidFill>
            <a:ln w="9525">
              <a:noFill/>
              <a:round/>
              <a:headEnd/>
              <a:tailEnd/>
            </a:ln>
            <a:effectLst/>
          </p:spPr>
          <p:txBody>
            <a:bodyPr wrap="none" anchor="ctr"/>
            <a:lstStyle/>
            <a:p>
              <a:r>
                <a:rPr lang="es-MX"/>
                <a:t>H</a:t>
              </a:r>
              <a:endParaRPr lang="es-ES"/>
            </a:p>
          </p:txBody>
        </p:sp>
        <p:sp>
          <p:nvSpPr>
            <p:cNvPr id="76906" name="Oval 106"/>
            <p:cNvSpPr>
              <a:spLocks noChangeArrowheads="1"/>
            </p:cNvSpPr>
            <p:nvPr/>
          </p:nvSpPr>
          <p:spPr bwMode="auto">
            <a:xfrm>
              <a:off x="7315200" y="4572000"/>
              <a:ext cx="228600" cy="228600"/>
            </a:xfrm>
            <a:prstGeom prst="ellipse">
              <a:avLst/>
            </a:prstGeom>
            <a:solidFill>
              <a:srgbClr val="CC3300"/>
            </a:solidFill>
            <a:ln w="9525">
              <a:noFill/>
              <a:round/>
              <a:headEnd/>
              <a:tailEnd/>
            </a:ln>
            <a:effectLst/>
          </p:spPr>
          <p:txBody>
            <a:bodyPr wrap="none" anchor="ctr"/>
            <a:lstStyle/>
            <a:p>
              <a:r>
                <a:rPr lang="es-MX"/>
                <a:t>P</a:t>
              </a:r>
              <a:endParaRPr lang="es-ES"/>
            </a:p>
          </p:txBody>
        </p:sp>
        <p:sp>
          <p:nvSpPr>
            <p:cNvPr id="76907" name="Oval 107"/>
            <p:cNvSpPr>
              <a:spLocks noChangeArrowheads="1"/>
            </p:cNvSpPr>
            <p:nvPr/>
          </p:nvSpPr>
          <p:spPr bwMode="auto">
            <a:xfrm>
              <a:off x="7162800" y="4343400"/>
              <a:ext cx="228600" cy="228600"/>
            </a:xfrm>
            <a:prstGeom prst="ellipse">
              <a:avLst/>
            </a:prstGeom>
            <a:solidFill>
              <a:srgbClr val="CC3300"/>
            </a:solidFill>
            <a:ln w="9525">
              <a:noFill/>
              <a:round/>
              <a:headEnd/>
              <a:tailEnd/>
            </a:ln>
            <a:effectLst/>
          </p:spPr>
          <p:txBody>
            <a:bodyPr wrap="none" anchor="ctr"/>
            <a:lstStyle/>
            <a:p>
              <a:r>
                <a:rPr lang="es-MX"/>
                <a:t>P</a:t>
              </a:r>
              <a:endParaRPr lang="es-ES"/>
            </a:p>
          </p:txBody>
        </p:sp>
      </p:grpSp>
      <p:grpSp>
        <p:nvGrpSpPr>
          <p:cNvPr id="12" name="Group 108"/>
          <p:cNvGrpSpPr>
            <a:grpSpLocks/>
          </p:cNvGrpSpPr>
          <p:nvPr/>
        </p:nvGrpSpPr>
        <p:grpSpPr bwMode="auto">
          <a:xfrm>
            <a:off x="336574" y="1551629"/>
            <a:ext cx="2538745" cy="2001917"/>
            <a:chOff x="-960" y="1453"/>
            <a:chExt cx="3590" cy="2819"/>
          </a:xfrm>
        </p:grpSpPr>
        <p:pic>
          <p:nvPicPr>
            <p:cNvPr id="76910" name="Picture 110" descr="plantacion guano 1"/>
            <p:cNvPicPr>
              <a:picLocks noChangeAspect="1" noChangeArrowheads="1"/>
            </p:cNvPicPr>
            <p:nvPr/>
          </p:nvPicPr>
          <p:blipFill>
            <a:blip r:embed="rId7" cstate="print"/>
            <a:srcRect/>
            <a:stretch>
              <a:fillRect/>
            </a:stretch>
          </p:blipFill>
          <p:spPr bwMode="auto">
            <a:xfrm>
              <a:off x="-960" y="1453"/>
              <a:ext cx="3590" cy="28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6911" name="Text Box 111"/>
            <p:cNvSpPr txBox="1">
              <a:spLocks noChangeArrowheads="1"/>
            </p:cNvSpPr>
            <p:nvPr/>
          </p:nvSpPr>
          <p:spPr bwMode="auto">
            <a:xfrm>
              <a:off x="-721" y="3578"/>
              <a:ext cx="1578" cy="433"/>
            </a:xfrm>
            <a:prstGeom prst="rect">
              <a:avLst/>
            </a:prstGeom>
            <a:noFill/>
            <a:ln w="9525">
              <a:noFill/>
              <a:miter lim="800000"/>
              <a:headEnd/>
              <a:tailEnd/>
            </a:ln>
            <a:effectLst/>
          </p:spPr>
          <p:txBody>
            <a:bodyPr wrap="square">
              <a:spAutoFit/>
            </a:bodyPr>
            <a:lstStyle/>
            <a:p>
              <a:pPr algn="l"/>
              <a:r>
                <a:rPr lang="es-ES_tradnl" sz="1400" b="1" dirty="0">
                  <a:solidFill>
                    <a:srgbClr val="FFCC00"/>
                  </a:solidFill>
                  <a:latin typeface="Arial" charset="0"/>
                </a:rPr>
                <a:t>Plantación</a:t>
              </a:r>
              <a:endParaRPr lang="es-ES" sz="1400" b="1" dirty="0">
                <a:solidFill>
                  <a:srgbClr val="FFCC00"/>
                </a:solidFill>
                <a:latin typeface="Arial" charset="0"/>
              </a:endParaRPr>
            </a:p>
          </p:txBody>
        </p:sp>
      </p:grpSp>
      <p:grpSp>
        <p:nvGrpSpPr>
          <p:cNvPr id="42" name="Grupo 41"/>
          <p:cNvGrpSpPr/>
          <p:nvPr/>
        </p:nvGrpSpPr>
        <p:grpSpPr>
          <a:xfrm>
            <a:off x="121450" y="134235"/>
            <a:ext cx="8828394" cy="687689"/>
            <a:chOff x="121450" y="134235"/>
            <a:chExt cx="8828394" cy="687689"/>
          </a:xfrm>
        </p:grpSpPr>
        <p:sp>
          <p:nvSpPr>
            <p:cNvPr id="43"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44"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6994403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1" name="Picture 3" descr="casa maya 1"/>
          <p:cNvPicPr>
            <a:picLocks noChangeAspect="1" noChangeArrowheads="1"/>
          </p:cNvPicPr>
          <p:nvPr/>
        </p:nvPicPr>
        <p:blipFill>
          <a:blip r:embed="rId3" cstate="print"/>
          <a:srcRect/>
          <a:stretch>
            <a:fillRect/>
          </a:stretch>
        </p:blipFill>
        <p:spPr bwMode="auto">
          <a:xfrm>
            <a:off x="683568" y="1638102"/>
            <a:ext cx="3581400" cy="23669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3975" name="Rectangle 7" descr="Large confetti"/>
          <p:cNvSpPr>
            <a:spLocks noChangeArrowheads="1"/>
          </p:cNvSpPr>
          <p:nvPr/>
        </p:nvSpPr>
        <p:spPr bwMode="auto">
          <a:xfrm>
            <a:off x="417463" y="236240"/>
            <a:ext cx="8452048" cy="1143000"/>
          </a:xfrm>
          <a:prstGeom prst="rect">
            <a:avLst/>
          </a:prstGeom>
          <a:noFill/>
          <a:ln w="9525">
            <a:noFill/>
            <a:miter lim="800000"/>
            <a:headEnd/>
            <a:tailEnd/>
          </a:ln>
          <a:effectLst/>
        </p:spPr>
        <p:txBody>
          <a:bodyPr anchor="b"/>
          <a:lstStyle/>
          <a:p>
            <a:pPr>
              <a:spcBef>
                <a:spcPct val="0"/>
              </a:spcBef>
            </a:pPr>
            <a:r>
              <a:rPr lang="es-MX" sz="2800" dirty="0"/>
              <a:t>Sustitución de techos de guano por o</a:t>
            </a:r>
            <a:r>
              <a:rPr lang="es-MX" sz="2800" dirty="0" smtClean="0"/>
              <a:t>tros </a:t>
            </a:r>
            <a:r>
              <a:rPr lang="es-MX" sz="2800" dirty="0"/>
              <a:t>materiales</a:t>
            </a:r>
            <a:endParaRPr lang="es-ES" sz="2800" dirty="0"/>
          </a:p>
        </p:txBody>
      </p:sp>
      <p:pic>
        <p:nvPicPr>
          <p:cNvPr id="83974" name="Picture 6" descr="sabal16"/>
          <p:cNvPicPr>
            <a:picLocks noChangeAspect="1" noChangeArrowheads="1"/>
          </p:cNvPicPr>
          <p:nvPr/>
        </p:nvPicPr>
        <p:blipFill>
          <a:blip r:embed="rId4" cstate="print">
            <a:lum bright="-6000" contrast="-18000"/>
          </a:blip>
          <a:srcRect/>
          <a:stretch>
            <a:fillRect/>
          </a:stretch>
        </p:blipFill>
        <p:spPr bwMode="auto">
          <a:xfrm>
            <a:off x="5148064" y="1622227"/>
            <a:ext cx="3529013" cy="238283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3976" name="Picture 8" descr="casa material palapa"/>
          <p:cNvPicPr>
            <a:picLocks noChangeAspect="1" noChangeArrowheads="1"/>
          </p:cNvPicPr>
          <p:nvPr/>
        </p:nvPicPr>
        <p:blipFill>
          <a:blip r:embed="rId5" cstate="print"/>
          <a:srcRect/>
          <a:stretch>
            <a:fillRect/>
          </a:stretch>
        </p:blipFill>
        <p:spPr bwMode="auto">
          <a:xfrm>
            <a:off x="3275856" y="4004185"/>
            <a:ext cx="2735263" cy="26511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3977" name="Picture 9" descr="sabal glifo1"/>
          <p:cNvPicPr>
            <a:picLocks noChangeAspect="1" noChangeArrowheads="1"/>
          </p:cNvPicPr>
          <p:nvPr/>
        </p:nvPicPr>
        <p:blipFill>
          <a:blip r:embed="rId6" cstate="print"/>
          <a:srcRect/>
          <a:stretch>
            <a:fillRect/>
          </a:stretch>
        </p:blipFill>
        <p:spPr bwMode="auto">
          <a:xfrm>
            <a:off x="7614071" y="5301208"/>
            <a:ext cx="1255440" cy="1219182"/>
          </a:xfrm>
          <a:prstGeom prst="rect">
            <a:avLst/>
          </a:prstGeom>
          <a:blipFill dpi="0" rotWithShape="0">
            <a:blip r:embed="rId7" cstate="print"/>
            <a:srcRect/>
            <a:tile tx="0" ty="0" sx="100000" sy="100000" flip="none" algn="tl"/>
          </a:blipFill>
        </p:spPr>
      </p:pic>
      <p:grpSp>
        <p:nvGrpSpPr>
          <p:cNvPr id="7" name="Grupo 6"/>
          <p:cNvGrpSpPr/>
          <p:nvPr/>
        </p:nvGrpSpPr>
        <p:grpSpPr>
          <a:xfrm>
            <a:off x="121450" y="134235"/>
            <a:ext cx="8828394" cy="687689"/>
            <a:chOff x="121450" y="134235"/>
            <a:chExt cx="8828394" cy="687689"/>
          </a:xfrm>
        </p:grpSpPr>
        <p:sp>
          <p:nvSpPr>
            <p:cNvPr id="8"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9"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14500827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descr="Large confetti"/>
          <p:cNvSpPr>
            <a:spLocks noChangeArrowheads="1"/>
          </p:cNvSpPr>
          <p:nvPr/>
        </p:nvSpPr>
        <p:spPr bwMode="auto">
          <a:xfrm>
            <a:off x="1093788" y="284163"/>
            <a:ext cx="7772400" cy="1143000"/>
          </a:xfrm>
          <a:prstGeom prst="rect">
            <a:avLst/>
          </a:prstGeom>
          <a:noFill/>
          <a:ln w="9525">
            <a:noFill/>
            <a:miter lim="800000"/>
            <a:headEnd/>
            <a:tailEnd/>
          </a:ln>
          <a:effectLst/>
        </p:spPr>
        <p:txBody>
          <a:bodyPr anchor="b"/>
          <a:lstStyle/>
          <a:p>
            <a:pPr>
              <a:spcBef>
                <a:spcPct val="0"/>
              </a:spcBef>
            </a:pPr>
            <a:r>
              <a:rPr lang="es-MX" sz="4000" dirty="0"/>
              <a:t>Cambio cultural (antecedentes)</a:t>
            </a:r>
          </a:p>
          <a:p>
            <a:pPr>
              <a:spcBef>
                <a:spcPct val="0"/>
              </a:spcBef>
            </a:pPr>
            <a:r>
              <a:rPr lang="es-MX" sz="2400" dirty="0"/>
              <a:t>Thompson (1976) </a:t>
            </a:r>
            <a:r>
              <a:rPr lang="es-MX" sz="2400" dirty="0" err="1"/>
              <a:t>Annis</a:t>
            </a:r>
            <a:r>
              <a:rPr lang="es-MX" sz="2400" dirty="0"/>
              <a:t> (1987)</a:t>
            </a:r>
            <a:endParaRPr lang="es-ES" sz="2400" dirty="0"/>
          </a:p>
        </p:txBody>
      </p:sp>
      <p:sp>
        <p:nvSpPr>
          <p:cNvPr id="121860" name="Text Box 4"/>
          <p:cNvSpPr txBox="1">
            <a:spLocks noChangeArrowheads="1"/>
          </p:cNvSpPr>
          <p:nvPr/>
        </p:nvSpPr>
        <p:spPr bwMode="auto">
          <a:xfrm>
            <a:off x="1600200" y="1733550"/>
            <a:ext cx="5943600" cy="701675"/>
          </a:xfrm>
          <a:prstGeom prst="rect">
            <a:avLst/>
          </a:prstGeom>
          <a:solidFill>
            <a:srgbClr val="FF0000"/>
          </a:solidFill>
          <a:ln w="9525">
            <a:noFill/>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a:spAutoFit/>
            <a:flatTx/>
          </a:bodyPr>
          <a:lstStyle/>
          <a:p>
            <a:r>
              <a:rPr lang="es-MX" sz="2000" b="1">
                <a:solidFill>
                  <a:schemeClr val="bg1"/>
                </a:solidFill>
                <a:latin typeface="Comic Sans MS" pitchFamily="66" charset="0"/>
              </a:rPr>
              <a:t>En Yucatán el cambio cultural se relaciona con...                </a:t>
            </a:r>
            <a:endParaRPr lang="es-ES" sz="2000" b="1">
              <a:solidFill>
                <a:schemeClr val="bg1"/>
              </a:solidFill>
              <a:latin typeface="Comic Sans MS" pitchFamily="66" charset="0"/>
            </a:endParaRPr>
          </a:p>
        </p:txBody>
      </p:sp>
      <p:grpSp>
        <p:nvGrpSpPr>
          <p:cNvPr id="2" name="Group 5"/>
          <p:cNvGrpSpPr>
            <a:grpSpLocks/>
          </p:cNvGrpSpPr>
          <p:nvPr/>
        </p:nvGrpSpPr>
        <p:grpSpPr bwMode="auto">
          <a:xfrm>
            <a:off x="1466850" y="2438400"/>
            <a:ext cx="5791200" cy="685800"/>
            <a:chOff x="1056" y="1344"/>
            <a:chExt cx="3648" cy="528"/>
          </a:xfrm>
        </p:grpSpPr>
        <p:sp>
          <p:nvSpPr>
            <p:cNvPr id="121862" name="Line 6"/>
            <p:cNvSpPr>
              <a:spLocks noChangeShapeType="1"/>
            </p:cNvSpPr>
            <p:nvPr/>
          </p:nvSpPr>
          <p:spPr bwMode="auto">
            <a:xfrm>
              <a:off x="1056" y="1536"/>
              <a:ext cx="0" cy="336"/>
            </a:xfrm>
            <a:prstGeom prst="line">
              <a:avLst/>
            </a:prstGeom>
            <a:noFill/>
            <a:ln w="47625">
              <a:solidFill>
                <a:schemeClr val="tx1"/>
              </a:solidFill>
              <a:round/>
              <a:headEnd/>
              <a:tailEnd type="triangle" w="med" len="med"/>
            </a:ln>
            <a:effectLst/>
          </p:spPr>
          <p:txBody>
            <a:bodyPr/>
            <a:lstStyle/>
            <a:p>
              <a:endParaRPr lang="es-ES"/>
            </a:p>
          </p:txBody>
        </p:sp>
        <p:sp>
          <p:nvSpPr>
            <p:cNvPr id="121863" name="Line 7"/>
            <p:cNvSpPr>
              <a:spLocks noChangeShapeType="1"/>
            </p:cNvSpPr>
            <p:nvPr/>
          </p:nvSpPr>
          <p:spPr bwMode="auto">
            <a:xfrm>
              <a:off x="2880" y="1344"/>
              <a:ext cx="0" cy="192"/>
            </a:xfrm>
            <a:prstGeom prst="line">
              <a:avLst/>
            </a:prstGeom>
            <a:noFill/>
            <a:ln w="47625">
              <a:solidFill>
                <a:schemeClr val="tx1"/>
              </a:solidFill>
              <a:round/>
              <a:headEnd/>
              <a:tailEnd/>
            </a:ln>
            <a:effectLst/>
          </p:spPr>
          <p:txBody>
            <a:bodyPr/>
            <a:lstStyle/>
            <a:p>
              <a:endParaRPr lang="es-ES"/>
            </a:p>
          </p:txBody>
        </p:sp>
        <p:sp>
          <p:nvSpPr>
            <p:cNvPr id="121864" name="Line 8"/>
            <p:cNvSpPr>
              <a:spLocks noChangeShapeType="1"/>
            </p:cNvSpPr>
            <p:nvPr/>
          </p:nvSpPr>
          <p:spPr bwMode="auto">
            <a:xfrm flipH="1">
              <a:off x="1056" y="1536"/>
              <a:ext cx="1824" cy="0"/>
            </a:xfrm>
            <a:prstGeom prst="line">
              <a:avLst/>
            </a:prstGeom>
            <a:noFill/>
            <a:ln w="47625">
              <a:solidFill>
                <a:schemeClr val="tx1"/>
              </a:solidFill>
              <a:round/>
              <a:headEnd/>
              <a:tailEnd/>
            </a:ln>
            <a:effectLst/>
          </p:spPr>
          <p:txBody>
            <a:bodyPr/>
            <a:lstStyle/>
            <a:p>
              <a:endParaRPr lang="es-ES"/>
            </a:p>
          </p:txBody>
        </p:sp>
        <p:sp>
          <p:nvSpPr>
            <p:cNvPr id="121865" name="Line 9"/>
            <p:cNvSpPr>
              <a:spLocks noChangeShapeType="1"/>
            </p:cNvSpPr>
            <p:nvPr/>
          </p:nvSpPr>
          <p:spPr bwMode="auto">
            <a:xfrm>
              <a:off x="4704" y="1536"/>
              <a:ext cx="0" cy="336"/>
            </a:xfrm>
            <a:prstGeom prst="line">
              <a:avLst/>
            </a:prstGeom>
            <a:noFill/>
            <a:ln w="47625">
              <a:solidFill>
                <a:schemeClr val="tx1"/>
              </a:solidFill>
              <a:round/>
              <a:headEnd/>
              <a:tailEnd type="triangle" w="med" len="med"/>
            </a:ln>
            <a:effectLst/>
          </p:spPr>
          <p:txBody>
            <a:bodyPr/>
            <a:lstStyle/>
            <a:p>
              <a:endParaRPr lang="es-ES"/>
            </a:p>
          </p:txBody>
        </p:sp>
        <p:sp>
          <p:nvSpPr>
            <p:cNvPr id="121866" name="Line 10"/>
            <p:cNvSpPr>
              <a:spLocks noChangeShapeType="1"/>
            </p:cNvSpPr>
            <p:nvPr/>
          </p:nvSpPr>
          <p:spPr bwMode="auto">
            <a:xfrm>
              <a:off x="2880" y="1536"/>
              <a:ext cx="0" cy="336"/>
            </a:xfrm>
            <a:prstGeom prst="line">
              <a:avLst/>
            </a:prstGeom>
            <a:noFill/>
            <a:ln w="47625">
              <a:solidFill>
                <a:schemeClr val="tx1"/>
              </a:solidFill>
              <a:round/>
              <a:headEnd/>
              <a:tailEnd type="triangle" w="med" len="med"/>
            </a:ln>
            <a:effectLst/>
          </p:spPr>
          <p:txBody>
            <a:bodyPr/>
            <a:lstStyle/>
            <a:p>
              <a:endParaRPr lang="es-ES"/>
            </a:p>
          </p:txBody>
        </p:sp>
        <p:sp>
          <p:nvSpPr>
            <p:cNvPr id="121867" name="Line 11"/>
            <p:cNvSpPr>
              <a:spLocks noChangeShapeType="1"/>
            </p:cNvSpPr>
            <p:nvPr/>
          </p:nvSpPr>
          <p:spPr bwMode="auto">
            <a:xfrm flipH="1">
              <a:off x="2880" y="1536"/>
              <a:ext cx="1824" cy="0"/>
            </a:xfrm>
            <a:prstGeom prst="line">
              <a:avLst/>
            </a:prstGeom>
            <a:noFill/>
            <a:ln w="47625">
              <a:solidFill>
                <a:schemeClr val="tx1"/>
              </a:solidFill>
              <a:round/>
              <a:headEnd/>
              <a:tailEnd/>
            </a:ln>
            <a:effectLst/>
          </p:spPr>
          <p:txBody>
            <a:bodyPr/>
            <a:lstStyle/>
            <a:p>
              <a:endParaRPr lang="es-ES"/>
            </a:p>
          </p:txBody>
        </p:sp>
      </p:grpSp>
      <p:sp>
        <p:nvSpPr>
          <p:cNvPr id="121868" name="Text Box 12"/>
          <p:cNvSpPr txBox="1">
            <a:spLocks noChangeArrowheads="1"/>
          </p:cNvSpPr>
          <p:nvPr/>
        </p:nvSpPr>
        <p:spPr bwMode="auto">
          <a:xfrm>
            <a:off x="247650" y="3200400"/>
            <a:ext cx="2438400" cy="396875"/>
          </a:xfrm>
          <a:prstGeom prst="rect">
            <a:avLst/>
          </a:prstGeom>
          <a:solidFill>
            <a:srgbClr val="FF0000"/>
          </a:solidFill>
          <a:ln w="9525">
            <a:noFill/>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a:spAutoFit/>
            <a:flatTx/>
          </a:bodyPr>
          <a:lstStyle/>
          <a:p>
            <a:r>
              <a:rPr lang="es-MX" sz="2000" b="1">
                <a:solidFill>
                  <a:schemeClr val="bg1"/>
                </a:solidFill>
                <a:latin typeface="Comic Sans MS" pitchFamily="66" charset="0"/>
              </a:rPr>
              <a:t>Ocupación  </a:t>
            </a:r>
            <a:r>
              <a:rPr lang="es-MX" sz="2000" b="1">
                <a:solidFill>
                  <a:srgbClr val="FFFF00"/>
                </a:solidFill>
                <a:latin typeface="Comic Sans MS" pitchFamily="66" charset="0"/>
              </a:rPr>
              <a:t>             </a:t>
            </a:r>
            <a:endParaRPr lang="es-ES" sz="2000" b="1">
              <a:solidFill>
                <a:srgbClr val="FFFF00"/>
              </a:solidFill>
              <a:latin typeface="Comic Sans MS" pitchFamily="66" charset="0"/>
            </a:endParaRPr>
          </a:p>
        </p:txBody>
      </p:sp>
      <p:sp>
        <p:nvSpPr>
          <p:cNvPr id="121869" name="Text Box 13"/>
          <p:cNvSpPr txBox="1">
            <a:spLocks noChangeArrowheads="1"/>
          </p:cNvSpPr>
          <p:nvPr/>
        </p:nvSpPr>
        <p:spPr bwMode="auto">
          <a:xfrm>
            <a:off x="3162300" y="3200400"/>
            <a:ext cx="2438400" cy="396875"/>
          </a:xfrm>
          <a:prstGeom prst="rect">
            <a:avLst/>
          </a:prstGeom>
          <a:solidFill>
            <a:srgbClr val="FF0000"/>
          </a:solidFill>
          <a:ln w="9525">
            <a:noFill/>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a:spAutoFit/>
            <a:flatTx/>
          </a:bodyPr>
          <a:lstStyle/>
          <a:p>
            <a:r>
              <a:rPr lang="es-MX" sz="2000" b="1" dirty="0" smtClean="0">
                <a:solidFill>
                  <a:schemeClr val="bg1"/>
                </a:solidFill>
                <a:latin typeface="Comic Sans MS" pitchFamily="66" charset="0"/>
              </a:rPr>
              <a:t>Escolaridad  </a:t>
            </a:r>
            <a:r>
              <a:rPr lang="es-MX" sz="2000" b="1" dirty="0" smtClean="0">
                <a:solidFill>
                  <a:srgbClr val="FFFF00"/>
                </a:solidFill>
                <a:latin typeface="Comic Sans MS" pitchFamily="66" charset="0"/>
              </a:rPr>
              <a:t>             </a:t>
            </a:r>
            <a:endParaRPr lang="es-ES" sz="2000" b="1" dirty="0">
              <a:solidFill>
                <a:srgbClr val="FFFF00"/>
              </a:solidFill>
              <a:latin typeface="Comic Sans MS" pitchFamily="66" charset="0"/>
            </a:endParaRPr>
          </a:p>
        </p:txBody>
      </p:sp>
      <p:sp>
        <p:nvSpPr>
          <p:cNvPr id="121870" name="Text Box 14"/>
          <p:cNvSpPr txBox="1">
            <a:spLocks noChangeArrowheads="1"/>
          </p:cNvSpPr>
          <p:nvPr/>
        </p:nvSpPr>
        <p:spPr bwMode="auto">
          <a:xfrm>
            <a:off x="5886450" y="3203575"/>
            <a:ext cx="2743200" cy="396875"/>
          </a:xfrm>
          <a:prstGeom prst="rect">
            <a:avLst/>
          </a:prstGeom>
          <a:solidFill>
            <a:srgbClr val="FF0000"/>
          </a:solidFill>
          <a:ln w="9525">
            <a:noFill/>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a:spAutoFit/>
            <a:flatTx/>
          </a:bodyPr>
          <a:lstStyle/>
          <a:p>
            <a:r>
              <a:rPr lang="es-MX" sz="2000" b="1">
                <a:solidFill>
                  <a:schemeClr val="bg1"/>
                </a:solidFill>
                <a:latin typeface="Comic Sans MS" pitchFamily="66" charset="0"/>
              </a:rPr>
              <a:t>Dominio del español </a:t>
            </a:r>
            <a:r>
              <a:rPr lang="es-MX" sz="2000" b="1">
                <a:solidFill>
                  <a:srgbClr val="FFFF00"/>
                </a:solidFill>
                <a:latin typeface="Comic Sans MS" pitchFamily="66" charset="0"/>
              </a:rPr>
              <a:t>             </a:t>
            </a:r>
            <a:endParaRPr lang="es-ES" sz="2000" b="1">
              <a:solidFill>
                <a:srgbClr val="FFFF00"/>
              </a:solidFill>
              <a:latin typeface="Comic Sans MS" pitchFamily="66" charset="0"/>
            </a:endParaRPr>
          </a:p>
        </p:txBody>
      </p:sp>
      <p:pic>
        <p:nvPicPr>
          <p:cNvPr id="121876" name="Picture 20" descr="E:\fotos tere\DSCN3146.JPG"/>
          <p:cNvPicPr>
            <a:picLocks noChangeAspect="1" noChangeArrowheads="1"/>
          </p:cNvPicPr>
          <p:nvPr/>
        </p:nvPicPr>
        <p:blipFill>
          <a:blip r:embed="rId2" cstate="print"/>
          <a:srcRect/>
          <a:stretch>
            <a:fillRect/>
          </a:stretch>
        </p:blipFill>
        <p:spPr bwMode="auto">
          <a:xfrm>
            <a:off x="2495550" y="3778250"/>
            <a:ext cx="3952875" cy="2965450"/>
          </a:xfrm>
          <a:prstGeom prst="rect">
            <a:avLst/>
          </a:prstGeom>
          <a:noFill/>
        </p:spPr>
      </p:pic>
      <p:grpSp>
        <p:nvGrpSpPr>
          <p:cNvPr id="3" name="Group 23"/>
          <p:cNvGrpSpPr>
            <a:grpSpLocks/>
          </p:cNvGrpSpPr>
          <p:nvPr/>
        </p:nvGrpSpPr>
        <p:grpSpPr bwMode="auto">
          <a:xfrm>
            <a:off x="704850" y="3581400"/>
            <a:ext cx="7677150" cy="3200400"/>
            <a:chOff x="288" y="1872"/>
            <a:chExt cx="4836" cy="2016"/>
          </a:xfrm>
        </p:grpSpPr>
        <p:sp useBgFill="1">
          <p:nvSpPr>
            <p:cNvPr id="121880" name="Rectangle 24"/>
            <p:cNvSpPr>
              <a:spLocks noChangeArrowheads="1"/>
            </p:cNvSpPr>
            <p:nvPr/>
          </p:nvSpPr>
          <p:spPr bwMode="auto">
            <a:xfrm>
              <a:off x="1344" y="1872"/>
              <a:ext cx="2688" cy="2016"/>
            </a:xfrm>
            <a:prstGeom prst="rect">
              <a:avLst/>
            </a:prstGeom>
            <a:ln w="9525">
              <a:noFill/>
              <a:miter lim="800000"/>
              <a:headEnd/>
              <a:tailEnd/>
            </a:ln>
            <a:effectLst/>
          </p:spPr>
          <p:txBody>
            <a:bodyPr wrap="none" anchor="ctr"/>
            <a:lstStyle/>
            <a:p>
              <a:endParaRPr lang="es-ES"/>
            </a:p>
          </p:txBody>
        </p:sp>
        <p:pic>
          <p:nvPicPr>
            <p:cNvPr id="121881" name="Picture 25" descr="M:\FOTOS TERE\DSCN3634.JPG"/>
            <p:cNvPicPr>
              <a:picLocks noChangeAspect="1" noChangeArrowheads="1"/>
            </p:cNvPicPr>
            <p:nvPr/>
          </p:nvPicPr>
          <p:blipFill>
            <a:blip r:embed="rId3" cstate="print"/>
            <a:srcRect/>
            <a:stretch>
              <a:fillRect/>
            </a:stretch>
          </p:blipFill>
          <p:spPr bwMode="auto">
            <a:xfrm>
              <a:off x="3648" y="1920"/>
              <a:ext cx="1476" cy="1968"/>
            </a:xfrm>
            <a:prstGeom prst="rect">
              <a:avLst/>
            </a:prstGeom>
            <a:noFill/>
          </p:spPr>
        </p:pic>
        <p:pic>
          <p:nvPicPr>
            <p:cNvPr id="121882" name="Picture 26" descr="M:\fotos tere\DSCN3552.JPG"/>
            <p:cNvPicPr>
              <a:picLocks noChangeAspect="1" noChangeArrowheads="1"/>
            </p:cNvPicPr>
            <p:nvPr/>
          </p:nvPicPr>
          <p:blipFill>
            <a:blip r:embed="rId4" cstate="print"/>
            <a:srcRect/>
            <a:stretch>
              <a:fillRect/>
            </a:stretch>
          </p:blipFill>
          <p:spPr bwMode="auto">
            <a:xfrm>
              <a:off x="288" y="1920"/>
              <a:ext cx="1460" cy="1968"/>
            </a:xfrm>
            <a:prstGeom prst="rect">
              <a:avLst/>
            </a:prstGeom>
            <a:noFill/>
          </p:spPr>
        </p:pic>
        <p:sp>
          <p:nvSpPr>
            <p:cNvPr id="121883" name="Text Box 27"/>
            <p:cNvSpPr txBox="1">
              <a:spLocks noChangeArrowheads="1"/>
            </p:cNvSpPr>
            <p:nvPr/>
          </p:nvSpPr>
          <p:spPr bwMode="auto">
            <a:xfrm>
              <a:off x="1920" y="2496"/>
              <a:ext cx="1536" cy="442"/>
            </a:xfrm>
            <a:prstGeom prst="rect">
              <a:avLst/>
            </a:prstGeom>
            <a:solidFill>
              <a:srgbClr val="FF0000"/>
            </a:solidFill>
            <a:ln w="9525">
              <a:noFill/>
              <a:miter lim="800000"/>
              <a:headEnd/>
              <a:tailEnd/>
            </a:ln>
            <a:effectLst/>
            <a:scene3d>
              <a:camera prst="legacyObliqueTopRight"/>
              <a:lightRig rig="legacyFlat3" dir="b"/>
            </a:scene3d>
            <a:sp3d extrusionH="227000" prstMaterial="legacyMatte">
              <a:bevelT w="13500" h="13500" prst="angle"/>
              <a:bevelB w="13500" h="13500" prst="angle"/>
              <a:extrusionClr>
                <a:srgbClr val="FF0000"/>
              </a:extrusionClr>
            </a:sp3d>
          </p:spPr>
          <p:txBody>
            <a:bodyPr>
              <a:spAutoFit/>
              <a:flatTx/>
            </a:bodyPr>
            <a:lstStyle/>
            <a:p>
              <a:r>
                <a:rPr lang="es-MX" sz="2000" b="1">
                  <a:solidFill>
                    <a:schemeClr val="bg1"/>
                  </a:solidFill>
                  <a:latin typeface="Comic Sans MS" pitchFamily="66" charset="0"/>
                </a:rPr>
                <a:t>Identidad étnica Maya a Ladino</a:t>
              </a:r>
              <a:r>
                <a:rPr lang="es-MX" sz="2000" b="1">
                  <a:solidFill>
                    <a:srgbClr val="FFFF00"/>
                  </a:solidFill>
                  <a:latin typeface="Comic Sans MS" pitchFamily="66" charset="0"/>
                </a:rPr>
                <a:t>                          </a:t>
              </a:r>
              <a:endParaRPr lang="es-ES" sz="2000" b="1">
                <a:solidFill>
                  <a:srgbClr val="FFFF00"/>
                </a:solidFill>
                <a:latin typeface="Comic Sans MS" pitchFamily="66" charset="0"/>
              </a:endParaRPr>
            </a:p>
          </p:txBody>
        </p:sp>
      </p:grpSp>
    </p:spTree>
    <p:extLst>
      <p:ext uri="{BB962C8B-B14F-4D97-AF65-F5344CB8AC3E}">
        <p14:creationId xmlns:p14="http://schemas.microsoft.com/office/powerpoint/2010/main" val="36529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454" name="Rectangle 526"/>
          <p:cNvSpPr>
            <a:spLocks noChangeArrowheads="1"/>
          </p:cNvSpPr>
          <p:nvPr/>
        </p:nvSpPr>
        <p:spPr bwMode="auto">
          <a:xfrm>
            <a:off x="5364088" y="1772816"/>
            <a:ext cx="3779912" cy="4856584"/>
          </a:xfrm>
          <a:prstGeom prst="rect">
            <a:avLst/>
          </a:prstGeom>
          <a:solidFill>
            <a:srgbClr val="CC9900"/>
          </a:solidFill>
          <a:ln w="9525">
            <a:solidFill>
              <a:srgbClr val="CC9900"/>
            </a:solidFill>
            <a:miter lim="800000"/>
            <a:headEnd/>
            <a:tailEnd/>
          </a:ln>
          <a:effectLst/>
        </p:spPr>
        <p:txBody>
          <a:bodyPr wrap="none" anchor="ctr"/>
          <a:lstStyle/>
          <a:p>
            <a:endParaRPr lang="es-ES"/>
          </a:p>
        </p:txBody>
      </p:sp>
      <p:sp>
        <p:nvSpPr>
          <p:cNvPr id="125446" name="Rectangle 518"/>
          <p:cNvSpPr>
            <a:spLocks noChangeArrowheads="1"/>
          </p:cNvSpPr>
          <p:nvPr/>
        </p:nvSpPr>
        <p:spPr bwMode="auto">
          <a:xfrm>
            <a:off x="266700" y="1943100"/>
            <a:ext cx="4724400" cy="3733800"/>
          </a:xfrm>
          <a:prstGeom prst="rect">
            <a:avLst/>
          </a:prstGeom>
          <a:solidFill>
            <a:schemeClr val="bg1"/>
          </a:solidFill>
          <a:ln w="9525">
            <a:noFill/>
            <a:miter lim="800000"/>
            <a:headEnd/>
            <a:tailEnd/>
          </a:ln>
          <a:effectLst/>
        </p:spPr>
        <p:txBody>
          <a:bodyPr wrap="none" anchor="ctr"/>
          <a:lstStyle/>
          <a:p>
            <a:endParaRPr lang="es-ES"/>
          </a:p>
        </p:txBody>
      </p:sp>
      <p:grpSp>
        <p:nvGrpSpPr>
          <p:cNvPr id="2" name="Group 278"/>
          <p:cNvGrpSpPr>
            <a:grpSpLocks/>
          </p:cNvGrpSpPr>
          <p:nvPr/>
        </p:nvGrpSpPr>
        <p:grpSpPr bwMode="auto">
          <a:xfrm>
            <a:off x="304800" y="1905000"/>
            <a:ext cx="4648200" cy="3733800"/>
            <a:chOff x="96" y="912"/>
            <a:chExt cx="2928" cy="2352"/>
          </a:xfrm>
        </p:grpSpPr>
        <p:sp>
          <p:nvSpPr>
            <p:cNvPr id="124932" name="Rectangle 4"/>
            <p:cNvSpPr>
              <a:spLocks noChangeArrowheads="1"/>
            </p:cNvSpPr>
            <p:nvPr/>
          </p:nvSpPr>
          <p:spPr bwMode="auto">
            <a:xfrm>
              <a:off x="96" y="960"/>
              <a:ext cx="2928" cy="2304"/>
            </a:xfrm>
            <a:prstGeom prst="rect">
              <a:avLst/>
            </a:prstGeom>
            <a:noFill/>
            <a:ln w="9525">
              <a:solidFill>
                <a:schemeClr val="tx1"/>
              </a:solidFill>
              <a:miter lim="800000"/>
              <a:headEnd/>
              <a:tailEnd/>
            </a:ln>
            <a:effectLst/>
          </p:spPr>
          <p:txBody>
            <a:bodyPr wrap="none" anchor="ctr"/>
            <a:lstStyle/>
            <a:p>
              <a:endParaRPr lang="es-ES"/>
            </a:p>
          </p:txBody>
        </p:sp>
        <p:sp>
          <p:nvSpPr>
            <p:cNvPr id="124933" name="Rectangle 5"/>
            <p:cNvSpPr>
              <a:spLocks noChangeArrowheads="1"/>
            </p:cNvSpPr>
            <p:nvPr/>
          </p:nvSpPr>
          <p:spPr bwMode="auto">
            <a:xfrm>
              <a:off x="542" y="1161"/>
              <a:ext cx="2316" cy="1788"/>
            </a:xfrm>
            <a:prstGeom prst="rect">
              <a:avLst/>
            </a:prstGeom>
            <a:noFill/>
            <a:ln w="9525">
              <a:noFill/>
              <a:miter lim="800000"/>
              <a:headEnd/>
              <a:tailEnd/>
            </a:ln>
            <a:effectLst/>
          </p:spPr>
          <p:txBody>
            <a:bodyPr>
              <a:flatTx/>
            </a:bodyPr>
            <a:lstStyle/>
            <a:p>
              <a:endParaRPr lang="es-ES"/>
            </a:p>
          </p:txBody>
        </p:sp>
        <p:sp>
          <p:nvSpPr>
            <p:cNvPr id="124934" name="Rectangle 6"/>
            <p:cNvSpPr>
              <a:spLocks noChangeArrowheads="1"/>
            </p:cNvSpPr>
            <p:nvPr/>
          </p:nvSpPr>
          <p:spPr bwMode="auto">
            <a:xfrm>
              <a:off x="1560" y="3087"/>
              <a:ext cx="270" cy="10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1100" b="1">
                  <a:solidFill>
                    <a:srgbClr val="000000"/>
                  </a:solidFill>
                </a:rPr>
                <a:t>PCA  1</a:t>
              </a:r>
              <a:endParaRPr lang="es-ES_tradnl" sz="2400" b="1"/>
            </a:p>
          </p:txBody>
        </p:sp>
        <p:sp>
          <p:nvSpPr>
            <p:cNvPr id="124935" name="Line 7"/>
            <p:cNvSpPr>
              <a:spLocks noChangeShapeType="1"/>
            </p:cNvSpPr>
            <p:nvPr/>
          </p:nvSpPr>
          <p:spPr bwMode="auto">
            <a:xfrm>
              <a:off x="539" y="2949"/>
              <a:ext cx="2315" cy="0"/>
            </a:xfrm>
            <a:prstGeom prst="line">
              <a:avLst/>
            </a:prstGeom>
            <a:noFill/>
            <a:ln w="9525">
              <a:solidFill>
                <a:srgbClr val="000000"/>
              </a:solidFill>
              <a:round/>
              <a:headEnd/>
              <a:tailEnd/>
            </a:ln>
          </p:spPr>
          <p:txBody>
            <a:bodyPr/>
            <a:lstStyle/>
            <a:p>
              <a:endParaRPr lang="es-ES"/>
            </a:p>
          </p:txBody>
        </p:sp>
        <p:sp>
          <p:nvSpPr>
            <p:cNvPr id="124936" name="Line 8"/>
            <p:cNvSpPr>
              <a:spLocks noChangeShapeType="1"/>
            </p:cNvSpPr>
            <p:nvPr/>
          </p:nvSpPr>
          <p:spPr bwMode="auto">
            <a:xfrm>
              <a:off x="542" y="2949"/>
              <a:ext cx="1" cy="34"/>
            </a:xfrm>
            <a:prstGeom prst="line">
              <a:avLst/>
            </a:prstGeom>
            <a:noFill/>
            <a:ln w="9525">
              <a:solidFill>
                <a:srgbClr val="000000"/>
              </a:solidFill>
              <a:round/>
              <a:headEnd/>
              <a:tailEnd/>
            </a:ln>
          </p:spPr>
          <p:txBody>
            <a:bodyPr/>
            <a:lstStyle/>
            <a:p>
              <a:endParaRPr lang="es-ES"/>
            </a:p>
          </p:txBody>
        </p:sp>
        <p:sp>
          <p:nvSpPr>
            <p:cNvPr id="124937" name="Rectangle 9"/>
            <p:cNvSpPr>
              <a:spLocks noChangeArrowheads="1"/>
            </p:cNvSpPr>
            <p:nvPr/>
          </p:nvSpPr>
          <p:spPr bwMode="auto">
            <a:xfrm>
              <a:off x="506" y="2983"/>
              <a:ext cx="15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-0.80</a:t>
              </a:r>
              <a:endParaRPr lang="es-ES_tradnl" sz="2400"/>
            </a:p>
          </p:txBody>
        </p:sp>
        <p:sp>
          <p:nvSpPr>
            <p:cNvPr id="124938" name="Line 10"/>
            <p:cNvSpPr>
              <a:spLocks noChangeShapeType="1"/>
            </p:cNvSpPr>
            <p:nvPr/>
          </p:nvSpPr>
          <p:spPr bwMode="auto">
            <a:xfrm>
              <a:off x="659" y="2949"/>
              <a:ext cx="0" cy="21"/>
            </a:xfrm>
            <a:prstGeom prst="line">
              <a:avLst/>
            </a:prstGeom>
            <a:noFill/>
            <a:ln w="9525">
              <a:solidFill>
                <a:srgbClr val="000000"/>
              </a:solidFill>
              <a:round/>
              <a:headEnd/>
              <a:tailEnd/>
            </a:ln>
          </p:spPr>
          <p:txBody>
            <a:bodyPr/>
            <a:lstStyle/>
            <a:p>
              <a:endParaRPr lang="es-ES"/>
            </a:p>
          </p:txBody>
        </p:sp>
        <p:sp>
          <p:nvSpPr>
            <p:cNvPr id="124939" name="Line 11"/>
            <p:cNvSpPr>
              <a:spLocks noChangeShapeType="1"/>
            </p:cNvSpPr>
            <p:nvPr/>
          </p:nvSpPr>
          <p:spPr bwMode="auto">
            <a:xfrm>
              <a:off x="775" y="2949"/>
              <a:ext cx="0" cy="21"/>
            </a:xfrm>
            <a:prstGeom prst="line">
              <a:avLst/>
            </a:prstGeom>
            <a:noFill/>
            <a:ln w="9525">
              <a:solidFill>
                <a:srgbClr val="000000"/>
              </a:solidFill>
              <a:round/>
              <a:headEnd/>
              <a:tailEnd/>
            </a:ln>
          </p:spPr>
          <p:txBody>
            <a:bodyPr/>
            <a:lstStyle/>
            <a:p>
              <a:endParaRPr lang="es-ES"/>
            </a:p>
          </p:txBody>
        </p:sp>
        <p:sp>
          <p:nvSpPr>
            <p:cNvPr id="124940" name="Line 12"/>
            <p:cNvSpPr>
              <a:spLocks noChangeShapeType="1"/>
            </p:cNvSpPr>
            <p:nvPr/>
          </p:nvSpPr>
          <p:spPr bwMode="auto">
            <a:xfrm>
              <a:off x="891" y="2949"/>
              <a:ext cx="1" cy="21"/>
            </a:xfrm>
            <a:prstGeom prst="line">
              <a:avLst/>
            </a:prstGeom>
            <a:noFill/>
            <a:ln w="9525">
              <a:solidFill>
                <a:srgbClr val="000000"/>
              </a:solidFill>
              <a:round/>
              <a:headEnd/>
              <a:tailEnd/>
            </a:ln>
          </p:spPr>
          <p:txBody>
            <a:bodyPr/>
            <a:lstStyle/>
            <a:p>
              <a:endParaRPr lang="es-ES"/>
            </a:p>
          </p:txBody>
        </p:sp>
        <p:sp>
          <p:nvSpPr>
            <p:cNvPr id="124941" name="Line 13"/>
            <p:cNvSpPr>
              <a:spLocks noChangeShapeType="1"/>
            </p:cNvSpPr>
            <p:nvPr/>
          </p:nvSpPr>
          <p:spPr bwMode="auto">
            <a:xfrm>
              <a:off x="1003" y="2949"/>
              <a:ext cx="1" cy="21"/>
            </a:xfrm>
            <a:prstGeom prst="line">
              <a:avLst/>
            </a:prstGeom>
            <a:noFill/>
            <a:ln w="9525">
              <a:solidFill>
                <a:srgbClr val="000000"/>
              </a:solidFill>
              <a:round/>
              <a:headEnd/>
              <a:tailEnd/>
            </a:ln>
          </p:spPr>
          <p:txBody>
            <a:bodyPr/>
            <a:lstStyle/>
            <a:p>
              <a:endParaRPr lang="es-ES"/>
            </a:p>
          </p:txBody>
        </p:sp>
        <p:sp>
          <p:nvSpPr>
            <p:cNvPr id="124942" name="Line 14"/>
            <p:cNvSpPr>
              <a:spLocks noChangeShapeType="1"/>
            </p:cNvSpPr>
            <p:nvPr/>
          </p:nvSpPr>
          <p:spPr bwMode="auto">
            <a:xfrm>
              <a:off x="1119" y="2949"/>
              <a:ext cx="1" cy="34"/>
            </a:xfrm>
            <a:prstGeom prst="line">
              <a:avLst/>
            </a:prstGeom>
            <a:noFill/>
            <a:ln w="9525">
              <a:solidFill>
                <a:srgbClr val="000000"/>
              </a:solidFill>
              <a:round/>
              <a:headEnd/>
              <a:tailEnd/>
            </a:ln>
          </p:spPr>
          <p:txBody>
            <a:bodyPr/>
            <a:lstStyle/>
            <a:p>
              <a:endParaRPr lang="es-ES"/>
            </a:p>
          </p:txBody>
        </p:sp>
        <p:sp>
          <p:nvSpPr>
            <p:cNvPr id="124943" name="Rectangle 15"/>
            <p:cNvSpPr>
              <a:spLocks noChangeArrowheads="1"/>
            </p:cNvSpPr>
            <p:nvPr/>
          </p:nvSpPr>
          <p:spPr bwMode="auto">
            <a:xfrm>
              <a:off x="1083" y="2983"/>
              <a:ext cx="15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-0.40</a:t>
              </a:r>
              <a:endParaRPr lang="es-ES_tradnl" sz="2400"/>
            </a:p>
          </p:txBody>
        </p:sp>
        <p:sp>
          <p:nvSpPr>
            <p:cNvPr id="124944" name="Line 16"/>
            <p:cNvSpPr>
              <a:spLocks noChangeShapeType="1"/>
            </p:cNvSpPr>
            <p:nvPr/>
          </p:nvSpPr>
          <p:spPr bwMode="auto">
            <a:xfrm>
              <a:off x="1236" y="2949"/>
              <a:ext cx="0" cy="21"/>
            </a:xfrm>
            <a:prstGeom prst="line">
              <a:avLst/>
            </a:prstGeom>
            <a:noFill/>
            <a:ln w="9525">
              <a:solidFill>
                <a:srgbClr val="000000"/>
              </a:solidFill>
              <a:round/>
              <a:headEnd/>
              <a:tailEnd/>
            </a:ln>
          </p:spPr>
          <p:txBody>
            <a:bodyPr/>
            <a:lstStyle/>
            <a:p>
              <a:endParaRPr lang="es-ES"/>
            </a:p>
          </p:txBody>
        </p:sp>
        <p:sp>
          <p:nvSpPr>
            <p:cNvPr id="124945" name="Line 17"/>
            <p:cNvSpPr>
              <a:spLocks noChangeShapeType="1"/>
            </p:cNvSpPr>
            <p:nvPr/>
          </p:nvSpPr>
          <p:spPr bwMode="auto">
            <a:xfrm>
              <a:off x="1352" y="2949"/>
              <a:ext cx="0" cy="21"/>
            </a:xfrm>
            <a:prstGeom prst="line">
              <a:avLst/>
            </a:prstGeom>
            <a:noFill/>
            <a:ln w="9525">
              <a:solidFill>
                <a:srgbClr val="000000"/>
              </a:solidFill>
              <a:round/>
              <a:headEnd/>
              <a:tailEnd/>
            </a:ln>
          </p:spPr>
          <p:txBody>
            <a:bodyPr/>
            <a:lstStyle/>
            <a:p>
              <a:endParaRPr lang="es-ES"/>
            </a:p>
          </p:txBody>
        </p:sp>
        <p:sp>
          <p:nvSpPr>
            <p:cNvPr id="124946" name="Line 18"/>
            <p:cNvSpPr>
              <a:spLocks noChangeShapeType="1"/>
            </p:cNvSpPr>
            <p:nvPr/>
          </p:nvSpPr>
          <p:spPr bwMode="auto">
            <a:xfrm>
              <a:off x="1468" y="2949"/>
              <a:ext cx="1" cy="21"/>
            </a:xfrm>
            <a:prstGeom prst="line">
              <a:avLst/>
            </a:prstGeom>
            <a:noFill/>
            <a:ln w="9525">
              <a:solidFill>
                <a:srgbClr val="000000"/>
              </a:solidFill>
              <a:round/>
              <a:headEnd/>
              <a:tailEnd/>
            </a:ln>
          </p:spPr>
          <p:txBody>
            <a:bodyPr/>
            <a:lstStyle/>
            <a:p>
              <a:endParaRPr lang="es-ES"/>
            </a:p>
          </p:txBody>
        </p:sp>
        <p:sp>
          <p:nvSpPr>
            <p:cNvPr id="124947" name="Line 19"/>
            <p:cNvSpPr>
              <a:spLocks noChangeShapeType="1"/>
            </p:cNvSpPr>
            <p:nvPr/>
          </p:nvSpPr>
          <p:spPr bwMode="auto">
            <a:xfrm>
              <a:off x="1584" y="2949"/>
              <a:ext cx="0" cy="21"/>
            </a:xfrm>
            <a:prstGeom prst="line">
              <a:avLst/>
            </a:prstGeom>
            <a:noFill/>
            <a:ln w="9525">
              <a:solidFill>
                <a:srgbClr val="000000"/>
              </a:solidFill>
              <a:round/>
              <a:headEnd/>
              <a:tailEnd/>
            </a:ln>
          </p:spPr>
          <p:txBody>
            <a:bodyPr/>
            <a:lstStyle/>
            <a:p>
              <a:endParaRPr lang="es-ES"/>
            </a:p>
          </p:txBody>
        </p:sp>
        <p:sp>
          <p:nvSpPr>
            <p:cNvPr id="124948" name="Line 20"/>
            <p:cNvSpPr>
              <a:spLocks noChangeShapeType="1"/>
            </p:cNvSpPr>
            <p:nvPr/>
          </p:nvSpPr>
          <p:spPr bwMode="auto">
            <a:xfrm>
              <a:off x="1696" y="2949"/>
              <a:ext cx="1" cy="34"/>
            </a:xfrm>
            <a:prstGeom prst="line">
              <a:avLst/>
            </a:prstGeom>
            <a:noFill/>
            <a:ln w="9525">
              <a:solidFill>
                <a:srgbClr val="000000"/>
              </a:solidFill>
              <a:round/>
              <a:headEnd/>
              <a:tailEnd/>
            </a:ln>
          </p:spPr>
          <p:txBody>
            <a:bodyPr/>
            <a:lstStyle/>
            <a:p>
              <a:endParaRPr lang="es-ES"/>
            </a:p>
          </p:txBody>
        </p:sp>
        <p:sp>
          <p:nvSpPr>
            <p:cNvPr id="124949" name="Rectangle 21"/>
            <p:cNvSpPr>
              <a:spLocks noChangeArrowheads="1"/>
            </p:cNvSpPr>
            <p:nvPr/>
          </p:nvSpPr>
          <p:spPr bwMode="auto">
            <a:xfrm>
              <a:off x="1667" y="2983"/>
              <a:ext cx="126"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0.00</a:t>
              </a:r>
              <a:endParaRPr lang="es-ES_tradnl" sz="2400"/>
            </a:p>
          </p:txBody>
        </p:sp>
        <p:sp>
          <p:nvSpPr>
            <p:cNvPr id="124950" name="Line 22"/>
            <p:cNvSpPr>
              <a:spLocks noChangeShapeType="1"/>
            </p:cNvSpPr>
            <p:nvPr/>
          </p:nvSpPr>
          <p:spPr bwMode="auto">
            <a:xfrm>
              <a:off x="1813" y="2949"/>
              <a:ext cx="1" cy="21"/>
            </a:xfrm>
            <a:prstGeom prst="line">
              <a:avLst/>
            </a:prstGeom>
            <a:noFill/>
            <a:ln w="9525">
              <a:solidFill>
                <a:srgbClr val="000000"/>
              </a:solidFill>
              <a:round/>
              <a:headEnd/>
              <a:tailEnd/>
            </a:ln>
          </p:spPr>
          <p:txBody>
            <a:bodyPr/>
            <a:lstStyle/>
            <a:p>
              <a:endParaRPr lang="es-ES"/>
            </a:p>
          </p:txBody>
        </p:sp>
        <p:sp>
          <p:nvSpPr>
            <p:cNvPr id="124951" name="Line 23"/>
            <p:cNvSpPr>
              <a:spLocks noChangeShapeType="1"/>
            </p:cNvSpPr>
            <p:nvPr/>
          </p:nvSpPr>
          <p:spPr bwMode="auto">
            <a:xfrm>
              <a:off x="1929" y="2949"/>
              <a:ext cx="0" cy="21"/>
            </a:xfrm>
            <a:prstGeom prst="line">
              <a:avLst/>
            </a:prstGeom>
            <a:noFill/>
            <a:ln w="9525">
              <a:solidFill>
                <a:srgbClr val="000000"/>
              </a:solidFill>
              <a:round/>
              <a:headEnd/>
              <a:tailEnd/>
            </a:ln>
          </p:spPr>
          <p:txBody>
            <a:bodyPr/>
            <a:lstStyle/>
            <a:p>
              <a:endParaRPr lang="es-ES"/>
            </a:p>
          </p:txBody>
        </p:sp>
        <p:sp>
          <p:nvSpPr>
            <p:cNvPr id="124952" name="Line 24"/>
            <p:cNvSpPr>
              <a:spLocks noChangeShapeType="1"/>
            </p:cNvSpPr>
            <p:nvPr/>
          </p:nvSpPr>
          <p:spPr bwMode="auto">
            <a:xfrm>
              <a:off x="2045" y="2949"/>
              <a:ext cx="0" cy="21"/>
            </a:xfrm>
            <a:prstGeom prst="line">
              <a:avLst/>
            </a:prstGeom>
            <a:noFill/>
            <a:ln w="9525">
              <a:solidFill>
                <a:srgbClr val="000000"/>
              </a:solidFill>
              <a:round/>
              <a:headEnd/>
              <a:tailEnd/>
            </a:ln>
          </p:spPr>
          <p:txBody>
            <a:bodyPr/>
            <a:lstStyle/>
            <a:p>
              <a:endParaRPr lang="es-ES"/>
            </a:p>
          </p:txBody>
        </p:sp>
        <p:sp>
          <p:nvSpPr>
            <p:cNvPr id="124953" name="Line 25"/>
            <p:cNvSpPr>
              <a:spLocks noChangeShapeType="1"/>
            </p:cNvSpPr>
            <p:nvPr/>
          </p:nvSpPr>
          <p:spPr bwMode="auto">
            <a:xfrm>
              <a:off x="2161" y="2949"/>
              <a:ext cx="1" cy="21"/>
            </a:xfrm>
            <a:prstGeom prst="line">
              <a:avLst/>
            </a:prstGeom>
            <a:noFill/>
            <a:ln w="9525">
              <a:solidFill>
                <a:srgbClr val="000000"/>
              </a:solidFill>
              <a:round/>
              <a:headEnd/>
              <a:tailEnd/>
            </a:ln>
          </p:spPr>
          <p:txBody>
            <a:bodyPr/>
            <a:lstStyle/>
            <a:p>
              <a:endParaRPr lang="es-ES"/>
            </a:p>
          </p:txBody>
        </p:sp>
        <p:sp>
          <p:nvSpPr>
            <p:cNvPr id="124954" name="Line 26"/>
            <p:cNvSpPr>
              <a:spLocks noChangeShapeType="1"/>
            </p:cNvSpPr>
            <p:nvPr/>
          </p:nvSpPr>
          <p:spPr bwMode="auto">
            <a:xfrm>
              <a:off x="2277" y="2949"/>
              <a:ext cx="1" cy="34"/>
            </a:xfrm>
            <a:prstGeom prst="line">
              <a:avLst/>
            </a:prstGeom>
            <a:noFill/>
            <a:ln w="9525">
              <a:solidFill>
                <a:srgbClr val="000000"/>
              </a:solidFill>
              <a:round/>
              <a:headEnd/>
              <a:tailEnd/>
            </a:ln>
          </p:spPr>
          <p:txBody>
            <a:bodyPr/>
            <a:lstStyle/>
            <a:p>
              <a:endParaRPr lang="es-ES"/>
            </a:p>
          </p:txBody>
        </p:sp>
        <p:sp>
          <p:nvSpPr>
            <p:cNvPr id="124955" name="Rectangle 27"/>
            <p:cNvSpPr>
              <a:spLocks noChangeArrowheads="1"/>
            </p:cNvSpPr>
            <p:nvPr/>
          </p:nvSpPr>
          <p:spPr bwMode="auto">
            <a:xfrm>
              <a:off x="2248" y="2983"/>
              <a:ext cx="126"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0.40</a:t>
              </a:r>
              <a:endParaRPr lang="es-ES_tradnl" sz="2400"/>
            </a:p>
          </p:txBody>
        </p:sp>
        <p:sp>
          <p:nvSpPr>
            <p:cNvPr id="124956" name="Line 28"/>
            <p:cNvSpPr>
              <a:spLocks noChangeShapeType="1"/>
            </p:cNvSpPr>
            <p:nvPr/>
          </p:nvSpPr>
          <p:spPr bwMode="auto">
            <a:xfrm>
              <a:off x="2393" y="2949"/>
              <a:ext cx="1" cy="21"/>
            </a:xfrm>
            <a:prstGeom prst="line">
              <a:avLst/>
            </a:prstGeom>
            <a:noFill/>
            <a:ln w="9525">
              <a:solidFill>
                <a:srgbClr val="000000"/>
              </a:solidFill>
              <a:round/>
              <a:headEnd/>
              <a:tailEnd/>
            </a:ln>
          </p:spPr>
          <p:txBody>
            <a:bodyPr/>
            <a:lstStyle/>
            <a:p>
              <a:endParaRPr lang="es-ES"/>
            </a:p>
          </p:txBody>
        </p:sp>
        <p:sp>
          <p:nvSpPr>
            <p:cNvPr id="124957" name="Line 29"/>
            <p:cNvSpPr>
              <a:spLocks noChangeShapeType="1"/>
            </p:cNvSpPr>
            <p:nvPr/>
          </p:nvSpPr>
          <p:spPr bwMode="auto">
            <a:xfrm>
              <a:off x="2506" y="2949"/>
              <a:ext cx="0" cy="21"/>
            </a:xfrm>
            <a:prstGeom prst="line">
              <a:avLst/>
            </a:prstGeom>
            <a:noFill/>
            <a:ln w="9525">
              <a:solidFill>
                <a:srgbClr val="000000"/>
              </a:solidFill>
              <a:round/>
              <a:headEnd/>
              <a:tailEnd/>
            </a:ln>
          </p:spPr>
          <p:txBody>
            <a:bodyPr/>
            <a:lstStyle/>
            <a:p>
              <a:endParaRPr lang="es-ES"/>
            </a:p>
          </p:txBody>
        </p:sp>
        <p:sp>
          <p:nvSpPr>
            <p:cNvPr id="124958" name="Line 30"/>
            <p:cNvSpPr>
              <a:spLocks noChangeShapeType="1"/>
            </p:cNvSpPr>
            <p:nvPr/>
          </p:nvSpPr>
          <p:spPr bwMode="auto">
            <a:xfrm>
              <a:off x="2622" y="2949"/>
              <a:ext cx="0" cy="21"/>
            </a:xfrm>
            <a:prstGeom prst="line">
              <a:avLst/>
            </a:prstGeom>
            <a:noFill/>
            <a:ln w="9525">
              <a:solidFill>
                <a:srgbClr val="000000"/>
              </a:solidFill>
              <a:round/>
              <a:headEnd/>
              <a:tailEnd/>
            </a:ln>
          </p:spPr>
          <p:txBody>
            <a:bodyPr/>
            <a:lstStyle/>
            <a:p>
              <a:endParaRPr lang="es-ES"/>
            </a:p>
          </p:txBody>
        </p:sp>
        <p:sp>
          <p:nvSpPr>
            <p:cNvPr id="124959" name="Line 31"/>
            <p:cNvSpPr>
              <a:spLocks noChangeShapeType="1"/>
            </p:cNvSpPr>
            <p:nvPr/>
          </p:nvSpPr>
          <p:spPr bwMode="auto">
            <a:xfrm>
              <a:off x="2738" y="2949"/>
              <a:ext cx="0" cy="21"/>
            </a:xfrm>
            <a:prstGeom prst="line">
              <a:avLst/>
            </a:prstGeom>
            <a:noFill/>
            <a:ln w="9525">
              <a:solidFill>
                <a:srgbClr val="000000"/>
              </a:solidFill>
              <a:round/>
              <a:headEnd/>
              <a:tailEnd/>
            </a:ln>
          </p:spPr>
          <p:txBody>
            <a:bodyPr/>
            <a:lstStyle/>
            <a:p>
              <a:endParaRPr lang="es-ES"/>
            </a:p>
          </p:txBody>
        </p:sp>
        <p:sp>
          <p:nvSpPr>
            <p:cNvPr id="124960" name="Line 32"/>
            <p:cNvSpPr>
              <a:spLocks noChangeShapeType="1"/>
            </p:cNvSpPr>
            <p:nvPr/>
          </p:nvSpPr>
          <p:spPr bwMode="auto">
            <a:xfrm>
              <a:off x="2854" y="2949"/>
              <a:ext cx="1" cy="34"/>
            </a:xfrm>
            <a:prstGeom prst="line">
              <a:avLst/>
            </a:prstGeom>
            <a:noFill/>
            <a:ln w="9525">
              <a:solidFill>
                <a:srgbClr val="000000"/>
              </a:solidFill>
              <a:round/>
              <a:headEnd/>
              <a:tailEnd/>
            </a:ln>
          </p:spPr>
          <p:txBody>
            <a:bodyPr/>
            <a:lstStyle/>
            <a:p>
              <a:endParaRPr lang="es-ES"/>
            </a:p>
          </p:txBody>
        </p:sp>
        <p:sp>
          <p:nvSpPr>
            <p:cNvPr id="124961" name="Rectangle 33"/>
            <p:cNvSpPr>
              <a:spLocks noChangeArrowheads="1"/>
            </p:cNvSpPr>
            <p:nvPr/>
          </p:nvSpPr>
          <p:spPr bwMode="auto">
            <a:xfrm>
              <a:off x="2826" y="2983"/>
              <a:ext cx="126"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0.80</a:t>
              </a:r>
              <a:endParaRPr lang="es-ES_tradnl" sz="2400"/>
            </a:p>
          </p:txBody>
        </p:sp>
        <p:sp>
          <p:nvSpPr>
            <p:cNvPr id="124962" name="Rectangle 34"/>
            <p:cNvSpPr>
              <a:spLocks noChangeArrowheads="1"/>
            </p:cNvSpPr>
            <p:nvPr/>
          </p:nvSpPr>
          <p:spPr bwMode="auto">
            <a:xfrm>
              <a:off x="180" y="2112"/>
              <a:ext cx="226" cy="10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1100" b="1">
                  <a:solidFill>
                    <a:srgbClr val="000000"/>
                  </a:solidFill>
                </a:rPr>
                <a:t>PCA2</a:t>
              </a:r>
              <a:endParaRPr lang="es-ES_tradnl" sz="2400" b="1"/>
            </a:p>
          </p:txBody>
        </p:sp>
        <p:sp>
          <p:nvSpPr>
            <p:cNvPr id="124963" name="Line 35"/>
            <p:cNvSpPr>
              <a:spLocks noChangeShapeType="1"/>
            </p:cNvSpPr>
            <p:nvPr/>
          </p:nvSpPr>
          <p:spPr bwMode="auto">
            <a:xfrm>
              <a:off x="539" y="1161"/>
              <a:ext cx="1" cy="1788"/>
            </a:xfrm>
            <a:prstGeom prst="line">
              <a:avLst/>
            </a:prstGeom>
            <a:noFill/>
            <a:ln w="9525">
              <a:solidFill>
                <a:srgbClr val="000000"/>
              </a:solidFill>
              <a:round/>
              <a:headEnd/>
              <a:tailEnd/>
            </a:ln>
          </p:spPr>
          <p:txBody>
            <a:bodyPr/>
            <a:lstStyle/>
            <a:p>
              <a:endParaRPr lang="es-ES"/>
            </a:p>
          </p:txBody>
        </p:sp>
        <p:sp>
          <p:nvSpPr>
            <p:cNvPr id="124964" name="Line 36"/>
            <p:cNvSpPr>
              <a:spLocks noChangeShapeType="1"/>
            </p:cNvSpPr>
            <p:nvPr/>
          </p:nvSpPr>
          <p:spPr bwMode="auto">
            <a:xfrm flipH="1">
              <a:off x="510" y="2945"/>
              <a:ext cx="29" cy="1"/>
            </a:xfrm>
            <a:prstGeom prst="line">
              <a:avLst/>
            </a:prstGeom>
            <a:noFill/>
            <a:ln w="9525">
              <a:solidFill>
                <a:srgbClr val="000000"/>
              </a:solidFill>
              <a:round/>
              <a:headEnd/>
              <a:tailEnd/>
            </a:ln>
          </p:spPr>
          <p:txBody>
            <a:bodyPr/>
            <a:lstStyle/>
            <a:p>
              <a:endParaRPr lang="es-ES"/>
            </a:p>
          </p:txBody>
        </p:sp>
        <p:sp>
          <p:nvSpPr>
            <p:cNvPr id="124965" name="Rectangle 37"/>
            <p:cNvSpPr>
              <a:spLocks noChangeArrowheads="1"/>
            </p:cNvSpPr>
            <p:nvPr/>
          </p:nvSpPr>
          <p:spPr bwMode="auto">
            <a:xfrm>
              <a:off x="430" y="2920"/>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-0.70 </a:t>
              </a:r>
              <a:endParaRPr lang="es-ES_tradnl" sz="2400"/>
            </a:p>
          </p:txBody>
        </p:sp>
        <p:sp>
          <p:nvSpPr>
            <p:cNvPr id="124966" name="Line 38"/>
            <p:cNvSpPr>
              <a:spLocks noChangeShapeType="1"/>
            </p:cNvSpPr>
            <p:nvPr/>
          </p:nvSpPr>
          <p:spPr bwMode="auto">
            <a:xfrm flipH="1">
              <a:off x="520" y="2857"/>
              <a:ext cx="19" cy="0"/>
            </a:xfrm>
            <a:prstGeom prst="line">
              <a:avLst/>
            </a:prstGeom>
            <a:noFill/>
            <a:ln w="9525">
              <a:solidFill>
                <a:srgbClr val="000000"/>
              </a:solidFill>
              <a:round/>
              <a:headEnd/>
              <a:tailEnd/>
            </a:ln>
          </p:spPr>
          <p:txBody>
            <a:bodyPr/>
            <a:lstStyle/>
            <a:p>
              <a:endParaRPr lang="es-ES"/>
            </a:p>
          </p:txBody>
        </p:sp>
        <p:sp>
          <p:nvSpPr>
            <p:cNvPr id="124967" name="Line 39"/>
            <p:cNvSpPr>
              <a:spLocks noChangeShapeType="1"/>
            </p:cNvSpPr>
            <p:nvPr/>
          </p:nvSpPr>
          <p:spPr bwMode="auto">
            <a:xfrm flipH="1">
              <a:off x="520" y="2768"/>
              <a:ext cx="19" cy="1"/>
            </a:xfrm>
            <a:prstGeom prst="line">
              <a:avLst/>
            </a:prstGeom>
            <a:noFill/>
            <a:ln w="9525">
              <a:solidFill>
                <a:srgbClr val="000000"/>
              </a:solidFill>
              <a:round/>
              <a:headEnd/>
              <a:tailEnd/>
            </a:ln>
          </p:spPr>
          <p:txBody>
            <a:bodyPr/>
            <a:lstStyle/>
            <a:p>
              <a:endParaRPr lang="es-ES"/>
            </a:p>
          </p:txBody>
        </p:sp>
        <p:sp>
          <p:nvSpPr>
            <p:cNvPr id="124968" name="Line 40"/>
            <p:cNvSpPr>
              <a:spLocks noChangeShapeType="1"/>
            </p:cNvSpPr>
            <p:nvPr/>
          </p:nvSpPr>
          <p:spPr bwMode="auto">
            <a:xfrm flipH="1">
              <a:off x="520" y="2675"/>
              <a:ext cx="19" cy="1"/>
            </a:xfrm>
            <a:prstGeom prst="line">
              <a:avLst/>
            </a:prstGeom>
            <a:noFill/>
            <a:ln w="9525">
              <a:solidFill>
                <a:srgbClr val="000000"/>
              </a:solidFill>
              <a:round/>
              <a:headEnd/>
              <a:tailEnd/>
            </a:ln>
          </p:spPr>
          <p:txBody>
            <a:bodyPr/>
            <a:lstStyle/>
            <a:p>
              <a:endParaRPr lang="es-ES"/>
            </a:p>
          </p:txBody>
        </p:sp>
        <p:sp>
          <p:nvSpPr>
            <p:cNvPr id="124969" name="Line 41"/>
            <p:cNvSpPr>
              <a:spLocks noChangeShapeType="1"/>
            </p:cNvSpPr>
            <p:nvPr/>
          </p:nvSpPr>
          <p:spPr bwMode="auto">
            <a:xfrm flipH="1">
              <a:off x="520" y="2587"/>
              <a:ext cx="19" cy="1"/>
            </a:xfrm>
            <a:prstGeom prst="line">
              <a:avLst/>
            </a:prstGeom>
            <a:noFill/>
            <a:ln w="9525">
              <a:solidFill>
                <a:srgbClr val="000000"/>
              </a:solidFill>
              <a:round/>
              <a:headEnd/>
              <a:tailEnd/>
            </a:ln>
          </p:spPr>
          <p:txBody>
            <a:bodyPr/>
            <a:lstStyle/>
            <a:p>
              <a:endParaRPr lang="es-ES"/>
            </a:p>
          </p:txBody>
        </p:sp>
        <p:sp>
          <p:nvSpPr>
            <p:cNvPr id="124970" name="Line 42"/>
            <p:cNvSpPr>
              <a:spLocks noChangeShapeType="1"/>
            </p:cNvSpPr>
            <p:nvPr/>
          </p:nvSpPr>
          <p:spPr bwMode="auto">
            <a:xfrm flipH="1">
              <a:off x="510" y="2499"/>
              <a:ext cx="29" cy="1"/>
            </a:xfrm>
            <a:prstGeom prst="line">
              <a:avLst/>
            </a:prstGeom>
            <a:noFill/>
            <a:ln w="9525">
              <a:solidFill>
                <a:srgbClr val="000000"/>
              </a:solidFill>
              <a:round/>
              <a:headEnd/>
              <a:tailEnd/>
            </a:ln>
          </p:spPr>
          <p:txBody>
            <a:bodyPr/>
            <a:lstStyle/>
            <a:p>
              <a:endParaRPr lang="es-ES"/>
            </a:p>
          </p:txBody>
        </p:sp>
        <p:sp>
          <p:nvSpPr>
            <p:cNvPr id="124971" name="Rectangle 43"/>
            <p:cNvSpPr>
              <a:spLocks noChangeArrowheads="1"/>
            </p:cNvSpPr>
            <p:nvPr/>
          </p:nvSpPr>
          <p:spPr bwMode="auto">
            <a:xfrm>
              <a:off x="430" y="2474"/>
              <a:ext cx="14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0.00 </a:t>
              </a:r>
              <a:endParaRPr lang="es-ES_tradnl" sz="2400"/>
            </a:p>
          </p:txBody>
        </p:sp>
        <p:sp>
          <p:nvSpPr>
            <p:cNvPr id="124972" name="Line 44"/>
            <p:cNvSpPr>
              <a:spLocks noChangeShapeType="1"/>
            </p:cNvSpPr>
            <p:nvPr/>
          </p:nvSpPr>
          <p:spPr bwMode="auto">
            <a:xfrm flipH="1">
              <a:off x="520" y="2411"/>
              <a:ext cx="19" cy="1"/>
            </a:xfrm>
            <a:prstGeom prst="line">
              <a:avLst/>
            </a:prstGeom>
            <a:noFill/>
            <a:ln w="9525">
              <a:solidFill>
                <a:srgbClr val="000000"/>
              </a:solidFill>
              <a:round/>
              <a:headEnd/>
              <a:tailEnd/>
            </a:ln>
          </p:spPr>
          <p:txBody>
            <a:bodyPr/>
            <a:lstStyle/>
            <a:p>
              <a:endParaRPr lang="es-ES"/>
            </a:p>
          </p:txBody>
        </p:sp>
        <p:sp>
          <p:nvSpPr>
            <p:cNvPr id="124973" name="Line 45"/>
            <p:cNvSpPr>
              <a:spLocks noChangeShapeType="1"/>
            </p:cNvSpPr>
            <p:nvPr/>
          </p:nvSpPr>
          <p:spPr bwMode="auto">
            <a:xfrm flipH="1">
              <a:off x="520" y="2322"/>
              <a:ext cx="19" cy="1"/>
            </a:xfrm>
            <a:prstGeom prst="line">
              <a:avLst/>
            </a:prstGeom>
            <a:noFill/>
            <a:ln w="9525">
              <a:solidFill>
                <a:srgbClr val="000000"/>
              </a:solidFill>
              <a:round/>
              <a:headEnd/>
              <a:tailEnd/>
            </a:ln>
          </p:spPr>
          <p:txBody>
            <a:bodyPr/>
            <a:lstStyle/>
            <a:p>
              <a:endParaRPr lang="es-ES"/>
            </a:p>
          </p:txBody>
        </p:sp>
        <p:sp>
          <p:nvSpPr>
            <p:cNvPr id="124974" name="Line 46"/>
            <p:cNvSpPr>
              <a:spLocks noChangeShapeType="1"/>
            </p:cNvSpPr>
            <p:nvPr/>
          </p:nvSpPr>
          <p:spPr bwMode="auto">
            <a:xfrm flipH="1">
              <a:off x="520" y="2230"/>
              <a:ext cx="19" cy="1"/>
            </a:xfrm>
            <a:prstGeom prst="line">
              <a:avLst/>
            </a:prstGeom>
            <a:noFill/>
            <a:ln w="9525">
              <a:solidFill>
                <a:srgbClr val="000000"/>
              </a:solidFill>
              <a:round/>
              <a:headEnd/>
              <a:tailEnd/>
            </a:ln>
          </p:spPr>
          <p:txBody>
            <a:bodyPr/>
            <a:lstStyle/>
            <a:p>
              <a:endParaRPr lang="es-ES"/>
            </a:p>
          </p:txBody>
        </p:sp>
        <p:sp>
          <p:nvSpPr>
            <p:cNvPr id="124975" name="Line 47"/>
            <p:cNvSpPr>
              <a:spLocks noChangeShapeType="1"/>
            </p:cNvSpPr>
            <p:nvPr/>
          </p:nvSpPr>
          <p:spPr bwMode="auto">
            <a:xfrm flipH="1">
              <a:off x="520" y="2142"/>
              <a:ext cx="19" cy="0"/>
            </a:xfrm>
            <a:prstGeom prst="line">
              <a:avLst/>
            </a:prstGeom>
            <a:noFill/>
            <a:ln w="9525">
              <a:solidFill>
                <a:srgbClr val="000000"/>
              </a:solidFill>
              <a:round/>
              <a:headEnd/>
              <a:tailEnd/>
            </a:ln>
          </p:spPr>
          <p:txBody>
            <a:bodyPr/>
            <a:lstStyle/>
            <a:p>
              <a:endParaRPr lang="es-ES"/>
            </a:p>
          </p:txBody>
        </p:sp>
        <p:sp>
          <p:nvSpPr>
            <p:cNvPr id="124976" name="Line 48"/>
            <p:cNvSpPr>
              <a:spLocks noChangeShapeType="1"/>
            </p:cNvSpPr>
            <p:nvPr/>
          </p:nvSpPr>
          <p:spPr bwMode="auto">
            <a:xfrm flipH="1">
              <a:off x="510" y="2053"/>
              <a:ext cx="29" cy="1"/>
            </a:xfrm>
            <a:prstGeom prst="line">
              <a:avLst/>
            </a:prstGeom>
            <a:noFill/>
            <a:ln w="9525">
              <a:solidFill>
                <a:srgbClr val="000000"/>
              </a:solidFill>
              <a:round/>
              <a:headEnd/>
              <a:tailEnd/>
            </a:ln>
          </p:spPr>
          <p:txBody>
            <a:bodyPr/>
            <a:lstStyle/>
            <a:p>
              <a:endParaRPr lang="es-ES"/>
            </a:p>
          </p:txBody>
        </p:sp>
        <p:sp>
          <p:nvSpPr>
            <p:cNvPr id="124977" name="Rectangle 49"/>
            <p:cNvSpPr>
              <a:spLocks noChangeArrowheads="1"/>
            </p:cNvSpPr>
            <p:nvPr/>
          </p:nvSpPr>
          <p:spPr bwMode="auto">
            <a:xfrm>
              <a:off x="430" y="2029"/>
              <a:ext cx="14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0.70 </a:t>
              </a:r>
              <a:endParaRPr lang="es-ES_tradnl" sz="2400"/>
            </a:p>
          </p:txBody>
        </p:sp>
        <p:sp>
          <p:nvSpPr>
            <p:cNvPr id="124978" name="Line 50"/>
            <p:cNvSpPr>
              <a:spLocks noChangeShapeType="1"/>
            </p:cNvSpPr>
            <p:nvPr/>
          </p:nvSpPr>
          <p:spPr bwMode="auto">
            <a:xfrm flipH="1">
              <a:off x="520" y="1965"/>
              <a:ext cx="19" cy="0"/>
            </a:xfrm>
            <a:prstGeom prst="line">
              <a:avLst/>
            </a:prstGeom>
            <a:noFill/>
            <a:ln w="9525">
              <a:solidFill>
                <a:srgbClr val="000000"/>
              </a:solidFill>
              <a:round/>
              <a:headEnd/>
              <a:tailEnd/>
            </a:ln>
          </p:spPr>
          <p:txBody>
            <a:bodyPr/>
            <a:lstStyle/>
            <a:p>
              <a:endParaRPr lang="es-ES"/>
            </a:p>
          </p:txBody>
        </p:sp>
        <p:sp>
          <p:nvSpPr>
            <p:cNvPr id="124979" name="Line 51"/>
            <p:cNvSpPr>
              <a:spLocks noChangeShapeType="1"/>
            </p:cNvSpPr>
            <p:nvPr/>
          </p:nvSpPr>
          <p:spPr bwMode="auto">
            <a:xfrm flipH="1">
              <a:off x="520" y="1877"/>
              <a:ext cx="19" cy="1"/>
            </a:xfrm>
            <a:prstGeom prst="line">
              <a:avLst/>
            </a:prstGeom>
            <a:noFill/>
            <a:ln w="9525">
              <a:solidFill>
                <a:srgbClr val="000000"/>
              </a:solidFill>
              <a:round/>
              <a:headEnd/>
              <a:tailEnd/>
            </a:ln>
          </p:spPr>
          <p:txBody>
            <a:bodyPr/>
            <a:lstStyle/>
            <a:p>
              <a:endParaRPr lang="es-ES"/>
            </a:p>
          </p:txBody>
        </p:sp>
        <p:sp>
          <p:nvSpPr>
            <p:cNvPr id="124980" name="Line 52"/>
            <p:cNvSpPr>
              <a:spLocks noChangeShapeType="1"/>
            </p:cNvSpPr>
            <p:nvPr/>
          </p:nvSpPr>
          <p:spPr bwMode="auto">
            <a:xfrm flipH="1">
              <a:off x="520" y="1783"/>
              <a:ext cx="19" cy="1"/>
            </a:xfrm>
            <a:prstGeom prst="line">
              <a:avLst/>
            </a:prstGeom>
            <a:noFill/>
            <a:ln w="9525">
              <a:solidFill>
                <a:srgbClr val="000000"/>
              </a:solidFill>
              <a:round/>
              <a:headEnd/>
              <a:tailEnd/>
            </a:ln>
          </p:spPr>
          <p:txBody>
            <a:bodyPr/>
            <a:lstStyle/>
            <a:p>
              <a:endParaRPr lang="es-ES"/>
            </a:p>
          </p:txBody>
        </p:sp>
        <p:sp>
          <p:nvSpPr>
            <p:cNvPr id="124981" name="Line 53"/>
            <p:cNvSpPr>
              <a:spLocks noChangeShapeType="1"/>
            </p:cNvSpPr>
            <p:nvPr/>
          </p:nvSpPr>
          <p:spPr bwMode="auto">
            <a:xfrm flipH="1">
              <a:off x="520" y="1696"/>
              <a:ext cx="19" cy="1"/>
            </a:xfrm>
            <a:prstGeom prst="line">
              <a:avLst/>
            </a:prstGeom>
            <a:noFill/>
            <a:ln w="9525">
              <a:solidFill>
                <a:srgbClr val="000000"/>
              </a:solidFill>
              <a:round/>
              <a:headEnd/>
              <a:tailEnd/>
            </a:ln>
          </p:spPr>
          <p:txBody>
            <a:bodyPr/>
            <a:lstStyle/>
            <a:p>
              <a:endParaRPr lang="es-ES"/>
            </a:p>
          </p:txBody>
        </p:sp>
        <p:sp>
          <p:nvSpPr>
            <p:cNvPr id="124982" name="Line 54"/>
            <p:cNvSpPr>
              <a:spLocks noChangeShapeType="1"/>
            </p:cNvSpPr>
            <p:nvPr/>
          </p:nvSpPr>
          <p:spPr bwMode="auto">
            <a:xfrm flipH="1">
              <a:off x="510" y="1608"/>
              <a:ext cx="29" cy="0"/>
            </a:xfrm>
            <a:prstGeom prst="line">
              <a:avLst/>
            </a:prstGeom>
            <a:noFill/>
            <a:ln w="9525">
              <a:solidFill>
                <a:srgbClr val="000000"/>
              </a:solidFill>
              <a:round/>
              <a:headEnd/>
              <a:tailEnd/>
            </a:ln>
          </p:spPr>
          <p:txBody>
            <a:bodyPr/>
            <a:lstStyle/>
            <a:p>
              <a:endParaRPr lang="es-ES"/>
            </a:p>
          </p:txBody>
        </p:sp>
        <p:sp>
          <p:nvSpPr>
            <p:cNvPr id="124983" name="Rectangle 55"/>
            <p:cNvSpPr>
              <a:spLocks noChangeArrowheads="1"/>
            </p:cNvSpPr>
            <p:nvPr/>
          </p:nvSpPr>
          <p:spPr bwMode="auto">
            <a:xfrm>
              <a:off x="430" y="1582"/>
              <a:ext cx="14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1.40 </a:t>
              </a:r>
              <a:endParaRPr lang="es-ES_tradnl" sz="2400"/>
            </a:p>
          </p:txBody>
        </p:sp>
        <p:sp>
          <p:nvSpPr>
            <p:cNvPr id="124984" name="Line 56"/>
            <p:cNvSpPr>
              <a:spLocks noChangeShapeType="1"/>
            </p:cNvSpPr>
            <p:nvPr/>
          </p:nvSpPr>
          <p:spPr bwMode="auto">
            <a:xfrm flipH="1">
              <a:off x="520" y="1519"/>
              <a:ext cx="19" cy="1"/>
            </a:xfrm>
            <a:prstGeom prst="line">
              <a:avLst/>
            </a:prstGeom>
            <a:noFill/>
            <a:ln w="9525">
              <a:solidFill>
                <a:srgbClr val="000000"/>
              </a:solidFill>
              <a:round/>
              <a:headEnd/>
              <a:tailEnd/>
            </a:ln>
          </p:spPr>
          <p:txBody>
            <a:bodyPr/>
            <a:lstStyle/>
            <a:p>
              <a:endParaRPr lang="es-ES"/>
            </a:p>
          </p:txBody>
        </p:sp>
        <p:sp>
          <p:nvSpPr>
            <p:cNvPr id="124985" name="Line 57"/>
            <p:cNvSpPr>
              <a:spLocks noChangeShapeType="1"/>
            </p:cNvSpPr>
            <p:nvPr/>
          </p:nvSpPr>
          <p:spPr bwMode="auto">
            <a:xfrm flipH="1">
              <a:off x="520" y="1431"/>
              <a:ext cx="19" cy="1"/>
            </a:xfrm>
            <a:prstGeom prst="line">
              <a:avLst/>
            </a:prstGeom>
            <a:noFill/>
            <a:ln w="9525">
              <a:solidFill>
                <a:srgbClr val="000000"/>
              </a:solidFill>
              <a:round/>
              <a:headEnd/>
              <a:tailEnd/>
            </a:ln>
          </p:spPr>
          <p:txBody>
            <a:bodyPr/>
            <a:lstStyle/>
            <a:p>
              <a:endParaRPr lang="es-ES"/>
            </a:p>
          </p:txBody>
        </p:sp>
        <p:sp>
          <p:nvSpPr>
            <p:cNvPr id="124986" name="Line 58"/>
            <p:cNvSpPr>
              <a:spLocks noChangeShapeType="1"/>
            </p:cNvSpPr>
            <p:nvPr/>
          </p:nvSpPr>
          <p:spPr bwMode="auto">
            <a:xfrm flipH="1">
              <a:off x="520" y="1338"/>
              <a:ext cx="19" cy="1"/>
            </a:xfrm>
            <a:prstGeom prst="line">
              <a:avLst/>
            </a:prstGeom>
            <a:noFill/>
            <a:ln w="9525">
              <a:solidFill>
                <a:srgbClr val="000000"/>
              </a:solidFill>
              <a:round/>
              <a:headEnd/>
              <a:tailEnd/>
            </a:ln>
          </p:spPr>
          <p:txBody>
            <a:bodyPr/>
            <a:lstStyle/>
            <a:p>
              <a:endParaRPr lang="es-ES"/>
            </a:p>
          </p:txBody>
        </p:sp>
        <p:sp>
          <p:nvSpPr>
            <p:cNvPr id="124987" name="Line 59"/>
            <p:cNvSpPr>
              <a:spLocks noChangeShapeType="1"/>
            </p:cNvSpPr>
            <p:nvPr/>
          </p:nvSpPr>
          <p:spPr bwMode="auto">
            <a:xfrm flipH="1">
              <a:off x="520" y="1250"/>
              <a:ext cx="19" cy="1"/>
            </a:xfrm>
            <a:prstGeom prst="line">
              <a:avLst/>
            </a:prstGeom>
            <a:noFill/>
            <a:ln w="9525">
              <a:solidFill>
                <a:srgbClr val="000000"/>
              </a:solidFill>
              <a:round/>
              <a:headEnd/>
              <a:tailEnd/>
            </a:ln>
          </p:spPr>
          <p:txBody>
            <a:bodyPr/>
            <a:lstStyle/>
            <a:p>
              <a:endParaRPr lang="es-ES"/>
            </a:p>
          </p:txBody>
        </p:sp>
        <p:sp>
          <p:nvSpPr>
            <p:cNvPr id="124988" name="Line 60"/>
            <p:cNvSpPr>
              <a:spLocks noChangeShapeType="1"/>
            </p:cNvSpPr>
            <p:nvPr/>
          </p:nvSpPr>
          <p:spPr bwMode="auto">
            <a:xfrm flipH="1">
              <a:off x="510" y="1161"/>
              <a:ext cx="29" cy="1"/>
            </a:xfrm>
            <a:prstGeom prst="line">
              <a:avLst/>
            </a:prstGeom>
            <a:noFill/>
            <a:ln w="9525">
              <a:solidFill>
                <a:srgbClr val="000000"/>
              </a:solidFill>
              <a:round/>
              <a:headEnd/>
              <a:tailEnd/>
            </a:ln>
          </p:spPr>
          <p:txBody>
            <a:bodyPr/>
            <a:lstStyle/>
            <a:p>
              <a:endParaRPr lang="es-ES"/>
            </a:p>
          </p:txBody>
        </p:sp>
        <p:sp>
          <p:nvSpPr>
            <p:cNvPr id="124989" name="Rectangle 61"/>
            <p:cNvSpPr>
              <a:spLocks noChangeArrowheads="1"/>
            </p:cNvSpPr>
            <p:nvPr/>
          </p:nvSpPr>
          <p:spPr bwMode="auto">
            <a:xfrm>
              <a:off x="430" y="1136"/>
              <a:ext cx="14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2.10 </a:t>
              </a:r>
              <a:endParaRPr lang="es-ES_tradnl" sz="2400"/>
            </a:p>
          </p:txBody>
        </p:sp>
        <p:sp>
          <p:nvSpPr>
            <p:cNvPr id="124990" name="Rectangle 62"/>
            <p:cNvSpPr>
              <a:spLocks noChangeArrowheads="1"/>
            </p:cNvSpPr>
            <p:nvPr/>
          </p:nvSpPr>
          <p:spPr bwMode="auto">
            <a:xfrm>
              <a:off x="539" y="1158"/>
              <a:ext cx="2319" cy="1791"/>
            </a:xfrm>
            <a:prstGeom prst="rect">
              <a:avLst/>
            </a:prstGeom>
            <a:noFill/>
            <a:ln w="9525">
              <a:solidFill>
                <a:srgbClr val="000000"/>
              </a:solidFill>
              <a:miter lim="800000"/>
              <a:headEnd/>
              <a:tailEnd/>
            </a:ln>
          </p:spPr>
          <p:txBody>
            <a:bodyPr/>
            <a:lstStyle/>
            <a:p>
              <a:endParaRPr lang="es-ES"/>
            </a:p>
          </p:txBody>
        </p:sp>
        <p:sp>
          <p:nvSpPr>
            <p:cNvPr id="124991" name="Oval 63"/>
            <p:cNvSpPr>
              <a:spLocks noChangeArrowheads="1"/>
            </p:cNvSpPr>
            <p:nvPr/>
          </p:nvSpPr>
          <p:spPr bwMode="auto">
            <a:xfrm>
              <a:off x="1660" y="2457"/>
              <a:ext cx="22" cy="25"/>
            </a:xfrm>
            <a:prstGeom prst="ellipse">
              <a:avLst/>
            </a:prstGeom>
            <a:noFill/>
            <a:ln w="9525">
              <a:solidFill>
                <a:srgbClr val="000000"/>
              </a:solidFill>
              <a:round/>
              <a:headEnd/>
              <a:tailEnd/>
            </a:ln>
          </p:spPr>
          <p:txBody>
            <a:bodyPr/>
            <a:lstStyle/>
            <a:p>
              <a:endParaRPr lang="es-ES"/>
            </a:p>
          </p:txBody>
        </p:sp>
        <p:sp>
          <p:nvSpPr>
            <p:cNvPr id="124992" name="Rectangle 64"/>
            <p:cNvSpPr>
              <a:spLocks noChangeArrowheads="1"/>
            </p:cNvSpPr>
            <p:nvPr/>
          </p:nvSpPr>
          <p:spPr bwMode="auto">
            <a:xfrm>
              <a:off x="1671" y="2419"/>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MX1</a:t>
              </a:r>
              <a:endParaRPr lang="es-ES_tradnl" sz="2400"/>
            </a:p>
          </p:txBody>
        </p:sp>
        <p:sp>
          <p:nvSpPr>
            <p:cNvPr id="124993" name="Oval 65"/>
            <p:cNvSpPr>
              <a:spLocks noChangeArrowheads="1"/>
            </p:cNvSpPr>
            <p:nvPr/>
          </p:nvSpPr>
          <p:spPr bwMode="auto">
            <a:xfrm>
              <a:off x="1504" y="2642"/>
              <a:ext cx="22" cy="25"/>
            </a:xfrm>
            <a:prstGeom prst="ellipse">
              <a:avLst/>
            </a:prstGeom>
            <a:noFill/>
            <a:ln w="9525">
              <a:solidFill>
                <a:srgbClr val="000000"/>
              </a:solidFill>
              <a:round/>
              <a:headEnd/>
              <a:tailEnd/>
            </a:ln>
          </p:spPr>
          <p:txBody>
            <a:bodyPr/>
            <a:lstStyle/>
            <a:p>
              <a:endParaRPr lang="es-ES"/>
            </a:p>
          </p:txBody>
        </p:sp>
        <p:sp>
          <p:nvSpPr>
            <p:cNvPr id="124994" name="Rectangle 66"/>
            <p:cNvSpPr>
              <a:spLocks noChangeArrowheads="1"/>
            </p:cNvSpPr>
            <p:nvPr/>
          </p:nvSpPr>
          <p:spPr bwMode="auto">
            <a:xfrm>
              <a:off x="1515" y="2605"/>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MX2</a:t>
              </a:r>
              <a:endParaRPr lang="es-ES_tradnl" sz="2400"/>
            </a:p>
          </p:txBody>
        </p:sp>
        <p:sp>
          <p:nvSpPr>
            <p:cNvPr id="124995" name="Oval 67"/>
            <p:cNvSpPr>
              <a:spLocks noChangeArrowheads="1"/>
            </p:cNvSpPr>
            <p:nvPr/>
          </p:nvSpPr>
          <p:spPr bwMode="auto">
            <a:xfrm>
              <a:off x="1079" y="2474"/>
              <a:ext cx="22" cy="25"/>
            </a:xfrm>
            <a:prstGeom prst="ellipse">
              <a:avLst/>
            </a:prstGeom>
            <a:noFill/>
            <a:ln w="9525">
              <a:solidFill>
                <a:srgbClr val="000000"/>
              </a:solidFill>
              <a:round/>
              <a:headEnd/>
              <a:tailEnd/>
            </a:ln>
          </p:spPr>
          <p:txBody>
            <a:bodyPr/>
            <a:lstStyle/>
            <a:p>
              <a:endParaRPr lang="es-ES"/>
            </a:p>
          </p:txBody>
        </p:sp>
        <p:sp>
          <p:nvSpPr>
            <p:cNvPr id="124996" name="Rectangle 68"/>
            <p:cNvSpPr>
              <a:spLocks noChangeArrowheads="1"/>
            </p:cNvSpPr>
            <p:nvPr/>
          </p:nvSpPr>
          <p:spPr bwMode="auto">
            <a:xfrm>
              <a:off x="1090" y="2437"/>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MX3</a:t>
              </a:r>
              <a:endParaRPr lang="es-ES_tradnl" sz="2400"/>
            </a:p>
          </p:txBody>
        </p:sp>
        <p:sp>
          <p:nvSpPr>
            <p:cNvPr id="124997" name="Oval 69"/>
            <p:cNvSpPr>
              <a:spLocks noChangeArrowheads="1"/>
            </p:cNvSpPr>
            <p:nvPr/>
          </p:nvSpPr>
          <p:spPr bwMode="auto">
            <a:xfrm>
              <a:off x="2445" y="2470"/>
              <a:ext cx="21" cy="25"/>
            </a:xfrm>
            <a:prstGeom prst="ellipse">
              <a:avLst/>
            </a:prstGeom>
            <a:noFill/>
            <a:ln w="9525">
              <a:solidFill>
                <a:srgbClr val="000000"/>
              </a:solidFill>
              <a:round/>
              <a:headEnd/>
              <a:tailEnd/>
            </a:ln>
          </p:spPr>
          <p:txBody>
            <a:bodyPr/>
            <a:lstStyle/>
            <a:p>
              <a:endParaRPr lang="es-ES"/>
            </a:p>
          </p:txBody>
        </p:sp>
        <p:sp>
          <p:nvSpPr>
            <p:cNvPr id="124998" name="Rectangle 70"/>
            <p:cNvSpPr>
              <a:spLocks noChangeArrowheads="1"/>
            </p:cNvSpPr>
            <p:nvPr/>
          </p:nvSpPr>
          <p:spPr bwMode="auto">
            <a:xfrm>
              <a:off x="2455" y="2432"/>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MX4</a:t>
              </a:r>
              <a:endParaRPr lang="es-ES_tradnl" sz="2400"/>
            </a:p>
          </p:txBody>
        </p:sp>
        <p:sp>
          <p:nvSpPr>
            <p:cNvPr id="124999" name="Oval 71"/>
            <p:cNvSpPr>
              <a:spLocks noChangeArrowheads="1"/>
            </p:cNvSpPr>
            <p:nvPr/>
          </p:nvSpPr>
          <p:spPr bwMode="auto">
            <a:xfrm>
              <a:off x="1820" y="2369"/>
              <a:ext cx="21" cy="25"/>
            </a:xfrm>
            <a:prstGeom prst="ellipse">
              <a:avLst/>
            </a:prstGeom>
            <a:noFill/>
            <a:ln w="9525">
              <a:solidFill>
                <a:srgbClr val="000000"/>
              </a:solidFill>
              <a:round/>
              <a:headEnd/>
              <a:tailEnd/>
            </a:ln>
          </p:spPr>
          <p:txBody>
            <a:bodyPr/>
            <a:lstStyle/>
            <a:p>
              <a:endParaRPr lang="es-ES"/>
            </a:p>
          </p:txBody>
        </p:sp>
        <p:sp>
          <p:nvSpPr>
            <p:cNvPr id="125000" name="Rectangle 72"/>
            <p:cNvSpPr>
              <a:spLocks noChangeArrowheads="1"/>
            </p:cNvSpPr>
            <p:nvPr/>
          </p:nvSpPr>
          <p:spPr bwMode="auto">
            <a:xfrm>
              <a:off x="1831" y="2331"/>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MX5</a:t>
              </a:r>
              <a:endParaRPr lang="es-ES_tradnl" sz="2400"/>
            </a:p>
          </p:txBody>
        </p:sp>
        <p:sp>
          <p:nvSpPr>
            <p:cNvPr id="125001" name="Oval 73"/>
            <p:cNvSpPr>
              <a:spLocks noChangeArrowheads="1"/>
            </p:cNvSpPr>
            <p:nvPr/>
          </p:nvSpPr>
          <p:spPr bwMode="auto">
            <a:xfrm>
              <a:off x="988" y="2554"/>
              <a:ext cx="22" cy="25"/>
            </a:xfrm>
            <a:prstGeom prst="ellipse">
              <a:avLst/>
            </a:prstGeom>
            <a:noFill/>
            <a:ln w="9525">
              <a:solidFill>
                <a:srgbClr val="000000"/>
              </a:solidFill>
              <a:round/>
              <a:headEnd/>
              <a:tailEnd/>
            </a:ln>
          </p:spPr>
          <p:txBody>
            <a:bodyPr/>
            <a:lstStyle/>
            <a:p>
              <a:endParaRPr lang="es-ES"/>
            </a:p>
          </p:txBody>
        </p:sp>
        <p:sp>
          <p:nvSpPr>
            <p:cNvPr id="125002" name="Rectangle 74"/>
            <p:cNvSpPr>
              <a:spLocks noChangeArrowheads="1"/>
            </p:cNvSpPr>
            <p:nvPr/>
          </p:nvSpPr>
          <p:spPr bwMode="auto">
            <a:xfrm>
              <a:off x="1000" y="2516"/>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MX6</a:t>
              </a:r>
              <a:endParaRPr lang="es-ES_tradnl" sz="2400"/>
            </a:p>
          </p:txBody>
        </p:sp>
        <p:sp>
          <p:nvSpPr>
            <p:cNvPr id="125003" name="Oval 75"/>
            <p:cNvSpPr>
              <a:spLocks noChangeArrowheads="1"/>
            </p:cNvSpPr>
            <p:nvPr/>
          </p:nvSpPr>
          <p:spPr bwMode="auto">
            <a:xfrm>
              <a:off x="2539" y="2533"/>
              <a:ext cx="21" cy="25"/>
            </a:xfrm>
            <a:prstGeom prst="ellipse">
              <a:avLst/>
            </a:prstGeom>
            <a:noFill/>
            <a:ln w="9525">
              <a:solidFill>
                <a:srgbClr val="000000"/>
              </a:solidFill>
              <a:round/>
              <a:headEnd/>
              <a:tailEnd/>
            </a:ln>
          </p:spPr>
          <p:txBody>
            <a:bodyPr/>
            <a:lstStyle/>
            <a:p>
              <a:endParaRPr lang="es-ES"/>
            </a:p>
          </p:txBody>
        </p:sp>
        <p:sp>
          <p:nvSpPr>
            <p:cNvPr id="125004" name="Rectangle 76"/>
            <p:cNvSpPr>
              <a:spLocks noChangeArrowheads="1"/>
            </p:cNvSpPr>
            <p:nvPr/>
          </p:nvSpPr>
          <p:spPr bwMode="auto">
            <a:xfrm>
              <a:off x="2549" y="2495"/>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MX7</a:t>
              </a:r>
              <a:endParaRPr lang="es-ES_tradnl" sz="2400"/>
            </a:p>
          </p:txBody>
        </p:sp>
        <p:sp>
          <p:nvSpPr>
            <p:cNvPr id="125005" name="Oval 77"/>
            <p:cNvSpPr>
              <a:spLocks noChangeArrowheads="1"/>
            </p:cNvSpPr>
            <p:nvPr/>
          </p:nvSpPr>
          <p:spPr bwMode="auto">
            <a:xfrm>
              <a:off x="1831" y="2436"/>
              <a:ext cx="22" cy="26"/>
            </a:xfrm>
            <a:prstGeom prst="ellipse">
              <a:avLst/>
            </a:prstGeom>
            <a:noFill/>
            <a:ln w="9525">
              <a:solidFill>
                <a:srgbClr val="000000"/>
              </a:solidFill>
              <a:round/>
              <a:headEnd/>
              <a:tailEnd/>
            </a:ln>
          </p:spPr>
          <p:txBody>
            <a:bodyPr/>
            <a:lstStyle/>
            <a:p>
              <a:endParaRPr lang="es-ES"/>
            </a:p>
          </p:txBody>
        </p:sp>
        <p:sp>
          <p:nvSpPr>
            <p:cNvPr id="125006" name="Rectangle 78"/>
            <p:cNvSpPr>
              <a:spLocks noChangeArrowheads="1"/>
            </p:cNvSpPr>
            <p:nvPr/>
          </p:nvSpPr>
          <p:spPr bwMode="auto">
            <a:xfrm>
              <a:off x="1841" y="2398"/>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MX8</a:t>
              </a:r>
              <a:endParaRPr lang="es-ES_tradnl" sz="2400"/>
            </a:p>
          </p:txBody>
        </p:sp>
        <p:sp>
          <p:nvSpPr>
            <p:cNvPr id="125007" name="Oval 79"/>
            <p:cNvSpPr>
              <a:spLocks noChangeArrowheads="1"/>
            </p:cNvSpPr>
            <p:nvPr/>
          </p:nvSpPr>
          <p:spPr bwMode="auto">
            <a:xfrm>
              <a:off x="1144" y="2545"/>
              <a:ext cx="22" cy="26"/>
            </a:xfrm>
            <a:prstGeom prst="ellipse">
              <a:avLst/>
            </a:prstGeom>
            <a:noFill/>
            <a:ln w="9525">
              <a:solidFill>
                <a:srgbClr val="000000"/>
              </a:solidFill>
              <a:round/>
              <a:headEnd/>
              <a:tailEnd/>
            </a:ln>
          </p:spPr>
          <p:txBody>
            <a:bodyPr/>
            <a:lstStyle/>
            <a:p>
              <a:endParaRPr lang="es-ES"/>
            </a:p>
          </p:txBody>
        </p:sp>
        <p:sp>
          <p:nvSpPr>
            <p:cNvPr id="125008" name="Rectangle 80"/>
            <p:cNvSpPr>
              <a:spLocks noChangeArrowheads="1"/>
            </p:cNvSpPr>
            <p:nvPr/>
          </p:nvSpPr>
          <p:spPr bwMode="auto">
            <a:xfrm>
              <a:off x="1156" y="2509"/>
              <a:ext cx="15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MX9</a:t>
              </a:r>
              <a:endParaRPr lang="es-ES_tradnl" sz="2400"/>
            </a:p>
          </p:txBody>
        </p:sp>
        <p:sp>
          <p:nvSpPr>
            <p:cNvPr id="125009" name="Oval 81"/>
            <p:cNvSpPr>
              <a:spLocks noChangeArrowheads="1"/>
            </p:cNvSpPr>
            <p:nvPr/>
          </p:nvSpPr>
          <p:spPr bwMode="auto">
            <a:xfrm>
              <a:off x="1359" y="2436"/>
              <a:ext cx="21" cy="26"/>
            </a:xfrm>
            <a:prstGeom prst="ellipse">
              <a:avLst/>
            </a:prstGeom>
            <a:noFill/>
            <a:ln w="9525">
              <a:solidFill>
                <a:srgbClr val="000000"/>
              </a:solidFill>
              <a:round/>
              <a:headEnd/>
              <a:tailEnd/>
            </a:ln>
          </p:spPr>
          <p:txBody>
            <a:bodyPr/>
            <a:lstStyle/>
            <a:p>
              <a:endParaRPr lang="es-ES"/>
            </a:p>
          </p:txBody>
        </p:sp>
        <p:sp>
          <p:nvSpPr>
            <p:cNvPr id="125010" name="Rectangle 82"/>
            <p:cNvSpPr>
              <a:spLocks noChangeArrowheads="1"/>
            </p:cNvSpPr>
            <p:nvPr/>
          </p:nvSpPr>
          <p:spPr bwMode="auto">
            <a:xfrm>
              <a:off x="1370" y="2398"/>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MX10</a:t>
              </a:r>
              <a:endParaRPr lang="es-ES_tradnl" sz="2400"/>
            </a:p>
          </p:txBody>
        </p:sp>
        <p:sp>
          <p:nvSpPr>
            <p:cNvPr id="125011" name="Oval 83"/>
            <p:cNvSpPr>
              <a:spLocks noChangeArrowheads="1"/>
            </p:cNvSpPr>
            <p:nvPr/>
          </p:nvSpPr>
          <p:spPr bwMode="auto">
            <a:xfrm>
              <a:off x="2165" y="2658"/>
              <a:ext cx="22" cy="26"/>
            </a:xfrm>
            <a:prstGeom prst="ellipse">
              <a:avLst/>
            </a:prstGeom>
            <a:noFill/>
            <a:ln w="9525">
              <a:solidFill>
                <a:srgbClr val="000000"/>
              </a:solidFill>
              <a:round/>
              <a:headEnd/>
              <a:tailEnd/>
            </a:ln>
          </p:spPr>
          <p:txBody>
            <a:bodyPr/>
            <a:lstStyle/>
            <a:p>
              <a:endParaRPr lang="es-ES"/>
            </a:p>
          </p:txBody>
        </p:sp>
        <p:sp>
          <p:nvSpPr>
            <p:cNvPr id="125012" name="Rectangle 84"/>
            <p:cNvSpPr>
              <a:spLocks noChangeArrowheads="1"/>
            </p:cNvSpPr>
            <p:nvPr/>
          </p:nvSpPr>
          <p:spPr bwMode="auto">
            <a:xfrm>
              <a:off x="2175" y="2621"/>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MX11</a:t>
              </a:r>
              <a:endParaRPr lang="es-ES_tradnl" sz="2400"/>
            </a:p>
          </p:txBody>
        </p:sp>
        <p:sp>
          <p:nvSpPr>
            <p:cNvPr id="125013" name="Oval 85"/>
            <p:cNvSpPr>
              <a:spLocks noChangeArrowheads="1"/>
            </p:cNvSpPr>
            <p:nvPr/>
          </p:nvSpPr>
          <p:spPr bwMode="auto">
            <a:xfrm>
              <a:off x="1667" y="2508"/>
              <a:ext cx="22" cy="25"/>
            </a:xfrm>
            <a:prstGeom prst="ellipse">
              <a:avLst/>
            </a:prstGeom>
            <a:noFill/>
            <a:ln w="9525">
              <a:solidFill>
                <a:srgbClr val="000000"/>
              </a:solidFill>
              <a:round/>
              <a:headEnd/>
              <a:tailEnd/>
            </a:ln>
          </p:spPr>
          <p:txBody>
            <a:bodyPr/>
            <a:lstStyle/>
            <a:p>
              <a:endParaRPr lang="es-ES"/>
            </a:p>
          </p:txBody>
        </p:sp>
        <p:sp>
          <p:nvSpPr>
            <p:cNvPr id="125014" name="Rectangle 86"/>
            <p:cNvSpPr>
              <a:spLocks noChangeArrowheads="1"/>
            </p:cNvSpPr>
            <p:nvPr/>
          </p:nvSpPr>
          <p:spPr bwMode="auto">
            <a:xfrm>
              <a:off x="1678" y="2470"/>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MX12</a:t>
              </a:r>
              <a:endParaRPr lang="es-ES_tradnl" sz="2400"/>
            </a:p>
          </p:txBody>
        </p:sp>
        <p:sp>
          <p:nvSpPr>
            <p:cNvPr id="125015" name="Oval 87"/>
            <p:cNvSpPr>
              <a:spLocks noChangeArrowheads="1"/>
            </p:cNvSpPr>
            <p:nvPr/>
          </p:nvSpPr>
          <p:spPr bwMode="auto">
            <a:xfrm>
              <a:off x="1929" y="2621"/>
              <a:ext cx="21" cy="25"/>
            </a:xfrm>
            <a:prstGeom prst="ellipse">
              <a:avLst/>
            </a:prstGeom>
            <a:noFill/>
            <a:ln w="9525">
              <a:solidFill>
                <a:srgbClr val="000000"/>
              </a:solidFill>
              <a:round/>
              <a:headEnd/>
              <a:tailEnd/>
            </a:ln>
          </p:spPr>
          <p:txBody>
            <a:bodyPr/>
            <a:lstStyle/>
            <a:p>
              <a:endParaRPr lang="es-ES"/>
            </a:p>
          </p:txBody>
        </p:sp>
        <p:sp>
          <p:nvSpPr>
            <p:cNvPr id="125016" name="Rectangle 88"/>
            <p:cNvSpPr>
              <a:spLocks noChangeArrowheads="1"/>
            </p:cNvSpPr>
            <p:nvPr/>
          </p:nvSpPr>
          <p:spPr bwMode="auto">
            <a:xfrm>
              <a:off x="1940" y="2583"/>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CA13</a:t>
              </a:r>
              <a:endParaRPr lang="es-ES_tradnl" sz="2400"/>
            </a:p>
          </p:txBody>
        </p:sp>
        <p:sp>
          <p:nvSpPr>
            <p:cNvPr id="125017" name="Oval 89"/>
            <p:cNvSpPr>
              <a:spLocks noChangeArrowheads="1"/>
            </p:cNvSpPr>
            <p:nvPr/>
          </p:nvSpPr>
          <p:spPr bwMode="auto">
            <a:xfrm>
              <a:off x="1330" y="2482"/>
              <a:ext cx="22" cy="26"/>
            </a:xfrm>
            <a:prstGeom prst="ellipse">
              <a:avLst/>
            </a:prstGeom>
            <a:noFill/>
            <a:ln w="9525">
              <a:solidFill>
                <a:srgbClr val="000000"/>
              </a:solidFill>
              <a:round/>
              <a:headEnd/>
              <a:tailEnd/>
            </a:ln>
          </p:spPr>
          <p:txBody>
            <a:bodyPr/>
            <a:lstStyle/>
            <a:p>
              <a:endParaRPr lang="es-ES"/>
            </a:p>
          </p:txBody>
        </p:sp>
        <p:sp>
          <p:nvSpPr>
            <p:cNvPr id="125018" name="Rectangle 90"/>
            <p:cNvSpPr>
              <a:spLocks noChangeArrowheads="1"/>
            </p:cNvSpPr>
            <p:nvPr/>
          </p:nvSpPr>
          <p:spPr bwMode="auto">
            <a:xfrm>
              <a:off x="1340" y="2444"/>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CA14</a:t>
              </a:r>
              <a:endParaRPr lang="es-ES_tradnl" sz="2400"/>
            </a:p>
          </p:txBody>
        </p:sp>
        <p:sp>
          <p:nvSpPr>
            <p:cNvPr id="125019" name="Oval 91"/>
            <p:cNvSpPr>
              <a:spLocks noChangeArrowheads="1"/>
            </p:cNvSpPr>
            <p:nvPr/>
          </p:nvSpPr>
          <p:spPr bwMode="auto">
            <a:xfrm>
              <a:off x="2691" y="2306"/>
              <a:ext cx="22" cy="25"/>
            </a:xfrm>
            <a:prstGeom prst="ellipse">
              <a:avLst/>
            </a:prstGeom>
            <a:noFill/>
            <a:ln w="9525">
              <a:solidFill>
                <a:srgbClr val="000000"/>
              </a:solidFill>
              <a:round/>
              <a:headEnd/>
              <a:tailEnd/>
            </a:ln>
          </p:spPr>
          <p:txBody>
            <a:bodyPr/>
            <a:lstStyle/>
            <a:p>
              <a:endParaRPr lang="es-ES"/>
            </a:p>
          </p:txBody>
        </p:sp>
        <p:sp>
          <p:nvSpPr>
            <p:cNvPr id="125020" name="Rectangle 92"/>
            <p:cNvSpPr>
              <a:spLocks noChangeArrowheads="1"/>
            </p:cNvSpPr>
            <p:nvPr/>
          </p:nvSpPr>
          <p:spPr bwMode="auto">
            <a:xfrm>
              <a:off x="2702" y="2269"/>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CA15</a:t>
              </a:r>
              <a:endParaRPr lang="es-ES_tradnl" sz="2400"/>
            </a:p>
          </p:txBody>
        </p:sp>
        <p:sp>
          <p:nvSpPr>
            <p:cNvPr id="125021" name="Oval 93"/>
            <p:cNvSpPr>
              <a:spLocks noChangeArrowheads="1"/>
            </p:cNvSpPr>
            <p:nvPr/>
          </p:nvSpPr>
          <p:spPr bwMode="auto">
            <a:xfrm>
              <a:off x="1791" y="2394"/>
              <a:ext cx="22" cy="25"/>
            </a:xfrm>
            <a:prstGeom prst="ellipse">
              <a:avLst/>
            </a:prstGeom>
            <a:noFill/>
            <a:ln w="9525">
              <a:solidFill>
                <a:srgbClr val="000000"/>
              </a:solidFill>
              <a:round/>
              <a:headEnd/>
              <a:tailEnd/>
            </a:ln>
          </p:spPr>
          <p:txBody>
            <a:bodyPr/>
            <a:lstStyle/>
            <a:p>
              <a:endParaRPr lang="es-ES"/>
            </a:p>
          </p:txBody>
        </p:sp>
        <p:sp>
          <p:nvSpPr>
            <p:cNvPr id="125022" name="Rectangle 94"/>
            <p:cNvSpPr>
              <a:spLocks noChangeArrowheads="1"/>
            </p:cNvSpPr>
            <p:nvPr/>
          </p:nvSpPr>
          <p:spPr bwMode="auto">
            <a:xfrm>
              <a:off x="1802" y="2356"/>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CA16</a:t>
              </a:r>
              <a:endParaRPr lang="es-ES_tradnl" sz="2400"/>
            </a:p>
          </p:txBody>
        </p:sp>
        <p:sp>
          <p:nvSpPr>
            <p:cNvPr id="125023" name="Oval 95"/>
            <p:cNvSpPr>
              <a:spLocks noChangeArrowheads="1"/>
            </p:cNvSpPr>
            <p:nvPr/>
          </p:nvSpPr>
          <p:spPr bwMode="auto">
            <a:xfrm>
              <a:off x="1598" y="2558"/>
              <a:ext cx="22" cy="25"/>
            </a:xfrm>
            <a:prstGeom prst="ellipse">
              <a:avLst/>
            </a:prstGeom>
            <a:noFill/>
            <a:ln w="9525">
              <a:solidFill>
                <a:srgbClr val="000000"/>
              </a:solidFill>
              <a:round/>
              <a:headEnd/>
              <a:tailEnd/>
            </a:ln>
          </p:spPr>
          <p:txBody>
            <a:bodyPr/>
            <a:lstStyle/>
            <a:p>
              <a:endParaRPr lang="es-ES"/>
            </a:p>
          </p:txBody>
        </p:sp>
        <p:sp>
          <p:nvSpPr>
            <p:cNvPr id="125024" name="Rectangle 96"/>
            <p:cNvSpPr>
              <a:spLocks noChangeArrowheads="1"/>
            </p:cNvSpPr>
            <p:nvPr/>
          </p:nvSpPr>
          <p:spPr bwMode="auto">
            <a:xfrm>
              <a:off x="1609" y="2520"/>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CA17</a:t>
              </a:r>
              <a:endParaRPr lang="es-ES_tradnl" sz="2400"/>
            </a:p>
          </p:txBody>
        </p:sp>
        <p:sp>
          <p:nvSpPr>
            <p:cNvPr id="125025" name="Oval 97"/>
            <p:cNvSpPr>
              <a:spLocks noChangeArrowheads="1"/>
            </p:cNvSpPr>
            <p:nvPr/>
          </p:nvSpPr>
          <p:spPr bwMode="auto">
            <a:xfrm>
              <a:off x="2175" y="2416"/>
              <a:ext cx="22" cy="25"/>
            </a:xfrm>
            <a:prstGeom prst="ellipse">
              <a:avLst/>
            </a:prstGeom>
            <a:noFill/>
            <a:ln w="9525">
              <a:solidFill>
                <a:srgbClr val="000000"/>
              </a:solidFill>
              <a:round/>
              <a:headEnd/>
              <a:tailEnd/>
            </a:ln>
          </p:spPr>
          <p:txBody>
            <a:bodyPr/>
            <a:lstStyle/>
            <a:p>
              <a:endParaRPr lang="es-ES"/>
            </a:p>
          </p:txBody>
        </p:sp>
        <p:sp>
          <p:nvSpPr>
            <p:cNvPr id="125026" name="Rectangle 98"/>
            <p:cNvSpPr>
              <a:spLocks noChangeArrowheads="1"/>
            </p:cNvSpPr>
            <p:nvPr/>
          </p:nvSpPr>
          <p:spPr bwMode="auto">
            <a:xfrm>
              <a:off x="2187" y="2377"/>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CA18</a:t>
              </a:r>
              <a:endParaRPr lang="es-ES_tradnl" sz="2400"/>
            </a:p>
          </p:txBody>
        </p:sp>
        <p:sp>
          <p:nvSpPr>
            <p:cNvPr id="125027" name="Oval 99"/>
            <p:cNvSpPr>
              <a:spLocks noChangeArrowheads="1"/>
            </p:cNvSpPr>
            <p:nvPr/>
          </p:nvSpPr>
          <p:spPr bwMode="auto">
            <a:xfrm>
              <a:off x="1421" y="2554"/>
              <a:ext cx="21" cy="25"/>
            </a:xfrm>
            <a:prstGeom prst="ellipse">
              <a:avLst/>
            </a:prstGeom>
            <a:noFill/>
            <a:ln w="9525">
              <a:solidFill>
                <a:srgbClr val="000000"/>
              </a:solidFill>
              <a:round/>
              <a:headEnd/>
              <a:tailEnd/>
            </a:ln>
          </p:spPr>
          <p:txBody>
            <a:bodyPr/>
            <a:lstStyle/>
            <a:p>
              <a:endParaRPr lang="es-ES"/>
            </a:p>
          </p:txBody>
        </p:sp>
        <p:sp>
          <p:nvSpPr>
            <p:cNvPr id="125028" name="Rectangle 100"/>
            <p:cNvSpPr>
              <a:spLocks noChangeArrowheads="1"/>
            </p:cNvSpPr>
            <p:nvPr/>
          </p:nvSpPr>
          <p:spPr bwMode="auto">
            <a:xfrm>
              <a:off x="1431" y="2516"/>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CA19</a:t>
              </a:r>
              <a:endParaRPr lang="es-ES_tradnl" sz="2400"/>
            </a:p>
          </p:txBody>
        </p:sp>
        <p:sp>
          <p:nvSpPr>
            <p:cNvPr id="125029" name="Oval 101"/>
            <p:cNvSpPr>
              <a:spLocks noChangeArrowheads="1"/>
            </p:cNvSpPr>
            <p:nvPr/>
          </p:nvSpPr>
          <p:spPr bwMode="auto">
            <a:xfrm>
              <a:off x="2197" y="2250"/>
              <a:ext cx="22" cy="26"/>
            </a:xfrm>
            <a:prstGeom prst="ellipse">
              <a:avLst/>
            </a:prstGeom>
            <a:noFill/>
            <a:ln w="9525">
              <a:solidFill>
                <a:srgbClr val="000000"/>
              </a:solidFill>
              <a:round/>
              <a:headEnd/>
              <a:tailEnd/>
            </a:ln>
          </p:spPr>
          <p:txBody>
            <a:bodyPr/>
            <a:lstStyle/>
            <a:p>
              <a:endParaRPr lang="es-ES"/>
            </a:p>
          </p:txBody>
        </p:sp>
        <p:sp>
          <p:nvSpPr>
            <p:cNvPr id="125030" name="Rectangle 102"/>
            <p:cNvSpPr>
              <a:spLocks noChangeArrowheads="1"/>
            </p:cNvSpPr>
            <p:nvPr/>
          </p:nvSpPr>
          <p:spPr bwMode="auto">
            <a:xfrm>
              <a:off x="2208" y="2214"/>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CA20</a:t>
              </a:r>
              <a:endParaRPr lang="es-ES_tradnl" sz="2400"/>
            </a:p>
          </p:txBody>
        </p:sp>
        <p:sp>
          <p:nvSpPr>
            <p:cNvPr id="125031" name="Oval 103"/>
            <p:cNvSpPr>
              <a:spLocks noChangeArrowheads="1"/>
            </p:cNvSpPr>
            <p:nvPr/>
          </p:nvSpPr>
          <p:spPr bwMode="auto">
            <a:xfrm>
              <a:off x="1965" y="2625"/>
              <a:ext cx="22" cy="25"/>
            </a:xfrm>
            <a:prstGeom prst="ellipse">
              <a:avLst/>
            </a:prstGeom>
            <a:noFill/>
            <a:ln w="9525">
              <a:solidFill>
                <a:srgbClr val="000000"/>
              </a:solidFill>
              <a:round/>
              <a:headEnd/>
              <a:tailEnd/>
            </a:ln>
          </p:spPr>
          <p:txBody>
            <a:bodyPr/>
            <a:lstStyle/>
            <a:p>
              <a:endParaRPr lang="es-ES"/>
            </a:p>
          </p:txBody>
        </p:sp>
        <p:sp>
          <p:nvSpPr>
            <p:cNvPr id="125032" name="Rectangle 104"/>
            <p:cNvSpPr>
              <a:spLocks noChangeArrowheads="1"/>
            </p:cNvSpPr>
            <p:nvPr/>
          </p:nvSpPr>
          <p:spPr bwMode="auto">
            <a:xfrm>
              <a:off x="1977" y="2587"/>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CA21</a:t>
              </a:r>
              <a:endParaRPr lang="es-ES_tradnl" sz="2400"/>
            </a:p>
          </p:txBody>
        </p:sp>
        <p:sp>
          <p:nvSpPr>
            <p:cNvPr id="125033" name="Oval 105"/>
            <p:cNvSpPr>
              <a:spLocks noChangeArrowheads="1"/>
            </p:cNvSpPr>
            <p:nvPr/>
          </p:nvSpPr>
          <p:spPr bwMode="auto">
            <a:xfrm>
              <a:off x="2059" y="2436"/>
              <a:ext cx="22" cy="26"/>
            </a:xfrm>
            <a:prstGeom prst="ellipse">
              <a:avLst/>
            </a:prstGeom>
            <a:noFill/>
            <a:ln w="9525">
              <a:solidFill>
                <a:srgbClr val="000000"/>
              </a:solidFill>
              <a:round/>
              <a:headEnd/>
              <a:tailEnd/>
            </a:ln>
          </p:spPr>
          <p:txBody>
            <a:bodyPr/>
            <a:lstStyle/>
            <a:p>
              <a:endParaRPr lang="es-ES"/>
            </a:p>
          </p:txBody>
        </p:sp>
        <p:sp>
          <p:nvSpPr>
            <p:cNvPr id="125034" name="Rectangle 106"/>
            <p:cNvSpPr>
              <a:spLocks noChangeArrowheads="1"/>
            </p:cNvSpPr>
            <p:nvPr/>
          </p:nvSpPr>
          <p:spPr bwMode="auto">
            <a:xfrm>
              <a:off x="2071" y="2398"/>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CA22</a:t>
              </a:r>
              <a:endParaRPr lang="es-ES_tradnl" sz="2400"/>
            </a:p>
          </p:txBody>
        </p:sp>
        <p:sp>
          <p:nvSpPr>
            <p:cNvPr id="125035" name="Oval 107"/>
            <p:cNvSpPr>
              <a:spLocks noChangeArrowheads="1"/>
            </p:cNvSpPr>
            <p:nvPr/>
          </p:nvSpPr>
          <p:spPr bwMode="auto">
            <a:xfrm>
              <a:off x="2423" y="2617"/>
              <a:ext cx="22" cy="25"/>
            </a:xfrm>
            <a:prstGeom prst="ellipse">
              <a:avLst/>
            </a:prstGeom>
            <a:noFill/>
            <a:ln w="9525">
              <a:solidFill>
                <a:srgbClr val="000000"/>
              </a:solidFill>
              <a:round/>
              <a:headEnd/>
              <a:tailEnd/>
            </a:ln>
          </p:spPr>
          <p:txBody>
            <a:bodyPr/>
            <a:lstStyle/>
            <a:p>
              <a:endParaRPr lang="es-ES"/>
            </a:p>
          </p:txBody>
        </p:sp>
        <p:sp>
          <p:nvSpPr>
            <p:cNvPr id="125036" name="Rectangle 108"/>
            <p:cNvSpPr>
              <a:spLocks noChangeArrowheads="1"/>
            </p:cNvSpPr>
            <p:nvPr/>
          </p:nvSpPr>
          <p:spPr bwMode="auto">
            <a:xfrm>
              <a:off x="2433" y="2579"/>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CA23</a:t>
              </a:r>
              <a:endParaRPr lang="es-ES_tradnl" sz="2400"/>
            </a:p>
          </p:txBody>
        </p:sp>
        <p:sp>
          <p:nvSpPr>
            <p:cNvPr id="125037" name="Oval 109"/>
            <p:cNvSpPr>
              <a:spLocks noChangeArrowheads="1"/>
            </p:cNvSpPr>
            <p:nvPr/>
          </p:nvSpPr>
          <p:spPr bwMode="auto">
            <a:xfrm>
              <a:off x="1762" y="2571"/>
              <a:ext cx="22" cy="25"/>
            </a:xfrm>
            <a:prstGeom prst="ellipse">
              <a:avLst/>
            </a:prstGeom>
            <a:noFill/>
            <a:ln w="9525">
              <a:solidFill>
                <a:srgbClr val="000000"/>
              </a:solidFill>
              <a:round/>
              <a:headEnd/>
              <a:tailEnd/>
            </a:ln>
          </p:spPr>
          <p:txBody>
            <a:bodyPr/>
            <a:lstStyle/>
            <a:p>
              <a:endParaRPr lang="es-ES"/>
            </a:p>
          </p:txBody>
        </p:sp>
        <p:sp>
          <p:nvSpPr>
            <p:cNvPr id="125038" name="Rectangle 110"/>
            <p:cNvSpPr>
              <a:spLocks noChangeArrowheads="1"/>
            </p:cNvSpPr>
            <p:nvPr/>
          </p:nvSpPr>
          <p:spPr bwMode="auto">
            <a:xfrm>
              <a:off x="1773" y="2533"/>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CA24</a:t>
              </a:r>
              <a:endParaRPr lang="es-ES_tradnl" sz="2400"/>
            </a:p>
          </p:txBody>
        </p:sp>
        <p:sp>
          <p:nvSpPr>
            <p:cNvPr id="125039" name="Oval 111"/>
            <p:cNvSpPr>
              <a:spLocks noChangeArrowheads="1"/>
            </p:cNvSpPr>
            <p:nvPr/>
          </p:nvSpPr>
          <p:spPr bwMode="auto">
            <a:xfrm>
              <a:off x="1652" y="2550"/>
              <a:ext cx="22" cy="24"/>
            </a:xfrm>
            <a:prstGeom prst="ellipse">
              <a:avLst/>
            </a:prstGeom>
            <a:noFill/>
            <a:ln w="9525">
              <a:solidFill>
                <a:srgbClr val="000000"/>
              </a:solidFill>
              <a:round/>
              <a:headEnd/>
              <a:tailEnd/>
            </a:ln>
          </p:spPr>
          <p:txBody>
            <a:bodyPr/>
            <a:lstStyle/>
            <a:p>
              <a:endParaRPr lang="es-ES"/>
            </a:p>
          </p:txBody>
        </p:sp>
        <p:sp>
          <p:nvSpPr>
            <p:cNvPr id="125040" name="Rectangle 112"/>
            <p:cNvSpPr>
              <a:spLocks noChangeArrowheads="1"/>
            </p:cNvSpPr>
            <p:nvPr/>
          </p:nvSpPr>
          <p:spPr bwMode="auto">
            <a:xfrm>
              <a:off x="1664" y="2512"/>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OP25</a:t>
              </a:r>
              <a:endParaRPr lang="es-ES_tradnl" sz="2400"/>
            </a:p>
          </p:txBody>
        </p:sp>
        <p:sp>
          <p:nvSpPr>
            <p:cNvPr id="125041" name="Oval 113"/>
            <p:cNvSpPr>
              <a:spLocks noChangeArrowheads="1"/>
            </p:cNvSpPr>
            <p:nvPr/>
          </p:nvSpPr>
          <p:spPr bwMode="auto">
            <a:xfrm>
              <a:off x="1279" y="2591"/>
              <a:ext cx="21" cy="26"/>
            </a:xfrm>
            <a:prstGeom prst="ellipse">
              <a:avLst/>
            </a:prstGeom>
            <a:noFill/>
            <a:ln w="9525">
              <a:solidFill>
                <a:srgbClr val="000000"/>
              </a:solidFill>
              <a:round/>
              <a:headEnd/>
              <a:tailEnd/>
            </a:ln>
          </p:spPr>
          <p:txBody>
            <a:bodyPr/>
            <a:lstStyle/>
            <a:p>
              <a:endParaRPr lang="es-ES"/>
            </a:p>
          </p:txBody>
        </p:sp>
        <p:sp>
          <p:nvSpPr>
            <p:cNvPr id="125042" name="Rectangle 114"/>
            <p:cNvSpPr>
              <a:spLocks noChangeArrowheads="1"/>
            </p:cNvSpPr>
            <p:nvPr/>
          </p:nvSpPr>
          <p:spPr bwMode="auto">
            <a:xfrm>
              <a:off x="1290" y="2554"/>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OP26</a:t>
              </a:r>
              <a:endParaRPr lang="es-ES_tradnl" sz="2400"/>
            </a:p>
          </p:txBody>
        </p:sp>
        <p:sp>
          <p:nvSpPr>
            <p:cNvPr id="125043" name="Oval 115"/>
            <p:cNvSpPr>
              <a:spLocks noChangeArrowheads="1"/>
            </p:cNvSpPr>
            <p:nvPr/>
          </p:nvSpPr>
          <p:spPr bwMode="auto">
            <a:xfrm>
              <a:off x="1562" y="2508"/>
              <a:ext cx="22" cy="25"/>
            </a:xfrm>
            <a:prstGeom prst="ellipse">
              <a:avLst/>
            </a:prstGeom>
            <a:noFill/>
            <a:ln w="9525">
              <a:solidFill>
                <a:srgbClr val="000000"/>
              </a:solidFill>
              <a:round/>
              <a:headEnd/>
              <a:tailEnd/>
            </a:ln>
          </p:spPr>
          <p:txBody>
            <a:bodyPr/>
            <a:lstStyle/>
            <a:p>
              <a:endParaRPr lang="es-ES"/>
            </a:p>
          </p:txBody>
        </p:sp>
        <p:sp>
          <p:nvSpPr>
            <p:cNvPr id="125044" name="Rectangle 116"/>
            <p:cNvSpPr>
              <a:spLocks noChangeArrowheads="1"/>
            </p:cNvSpPr>
            <p:nvPr/>
          </p:nvSpPr>
          <p:spPr bwMode="auto">
            <a:xfrm>
              <a:off x="1573" y="2470"/>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OP27</a:t>
              </a:r>
              <a:endParaRPr lang="es-ES_tradnl" sz="2400"/>
            </a:p>
          </p:txBody>
        </p:sp>
        <p:sp>
          <p:nvSpPr>
            <p:cNvPr id="125045" name="Oval 117"/>
            <p:cNvSpPr>
              <a:spLocks noChangeArrowheads="1"/>
            </p:cNvSpPr>
            <p:nvPr/>
          </p:nvSpPr>
          <p:spPr bwMode="auto">
            <a:xfrm>
              <a:off x="1777" y="2495"/>
              <a:ext cx="22" cy="25"/>
            </a:xfrm>
            <a:prstGeom prst="ellipse">
              <a:avLst/>
            </a:prstGeom>
            <a:noFill/>
            <a:ln w="9525">
              <a:solidFill>
                <a:srgbClr val="000000"/>
              </a:solidFill>
              <a:round/>
              <a:headEnd/>
              <a:tailEnd/>
            </a:ln>
          </p:spPr>
          <p:txBody>
            <a:bodyPr/>
            <a:lstStyle/>
            <a:p>
              <a:endParaRPr lang="es-ES"/>
            </a:p>
          </p:txBody>
        </p:sp>
        <p:sp>
          <p:nvSpPr>
            <p:cNvPr id="125046" name="Rectangle 118"/>
            <p:cNvSpPr>
              <a:spLocks noChangeArrowheads="1"/>
            </p:cNvSpPr>
            <p:nvPr/>
          </p:nvSpPr>
          <p:spPr bwMode="auto">
            <a:xfrm>
              <a:off x="1787" y="2457"/>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OP28</a:t>
              </a:r>
              <a:endParaRPr lang="es-ES_tradnl" sz="2400"/>
            </a:p>
          </p:txBody>
        </p:sp>
        <p:sp>
          <p:nvSpPr>
            <p:cNvPr id="125047" name="Oval 119"/>
            <p:cNvSpPr>
              <a:spLocks noChangeArrowheads="1"/>
            </p:cNvSpPr>
            <p:nvPr/>
          </p:nvSpPr>
          <p:spPr bwMode="auto">
            <a:xfrm>
              <a:off x="1784" y="2441"/>
              <a:ext cx="22" cy="25"/>
            </a:xfrm>
            <a:prstGeom prst="ellipse">
              <a:avLst/>
            </a:prstGeom>
            <a:noFill/>
            <a:ln w="9525">
              <a:solidFill>
                <a:srgbClr val="000000"/>
              </a:solidFill>
              <a:round/>
              <a:headEnd/>
              <a:tailEnd/>
            </a:ln>
          </p:spPr>
          <p:txBody>
            <a:bodyPr/>
            <a:lstStyle/>
            <a:p>
              <a:endParaRPr lang="es-ES"/>
            </a:p>
          </p:txBody>
        </p:sp>
        <p:sp>
          <p:nvSpPr>
            <p:cNvPr id="125048" name="Rectangle 120"/>
            <p:cNvSpPr>
              <a:spLocks noChangeArrowheads="1"/>
            </p:cNvSpPr>
            <p:nvPr/>
          </p:nvSpPr>
          <p:spPr bwMode="auto">
            <a:xfrm>
              <a:off x="1794" y="2403"/>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OP29</a:t>
              </a:r>
              <a:endParaRPr lang="es-ES_tradnl" sz="2400"/>
            </a:p>
          </p:txBody>
        </p:sp>
        <p:sp>
          <p:nvSpPr>
            <p:cNvPr id="125049" name="Oval 121"/>
            <p:cNvSpPr>
              <a:spLocks noChangeArrowheads="1"/>
            </p:cNvSpPr>
            <p:nvPr/>
          </p:nvSpPr>
          <p:spPr bwMode="auto">
            <a:xfrm>
              <a:off x="1159" y="2520"/>
              <a:ext cx="22" cy="25"/>
            </a:xfrm>
            <a:prstGeom prst="ellipse">
              <a:avLst/>
            </a:prstGeom>
            <a:noFill/>
            <a:ln w="9525">
              <a:solidFill>
                <a:srgbClr val="000000"/>
              </a:solidFill>
              <a:round/>
              <a:headEnd/>
              <a:tailEnd/>
            </a:ln>
          </p:spPr>
          <p:txBody>
            <a:bodyPr/>
            <a:lstStyle/>
            <a:p>
              <a:endParaRPr lang="es-ES"/>
            </a:p>
          </p:txBody>
        </p:sp>
        <p:sp>
          <p:nvSpPr>
            <p:cNvPr id="125050" name="Rectangle 122"/>
            <p:cNvSpPr>
              <a:spLocks noChangeArrowheads="1"/>
            </p:cNvSpPr>
            <p:nvPr/>
          </p:nvSpPr>
          <p:spPr bwMode="auto">
            <a:xfrm>
              <a:off x="1170" y="2482"/>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OP30</a:t>
              </a:r>
              <a:endParaRPr lang="es-ES_tradnl" sz="2400"/>
            </a:p>
          </p:txBody>
        </p:sp>
        <p:sp>
          <p:nvSpPr>
            <p:cNvPr id="125051" name="Oval 123"/>
            <p:cNvSpPr>
              <a:spLocks noChangeArrowheads="1"/>
            </p:cNvSpPr>
            <p:nvPr/>
          </p:nvSpPr>
          <p:spPr bwMode="auto">
            <a:xfrm>
              <a:off x="1882" y="2525"/>
              <a:ext cx="21" cy="25"/>
            </a:xfrm>
            <a:prstGeom prst="ellipse">
              <a:avLst/>
            </a:prstGeom>
            <a:noFill/>
            <a:ln w="9525">
              <a:solidFill>
                <a:srgbClr val="000000"/>
              </a:solidFill>
              <a:round/>
              <a:headEnd/>
              <a:tailEnd/>
            </a:ln>
          </p:spPr>
          <p:txBody>
            <a:bodyPr/>
            <a:lstStyle/>
            <a:p>
              <a:endParaRPr lang="es-ES"/>
            </a:p>
          </p:txBody>
        </p:sp>
        <p:sp>
          <p:nvSpPr>
            <p:cNvPr id="125052" name="Rectangle 124"/>
            <p:cNvSpPr>
              <a:spLocks noChangeArrowheads="1"/>
            </p:cNvSpPr>
            <p:nvPr/>
          </p:nvSpPr>
          <p:spPr bwMode="auto">
            <a:xfrm>
              <a:off x="1893" y="2487"/>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OP31</a:t>
              </a:r>
              <a:endParaRPr lang="es-ES_tradnl" sz="2400"/>
            </a:p>
          </p:txBody>
        </p:sp>
        <p:sp>
          <p:nvSpPr>
            <p:cNvPr id="125053" name="Oval 125"/>
            <p:cNvSpPr>
              <a:spLocks noChangeArrowheads="1"/>
            </p:cNvSpPr>
            <p:nvPr/>
          </p:nvSpPr>
          <p:spPr bwMode="auto">
            <a:xfrm>
              <a:off x="1297" y="2554"/>
              <a:ext cx="22" cy="25"/>
            </a:xfrm>
            <a:prstGeom prst="ellipse">
              <a:avLst/>
            </a:prstGeom>
            <a:noFill/>
            <a:ln w="9525">
              <a:solidFill>
                <a:srgbClr val="000000"/>
              </a:solidFill>
              <a:round/>
              <a:headEnd/>
              <a:tailEnd/>
            </a:ln>
          </p:spPr>
          <p:txBody>
            <a:bodyPr/>
            <a:lstStyle/>
            <a:p>
              <a:endParaRPr lang="es-ES"/>
            </a:p>
          </p:txBody>
        </p:sp>
        <p:sp>
          <p:nvSpPr>
            <p:cNvPr id="125054" name="Rectangle 126"/>
            <p:cNvSpPr>
              <a:spLocks noChangeArrowheads="1"/>
            </p:cNvSpPr>
            <p:nvPr/>
          </p:nvSpPr>
          <p:spPr bwMode="auto">
            <a:xfrm>
              <a:off x="1308" y="2516"/>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OP32</a:t>
              </a:r>
              <a:endParaRPr lang="es-ES_tradnl" sz="2400"/>
            </a:p>
          </p:txBody>
        </p:sp>
        <p:sp>
          <p:nvSpPr>
            <p:cNvPr id="125055" name="Oval 127"/>
            <p:cNvSpPr>
              <a:spLocks noChangeArrowheads="1"/>
            </p:cNvSpPr>
            <p:nvPr/>
          </p:nvSpPr>
          <p:spPr bwMode="auto">
            <a:xfrm>
              <a:off x="1090" y="2550"/>
              <a:ext cx="22" cy="24"/>
            </a:xfrm>
            <a:prstGeom prst="ellipse">
              <a:avLst/>
            </a:prstGeom>
            <a:noFill/>
            <a:ln w="9525">
              <a:solidFill>
                <a:srgbClr val="000000"/>
              </a:solidFill>
              <a:round/>
              <a:headEnd/>
              <a:tailEnd/>
            </a:ln>
          </p:spPr>
          <p:txBody>
            <a:bodyPr/>
            <a:lstStyle/>
            <a:p>
              <a:endParaRPr lang="es-ES"/>
            </a:p>
          </p:txBody>
        </p:sp>
        <p:sp>
          <p:nvSpPr>
            <p:cNvPr id="125056" name="Rectangle 128"/>
            <p:cNvSpPr>
              <a:spLocks noChangeArrowheads="1"/>
            </p:cNvSpPr>
            <p:nvPr/>
          </p:nvSpPr>
          <p:spPr bwMode="auto">
            <a:xfrm>
              <a:off x="1101" y="2512"/>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OP33</a:t>
              </a:r>
              <a:endParaRPr lang="es-ES_tradnl" sz="2400"/>
            </a:p>
          </p:txBody>
        </p:sp>
        <p:sp>
          <p:nvSpPr>
            <p:cNvPr id="125057" name="Oval 129"/>
            <p:cNvSpPr>
              <a:spLocks noChangeArrowheads="1"/>
            </p:cNvSpPr>
            <p:nvPr/>
          </p:nvSpPr>
          <p:spPr bwMode="auto">
            <a:xfrm>
              <a:off x="1729" y="2444"/>
              <a:ext cx="22" cy="26"/>
            </a:xfrm>
            <a:prstGeom prst="ellipse">
              <a:avLst/>
            </a:prstGeom>
            <a:noFill/>
            <a:ln w="9525">
              <a:solidFill>
                <a:srgbClr val="000000"/>
              </a:solidFill>
              <a:round/>
              <a:headEnd/>
              <a:tailEnd/>
            </a:ln>
          </p:spPr>
          <p:txBody>
            <a:bodyPr/>
            <a:lstStyle/>
            <a:p>
              <a:endParaRPr lang="es-ES"/>
            </a:p>
          </p:txBody>
        </p:sp>
        <p:sp>
          <p:nvSpPr>
            <p:cNvPr id="125058" name="Rectangle 130"/>
            <p:cNvSpPr>
              <a:spLocks noChangeArrowheads="1"/>
            </p:cNvSpPr>
            <p:nvPr/>
          </p:nvSpPr>
          <p:spPr bwMode="auto">
            <a:xfrm>
              <a:off x="1740" y="2406"/>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OP34</a:t>
              </a:r>
              <a:endParaRPr lang="es-ES_tradnl" sz="2400"/>
            </a:p>
          </p:txBody>
        </p:sp>
        <p:sp>
          <p:nvSpPr>
            <p:cNvPr id="125059" name="Oval 131"/>
            <p:cNvSpPr>
              <a:spLocks noChangeArrowheads="1"/>
            </p:cNvSpPr>
            <p:nvPr/>
          </p:nvSpPr>
          <p:spPr bwMode="auto">
            <a:xfrm>
              <a:off x="1123" y="2466"/>
              <a:ext cx="21" cy="24"/>
            </a:xfrm>
            <a:prstGeom prst="ellipse">
              <a:avLst/>
            </a:prstGeom>
            <a:noFill/>
            <a:ln w="9525">
              <a:solidFill>
                <a:srgbClr val="000000"/>
              </a:solidFill>
              <a:round/>
              <a:headEnd/>
              <a:tailEnd/>
            </a:ln>
          </p:spPr>
          <p:txBody>
            <a:bodyPr/>
            <a:lstStyle/>
            <a:p>
              <a:endParaRPr lang="es-ES"/>
            </a:p>
          </p:txBody>
        </p:sp>
        <p:sp>
          <p:nvSpPr>
            <p:cNvPr id="125060" name="Rectangle 132"/>
            <p:cNvSpPr>
              <a:spLocks noChangeArrowheads="1"/>
            </p:cNvSpPr>
            <p:nvPr/>
          </p:nvSpPr>
          <p:spPr bwMode="auto">
            <a:xfrm>
              <a:off x="1134" y="2428"/>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OP35</a:t>
              </a:r>
              <a:endParaRPr lang="es-ES_tradnl" sz="2400"/>
            </a:p>
          </p:txBody>
        </p:sp>
        <p:sp>
          <p:nvSpPr>
            <p:cNvPr id="125061" name="Oval 133"/>
            <p:cNvSpPr>
              <a:spLocks noChangeArrowheads="1"/>
            </p:cNvSpPr>
            <p:nvPr/>
          </p:nvSpPr>
          <p:spPr bwMode="auto">
            <a:xfrm>
              <a:off x="1602" y="2487"/>
              <a:ext cx="22" cy="25"/>
            </a:xfrm>
            <a:prstGeom prst="ellipse">
              <a:avLst/>
            </a:prstGeom>
            <a:noFill/>
            <a:ln w="9525">
              <a:solidFill>
                <a:srgbClr val="000000"/>
              </a:solidFill>
              <a:round/>
              <a:headEnd/>
              <a:tailEnd/>
            </a:ln>
          </p:spPr>
          <p:txBody>
            <a:bodyPr/>
            <a:lstStyle/>
            <a:p>
              <a:endParaRPr lang="es-ES"/>
            </a:p>
          </p:txBody>
        </p:sp>
        <p:sp>
          <p:nvSpPr>
            <p:cNvPr id="125062" name="Rectangle 134"/>
            <p:cNvSpPr>
              <a:spLocks noChangeArrowheads="1"/>
            </p:cNvSpPr>
            <p:nvPr/>
          </p:nvSpPr>
          <p:spPr bwMode="auto">
            <a:xfrm>
              <a:off x="1612" y="2449"/>
              <a:ext cx="164"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OP36</a:t>
              </a:r>
              <a:endParaRPr lang="es-ES_tradnl" sz="2400"/>
            </a:p>
          </p:txBody>
        </p:sp>
        <p:sp>
          <p:nvSpPr>
            <p:cNvPr id="125063" name="Oval 135"/>
            <p:cNvSpPr>
              <a:spLocks noChangeArrowheads="1"/>
            </p:cNvSpPr>
            <p:nvPr/>
          </p:nvSpPr>
          <p:spPr bwMode="auto">
            <a:xfrm>
              <a:off x="2673" y="2478"/>
              <a:ext cx="22" cy="25"/>
            </a:xfrm>
            <a:prstGeom prst="ellipse">
              <a:avLst/>
            </a:prstGeom>
            <a:noFill/>
            <a:ln w="9525">
              <a:solidFill>
                <a:srgbClr val="000000"/>
              </a:solidFill>
              <a:round/>
              <a:headEnd/>
              <a:tailEnd/>
            </a:ln>
          </p:spPr>
          <p:txBody>
            <a:bodyPr/>
            <a:lstStyle/>
            <a:p>
              <a:endParaRPr lang="es-ES"/>
            </a:p>
          </p:txBody>
        </p:sp>
        <p:sp>
          <p:nvSpPr>
            <p:cNvPr id="125064" name="Rectangle 136"/>
            <p:cNvSpPr>
              <a:spLocks noChangeArrowheads="1"/>
            </p:cNvSpPr>
            <p:nvPr/>
          </p:nvSpPr>
          <p:spPr bwMode="auto">
            <a:xfrm>
              <a:off x="2683" y="2441"/>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TE37</a:t>
              </a:r>
              <a:endParaRPr lang="es-ES_tradnl" sz="2400"/>
            </a:p>
          </p:txBody>
        </p:sp>
        <p:sp>
          <p:nvSpPr>
            <p:cNvPr id="125065" name="Oval 137"/>
            <p:cNvSpPr>
              <a:spLocks noChangeArrowheads="1"/>
            </p:cNvSpPr>
            <p:nvPr/>
          </p:nvSpPr>
          <p:spPr bwMode="auto">
            <a:xfrm>
              <a:off x="1340" y="2537"/>
              <a:ext cx="22" cy="25"/>
            </a:xfrm>
            <a:prstGeom prst="ellipse">
              <a:avLst/>
            </a:prstGeom>
            <a:noFill/>
            <a:ln w="9525">
              <a:solidFill>
                <a:srgbClr val="000000"/>
              </a:solidFill>
              <a:round/>
              <a:headEnd/>
              <a:tailEnd/>
            </a:ln>
          </p:spPr>
          <p:txBody>
            <a:bodyPr/>
            <a:lstStyle/>
            <a:p>
              <a:endParaRPr lang="es-ES"/>
            </a:p>
          </p:txBody>
        </p:sp>
        <p:sp>
          <p:nvSpPr>
            <p:cNvPr id="125066" name="Rectangle 138"/>
            <p:cNvSpPr>
              <a:spLocks noChangeArrowheads="1"/>
            </p:cNvSpPr>
            <p:nvPr/>
          </p:nvSpPr>
          <p:spPr bwMode="auto">
            <a:xfrm>
              <a:off x="1352" y="2499"/>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TE38</a:t>
              </a:r>
              <a:endParaRPr lang="es-ES_tradnl" sz="2400"/>
            </a:p>
          </p:txBody>
        </p:sp>
        <p:sp>
          <p:nvSpPr>
            <p:cNvPr id="125067" name="Oval 139"/>
            <p:cNvSpPr>
              <a:spLocks noChangeArrowheads="1"/>
            </p:cNvSpPr>
            <p:nvPr/>
          </p:nvSpPr>
          <p:spPr bwMode="auto">
            <a:xfrm>
              <a:off x="1489" y="2457"/>
              <a:ext cx="22" cy="25"/>
            </a:xfrm>
            <a:prstGeom prst="ellipse">
              <a:avLst/>
            </a:prstGeom>
            <a:noFill/>
            <a:ln w="9525">
              <a:solidFill>
                <a:srgbClr val="000000"/>
              </a:solidFill>
              <a:round/>
              <a:headEnd/>
              <a:tailEnd/>
            </a:ln>
          </p:spPr>
          <p:txBody>
            <a:bodyPr/>
            <a:lstStyle/>
            <a:p>
              <a:endParaRPr lang="es-ES"/>
            </a:p>
          </p:txBody>
        </p:sp>
        <p:sp>
          <p:nvSpPr>
            <p:cNvPr id="125068" name="Rectangle 140"/>
            <p:cNvSpPr>
              <a:spLocks noChangeArrowheads="1"/>
            </p:cNvSpPr>
            <p:nvPr/>
          </p:nvSpPr>
          <p:spPr bwMode="auto">
            <a:xfrm>
              <a:off x="1500" y="2419"/>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TE39</a:t>
              </a:r>
              <a:endParaRPr lang="es-ES_tradnl" sz="2400"/>
            </a:p>
          </p:txBody>
        </p:sp>
        <p:sp>
          <p:nvSpPr>
            <p:cNvPr id="125069" name="Oval 141"/>
            <p:cNvSpPr>
              <a:spLocks noChangeArrowheads="1"/>
            </p:cNvSpPr>
            <p:nvPr/>
          </p:nvSpPr>
          <p:spPr bwMode="auto">
            <a:xfrm>
              <a:off x="807" y="2441"/>
              <a:ext cx="22" cy="25"/>
            </a:xfrm>
            <a:prstGeom prst="ellipse">
              <a:avLst/>
            </a:prstGeom>
            <a:noFill/>
            <a:ln w="9525">
              <a:solidFill>
                <a:srgbClr val="000000"/>
              </a:solidFill>
              <a:round/>
              <a:headEnd/>
              <a:tailEnd/>
            </a:ln>
          </p:spPr>
          <p:txBody>
            <a:bodyPr/>
            <a:lstStyle/>
            <a:p>
              <a:endParaRPr lang="es-ES"/>
            </a:p>
          </p:txBody>
        </p:sp>
        <p:sp>
          <p:nvSpPr>
            <p:cNvPr id="125070" name="Rectangle 142"/>
            <p:cNvSpPr>
              <a:spLocks noChangeArrowheads="1"/>
            </p:cNvSpPr>
            <p:nvPr/>
          </p:nvSpPr>
          <p:spPr bwMode="auto">
            <a:xfrm>
              <a:off x="818" y="2403"/>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TE40</a:t>
              </a:r>
              <a:endParaRPr lang="es-ES_tradnl" sz="2400"/>
            </a:p>
          </p:txBody>
        </p:sp>
        <p:sp>
          <p:nvSpPr>
            <p:cNvPr id="125071" name="Oval 143"/>
            <p:cNvSpPr>
              <a:spLocks noChangeArrowheads="1"/>
            </p:cNvSpPr>
            <p:nvPr/>
          </p:nvSpPr>
          <p:spPr bwMode="auto">
            <a:xfrm>
              <a:off x="1841" y="2637"/>
              <a:ext cx="22" cy="26"/>
            </a:xfrm>
            <a:prstGeom prst="ellipse">
              <a:avLst/>
            </a:prstGeom>
            <a:noFill/>
            <a:ln w="9525">
              <a:solidFill>
                <a:srgbClr val="000000"/>
              </a:solidFill>
              <a:round/>
              <a:headEnd/>
              <a:tailEnd/>
            </a:ln>
          </p:spPr>
          <p:txBody>
            <a:bodyPr/>
            <a:lstStyle/>
            <a:p>
              <a:endParaRPr lang="es-ES"/>
            </a:p>
          </p:txBody>
        </p:sp>
        <p:sp>
          <p:nvSpPr>
            <p:cNvPr id="125072" name="Rectangle 144"/>
            <p:cNvSpPr>
              <a:spLocks noChangeArrowheads="1"/>
            </p:cNvSpPr>
            <p:nvPr/>
          </p:nvSpPr>
          <p:spPr bwMode="auto">
            <a:xfrm>
              <a:off x="1853" y="2600"/>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TE41</a:t>
              </a:r>
              <a:endParaRPr lang="es-ES_tradnl" sz="2400"/>
            </a:p>
          </p:txBody>
        </p:sp>
        <p:sp>
          <p:nvSpPr>
            <p:cNvPr id="125073" name="Oval 145"/>
            <p:cNvSpPr>
              <a:spLocks noChangeArrowheads="1"/>
            </p:cNvSpPr>
            <p:nvPr/>
          </p:nvSpPr>
          <p:spPr bwMode="auto">
            <a:xfrm>
              <a:off x="1674" y="2714"/>
              <a:ext cx="22" cy="25"/>
            </a:xfrm>
            <a:prstGeom prst="ellipse">
              <a:avLst/>
            </a:prstGeom>
            <a:noFill/>
            <a:ln w="9525">
              <a:solidFill>
                <a:srgbClr val="000000"/>
              </a:solidFill>
              <a:round/>
              <a:headEnd/>
              <a:tailEnd/>
            </a:ln>
          </p:spPr>
          <p:txBody>
            <a:bodyPr/>
            <a:lstStyle/>
            <a:p>
              <a:endParaRPr lang="es-ES"/>
            </a:p>
          </p:txBody>
        </p:sp>
        <p:sp>
          <p:nvSpPr>
            <p:cNvPr id="125074" name="Rectangle 146"/>
            <p:cNvSpPr>
              <a:spLocks noChangeArrowheads="1"/>
            </p:cNvSpPr>
            <p:nvPr/>
          </p:nvSpPr>
          <p:spPr bwMode="auto">
            <a:xfrm>
              <a:off x="1685" y="2675"/>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TE42</a:t>
              </a:r>
              <a:endParaRPr lang="es-ES_tradnl" sz="2400"/>
            </a:p>
          </p:txBody>
        </p:sp>
        <p:sp>
          <p:nvSpPr>
            <p:cNvPr id="125075" name="Oval 147"/>
            <p:cNvSpPr>
              <a:spLocks noChangeArrowheads="1"/>
            </p:cNvSpPr>
            <p:nvPr/>
          </p:nvSpPr>
          <p:spPr bwMode="auto">
            <a:xfrm>
              <a:off x="2114" y="2562"/>
              <a:ext cx="22" cy="25"/>
            </a:xfrm>
            <a:prstGeom prst="ellipse">
              <a:avLst/>
            </a:prstGeom>
            <a:noFill/>
            <a:ln w="9525">
              <a:solidFill>
                <a:srgbClr val="000000"/>
              </a:solidFill>
              <a:round/>
              <a:headEnd/>
              <a:tailEnd/>
            </a:ln>
          </p:spPr>
          <p:txBody>
            <a:bodyPr/>
            <a:lstStyle/>
            <a:p>
              <a:endParaRPr lang="es-ES"/>
            </a:p>
          </p:txBody>
        </p:sp>
        <p:sp>
          <p:nvSpPr>
            <p:cNvPr id="125076" name="Rectangle 148"/>
            <p:cNvSpPr>
              <a:spLocks noChangeArrowheads="1"/>
            </p:cNvSpPr>
            <p:nvPr/>
          </p:nvSpPr>
          <p:spPr bwMode="auto">
            <a:xfrm>
              <a:off x="2125" y="2525"/>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TE43</a:t>
              </a:r>
              <a:endParaRPr lang="es-ES_tradnl" sz="2400"/>
            </a:p>
          </p:txBody>
        </p:sp>
        <p:sp>
          <p:nvSpPr>
            <p:cNvPr id="125077" name="Oval 149"/>
            <p:cNvSpPr>
              <a:spLocks noChangeArrowheads="1"/>
            </p:cNvSpPr>
            <p:nvPr/>
          </p:nvSpPr>
          <p:spPr bwMode="auto">
            <a:xfrm>
              <a:off x="797" y="2444"/>
              <a:ext cx="21" cy="26"/>
            </a:xfrm>
            <a:prstGeom prst="ellipse">
              <a:avLst/>
            </a:prstGeom>
            <a:noFill/>
            <a:ln w="9525">
              <a:solidFill>
                <a:srgbClr val="000000"/>
              </a:solidFill>
              <a:round/>
              <a:headEnd/>
              <a:tailEnd/>
            </a:ln>
          </p:spPr>
          <p:txBody>
            <a:bodyPr/>
            <a:lstStyle/>
            <a:p>
              <a:endParaRPr lang="es-ES"/>
            </a:p>
          </p:txBody>
        </p:sp>
        <p:sp>
          <p:nvSpPr>
            <p:cNvPr id="125078" name="Rectangle 150"/>
            <p:cNvSpPr>
              <a:spLocks noChangeArrowheads="1"/>
            </p:cNvSpPr>
            <p:nvPr/>
          </p:nvSpPr>
          <p:spPr bwMode="auto">
            <a:xfrm>
              <a:off x="807" y="2406"/>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TE44</a:t>
              </a:r>
              <a:endParaRPr lang="es-ES_tradnl" sz="2400"/>
            </a:p>
          </p:txBody>
        </p:sp>
        <p:sp>
          <p:nvSpPr>
            <p:cNvPr id="125079" name="Oval 151"/>
            <p:cNvSpPr>
              <a:spLocks noChangeArrowheads="1"/>
            </p:cNvSpPr>
            <p:nvPr/>
          </p:nvSpPr>
          <p:spPr bwMode="auto">
            <a:xfrm>
              <a:off x="1188" y="2583"/>
              <a:ext cx="22" cy="26"/>
            </a:xfrm>
            <a:prstGeom prst="ellipse">
              <a:avLst/>
            </a:prstGeom>
            <a:noFill/>
            <a:ln w="9525">
              <a:solidFill>
                <a:srgbClr val="000000"/>
              </a:solidFill>
              <a:round/>
              <a:headEnd/>
              <a:tailEnd/>
            </a:ln>
          </p:spPr>
          <p:txBody>
            <a:bodyPr/>
            <a:lstStyle/>
            <a:p>
              <a:endParaRPr lang="es-ES"/>
            </a:p>
          </p:txBody>
        </p:sp>
        <p:sp>
          <p:nvSpPr>
            <p:cNvPr id="125080" name="Rectangle 152"/>
            <p:cNvSpPr>
              <a:spLocks noChangeArrowheads="1"/>
            </p:cNvSpPr>
            <p:nvPr/>
          </p:nvSpPr>
          <p:spPr bwMode="auto">
            <a:xfrm>
              <a:off x="1199" y="2545"/>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TE45</a:t>
              </a:r>
              <a:endParaRPr lang="es-ES_tradnl" sz="2400"/>
            </a:p>
          </p:txBody>
        </p:sp>
        <p:sp>
          <p:nvSpPr>
            <p:cNvPr id="125081" name="Oval 153"/>
            <p:cNvSpPr>
              <a:spLocks noChangeArrowheads="1"/>
            </p:cNvSpPr>
            <p:nvPr/>
          </p:nvSpPr>
          <p:spPr bwMode="auto">
            <a:xfrm>
              <a:off x="1642" y="2574"/>
              <a:ext cx="22" cy="26"/>
            </a:xfrm>
            <a:prstGeom prst="ellipse">
              <a:avLst/>
            </a:prstGeom>
            <a:noFill/>
            <a:ln w="9525">
              <a:solidFill>
                <a:srgbClr val="000000"/>
              </a:solidFill>
              <a:round/>
              <a:headEnd/>
              <a:tailEnd/>
            </a:ln>
          </p:spPr>
          <p:txBody>
            <a:bodyPr/>
            <a:lstStyle/>
            <a:p>
              <a:endParaRPr lang="es-ES"/>
            </a:p>
          </p:txBody>
        </p:sp>
        <p:sp>
          <p:nvSpPr>
            <p:cNvPr id="125082" name="Rectangle 154"/>
            <p:cNvSpPr>
              <a:spLocks noChangeArrowheads="1"/>
            </p:cNvSpPr>
            <p:nvPr/>
          </p:nvSpPr>
          <p:spPr bwMode="auto">
            <a:xfrm>
              <a:off x="1652" y="2537"/>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TE46</a:t>
              </a:r>
              <a:endParaRPr lang="es-ES_tradnl" sz="2400"/>
            </a:p>
          </p:txBody>
        </p:sp>
        <p:sp>
          <p:nvSpPr>
            <p:cNvPr id="125083" name="Oval 155"/>
            <p:cNvSpPr>
              <a:spLocks noChangeArrowheads="1"/>
            </p:cNvSpPr>
            <p:nvPr/>
          </p:nvSpPr>
          <p:spPr bwMode="auto">
            <a:xfrm>
              <a:off x="909" y="2482"/>
              <a:ext cx="22" cy="26"/>
            </a:xfrm>
            <a:prstGeom prst="ellipse">
              <a:avLst/>
            </a:prstGeom>
            <a:noFill/>
            <a:ln w="9525">
              <a:solidFill>
                <a:srgbClr val="000000"/>
              </a:solidFill>
              <a:round/>
              <a:headEnd/>
              <a:tailEnd/>
            </a:ln>
          </p:spPr>
          <p:txBody>
            <a:bodyPr/>
            <a:lstStyle/>
            <a:p>
              <a:endParaRPr lang="es-ES"/>
            </a:p>
          </p:txBody>
        </p:sp>
        <p:sp>
          <p:nvSpPr>
            <p:cNvPr id="125084" name="Rectangle 156"/>
            <p:cNvSpPr>
              <a:spLocks noChangeArrowheads="1"/>
            </p:cNvSpPr>
            <p:nvPr/>
          </p:nvSpPr>
          <p:spPr bwMode="auto">
            <a:xfrm>
              <a:off x="920" y="2444"/>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TE47</a:t>
              </a:r>
              <a:endParaRPr lang="es-ES_tradnl" sz="2400"/>
            </a:p>
          </p:txBody>
        </p:sp>
        <p:sp>
          <p:nvSpPr>
            <p:cNvPr id="125085" name="Oval 157"/>
            <p:cNvSpPr>
              <a:spLocks noChangeArrowheads="1"/>
            </p:cNvSpPr>
            <p:nvPr/>
          </p:nvSpPr>
          <p:spPr bwMode="auto">
            <a:xfrm>
              <a:off x="1322" y="2457"/>
              <a:ext cx="22" cy="25"/>
            </a:xfrm>
            <a:prstGeom prst="ellipse">
              <a:avLst/>
            </a:prstGeom>
            <a:noFill/>
            <a:ln w="9525">
              <a:solidFill>
                <a:srgbClr val="000000"/>
              </a:solidFill>
              <a:round/>
              <a:headEnd/>
              <a:tailEnd/>
            </a:ln>
          </p:spPr>
          <p:txBody>
            <a:bodyPr/>
            <a:lstStyle/>
            <a:p>
              <a:endParaRPr lang="es-ES"/>
            </a:p>
          </p:txBody>
        </p:sp>
        <p:sp>
          <p:nvSpPr>
            <p:cNvPr id="125086" name="Rectangle 158"/>
            <p:cNvSpPr>
              <a:spLocks noChangeArrowheads="1"/>
            </p:cNvSpPr>
            <p:nvPr/>
          </p:nvSpPr>
          <p:spPr bwMode="auto">
            <a:xfrm>
              <a:off x="1333" y="2419"/>
              <a:ext cx="16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TE48</a:t>
              </a:r>
              <a:endParaRPr lang="es-ES_tradnl" sz="2400"/>
            </a:p>
          </p:txBody>
        </p:sp>
        <p:sp>
          <p:nvSpPr>
            <p:cNvPr id="125087" name="Oval 159"/>
            <p:cNvSpPr>
              <a:spLocks noChangeArrowheads="1"/>
            </p:cNvSpPr>
            <p:nvPr/>
          </p:nvSpPr>
          <p:spPr bwMode="auto">
            <a:xfrm>
              <a:off x="2208" y="2579"/>
              <a:ext cx="22" cy="25"/>
            </a:xfrm>
            <a:prstGeom prst="ellipse">
              <a:avLst/>
            </a:prstGeom>
            <a:noFill/>
            <a:ln w="9525">
              <a:solidFill>
                <a:srgbClr val="000000"/>
              </a:solidFill>
              <a:round/>
              <a:headEnd/>
              <a:tailEnd/>
            </a:ln>
          </p:spPr>
          <p:txBody>
            <a:bodyPr/>
            <a:lstStyle/>
            <a:p>
              <a:endParaRPr lang="es-ES"/>
            </a:p>
          </p:txBody>
        </p:sp>
        <p:sp>
          <p:nvSpPr>
            <p:cNvPr id="125088" name="Rectangle 160"/>
            <p:cNvSpPr>
              <a:spLocks noChangeArrowheads="1"/>
            </p:cNvSpPr>
            <p:nvPr/>
          </p:nvSpPr>
          <p:spPr bwMode="auto">
            <a:xfrm>
              <a:off x="2219" y="2541"/>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TX49</a:t>
              </a:r>
              <a:endParaRPr lang="es-ES_tradnl" sz="2400"/>
            </a:p>
          </p:txBody>
        </p:sp>
        <p:sp>
          <p:nvSpPr>
            <p:cNvPr id="125089" name="Oval 161"/>
            <p:cNvSpPr>
              <a:spLocks noChangeArrowheads="1"/>
            </p:cNvSpPr>
            <p:nvPr/>
          </p:nvSpPr>
          <p:spPr bwMode="auto">
            <a:xfrm>
              <a:off x="1439" y="2470"/>
              <a:ext cx="22" cy="25"/>
            </a:xfrm>
            <a:prstGeom prst="ellipse">
              <a:avLst/>
            </a:prstGeom>
            <a:noFill/>
            <a:ln w="9525">
              <a:solidFill>
                <a:srgbClr val="000000"/>
              </a:solidFill>
              <a:round/>
              <a:headEnd/>
              <a:tailEnd/>
            </a:ln>
          </p:spPr>
          <p:txBody>
            <a:bodyPr/>
            <a:lstStyle/>
            <a:p>
              <a:endParaRPr lang="es-ES"/>
            </a:p>
          </p:txBody>
        </p:sp>
        <p:sp>
          <p:nvSpPr>
            <p:cNvPr id="125090" name="Rectangle 162"/>
            <p:cNvSpPr>
              <a:spLocks noChangeArrowheads="1"/>
            </p:cNvSpPr>
            <p:nvPr/>
          </p:nvSpPr>
          <p:spPr bwMode="auto">
            <a:xfrm>
              <a:off x="1449" y="2432"/>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TX50</a:t>
              </a:r>
              <a:endParaRPr lang="es-ES_tradnl" sz="2400"/>
            </a:p>
          </p:txBody>
        </p:sp>
        <p:sp>
          <p:nvSpPr>
            <p:cNvPr id="125091" name="Oval 163"/>
            <p:cNvSpPr>
              <a:spLocks noChangeArrowheads="1"/>
            </p:cNvSpPr>
            <p:nvPr/>
          </p:nvSpPr>
          <p:spPr bwMode="auto">
            <a:xfrm>
              <a:off x="1794" y="2466"/>
              <a:ext cx="22" cy="24"/>
            </a:xfrm>
            <a:prstGeom prst="ellipse">
              <a:avLst/>
            </a:prstGeom>
            <a:noFill/>
            <a:ln w="9525">
              <a:solidFill>
                <a:srgbClr val="000000"/>
              </a:solidFill>
              <a:round/>
              <a:headEnd/>
              <a:tailEnd/>
            </a:ln>
          </p:spPr>
          <p:txBody>
            <a:bodyPr/>
            <a:lstStyle/>
            <a:p>
              <a:endParaRPr lang="es-ES"/>
            </a:p>
          </p:txBody>
        </p:sp>
        <p:sp>
          <p:nvSpPr>
            <p:cNvPr id="125092" name="Rectangle 164"/>
            <p:cNvSpPr>
              <a:spLocks noChangeArrowheads="1"/>
            </p:cNvSpPr>
            <p:nvPr/>
          </p:nvSpPr>
          <p:spPr bwMode="auto">
            <a:xfrm>
              <a:off x="1806" y="2428"/>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TX51</a:t>
              </a:r>
              <a:endParaRPr lang="es-ES_tradnl" sz="2400"/>
            </a:p>
          </p:txBody>
        </p:sp>
        <p:sp>
          <p:nvSpPr>
            <p:cNvPr id="125093" name="Oval 165"/>
            <p:cNvSpPr>
              <a:spLocks noChangeArrowheads="1"/>
            </p:cNvSpPr>
            <p:nvPr/>
          </p:nvSpPr>
          <p:spPr bwMode="auto">
            <a:xfrm>
              <a:off x="1340" y="2621"/>
              <a:ext cx="22" cy="25"/>
            </a:xfrm>
            <a:prstGeom prst="ellipse">
              <a:avLst/>
            </a:prstGeom>
            <a:noFill/>
            <a:ln w="9525">
              <a:solidFill>
                <a:srgbClr val="000000"/>
              </a:solidFill>
              <a:round/>
              <a:headEnd/>
              <a:tailEnd/>
            </a:ln>
          </p:spPr>
          <p:txBody>
            <a:bodyPr/>
            <a:lstStyle/>
            <a:p>
              <a:endParaRPr lang="es-ES"/>
            </a:p>
          </p:txBody>
        </p:sp>
        <p:sp>
          <p:nvSpPr>
            <p:cNvPr id="125094" name="Rectangle 166"/>
            <p:cNvSpPr>
              <a:spLocks noChangeArrowheads="1"/>
            </p:cNvSpPr>
            <p:nvPr/>
          </p:nvSpPr>
          <p:spPr bwMode="auto">
            <a:xfrm>
              <a:off x="1352" y="2583"/>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TX52</a:t>
              </a:r>
              <a:endParaRPr lang="es-ES_tradnl" sz="2400"/>
            </a:p>
          </p:txBody>
        </p:sp>
        <p:sp>
          <p:nvSpPr>
            <p:cNvPr id="125095" name="Oval 167"/>
            <p:cNvSpPr>
              <a:spLocks noChangeArrowheads="1"/>
            </p:cNvSpPr>
            <p:nvPr/>
          </p:nvSpPr>
          <p:spPr bwMode="auto">
            <a:xfrm>
              <a:off x="1522" y="2462"/>
              <a:ext cx="21" cy="25"/>
            </a:xfrm>
            <a:prstGeom prst="ellipse">
              <a:avLst/>
            </a:prstGeom>
            <a:noFill/>
            <a:ln w="9525">
              <a:solidFill>
                <a:srgbClr val="000000"/>
              </a:solidFill>
              <a:round/>
              <a:headEnd/>
              <a:tailEnd/>
            </a:ln>
          </p:spPr>
          <p:txBody>
            <a:bodyPr/>
            <a:lstStyle/>
            <a:p>
              <a:endParaRPr lang="es-ES"/>
            </a:p>
          </p:txBody>
        </p:sp>
        <p:sp>
          <p:nvSpPr>
            <p:cNvPr id="125096" name="Rectangle 168"/>
            <p:cNvSpPr>
              <a:spLocks noChangeArrowheads="1"/>
            </p:cNvSpPr>
            <p:nvPr/>
          </p:nvSpPr>
          <p:spPr bwMode="auto">
            <a:xfrm>
              <a:off x="1533" y="2424"/>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TX53</a:t>
              </a:r>
              <a:endParaRPr lang="es-ES_tradnl" sz="2400"/>
            </a:p>
          </p:txBody>
        </p:sp>
        <p:sp>
          <p:nvSpPr>
            <p:cNvPr id="125097" name="Oval 169"/>
            <p:cNvSpPr>
              <a:spLocks noChangeArrowheads="1"/>
            </p:cNvSpPr>
            <p:nvPr/>
          </p:nvSpPr>
          <p:spPr bwMode="auto">
            <a:xfrm>
              <a:off x="1421" y="2487"/>
              <a:ext cx="21" cy="25"/>
            </a:xfrm>
            <a:prstGeom prst="ellipse">
              <a:avLst/>
            </a:prstGeom>
            <a:noFill/>
            <a:ln w="9525">
              <a:solidFill>
                <a:srgbClr val="000000"/>
              </a:solidFill>
              <a:round/>
              <a:headEnd/>
              <a:tailEnd/>
            </a:ln>
          </p:spPr>
          <p:txBody>
            <a:bodyPr/>
            <a:lstStyle/>
            <a:p>
              <a:endParaRPr lang="es-ES"/>
            </a:p>
          </p:txBody>
        </p:sp>
        <p:sp>
          <p:nvSpPr>
            <p:cNvPr id="125098" name="Rectangle 170"/>
            <p:cNvSpPr>
              <a:spLocks noChangeArrowheads="1"/>
            </p:cNvSpPr>
            <p:nvPr/>
          </p:nvSpPr>
          <p:spPr bwMode="auto">
            <a:xfrm>
              <a:off x="1431" y="2449"/>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TX54</a:t>
              </a:r>
              <a:endParaRPr lang="es-ES_tradnl" sz="2400"/>
            </a:p>
          </p:txBody>
        </p:sp>
        <p:sp>
          <p:nvSpPr>
            <p:cNvPr id="125099" name="Oval 171"/>
            <p:cNvSpPr>
              <a:spLocks noChangeArrowheads="1"/>
            </p:cNvSpPr>
            <p:nvPr/>
          </p:nvSpPr>
          <p:spPr bwMode="auto">
            <a:xfrm>
              <a:off x="1922" y="2516"/>
              <a:ext cx="21" cy="25"/>
            </a:xfrm>
            <a:prstGeom prst="ellipse">
              <a:avLst/>
            </a:prstGeom>
            <a:noFill/>
            <a:ln w="9525">
              <a:solidFill>
                <a:srgbClr val="000000"/>
              </a:solidFill>
              <a:round/>
              <a:headEnd/>
              <a:tailEnd/>
            </a:ln>
          </p:spPr>
          <p:txBody>
            <a:bodyPr/>
            <a:lstStyle/>
            <a:p>
              <a:endParaRPr lang="es-ES"/>
            </a:p>
          </p:txBody>
        </p:sp>
        <p:sp>
          <p:nvSpPr>
            <p:cNvPr id="125100" name="Rectangle 172"/>
            <p:cNvSpPr>
              <a:spLocks noChangeArrowheads="1"/>
            </p:cNvSpPr>
            <p:nvPr/>
          </p:nvSpPr>
          <p:spPr bwMode="auto">
            <a:xfrm>
              <a:off x="1933" y="2478"/>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TX55</a:t>
              </a:r>
              <a:endParaRPr lang="es-ES_tradnl" sz="2400"/>
            </a:p>
          </p:txBody>
        </p:sp>
        <p:sp>
          <p:nvSpPr>
            <p:cNvPr id="125101" name="Oval 173"/>
            <p:cNvSpPr>
              <a:spLocks noChangeArrowheads="1"/>
            </p:cNvSpPr>
            <p:nvPr/>
          </p:nvSpPr>
          <p:spPr bwMode="auto">
            <a:xfrm>
              <a:off x="1090" y="2508"/>
              <a:ext cx="22" cy="25"/>
            </a:xfrm>
            <a:prstGeom prst="ellipse">
              <a:avLst/>
            </a:prstGeom>
            <a:noFill/>
            <a:ln w="9525">
              <a:solidFill>
                <a:srgbClr val="000000"/>
              </a:solidFill>
              <a:round/>
              <a:headEnd/>
              <a:tailEnd/>
            </a:ln>
          </p:spPr>
          <p:txBody>
            <a:bodyPr/>
            <a:lstStyle/>
            <a:p>
              <a:endParaRPr lang="es-ES"/>
            </a:p>
          </p:txBody>
        </p:sp>
        <p:sp>
          <p:nvSpPr>
            <p:cNvPr id="125102" name="Rectangle 174"/>
            <p:cNvSpPr>
              <a:spLocks noChangeArrowheads="1"/>
            </p:cNvSpPr>
            <p:nvPr/>
          </p:nvSpPr>
          <p:spPr bwMode="auto">
            <a:xfrm>
              <a:off x="1101" y="2470"/>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TX56</a:t>
              </a:r>
              <a:endParaRPr lang="es-ES_tradnl" sz="2400"/>
            </a:p>
          </p:txBody>
        </p:sp>
        <p:sp>
          <p:nvSpPr>
            <p:cNvPr id="125103" name="Oval 175"/>
            <p:cNvSpPr>
              <a:spLocks noChangeArrowheads="1"/>
            </p:cNvSpPr>
            <p:nvPr/>
          </p:nvSpPr>
          <p:spPr bwMode="auto">
            <a:xfrm>
              <a:off x="2423" y="2634"/>
              <a:ext cx="22" cy="24"/>
            </a:xfrm>
            <a:prstGeom prst="ellipse">
              <a:avLst/>
            </a:prstGeom>
            <a:noFill/>
            <a:ln w="9525">
              <a:solidFill>
                <a:srgbClr val="000000"/>
              </a:solidFill>
              <a:round/>
              <a:headEnd/>
              <a:tailEnd/>
            </a:ln>
          </p:spPr>
          <p:txBody>
            <a:bodyPr/>
            <a:lstStyle/>
            <a:p>
              <a:endParaRPr lang="es-ES"/>
            </a:p>
          </p:txBody>
        </p:sp>
        <p:sp>
          <p:nvSpPr>
            <p:cNvPr id="125104" name="Rectangle 176"/>
            <p:cNvSpPr>
              <a:spLocks noChangeArrowheads="1"/>
            </p:cNvSpPr>
            <p:nvPr/>
          </p:nvSpPr>
          <p:spPr bwMode="auto">
            <a:xfrm>
              <a:off x="2433" y="2596"/>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TX57</a:t>
              </a:r>
              <a:endParaRPr lang="es-ES_tradnl" sz="2400"/>
            </a:p>
          </p:txBody>
        </p:sp>
        <p:sp>
          <p:nvSpPr>
            <p:cNvPr id="125105" name="Oval 177"/>
            <p:cNvSpPr>
              <a:spLocks noChangeArrowheads="1"/>
            </p:cNvSpPr>
            <p:nvPr/>
          </p:nvSpPr>
          <p:spPr bwMode="auto">
            <a:xfrm>
              <a:off x="1682" y="2730"/>
              <a:ext cx="22" cy="25"/>
            </a:xfrm>
            <a:prstGeom prst="ellipse">
              <a:avLst/>
            </a:prstGeom>
            <a:noFill/>
            <a:ln w="9525">
              <a:solidFill>
                <a:srgbClr val="000000"/>
              </a:solidFill>
              <a:round/>
              <a:headEnd/>
              <a:tailEnd/>
            </a:ln>
          </p:spPr>
          <p:txBody>
            <a:bodyPr/>
            <a:lstStyle/>
            <a:p>
              <a:endParaRPr lang="es-ES"/>
            </a:p>
          </p:txBody>
        </p:sp>
        <p:sp>
          <p:nvSpPr>
            <p:cNvPr id="125106" name="Rectangle 178"/>
            <p:cNvSpPr>
              <a:spLocks noChangeArrowheads="1"/>
            </p:cNvSpPr>
            <p:nvPr/>
          </p:nvSpPr>
          <p:spPr bwMode="auto">
            <a:xfrm>
              <a:off x="1602" y="2739"/>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TX58</a:t>
              </a:r>
              <a:endParaRPr lang="es-ES_tradnl" sz="2400"/>
            </a:p>
          </p:txBody>
        </p:sp>
        <p:sp>
          <p:nvSpPr>
            <p:cNvPr id="125107" name="Oval 179"/>
            <p:cNvSpPr>
              <a:spLocks noChangeArrowheads="1"/>
            </p:cNvSpPr>
            <p:nvPr/>
          </p:nvSpPr>
          <p:spPr bwMode="auto">
            <a:xfrm>
              <a:off x="1794" y="2701"/>
              <a:ext cx="22" cy="26"/>
            </a:xfrm>
            <a:prstGeom prst="ellipse">
              <a:avLst/>
            </a:prstGeom>
            <a:noFill/>
            <a:ln w="9525">
              <a:solidFill>
                <a:srgbClr val="000000"/>
              </a:solidFill>
              <a:round/>
              <a:headEnd/>
              <a:tailEnd/>
            </a:ln>
          </p:spPr>
          <p:txBody>
            <a:bodyPr/>
            <a:lstStyle/>
            <a:p>
              <a:endParaRPr lang="es-ES"/>
            </a:p>
          </p:txBody>
        </p:sp>
        <p:sp>
          <p:nvSpPr>
            <p:cNvPr id="125108" name="Rectangle 180"/>
            <p:cNvSpPr>
              <a:spLocks noChangeArrowheads="1"/>
            </p:cNvSpPr>
            <p:nvPr/>
          </p:nvSpPr>
          <p:spPr bwMode="auto">
            <a:xfrm>
              <a:off x="1806" y="2663"/>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TX59</a:t>
              </a:r>
              <a:endParaRPr lang="es-ES_tradnl" sz="2400"/>
            </a:p>
          </p:txBody>
        </p:sp>
        <p:sp>
          <p:nvSpPr>
            <p:cNvPr id="125109" name="Oval 181"/>
            <p:cNvSpPr>
              <a:spLocks noChangeArrowheads="1"/>
            </p:cNvSpPr>
            <p:nvPr/>
          </p:nvSpPr>
          <p:spPr bwMode="auto">
            <a:xfrm>
              <a:off x="1435" y="2600"/>
              <a:ext cx="21" cy="25"/>
            </a:xfrm>
            <a:prstGeom prst="ellipse">
              <a:avLst/>
            </a:prstGeom>
            <a:noFill/>
            <a:ln w="9525">
              <a:solidFill>
                <a:srgbClr val="000000"/>
              </a:solidFill>
              <a:round/>
              <a:headEnd/>
              <a:tailEnd/>
            </a:ln>
          </p:spPr>
          <p:txBody>
            <a:bodyPr/>
            <a:lstStyle/>
            <a:p>
              <a:endParaRPr lang="es-ES"/>
            </a:p>
          </p:txBody>
        </p:sp>
        <p:sp>
          <p:nvSpPr>
            <p:cNvPr id="125110" name="Rectangle 182"/>
            <p:cNvSpPr>
              <a:spLocks noChangeArrowheads="1"/>
            </p:cNvSpPr>
            <p:nvPr/>
          </p:nvSpPr>
          <p:spPr bwMode="auto">
            <a:xfrm>
              <a:off x="1446" y="2562"/>
              <a:ext cx="16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TX60</a:t>
              </a:r>
              <a:endParaRPr lang="es-ES_tradnl" sz="2400"/>
            </a:p>
          </p:txBody>
        </p:sp>
        <p:sp>
          <p:nvSpPr>
            <p:cNvPr id="125111" name="Oval 183"/>
            <p:cNvSpPr>
              <a:spLocks noChangeArrowheads="1"/>
            </p:cNvSpPr>
            <p:nvPr/>
          </p:nvSpPr>
          <p:spPr bwMode="auto">
            <a:xfrm>
              <a:off x="2502" y="2537"/>
              <a:ext cx="22" cy="25"/>
            </a:xfrm>
            <a:prstGeom prst="ellipse">
              <a:avLst/>
            </a:prstGeom>
            <a:noFill/>
            <a:ln w="9525">
              <a:solidFill>
                <a:srgbClr val="000000"/>
              </a:solidFill>
              <a:round/>
              <a:headEnd/>
              <a:tailEnd/>
            </a:ln>
          </p:spPr>
          <p:txBody>
            <a:bodyPr/>
            <a:lstStyle/>
            <a:p>
              <a:endParaRPr lang="es-ES"/>
            </a:p>
          </p:txBody>
        </p:sp>
        <p:sp>
          <p:nvSpPr>
            <p:cNvPr id="125112" name="Rectangle 184"/>
            <p:cNvSpPr>
              <a:spLocks noChangeArrowheads="1"/>
            </p:cNvSpPr>
            <p:nvPr/>
          </p:nvSpPr>
          <p:spPr bwMode="auto">
            <a:xfrm>
              <a:off x="2513" y="2499"/>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CH61</a:t>
              </a:r>
              <a:endParaRPr lang="es-ES_tradnl" sz="2400"/>
            </a:p>
          </p:txBody>
        </p:sp>
        <p:sp>
          <p:nvSpPr>
            <p:cNvPr id="125113" name="Oval 185"/>
            <p:cNvSpPr>
              <a:spLocks noChangeArrowheads="1"/>
            </p:cNvSpPr>
            <p:nvPr/>
          </p:nvSpPr>
          <p:spPr bwMode="auto">
            <a:xfrm>
              <a:off x="2194" y="2495"/>
              <a:ext cx="21" cy="25"/>
            </a:xfrm>
            <a:prstGeom prst="ellipse">
              <a:avLst/>
            </a:prstGeom>
            <a:noFill/>
            <a:ln w="9525">
              <a:solidFill>
                <a:srgbClr val="000000"/>
              </a:solidFill>
              <a:round/>
              <a:headEnd/>
              <a:tailEnd/>
            </a:ln>
          </p:spPr>
          <p:txBody>
            <a:bodyPr/>
            <a:lstStyle/>
            <a:p>
              <a:endParaRPr lang="es-ES"/>
            </a:p>
          </p:txBody>
        </p:sp>
        <p:sp>
          <p:nvSpPr>
            <p:cNvPr id="125114" name="Rectangle 186"/>
            <p:cNvSpPr>
              <a:spLocks noChangeArrowheads="1"/>
            </p:cNvSpPr>
            <p:nvPr/>
          </p:nvSpPr>
          <p:spPr bwMode="auto">
            <a:xfrm>
              <a:off x="2205" y="2457"/>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CH62</a:t>
              </a:r>
              <a:endParaRPr lang="es-ES_tradnl" sz="2400"/>
            </a:p>
          </p:txBody>
        </p:sp>
        <p:sp>
          <p:nvSpPr>
            <p:cNvPr id="125115" name="Oval 187"/>
            <p:cNvSpPr>
              <a:spLocks noChangeArrowheads="1"/>
            </p:cNvSpPr>
            <p:nvPr/>
          </p:nvSpPr>
          <p:spPr bwMode="auto">
            <a:xfrm>
              <a:off x="1370" y="2550"/>
              <a:ext cx="22" cy="24"/>
            </a:xfrm>
            <a:prstGeom prst="ellipse">
              <a:avLst/>
            </a:prstGeom>
            <a:noFill/>
            <a:ln w="9525">
              <a:solidFill>
                <a:srgbClr val="000000"/>
              </a:solidFill>
              <a:round/>
              <a:headEnd/>
              <a:tailEnd/>
            </a:ln>
          </p:spPr>
          <p:txBody>
            <a:bodyPr/>
            <a:lstStyle/>
            <a:p>
              <a:endParaRPr lang="es-ES"/>
            </a:p>
          </p:txBody>
        </p:sp>
        <p:sp>
          <p:nvSpPr>
            <p:cNvPr id="125116" name="Rectangle 188"/>
            <p:cNvSpPr>
              <a:spLocks noChangeArrowheads="1"/>
            </p:cNvSpPr>
            <p:nvPr/>
          </p:nvSpPr>
          <p:spPr bwMode="auto">
            <a:xfrm>
              <a:off x="1380" y="2512"/>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CH63</a:t>
              </a:r>
              <a:endParaRPr lang="es-ES_tradnl" sz="2400"/>
            </a:p>
          </p:txBody>
        </p:sp>
        <p:sp>
          <p:nvSpPr>
            <p:cNvPr id="125117" name="Oval 189"/>
            <p:cNvSpPr>
              <a:spLocks noChangeArrowheads="1"/>
            </p:cNvSpPr>
            <p:nvPr/>
          </p:nvSpPr>
          <p:spPr bwMode="auto">
            <a:xfrm>
              <a:off x="2324" y="2537"/>
              <a:ext cx="22" cy="25"/>
            </a:xfrm>
            <a:prstGeom prst="ellipse">
              <a:avLst/>
            </a:prstGeom>
            <a:noFill/>
            <a:ln w="9525">
              <a:solidFill>
                <a:srgbClr val="000000"/>
              </a:solidFill>
              <a:round/>
              <a:headEnd/>
              <a:tailEnd/>
            </a:ln>
          </p:spPr>
          <p:txBody>
            <a:bodyPr/>
            <a:lstStyle/>
            <a:p>
              <a:endParaRPr lang="es-ES"/>
            </a:p>
          </p:txBody>
        </p:sp>
        <p:sp>
          <p:nvSpPr>
            <p:cNvPr id="125118" name="Rectangle 190"/>
            <p:cNvSpPr>
              <a:spLocks noChangeArrowheads="1"/>
            </p:cNvSpPr>
            <p:nvPr/>
          </p:nvSpPr>
          <p:spPr bwMode="auto">
            <a:xfrm>
              <a:off x="2336" y="2499"/>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CH64</a:t>
              </a:r>
              <a:endParaRPr lang="es-ES_tradnl" sz="2400"/>
            </a:p>
          </p:txBody>
        </p:sp>
        <p:sp>
          <p:nvSpPr>
            <p:cNvPr id="125119" name="Oval 191"/>
            <p:cNvSpPr>
              <a:spLocks noChangeArrowheads="1"/>
            </p:cNvSpPr>
            <p:nvPr/>
          </p:nvSpPr>
          <p:spPr bwMode="auto">
            <a:xfrm>
              <a:off x="2274" y="2533"/>
              <a:ext cx="21" cy="25"/>
            </a:xfrm>
            <a:prstGeom prst="ellipse">
              <a:avLst/>
            </a:prstGeom>
            <a:noFill/>
            <a:ln w="9525">
              <a:solidFill>
                <a:srgbClr val="000000"/>
              </a:solidFill>
              <a:round/>
              <a:headEnd/>
              <a:tailEnd/>
            </a:ln>
          </p:spPr>
          <p:txBody>
            <a:bodyPr/>
            <a:lstStyle/>
            <a:p>
              <a:endParaRPr lang="es-ES"/>
            </a:p>
          </p:txBody>
        </p:sp>
        <p:sp>
          <p:nvSpPr>
            <p:cNvPr id="125120" name="Rectangle 192"/>
            <p:cNvSpPr>
              <a:spLocks noChangeArrowheads="1"/>
            </p:cNvSpPr>
            <p:nvPr/>
          </p:nvSpPr>
          <p:spPr bwMode="auto">
            <a:xfrm>
              <a:off x="2284" y="2495"/>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CH65</a:t>
              </a:r>
              <a:endParaRPr lang="es-ES_tradnl" sz="2400"/>
            </a:p>
          </p:txBody>
        </p:sp>
        <p:sp>
          <p:nvSpPr>
            <p:cNvPr id="125121" name="Oval 193"/>
            <p:cNvSpPr>
              <a:spLocks noChangeArrowheads="1"/>
            </p:cNvSpPr>
            <p:nvPr/>
          </p:nvSpPr>
          <p:spPr bwMode="auto">
            <a:xfrm>
              <a:off x="2143" y="2503"/>
              <a:ext cx="22" cy="25"/>
            </a:xfrm>
            <a:prstGeom prst="ellipse">
              <a:avLst/>
            </a:prstGeom>
            <a:noFill/>
            <a:ln w="9525">
              <a:solidFill>
                <a:srgbClr val="000000"/>
              </a:solidFill>
              <a:round/>
              <a:headEnd/>
              <a:tailEnd/>
            </a:ln>
          </p:spPr>
          <p:txBody>
            <a:bodyPr/>
            <a:lstStyle/>
            <a:p>
              <a:endParaRPr lang="es-ES"/>
            </a:p>
          </p:txBody>
        </p:sp>
        <p:sp>
          <p:nvSpPr>
            <p:cNvPr id="125122" name="Rectangle 194"/>
            <p:cNvSpPr>
              <a:spLocks noChangeArrowheads="1"/>
            </p:cNvSpPr>
            <p:nvPr/>
          </p:nvSpPr>
          <p:spPr bwMode="auto">
            <a:xfrm>
              <a:off x="2155" y="2466"/>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CH66</a:t>
              </a:r>
              <a:endParaRPr lang="es-ES_tradnl" sz="2400"/>
            </a:p>
          </p:txBody>
        </p:sp>
        <p:sp>
          <p:nvSpPr>
            <p:cNvPr id="125123" name="Oval 195"/>
            <p:cNvSpPr>
              <a:spLocks noChangeArrowheads="1"/>
            </p:cNvSpPr>
            <p:nvPr/>
          </p:nvSpPr>
          <p:spPr bwMode="auto">
            <a:xfrm>
              <a:off x="2524" y="2609"/>
              <a:ext cx="22" cy="25"/>
            </a:xfrm>
            <a:prstGeom prst="ellipse">
              <a:avLst/>
            </a:prstGeom>
            <a:noFill/>
            <a:ln w="9525">
              <a:solidFill>
                <a:srgbClr val="000000"/>
              </a:solidFill>
              <a:round/>
              <a:headEnd/>
              <a:tailEnd/>
            </a:ln>
          </p:spPr>
          <p:txBody>
            <a:bodyPr/>
            <a:lstStyle/>
            <a:p>
              <a:endParaRPr lang="es-ES"/>
            </a:p>
          </p:txBody>
        </p:sp>
        <p:sp>
          <p:nvSpPr>
            <p:cNvPr id="125124" name="Rectangle 196"/>
            <p:cNvSpPr>
              <a:spLocks noChangeArrowheads="1"/>
            </p:cNvSpPr>
            <p:nvPr/>
          </p:nvSpPr>
          <p:spPr bwMode="auto">
            <a:xfrm>
              <a:off x="2535" y="2571"/>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CH67</a:t>
              </a:r>
              <a:endParaRPr lang="es-ES_tradnl" sz="2400"/>
            </a:p>
          </p:txBody>
        </p:sp>
        <p:sp>
          <p:nvSpPr>
            <p:cNvPr id="125125" name="Oval 197"/>
            <p:cNvSpPr>
              <a:spLocks noChangeArrowheads="1"/>
            </p:cNvSpPr>
            <p:nvPr/>
          </p:nvSpPr>
          <p:spPr bwMode="auto">
            <a:xfrm>
              <a:off x="2056" y="2658"/>
              <a:ext cx="22" cy="26"/>
            </a:xfrm>
            <a:prstGeom prst="ellipse">
              <a:avLst/>
            </a:prstGeom>
            <a:noFill/>
            <a:ln w="9525">
              <a:solidFill>
                <a:srgbClr val="000000"/>
              </a:solidFill>
              <a:round/>
              <a:headEnd/>
              <a:tailEnd/>
            </a:ln>
          </p:spPr>
          <p:txBody>
            <a:bodyPr/>
            <a:lstStyle/>
            <a:p>
              <a:endParaRPr lang="es-ES"/>
            </a:p>
          </p:txBody>
        </p:sp>
        <p:sp>
          <p:nvSpPr>
            <p:cNvPr id="125126" name="Rectangle 198"/>
            <p:cNvSpPr>
              <a:spLocks noChangeArrowheads="1"/>
            </p:cNvSpPr>
            <p:nvPr/>
          </p:nvSpPr>
          <p:spPr bwMode="auto">
            <a:xfrm>
              <a:off x="1979" y="2638"/>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CH68</a:t>
              </a:r>
              <a:endParaRPr lang="es-ES_tradnl" sz="2400"/>
            </a:p>
          </p:txBody>
        </p:sp>
        <p:sp>
          <p:nvSpPr>
            <p:cNvPr id="125127" name="Oval 199"/>
            <p:cNvSpPr>
              <a:spLocks noChangeArrowheads="1"/>
            </p:cNvSpPr>
            <p:nvPr/>
          </p:nvSpPr>
          <p:spPr bwMode="auto">
            <a:xfrm>
              <a:off x="2281" y="2601"/>
              <a:ext cx="21" cy="25"/>
            </a:xfrm>
            <a:prstGeom prst="ellipse">
              <a:avLst/>
            </a:prstGeom>
            <a:noFill/>
            <a:ln w="9525">
              <a:solidFill>
                <a:srgbClr val="000000"/>
              </a:solidFill>
              <a:round/>
              <a:headEnd/>
              <a:tailEnd/>
            </a:ln>
          </p:spPr>
          <p:txBody>
            <a:bodyPr/>
            <a:lstStyle/>
            <a:p>
              <a:endParaRPr lang="es-ES"/>
            </a:p>
          </p:txBody>
        </p:sp>
        <p:sp>
          <p:nvSpPr>
            <p:cNvPr id="125128" name="Rectangle 200"/>
            <p:cNvSpPr>
              <a:spLocks noChangeArrowheads="1"/>
            </p:cNvSpPr>
            <p:nvPr/>
          </p:nvSpPr>
          <p:spPr bwMode="auto">
            <a:xfrm>
              <a:off x="2291" y="2563"/>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CH70</a:t>
              </a:r>
              <a:endParaRPr lang="es-ES_tradnl" sz="2400"/>
            </a:p>
          </p:txBody>
        </p:sp>
        <p:sp>
          <p:nvSpPr>
            <p:cNvPr id="125129" name="Oval 201"/>
            <p:cNvSpPr>
              <a:spLocks noChangeArrowheads="1"/>
            </p:cNvSpPr>
            <p:nvPr/>
          </p:nvSpPr>
          <p:spPr bwMode="auto">
            <a:xfrm>
              <a:off x="2484" y="2417"/>
              <a:ext cx="22" cy="25"/>
            </a:xfrm>
            <a:prstGeom prst="ellipse">
              <a:avLst/>
            </a:prstGeom>
            <a:noFill/>
            <a:ln w="9525">
              <a:solidFill>
                <a:srgbClr val="000000"/>
              </a:solidFill>
              <a:round/>
              <a:headEnd/>
              <a:tailEnd/>
            </a:ln>
          </p:spPr>
          <p:txBody>
            <a:bodyPr/>
            <a:lstStyle/>
            <a:p>
              <a:endParaRPr lang="es-ES"/>
            </a:p>
          </p:txBody>
        </p:sp>
        <p:sp>
          <p:nvSpPr>
            <p:cNvPr id="125130" name="Rectangle 202"/>
            <p:cNvSpPr>
              <a:spLocks noChangeArrowheads="1"/>
            </p:cNvSpPr>
            <p:nvPr/>
          </p:nvSpPr>
          <p:spPr bwMode="auto">
            <a:xfrm>
              <a:off x="2494" y="2378"/>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CH71</a:t>
              </a:r>
              <a:endParaRPr lang="es-ES_tradnl" sz="2400"/>
            </a:p>
          </p:txBody>
        </p:sp>
        <p:sp>
          <p:nvSpPr>
            <p:cNvPr id="125131" name="Oval 203"/>
            <p:cNvSpPr>
              <a:spLocks noChangeArrowheads="1"/>
            </p:cNvSpPr>
            <p:nvPr/>
          </p:nvSpPr>
          <p:spPr bwMode="auto">
            <a:xfrm>
              <a:off x="2125" y="2560"/>
              <a:ext cx="21" cy="25"/>
            </a:xfrm>
            <a:prstGeom prst="ellipse">
              <a:avLst/>
            </a:prstGeom>
            <a:noFill/>
            <a:ln w="9525">
              <a:solidFill>
                <a:srgbClr val="000000"/>
              </a:solidFill>
              <a:round/>
              <a:headEnd/>
              <a:tailEnd/>
            </a:ln>
          </p:spPr>
          <p:txBody>
            <a:bodyPr/>
            <a:lstStyle/>
            <a:p>
              <a:endParaRPr lang="es-ES"/>
            </a:p>
          </p:txBody>
        </p:sp>
        <p:sp>
          <p:nvSpPr>
            <p:cNvPr id="125132" name="Rectangle 204"/>
            <p:cNvSpPr>
              <a:spLocks noChangeArrowheads="1"/>
            </p:cNvSpPr>
            <p:nvPr/>
          </p:nvSpPr>
          <p:spPr bwMode="auto">
            <a:xfrm>
              <a:off x="2135" y="2522"/>
              <a:ext cx="17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CH72</a:t>
              </a:r>
              <a:endParaRPr lang="es-ES_tradnl" sz="2400"/>
            </a:p>
          </p:txBody>
        </p:sp>
        <p:sp>
          <p:nvSpPr>
            <p:cNvPr id="125133" name="Oval 205"/>
            <p:cNvSpPr>
              <a:spLocks noChangeArrowheads="1"/>
            </p:cNvSpPr>
            <p:nvPr/>
          </p:nvSpPr>
          <p:spPr bwMode="auto">
            <a:xfrm>
              <a:off x="1964" y="2514"/>
              <a:ext cx="22" cy="24"/>
            </a:xfrm>
            <a:prstGeom prst="ellipse">
              <a:avLst/>
            </a:prstGeom>
            <a:noFill/>
            <a:ln w="9525">
              <a:solidFill>
                <a:srgbClr val="000000"/>
              </a:solidFill>
              <a:round/>
              <a:headEnd/>
              <a:tailEnd/>
            </a:ln>
          </p:spPr>
          <p:txBody>
            <a:bodyPr/>
            <a:lstStyle/>
            <a:p>
              <a:endParaRPr lang="es-ES"/>
            </a:p>
          </p:txBody>
        </p:sp>
        <p:sp>
          <p:nvSpPr>
            <p:cNvPr id="125134" name="Rectangle 206"/>
            <p:cNvSpPr>
              <a:spLocks noChangeArrowheads="1"/>
            </p:cNvSpPr>
            <p:nvPr/>
          </p:nvSpPr>
          <p:spPr bwMode="auto">
            <a:xfrm>
              <a:off x="1976" y="2476"/>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TI73</a:t>
              </a:r>
              <a:endParaRPr lang="es-ES_tradnl" sz="2400"/>
            </a:p>
          </p:txBody>
        </p:sp>
        <p:sp>
          <p:nvSpPr>
            <p:cNvPr id="125135" name="Oval 207"/>
            <p:cNvSpPr>
              <a:spLocks noChangeArrowheads="1"/>
            </p:cNvSpPr>
            <p:nvPr/>
          </p:nvSpPr>
          <p:spPr bwMode="auto">
            <a:xfrm>
              <a:off x="1485" y="2618"/>
              <a:ext cx="22" cy="25"/>
            </a:xfrm>
            <a:prstGeom prst="ellipse">
              <a:avLst/>
            </a:prstGeom>
            <a:noFill/>
            <a:ln w="9525">
              <a:solidFill>
                <a:srgbClr val="000000"/>
              </a:solidFill>
              <a:round/>
              <a:headEnd/>
              <a:tailEnd/>
            </a:ln>
          </p:spPr>
          <p:txBody>
            <a:bodyPr/>
            <a:lstStyle/>
            <a:p>
              <a:endParaRPr lang="es-ES"/>
            </a:p>
          </p:txBody>
        </p:sp>
        <p:sp>
          <p:nvSpPr>
            <p:cNvPr id="125136" name="Rectangle 208"/>
            <p:cNvSpPr>
              <a:spLocks noChangeArrowheads="1"/>
            </p:cNvSpPr>
            <p:nvPr/>
          </p:nvSpPr>
          <p:spPr bwMode="auto">
            <a:xfrm>
              <a:off x="1496" y="2581"/>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TI74</a:t>
              </a:r>
              <a:endParaRPr lang="es-ES_tradnl" sz="2400"/>
            </a:p>
          </p:txBody>
        </p:sp>
        <p:sp>
          <p:nvSpPr>
            <p:cNvPr id="125137" name="Oval 209"/>
            <p:cNvSpPr>
              <a:spLocks noChangeArrowheads="1"/>
            </p:cNvSpPr>
            <p:nvPr/>
          </p:nvSpPr>
          <p:spPr bwMode="auto">
            <a:xfrm>
              <a:off x="1692" y="2433"/>
              <a:ext cx="21" cy="25"/>
            </a:xfrm>
            <a:prstGeom prst="ellipse">
              <a:avLst/>
            </a:prstGeom>
            <a:noFill/>
            <a:ln w="9525">
              <a:solidFill>
                <a:srgbClr val="000000"/>
              </a:solidFill>
              <a:round/>
              <a:headEnd/>
              <a:tailEnd/>
            </a:ln>
          </p:spPr>
          <p:txBody>
            <a:bodyPr/>
            <a:lstStyle/>
            <a:p>
              <a:endParaRPr lang="es-ES"/>
            </a:p>
          </p:txBody>
        </p:sp>
        <p:sp>
          <p:nvSpPr>
            <p:cNvPr id="125138" name="Rectangle 210"/>
            <p:cNvSpPr>
              <a:spLocks noChangeArrowheads="1"/>
            </p:cNvSpPr>
            <p:nvPr/>
          </p:nvSpPr>
          <p:spPr bwMode="auto">
            <a:xfrm>
              <a:off x="1703" y="2395"/>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TI75</a:t>
              </a:r>
              <a:endParaRPr lang="es-ES_tradnl" sz="2400"/>
            </a:p>
          </p:txBody>
        </p:sp>
        <p:sp>
          <p:nvSpPr>
            <p:cNvPr id="125139" name="Oval 211"/>
            <p:cNvSpPr>
              <a:spLocks noChangeArrowheads="1"/>
            </p:cNvSpPr>
            <p:nvPr/>
          </p:nvSpPr>
          <p:spPr bwMode="auto">
            <a:xfrm>
              <a:off x="1093" y="2501"/>
              <a:ext cx="22" cy="25"/>
            </a:xfrm>
            <a:prstGeom prst="ellipse">
              <a:avLst/>
            </a:prstGeom>
            <a:noFill/>
            <a:ln w="9525">
              <a:solidFill>
                <a:srgbClr val="000000"/>
              </a:solidFill>
              <a:round/>
              <a:headEnd/>
              <a:tailEnd/>
            </a:ln>
          </p:spPr>
          <p:txBody>
            <a:bodyPr/>
            <a:lstStyle/>
            <a:p>
              <a:endParaRPr lang="es-ES"/>
            </a:p>
          </p:txBody>
        </p:sp>
        <p:sp>
          <p:nvSpPr>
            <p:cNvPr id="125140" name="Rectangle 212"/>
            <p:cNvSpPr>
              <a:spLocks noChangeArrowheads="1"/>
            </p:cNvSpPr>
            <p:nvPr/>
          </p:nvSpPr>
          <p:spPr bwMode="auto">
            <a:xfrm>
              <a:off x="1104" y="2463"/>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TI76</a:t>
              </a:r>
              <a:endParaRPr lang="es-ES_tradnl" sz="2400"/>
            </a:p>
          </p:txBody>
        </p:sp>
        <p:sp>
          <p:nvSpPr>
            <p:cNvPr id="125141" name="Oval 213"/>
            <p:cNvSpPr>
              <a:spLocks noChangeArrowheads="1"/>
            </p:cNvSpPr>
            <p:nvPr/>
          </p:nvSpPr>
          <p:spPr bwMode="auto">
            <a:xfrm>
              <a:off x="963" y="2430"/>
              <a:ext cx="22" cy="24"/>
            </a:xfrm>
            <a:prstGeom prst="ellipse">
              <a:avLst/>
            </a:prstGeom>
            <a:noFill/>
            <a:ln w="9525">
              <a:solidFill>
                <a:srgbClr val="000000"/>
              </a:solidFill>
              <a:round/>
              <a:headEnd/>
              <a:tailEnd/>
            </a:ln>
          </p:spPr>
          <p:txBody>
            <a:bodyPr/>
            <a:lstStyle/>
            <a:p>
              <a:endParaRPr lang="es-ES"/>
            </a:p>
          </p:txBody>
        </p:sp>
        <p:sp>
          <p:nvSpPr>
            <p:cNvPr id="125142" name="Rectangle 214"/>
            <p:cNvSpPr>
              <a:spLocks noChangeArrowheads="1"/>
            </p:cNvSpPr>
            <p:nvPr/>
          </p:nvSpPr>
          <p:spPr bwMode="auto">
            <a:xfrm>
              <a:off x="974" y="2391"/>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TI77</a:t>
              </a:r>
              <a:endParaRPr lang="es-ES_tradnl" sz="2400"/>
            </a:p>
          </p:txBody>
        </p:sp>
        <p:sp>
          <p:nvSpPr>
            <p:cNvPr id="125143" name="Oval 215"/>
            <p:cNvSpPr>
              <a:spLocks noChangeArrowheads="1"/>
            </p:cNvSpPr>
            <p:nvPr/>
          </p:nvSpPr>
          <p:spPr bwMode="auto">
            <a:xfrm>
              <a:off x="2048" y="2703"/>
              <a:ext cx="22" cy="25"/>
            </a:xfrm>
            <a:prstGeom prst="ellipse">
              <a:avLst/>
            </a:prstGeom>
            <a:noFill/>
            <a:ln w="9525">
              <a:solidFill>
                <a:srgbClr val="000000"/>
              </a:solidFill>
              <a:round/>
              <a:headEnd/>
              <a:tailEnd/>
            </a:ln>
          </p:spPr>
          <p:txBody>
            <a:bodyPr/>
            <a:lstStyle/>
            <a:p>
              <a:endParaRPr lang="es-ES"/>
            </a:p>
          </p:txBody>
        </p:sp>
        <p:sp>
          <p:nvSpPr>
            <p:cNvPr id="125144" name="Rectangle 216"/>
            <p:cNvSpPr>
              <a:spLocks noChangeArrowheads="1"/>
            </p:cNvSpPr>
            <p:nvPr/>
          </p:nvSpPr>
          <p:spPr bwMode="auto">
            <a:xfrm>
              <a:off x="2059" y="2664"/>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TI78</a:t>
              </a:r>
              <a:endParaRPr lang="es-ES_tradnl" sz="2400"/>
            </a:p>
          </p:txBody>
        </p:sp>
        <p:sp>
          <p:nvSpPr>
            <p:cNvPr id="125145" name="Oval 217"/>
            <p:cNvSpPr>
              <a:spLocks noChangeArrowheads="1"/>
            </p:cNvSpPr>
            <p:nvPr/>
          </p:nvSpPr>
          <p:spPr bwMode="auto">
            <a:xfrm>
              <a:off x="1696" y="2547"/>
              <a:ext cx="22" cy="25"/>
            </a:xfrm>
            <a:prstGeom prst="ellipse">
              <a:avLst/>
            </a:prstGeom>
            <a:noFill/>
            <a:ln w="9525">
              <a:solidFill>
                <a:srgbClr val="000000"/>
              </a:solidFill>
              <a:round/>
              <a:headEnd/>
              <a:tailEnd/>
            </a:ln>
          </p:spPr>
          <p:txBody>
            <a:bodyPr/>
            <a:lstStyle/>
            <a:p>
              <a:endParaRPr lang="es-ES"/>
            </a:p>
          </p:txBody>
        </p:sp>
        <p:sp>
          <p:nvSpPr>
            <p:cNvPr id="125146" name="Rectangle 218"/>
            <p:cNvSpPr>
              <a:spLocks noChangeArrowheads="1"/>
            </p:cNvSpPr>
            <p:nvPr/>
          </p:nvSpPr>
          <p:spPr bwMode="auto">
            <a:xfrm>
              <a:off x="1706" y="2509"/>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TI79</a:t>
              </a:r>
              <a:endParaRPr lang="es-ES_tradnl" sz="2400"/>
            </a:p>
          </p:txBody>
        </p:sp>
        <p:sp>
          <p:nvSpPr>
            <p:cNvPr id="125147" name="Oval 219"/>
            <p:cNvSpPr>
              <a:spLocks noChangeArrowheads="1"/>
            </p:cNvSpPr>
            <p:nvPr/>
          </p:nvSpPr>
          <p:spPr bwMode="auto">
            <a:xfrm>
              <a:off x="1300" y="2585"/>
              <a:ext cx="22" cy="25"/>
            </a:xfrm>
            <a:prstGeom prst="ellipse">
              <a:avLst/>
            </a:prstGeom>
            <a:noFill/>
            <a:ln w="9525">
              <a:solidFill>
                <a:srgbClr val="000000"/>
              </a:solidFill>
              <a:round/>
              <a:headEnd/>
              <a:tailEnd/>
            </a:ln>
          </p:spPr>
          <p:txBody>
            <a:bodyPr/>
            <a:lstStyle/>
            <a:p>
              <a:endParaRPr lang="es-ES"/>
            </a:p>
          </p:txBody>
        </p:sp>
        <p:sp>
          <p:nvSpPr>
            <p:cNvPr id="125148" name="Rectangle 220"/>
            <p:cNvSpPr>
              <a:spLocks noChangeArrowheads="1"/>
            </p:cNvSpPr>
            <p:nvPr/>
          </p:nvSpPr>
          <p:spPr bwMode="auto">
            <a:xfrm>
              <a:off x="1311" y="2547"/>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TI80</a:t>
              </a:r>
              <a:endParaRPr lang="es-ES_tradnl" sz="2400"/>
            </a:p>
          </p:txBody>
        </p:sp>
        <p:sp>
          <p:nvSpPr>
            <p:cNvPr id="125149" name="Oval 221"/>
            <p:cNvSpPr>
              <a:spLocks noChangeArrowheads="1"/>
            </p:cNvSpPr>
            <p:nvPr/>
          </p:nvSpPr>
          <p:spPr bwMode="auto">
            <a:xfrm>
              <a:off x="1841" y="2454"/>
              <a:ext cx="22" cy="25"/>
            </a:xfrm>
            <a:prstGeom prst="ellipse">
              <a:avLst/>
            </a:prstGeom>
            <a:noFill/>
            <a:ln w="9525">
              <a:solidFill>
                <a:srgbClr val="000000"/>
              </a:solidFill>
              <a:round/>
              <a:headEnd/>
              <a:tailEnd/>
            </a:ln>
          </p:spPr>
          <p:txBody>
            <a:bodyPr/>
            <a:lstStyle/>
            <a:p>
              <a:endParaRPr lang="es-ES"/>
            </a:p>
          </p:txBody>
        </p:sp>
        <p:sp>
          <p:nvSpPr>
            <p:cNvPr id="125150" name="Rectangle 222"/>
            <p:cNvSpPr>
              <a:spLocks noChangeArrowheads="1"/>
            </p:cNvSpPr>
            <p:nvPr/>
          </p:nvSpPr>
          <p:spPr bwMode="auto">
            <a:xfrm>
              <a:off x="1852" y="2417"/>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TI81</a:t>
              </a:r>
              <a:endParaRPr lang="es-ES_tradnl" sz="2400"/>
            </a:p>
          </p:txBody>
        </p:sp>
        <p:sp>
          <p:nvSpPr>
            <p:cNvPr id="125151" name="Oval 223"/>
            <p:cNvSpPr>
              <a:spLocks noChangeArrowheads="1"/>
            </p:cNvSpPr>
            <p:nvPr/>
          </p:nvSpPr>
          <p:spPr bwMode="auto">
            <a:xfrm>
              <a:off x="1550" y="2421"/>
              <a:ext cx="22" cy="25"/>
            </a:xfrm>
            <a:prstGeom prst="ellipse">
              <a:avLst/>
            </a:prstGeom>
            <a:noFill/>
            <a:ln w="9525">
              <a:solidFill>
                <a:srgbClr val="000000"/>
              </a:solidFill>
              <a:round/>
              <a:headEnd/>
              <a:tailEnd/>
            </a:ln>
          </p:spPr>
          <p:txBody>
            <a:bodyPr/>
            <a:lstStyle/>
            <a:p>
              <a:endParaRPr lang="es-ES"/>
            </a:p>
          </p:txBody>
        </p:sp>
        <p:sp>
          <p:nvSpPr>
            <p:cNvPr id="125152" name="Rectangle 224"/>
            <p:cNvSpPr>
              <a:spLocks noChangeArrowheads="1"/>
            </p:cNvSpPr>
            <p:nvPr/>
          </p:nvSpPr>
          <p:spPr bwMode="auto">
            <a:xfrm>
              <a:off x="1562" y="2382"/>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TI82</a:t>
              </a:r>
              <a:endParaRPr lang="es-ES_tradnl" sz="2400"/>
            </a:p>
          </p:txBody>
        </p:sp>
        <p:sp>
          <p:nvSpPr>
            <p:cNvPr id="125153" name="Oval 225"/>
            <p:cNvSpPr>
              <a:spLocks noChangeArrowheads="1"/>
            </p:cNvSpPr>
            <p:nvPr/>
          </p:nvSpPr>
          <p:spPr bwMode="auto">
            <a:xfrm>
              <a:off x="1075" y="2458"/>
              <a:ext cx="22" cy="26"/>
            </a:xfrm>
            <a:prstGeom prst="ellipse">
              <a:avLst/>
            </a:prstGeom>
            <a:noFill/>
            <a:ln w="9525">
              <a:solidFill>
                <a:srgbClr val="000000"/>
              </a:solidFill>
              <a:round/>
              <a:headEnd/>
              <a:tailEnd/>
            </a:ln>
          </p:spPr>
          <p:txBody>
            <a:bodyPr/>
            <a:lstStyle/>
            <a:p>
              <a:endParaRPr lang="es-ES"/>
            </a:p>
          </p:txBody>
        </p:sp>
        <p:sp>
          <p:nvSpPr>
            <p:cNvPr id="125154" name="Rectangle 226"/>
            <p:cNvSpPr>
              <a:spLocks noChangeArrowheads="1"/>
            </p:cNvSpPr>
            <p:nvPr/>
          </p:nvSpPr>
          <p:spPr bwMode="auto">
            <a:xfrm>
              <a:off x="1086" y="2421"/>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TI83</a:t>
              </a:r>
              <a:endParaRPr lang="es-ES_tradnl" sz="2400"/>
            </a:p>
          </p:txBody>
        </p:sp>
        <p:sp>
          <p:nvSpPr>
            <p:cNvPr id="125155" name="Oval 227"/>
            <p:cNvSpPr>
              <a:spLocks noChangeArrowheads="1"/>
            </p:cNvSpPr>
            <p:nvPr/>
          </p:nvSpPr>
          <p:spPr bwMode="auto">
            <a:xfrm>
              <a:off x="1354" y="2854"/>
              <a:ext cx="22" cy="25"/>
            </a:xfrm>
            <a:prstGeom prst="ellipse">
              <a:avLst/>
            </a:prstGeom>
            <a:noFill/>
            <a:ln w="9525">
              <a:solidFill>
                <a:srgbClr val="000000"/>
              </a:solidFill>
              <a:round/>
              <a:headEnd/>
              <a:tailEnd/>
            </a:ln>
          </p:spPr>
          <p:txBody>
            <a:bodyPr/>
            <a:lstStyle/>
            <a:p>
              <a:endParaRPr lang="es-ES"/>
            </a:p>
          </p:txBody>
        </p:sp>
        <p:sp>
          <p:nvSpPr>
            <p:cNvPr id="125156" name="Rectangle 228"/>
            <p:cNvSpPr>
              <a:spLocks noChangeArrowheads="1"/>
            </p:cNvSpPr>
            <p:nvPr/>
          </p:nvSpPr>
          <p:spPr bwMode="auto">
            <a:xfrm>
              <a:off x="1366" y="2816"/>
              <a:ext cx="140"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TI84</a:t>
              </a:r>
              <a:endParaRPr lang="es-ES_tradnl" sz="2400"/>
            </a:p>
          </p:txBody>
        </p:sp>
        <p:sp>
          <p:nvSpPr>
            <p:cNvPr id="125157" name="Oval 229"/>
            <p:cNvSpPr>
              <a:spLocks noChangeArrowheads="1"/>
            </p:cNvSpPr>
            <p:nvPr/>
          </p:nvSpPr>
          <p:spPr bwMode="auto">
            <a:xfrm>
              <a:off x="2063" y="2083"/>
              <a:ext cx="22" cy="26"/>
            </a:xfrm>
            <a:prstGeom prst="ellipse">
              <a:avLst/>
            </a:prstGeom>
            <a:noFill/>
            <a:ln w="9525">
              <a:solidFill>
                <a:srgbClr val="000000"/>
              </a:solidFill>
              <a:round/>
              <a:headEnd/>
              <a:tailEnd/>
            </a:ln>
          </p:spPr>
          <p:txBody>
            <a:bodyPr/>
            <a:lstStyle/>
            <a:p>
              <a:endParaRPr lang="es-ES"/>
            </a:p>
          </p:txBody>
        </p:sp>
        <p:sp>
          <p:nvSpPr>
            <p:cNvPr id="125158" name="Rectangle 230"/>
            <p:cNvSpPr>
              <a:spLocks noChangeArrowheads="1"/>
            </p:cNvSpPr>
            <p:nvPr/>
          </p:nvSpPr>
          <p:spPr bwMode="auto">
            <a:xfrm>
              <a:off x="2073" y="2046"/>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MA85</a:t>
              </a:r>
              <a:endParaRPr lang="es-ES_tradnl" sz="2400"/>
            </a:p>
          </p:txBody>
        </p:sp>
        <p:sp>
          <p:nvSpPr>
            <p:cNvPr id="125159" name="Oval 231"/>
            <p:cNvSpPr>
              <a:spLocks noChangeArrowheads="1"/>
            </p:cNvSpPr>
            <p:nvPr/>
          </p:nvSpPr>
          <p:spPr bwMode="auto">
            <a:xfrm>
              <a:off x="1990" y="2606"/>
              <a:ext cx="21" cy="25"/>
            </a:xfrm>
            <a:prstGeom prst="ellipse">
              <a:avLst/>
            </a:prstGeom>
            <a:noFill/>
            <a:ln w="9525">
              <a:solidFill>
                <a:srgbClr val="000000"/>
              </a:solidFill>
              <a:round/>
              <a:headEnd/>
              <a:tailEnd/>
            </a:ln>
          </p:spPr>
          <p:txBody>
            <a:bodyPr/>
            <a:lstStyle/>
            <a:p>
              <a:endParaRPr lang="es-ES"/>
            </a:p>
          </p:txBody>
        </p:sp>
        <p:sp>
          <p:nvSpPr>
            <p:cNvPr id="125160" name="Rectangle 232"/>
            <p:cNvSpPr>
              <a:spLocks noChangeArrowheads="1"/>
            </p:cNvSpPr>
            <p:nvPr/>
          </p:nvSpPr>
          <p:spPr bwMode="auto">
            <a:xfrm>
              <a:off x="2001" y="2568"/>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MA86</a:t>
              </a:r>
              <a:endParaRPr lang="es-ES_tradnl" sz="2400"/>
            </a:p>
          </p:txBody>
        </p:sp>
        <p:sp>
          <p:nvSpPr>
            <p:cNvPr id="125161" name="Oval 233"/>
            <p:cNvSpPr>
              <a:spLocks noChangeArrowheads="1"/>
            </p:cNvSpPr>
            <p:nvPr/>
          </p:nvSpPr>
          <p:spPr bwMode="auto">
            <a:xfrm>
              <a:off x="1964" y="2555"/>
              <a:ext cx="22" cy="25"/>
            </a:xfrm>
            <a:prstGeom prst="ellipse">
              <a:avLst/>
            </a:prstGeom>
            <a:noFill/>
            <a:ln w="9525">
              <a:solidFill>
                <a:srgbClr val="000000"/>
              </a:solidFill>
              <a:round/>
              <a:headEnd/>
              <a:tailEnd/>
            </a:ln>
          </p:spPr>
          <p:txBody>
            <a:bodyPr/>
            <a:lstStyle/>
            <a:p>
              <a:endParaRPr lang="es-ES"/>
            </a:p>
          </p:txBody>
        </p:sp>
        <p:sp>
          <p:nvSpPr>
            <p:cNvPr id="125162" name="Rectangle 234"/>
            <p:cNvSpPr>
              <a:spLocks noChangeArrowheads="1"/>
            </p:cNvSpPr>
            <p:nvPr/>
          </p:nvSpPr>
          <p:spPr bwMode="auto">
            <a:xfrm>
              <a:off x="1976" y="2517"/>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MA87</a:t>
              </a:r>
              <a:endParaRPr lang="es-ES_tradnl" sz="2400"/>
            </a:p>
          </p:txBody>
        </p:sp>
        <p:sp>
          <p:nvSpPr>
            <p:cNvPr id="125163" name="Oval 235"/>
            <p:cNvSpPr>
              <a:spLocks noChangeArrowheads="1"/>
            </p:cNvSpPr>
            <p:nvPr/>
          </p:nvSpPr>
          <p:spPr bwMode="auto">
            <a:xfrm>
              <a:off x="995" y="2382"/>
              <a:ext cx="22" cy="26"/>
            </a:xfrm>
            <a:prstGeom prst="ellipse">
              <a:avLst/>
            </a:prstGeom>
            <a:noFill/>
            <a:ln w="9525">
              <a:solidFill>
                <a:srgbClr val="000000"/>
              </a:solidFill>
              <a:round/>
              <a:headEnd/>
              <a:tailEnd/>
            </a:ln>
          </p:spPr>
          <p:txBody>
            <a:bodyPr/>
            <a:lstStyle/>
            <a:p>
              <a:endParaRPr lang="es-ES"/>
            </a:p>
          </p:txBody>
        </p:sp>
        <p:sp>
          <p:nvSpPr>
            <p:cNvPr id="125164" name="Rectangle 236"/>
            <p:cNvSpPr>
              <a:spLocks noChangeArrowheads="1"/>
            </p:cNvSpPr>
            <p:nvPr/>
          </p:nvSpPr>
          <p:spPr bwMode="auto">
            <a:xfrm>
              <a:off x="1007" y="2345"/>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MA88</a:t>
              </a:r>
              <a:endParaRPr lang="es-ES_tradnl" sz="2400"/>
            </a:p>
          </p:txBody>
        </p:sp>
        <p:sp>
          <p:nvSpPr>
            <p:cNvPr id="125165" name="Oval 237"/>
            <p:cNvSpPr>
              <a:spLocks noChangeArrowheads="1"/>
            </p:cNvSpPr>
            <p:nvPr/>
          </p:nvSpPr>
          <p:spPr bwMode="auto">
            <a:xfrm>
              <a:off x="2059" y="2652"/>
              <a:ext cx="22" cy="25"/>
            </a:xfrm>
            <a:prstGeom prst="ellipse">
              <a:avLst/>
            </a:prstGeom>
            <a:noFill/>
            <a:ln w="9525">
              <a:solidFill>
                <a:srgbClr val="000000"/>
              </a:solidFill>
              <a:round/>
              <a:headEnd/>
              <a:tailEnd/>
            </a:ln>
          </p:spPr>
          <p:txBody>
            <a:bodyPr/>
            <a:lstStyle/>
            <a:p>
              <a:endParaRPr lang="es-ES"/>
            </a:p>
          </p:txBody>
        </p:sp>
        <p:sp>
          <p:nvSpPr>
            <p:cNvPr id="125166" name="Rectangle 238"/>
            <p:cNvSpPr>
              <a:spLocks noChangeArrowheads="1"/>
            </p:cNvSpPr>
            <p:nvPr/>
          </p:nvSpPr>
          <p:spPr bwMode="auto">
            <a:xfrm>
              <a:off x="2070" y="2614"/>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MA89</a:t>
              </a:r>
              <a:endParaRPr lang="es-ES_tradnl" sz="2400"/>
            </a:p>
          </p:txBody>
        </p:sp>
        <p:sp>
          <p:nvSpPr>
            <p:cNvPr id="125167" name="Oval 239"/>
            <p:cNvSpPr>
              <a:spLocks noChangeArrowheads="1"/>
            </p:cNvSpPr>
            <p:nvPr/>
          </p:nvSpPr>
          <p:spPr bwMode="auto">
            <a:xfrm>
              <a:off x="1319" y="1201"/>
              <a:ext cx="21" cy="26"/>
            </a:xfrm>
            <a:prstGeom prst="ellipse">
              <a:avLst/>
            </a:prstGeom>
            <a:noFill/>
            <a:ln w="9525">
              <a:solidFill>
                <a:srgbClr val="000000"/>
              </a:solidFill>
              <a:round/>
              <a:headEnd/>
              <a:tailEnd/>
            </a:ln>
          </p:spPr>
          <p:txBody>
            <a:bodyPr/>
            <a:lstStyle/>
            <a:p>
              <a:endParaRPr lang="es-ES"/>
            </a:p>
          </p:txBody>
        </p:sp>
        <p:sp>
          <p:nvSpPr>
            <p:cNvPr id="125168" name="Rectangle 240"/>
            <p:cNvSpPr>
              <a:spLocks noChangeArrowheads="1"/>
            </p:cNvSpPr>
            <p:nvPr/>
          </p:nvSpPr>
          <p:spPr bwMode="auto">
            <a:xfrm>
              <a:off x="1329" y="1163"/>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MA90</a:t>
              </a:r>
              <a:endParaRPr lang="es-ES_tradnl" sz="2400"/>
            </a:p>
          </p:txBody>
        </p:sp>
        <p:sp>
          <p:nvSpPr>
            <p:cNvPr id="125169" name="Oval 241"/>
            <p:cNvSpPr>
              <a:spLocks noChangeArrowheads="1"/>
            </p:cNvSpPr>
            <p:nvPr/>
          </p:nvSpPr>
          <p:spPr bwMode="auto">
            <a:xfrm>
              <a:off x="1565" y="2526"/>
              <a:ext cx="22" cy="24"/>
            </a:xfrm>
            <a:prstGeom prst="ellipse">
              <a:avLst/>
            </a:prstGeom>
            <a:noFill/>
            <a:ln w="9525">
              <a:solidFill>
                <a:srgbClr val="000000"/>
              </a:solidFill>
              <a:round/>
              <a:headEnd/>
              <a:tailEnd/>
            </a:ln>
          </p:spPr>
          <p:txBody>
            <a:bodyPr/>
            <a:lstStyle/>
            <a:p>
              <a:endParaRPr lang="es-ES"/>
            </a:p>
          </p:txBody>
        </p:sp>
        <p:sp>
          <p:nvSpPr>
            <p:cNvPr id="125170" name="Rectangle 242"/>
            <p:cNvSpPr>
              <a:spLocks noChangeArrowheads="1"/>
            </p:cNvSpPr>
            <p:nvPr/>
          </p:nvSpPr>
          <p:spPr bwMode="auto">
            <a:xfrm>
              <a:off x="1576" y="2488"/>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MA91</a:t>
              </a:r>
              <a:endParaRPr lang="es-ES_tradnl" sz="2400"/>
            </a:p>
          </p:txBody>
        </p:sp>
        <p:sp>
          <p:nvSpPr>
            <p:cNvPr id="125171" name="Oval 243"/>
            <p:cNvSpPr>
              <a:spLocks noChangeArrowheads="1"/>
            </p:cNvSpPr>
            <p:nvPr/>
          </p:nvSpPr>
          <p:spPr bwMode="auto">
            <a:xfrm>
              <a:off x="985" y="2496"/>
              <a:ext cx="22" cy="26"/>
            </a:xfrm>
            <a:prstGeom prst="ellipse">
              <a:avLst/>
            </a:prstGeom>
            <a:noFill/>
            <a:ln w="9525">
              <a:solidFill>
                <a:srgbClr val="000000"/>
              </a:solidFill>
              <a:round/>
              <a:headEnd/>
              <a:tailEnd/>
            </a:ln>
          </p:spPr>
          <p:txBody>
            <a:bodyPr/>
            <a:lstStyle/>
            <a:p>
              <a:endParaRPr lang="es-ES"/>
            </a:p>
          </p:txBody>
        </p:sp>
        <p:sp>
          <p:nvSpPr>
            <p:cNvPr id="125172" name="Rectangle 244"/>
            <p:cNvSpPr>
              <a:spLocks noChangeArrowheads="1"/>
            </p:cNvSpPr>
            <p:nvPr/>
          </p:nvSpPr>
          <p:spPr bwMode="auto">
            <a:xfrm>
              <a:off x="996" y="2458"/>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MA92</a:t>
              </a:r>
              <a:endParaRPr lang="es-ES_tradnl" sz="2400"/>
            </a:p>
          </p:txBody>
        </p:sp>
        <p:sp>
          <p:nvSpPr>
            <p:cNvPr id="125173" name="Oval 245"/>
            <p:cNvSpPr>
              <a:spLocks noChangeArrowheads="1"/>
            </p:cNvSpPr>
            <p:nvPr/>
          </p:nvSpPr>
          <p:spPr bwMode="auto">
            <a:xfrm>
              <a:off x="2400" y="2231"/>
              <a:ext cx="22" cy="26"/>
            </a:xfrm>
            <a:prstGeom prst="ellipse">
              <a:avLst/>
            </a:prstGeom>
            <a:noFill/>
            <a:ln w="9525">
              <a:solidFill>
                <a:srgbClr val="000000"/>
              </a:solidFill>
              <a:round/>
              <a:headEnd/>
              <a:tailEnd/>
            </a:ln>
          </p:spPr>
          <p:txBody>
            <a:bodyPr/>
            <a:lstStyle/>
            <a:p>
              <a:endParaRPr lang="es-ES"/>
            </a:p>
          </p:txBody>
        </p:sp>
        <p:sp>
          <p:nvSpPr>
            <p:cNvPr id="125174" name="Rectangle 246"/>
            <p:cNvSpPr>
              <a:spLocks noChangeArrowheads="1"/>
            </p:cNvSpPr>
            <p:nvPr/>
          </p:nvSpPr>
          <p:spPr bwMode="auto">
            <a:xfrm>
              <a:off x="2411" y="2193"/>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MA93</a:t>
              </a:r>
              <a:endParaRPr lang="es-ES_tradnl" sz="2400"/>
            </a:p>
          </p:txBody>
        </p:sp>
        <p:sp>
          <p:nvSpPr>
            <p:cNvPr id="125175" name="Oval 247"/>
            <p:cNvSpPr>
              <a:spLocks noChangeArrowheads="1"/>
            </p:cNvSpPr>
            <p:nvPr/>
          </p:nvSpPr>
          <p:spPr bwMode="auto">
            <a:xfrm>
              <a:off x="1463" y="2634"/>
              <a:ext cx="22" cy="26"/>
            </a:xfrm>
            <a:prstGeom prst="ellipse">
              <a:avLst/>
            </a:prstGeom>
            <a:noFill/>
            <a:ln w="9525">
              <a:solidFill>
                <a:srgbClr val="000000"/>
              </a:solidFill>
              <a:round/>
              <a:headEnd/>
              <a:tailEnd/>
            </a:ln>
          </p:spPr>
          <p:txBody>
            <a:bodyPr/>
            <a:lstStyle/>
            <a:p>
              <a:endParaRPr lang="es-ES"/>
            </a:p>
          </p:txBody>
        </p:sp>
        <p:sp>
          <p:nvSpPr>
            <p:cNvPr id="125176" name="Rectangle 248"/>
            <p:cNvSpPr>
              <a:spLocks noChangeArrowheads="1"/>
            </p:cNvSpPr>
            <p:nvPr/>
          </p:nvSpPr>
          <p:spPr bwMode="auto">
            <a:xfrm>
              <a:off x="1475" y="2597"/>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MA94</a:t>
              </a:r>
              <a:endParaRPr lang="es-ES_tradnl" sz="2400"/>
            </a:p>
          </p:txBody>
        </p:sp>
        <p:sp>
          <p:nvSpPr>
            <p:cNvPr id="125177" name="Oval 249"/>
            <p:cNvSpPr>
              <a:spLocks noChangeArrowheads="1"/>
            </p:cNvSpPr>
            <p:nvPr/>
          </p:nvSpPr>
          <p:spPr bwMode="auto">
            <a:xfrm>
              <a:off x="1994" y="2597"/>
              <a:ext cx="22" cy="25"/>
            </a:xfrm>
            <a:prstGeom prst="ellipse">
              <a:avLst/>
            </a:prstGeom>
            <a:noFill/>
            <a:ln w="9525">
              <a:solidFill>
                <a:srgbClr val="000000"/>
              </a:solidFill>
              <a:round/>
              <a:headEnd/>
              <a:tailEnd/>
            </a:ln>
          </p:spPr>
          <p:txBody>
            <a:bodyPr/>
            <a:lstStyle/>
            <a:p>
              <a:endParaRPr lang="es-ES"/>
            </a:p>
          </p:txBody>
        </p:sp>
        <p:sp>
          <p:nvSpPr>
            <p:cNvPr id="125178" name="Rectangle 250"/>
            <p:cNvSpPr>
              <a:spLocks noChangeArrowheads="1"/>
            </p:cNvSpPr>
            <p:nvPr/>
          </p:nvSpPr>
          <p:spPr bwMode="auto">
            <a:xfrm>
              <a:off x="2004" y="2560"/>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MA95</a:t>
              </a:r>
              <a:endParaRPr lang="es-ES_tradnl" sz="2400"/>
            </a:p>
          </p:txBody>
        </p:sp>
        <p:sp>
          <p:nvSpPr>
            <p:cNvPr id="125179" name="Oval 251"/>
            <p:cNvSpPr>
              <a:spLocks noChangeArrowheads="1"/>
            </p:cNvSpPr>
            <p:nvPr/>
          </p:nvSpPr>
          <p:spPr bwMode="auto">
            <a:xfrm>
              <a:off x="1289" y="2458"/>
              <a:ext cx="22" cy="26"/>
            </a:xfrm>
            <a:prstGeom prst="ellipse">
              <a:avLst/>
            </a:prstGeom>
            <a:noFill/>
            <a:ln w="9525">
              <a:solidFill>
                <a:srgbClr val="000000"/>
              </a:solidFill>
              <a:round/>
              <a:headEnd/>
              <a:tailEnd/>
            </a:ln>
          </p:spPr>
          <p:txBody>
            <a:bodyPr/>
            <a:lstStyle/>
            <a:p>
              <a:endParaRPr lang="es-ES"/>
            </a:p>
          </p:txBody>
        </p:sp>
        <p:sp>
          <p:nvSpPr>
            <p:cNvPr id="125180" name="Rectangle 252"/>
            <p:cNvSpPr>
              <a:spLocks noChangeArrowheads="1"/>
            </p:cNvSpPr>
            <p:nvPr/>
          </p:nvSpPr>
          <p:spPr bwMode="auto">
            <a:xfrm>
              <a:off x="1301" y="2421"/>
              <a:ext cx="188"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MA96</a:t>
              </a:r>
              <a:endParaRPr lang="es-ES_tradnl" sz="2400"/>
            </a:p>
          </p:txBody>
        </p:sp>
        <p:sp>
          <p:nvSpPr>
            <p:cNvPr id="125181" name="Oval 253"/>
            <p:cNvSpPr>
              <a:spLocks noChangeArrowheads="1"/>
            </p:cNvSpPr>
            <p:nvPr/>
          </p:nvSpPr>
          <p:spPr bwMode="auto">
            <a:xfrm>
              <a:off x="2204" y="2517"/>
              <a:ext cx="22" cy="25"/>
            </a:xfrm>
            <a:prstGeom prst="ellipse">
              <a:avLst/>
            </a:prstGeom>
            <a:noFill/>
            <a:ln w="9525">
              <a:solidFill>
                <a:srgbClr val="000000"/>
              </a:solidFill>
              <a:round/>
              <a:headEnd/>
              <a:tailEnd/>
            </a:ln>
          </p:spPr>
          <p:txBody>
            <a:bodyPr/>
            <a:lstStyle/>
            <a:p>
              <a:endParaRPr lang="es-ES"/>
            </a:p>
          </p:txBody>
        </p:sp>
        <p:sp>
          <p:nvSpPr>
            <p:cNvPr id="125182" name="Rectangle 254"/>
            <p:cNvSpPr>
              <a:spLocks noChangeArrowheads="1"/>
            </p:cNvSpPr>
            <p:nvPr/>
          </p:nvSpPr>
          <p:spPr bwMode="auto">
            <a:xfrm>
              <a:off x="2216" y="2479"/>
              <a:ext cx="176"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YO97</a:t>
              </a:r>
              <a:endParaRPr lang="es-ES_tradnl" sz="2400"/>
            </a:p>
          </p:txBody>
        </p:sp>
        <p:sp>
          <p:nvSpPr>
            <p:cNvPr id="125183" name="Oval 255"/>
            <p:cNvSpPr>
              <a:spLocks noChangeArrowheads="1"/>
            </p:cNvSpPr>
            <p:nvPr/>
          </p:nvSpPr>
          <p:spPr bwMode="auto">
            <a:xfrm>
              <a:off x="999" y="2438"/>
              <a:ext cx="22" cy="25"/>
            </a:xfrm>
            <a:prstGeom prst="ellipse">
              <a:avLst/>
            </a:prstGeom>
            <a:noFill/>
            <a:ln w="9525">
              <a:solidFill>
                <a:srgbClr val="000000"/>
              </a:solidFill>
              <a:round/>
              <a:headEnd/>
              <a:tailEnd/>
            </a:ln>
          </p:spPr>
          <p:txBody>
            <a:bodyPr/>
            <a:lstStyle/>
            <a:p>
              <a:endParaRPr lang="es-ES"/>
            </a:p>
          </p:txBody>
        </p:sp>
        <p:sp>
          <p:nvSpPr>
            <p:cNvPr id="125184" name="Rectangle 256"/>
            <p:cNvSpPr>
              <a:spLocks noChangeArrowheads="1"/>
            </p:cNvSpPr>
            <p:nvPr/>
          </p:nvSpPr>
          <p:spPr bwMode="auto">
            <a:xfrm>
              <a:off x="1010" y="2400"/>
              <a:ext cx="176"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YO98</a:t>
              </a:r>
              <a:endParaRPr lang="es-ES_tradnl" sz="2400"/>
            </a:p>
          </p:txBody>
        </p:sp>
        <p:sp>
          <p:nvSpPr>
            <p:cNvPr id="125185" name="Oval 257"/>
            <p:cNvSpPr>
              <a:spLocks noChangeArrowheads="1"/>
            </p:cNvSpPr>
            <p:nvPr/>
          </p:nvSpPr>
          <p:spPr bwMode="auto">
            <a:xfrm>
              <a:off x="1597" y="2286"/>
              <a:ext cx="22" cy="25"/>
            </a:xfrm>
            <a:prstGeom prst="ellipse">
              <a:avLst/>
            </a:prstGeom>
            <a:noFill/>
            <a:ln w="9525">
              <a:solidFill>
                <a:srgbClr val="000000"/>
              </a:solidFill>
              <a:round/>
              <a:headEnd/>
              <a:tailEnd/>
            </a:ln>
          </p:spPr>
          <p:txBody>
            <a:bodyPr/>
            <a:lstStyle/>
            <a:p>
              <a:endParaRPr lang="es-ES"/>
            </a:p>
          </p:txBody>
        </p:sp>
        <p:sp>
          <p:nvSpPr>
            <p:cNvPr id="125186" name="Rectangle 258"/>
            <p:cNvSpPr>
              <a:spLocks noChangeArrowheads="1"/>
            </p:cNvSpPr>
            <p:nvPr/>
          </p:nvSpPr>
          <p:spPr bwMode="auto">
            <a:xfrm>
              <a:off x="1609" y="2248"/>
              <a:ext cx="176"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YO99</a:t>
              </a:r>
              <a:endParaRPr lang="es-ES_tradnl" sz="2400"/>
            </a:p>
          </p:txBody>
        </p:sp>
        <p:sp>
          <p:nvSpPr>
            <p:cNvPr id="125187" name="Oval 259"/>
            <p:cNvSpPr>
              <a:spLocks noChangeArrowheads="1"/>
            </p:cNvSpPr>
            <p:nvPr/>
          </p:nvSpPr>
          <p:spPr bwMode="auto">
            <a:xfrm>
              <a:off x="1191" y="2517"/>
              <a:ext cx="22" cy="25"/>
            </a:xfrm>
            <a:prstGeom prst="ellipse">
              <a:avLst/>
            </a:prstGeom>
            <a:noFill/>
            <a:ln w="9525">
              <a:solidFill>
                <a:srgbClr val="000000"/>
              </a:solidFill>
              <a:round/>
              <a:headEnd/>
              <a:tailEnd/>
            </a:ln>
          </p:spPr>
          <p:txBody>
            <a:bodyPr/>
            <a:lstStyle/>
            <a:p>
              <a:endParaRPr lang="es-ES"/>
            </a:p>
          </p:txBody>
        </p:sp>
        <p:sp>
          <p:nvSpPr>
            <p:cNvPr id="125188" name="Rectangle 260"/>
            <p:cNvSpPr>
              <a:spLocks noChangeArrowheads="1"/>
            </p:cNvSpPr>
            <p:nvPr/>
          </p:nvSpPr>
          <p:spPr bwMode="auto">
            <a:xfrm>
              <a:off x="1202" y="2479"/>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YO100</a:t>
              </a:r>
              <a:endParaRPr lang="es-ES_tradnl" sz="2400"/>
            </a:p>
          </p:txBody>
        </p:sp>
        <p:sp>
          <p:nvSpPr>
            <p:cNvPr id="125189" name="Oval 261"/>
            <p:cNvSpPr>
              <a:spLocks noChangeArrowheads="1"/>
            </p:cNvSpPr>
            <p:nvPr/>
          </p:nvSpPr>
          <p:spPr bwMode="auto">
            <a:xfrm>
              <a:off x="1740" y="2286"/>
              <a:ext cx="21" cy="25"/>
            </a:xfrm>
            <a:prstGeom prst="ellipse">
              <a:avLst/>
            </a:prstGeom>
            <a:noFill/>
            <a:ln w="9525">
              <a:solidFill>
                <a:srgbClr val="000000"/>
              </a:solidFill>
              <a:round/>
              <a:headEnd/>
              <a:tailEnd/>
            </a:ln>
          </p:spPr>
          <p:txBody>
            <a:bodyPr/>
            <a:lstStyle/>
            <a:p>
              <a:endParaRPr lang="es-ES"/>
            </a:p>
          </p:txBody>
        </p:sp>
        <p:sp>
          <p:nvSpPr>
            <p:cNvPr id="125190" name="Rectangle 262"/>
            <p:cNvSpPr>
              <a:spLocks noChangeArrowheads="1"/>
            </p:cNvSpPr>
            <p:nvPr/>
          </p:nvSpPr>
          <p:spPr bwMode="auto">
            <a:xfrm>
              <a:off x="1751" y="2248"/>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YO101</a:t>
              </a:r>
              <a:endParaRPr lang="es-ES_tradnl" sz="2400"/>
            </a:p>
          </p:txBody>
        </p:sp>
        <p:sp>
          <p:nvSpPr>
            <p:cNvPr id="125191" name="Oval 263"/>
            <p:cNvSpPr>
              <a:spLocks noChangeArrowheads="1"/>
            </p:cNvSpPr>
            <p:nvPr/>
          </p:nvSpPr>
          <p:spPr bwMode="auto">
            <a:xfrm>
              <a:off x="1086" y="2374"/>
              <a:ext cx="22" cy="26"/>
            </a:xfrm>
            <a:prstGeom prst="ellipse">
              <a:avLst/>
            </a:prstGeom>
            <a:noFill/>
            <a:ln w="9525">
              <a:solidFill>
                <a:srgbClr val="000000"/>
              </a:solidFill>
              <a:round/>
              <a:headEnd/>
              <a:tailEnd/>
            </a:ln>
          </p:spPr>
          <p:txBody>
            <a:bodyPr/>
            <a:lstStyle/>
            <a:p>
              <a:endParaRPr lang="es-ES"/>
            </a:p>
          </p:txBody>
        </p:sp>
        <p:sp>
          <p:nvSpPr>
            <p:cNvPr id="125192" name="Rectangle 264"/>
            <p:cNvSpPr>
              <a:spLocks noChangeArrowheads="1"/>
            </p:cNvSpPr>
            <p:nvPr/>
          </p:nvSpPr>
          <p:spPr bwMode="auto">
            <a:xfrm>
              <a:off x="1097" y="2336"/>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YO102</a:t>
              </a:r>
              <a:endParaRPr lang="es-ES_tradnl" sz="2400"/>
            </a:p>
          </p:txBody>
        </p:sp>
        <p:sp>
          <p:nvSpPr>
            <p:cNvPr id="125193" name="Oval 265"/>
            <p:cNvSpPr>
              <a:spLocks noChangeArrowheads="1"/>
            </p:cNvSpPr>
            <p:nvPr/>
          </p:nvSpPr>
          <p:spPr bwMode="auto">
            <a:xfrm>
              <a:off x="1351" y="2634"/>
              <a:ext cx="22" cy="26"/>
            </a:xfrm>
            <a:prstGeom prst="ellipse">
              <a:avLst/>
            </a:prstGeom>
            <a:noFill/>
            <a:ln w="9525">
              <a:solidFill>
                <a:srgbClr val="000000"/>
              </a:solidFill>
              <a:round/>
              <a:headEnd/>
              <a:tailEnd/>
            </a:ln>
          </p:spPr>
          <p:txBody>
            <a:bodyPr/>
            <a:lstStyle/>
            <a:p>
              <a:endParaRPr lang="es-ES"/>
            </a:p>
          </p:txBody>
        </p:sp>
        <p:sp>
          <p:nvSpPr>
            <p:cNvPr id="125194" name="Rectangle 266"/>
            <p:cNvSpPr>
              <a:spLocks noChangeArrowheads="1"/>
            </p:cNvSpPr>
            <p:nvPr/>
          </p:nvSpPr>
          <p:spPr bwMode="auto">
            <a:xfrm>
              <a:off x="1362" y="2597"/>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YO103</a:t>
              </a:r>
              <a:endParaRPr lang="es-ES_tradnl" sz="2400"/>
            </a:p>
          </p:txBody>
        </p:sp>
        <p:sp>
          <p:nvSpPr>
            <p:cNvPr id="125195" name="Oval 267"/>
            <p:cNvSpPr>
              <a:spLocks noChangeArrowheads="1"/>
            </p:cNvSpPr>
            <p:nvPr/>
          </p:nvSpPr>
          <p:spPr bwMode="auto">
            <a:xfrm>
              <a:off x="1765" y="2606"/>
              <a:ext cx="22" cy="25"/>
            </a:xfrm>
            <a:prstGeom prst="ellipse">
              <a:avLst/>
            </a:prstGeom>
            <a:noFill/>
            <a:ln w="9525">
              <a:solidFill>
                <a:srgbClr val="000000"/>
              </a:solidFill>
              <a:round/>
              <a:headEnd/>
              <a:tailEnd/>
            </a:ln>
          </p:spPr>
          <p:txBody>
            <a:bodyPr/>
            <a:lstStyle/>
            <a:p>
              <a:endParaRPr lang="es-ES"/>
            </a:p>
          </p:txBody>
        </p:sp>
        <p:sp>
          <p:nvSpPr>
            <p:cNvPr id="125196" name="Rectangle 268"/>
            <p:cNvSpPr>
              <a:spLocks noChangeArrowheads="1"/>
            </p:cNvSpPr>
            <p:nvPr/>
          </p:nvSpPr>
          <p:spPr bwMode="auto">
            <a:xfrm>
              <a:off x="1776" y="2568"/>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YO104</a:t>
              </a:r>
              <a:endParaRPr lang="es-ES_tradnl" sz="2400"/>
            </a:p>
          </p:txBody>
        </p:sp>
        <p:sp>
          <p:nvSpPr>
            <p:cNvPr id="125197" name="Oval 269"/>
            <p:cNvSpPr>
              <a:spLocks noChangeArrowheads="1"/>
            </p:cNvSpPr>
            <p:nvPr/>
          </p:nvSpPr>
          <p:spPr bwMode="auto">
            <a:xfrm>
              <a:off x="1557" y="2139"/>
              <a:ext cx="22" cy="26"/>
            </a:xfrm>
            <a:prstGeom prst="ellipse">
              <a:avLst/>
            </a:prstGeom>
            <a:noFill/>
            <a:ln w="9525">
              <a:solidFill>
                <a:srgbClr val="000000"/>
              </a:solidFill>
              <a:round/>
              <a:headEnd/>
              <a:tailEnd/>
            </a:ln>
          </p:spPr>
          <p:txBody>
            <a:bodyPr/>
            <a:lstStyle/>
            <a:p>
              <a:endParaRPr lang="es-ES"/>
            </a:p>
          </p:txBody>
        </p:sp>
        <p:sp>
          <p:nvSpPr>
            <p:cNvPr id="125198" name="Rectangle 270"/>
            <p:cNvSpPr>
              <a:spLocks noChangeArrowheads="1"/>
            </p:cNvSpPr>
            <p:nvPr/>
          </p:nvSpPr>
          <p:spPr bwMode="auto">
            <a:xfrm>
              <a:off x="1569" y="2101"/>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YO105</a:t>
              </a:r>
              <a:endParaRPr lang="es-ES_tradnl" sz="2400"/>
            </a:p>
          </p:txBody>
        </p:sp>
        <p:sp>
          <p:nvSpPr>
            <p:cNvPr id="125199" name="Oval 271"/>
            <p:cNvSpPr>
              <a:spLocks noChangeArrowheads="1"/>
            </p:cNvSpPr>
            <p:nvPr/>
          </p:nvSpPr>
          <p:spPr bwMode="auto">
            <a:xfrm>
              <a:off x="1369" y="2412"/>
              <a:ext cx="22" cy="26"/>
            </a:xfrm>
            <a:prstGeom prst="ellipse">
              <a:avLst/>
            </a:prstGeom>
            <a:noFill/>
            <a:ln w="9525">
              <a:solidFill>
                <a:srgbClr val="000000"/>
              </a:solidFill>
              <a:round/>
              <a:headEnd/>
              <a:tailEnd/>
            </a:ln>
          </p:spPr>
          <p:txBody>
            <a:bodyPr/>
            <a:lstStyle/>
            <a:p>
              <a:endParaRPr lang="es-ES"/>
            </a:p>
          </p:txBody>
        </p:sp>
        <p:sp>
          <p:nvSpPr>
            <p:cNvPr id="125200" name="Rectangle 272"/>
            <p:cNvSpPr>
              <a:spLocks noChangeArrowheads="1"/>
            </p:cNvSpPr>
            <p:nvPr/>
          </p:nvSpPr>
          <p:spPr bwMode="auto">
            <a:xfrm>
              <a:off x="1380" y="2374"/>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YO106</a:t>
              </a:r>
              <a:endParaRPr lang="es-ES_tradnl" sz="2400"/>
            </a:p>
          </p:txBody>
        </p:sp>
        <p:sp>
          <p:nvSpPr>
            <p:cNvPr id="125201" name="Oval 273"/>
            <p:cNvSpPr>
              <a:spLocks noChangeArrowheads="1"/>
            </p:cNvSpPr>
            <p:nvPr/>
          </p:nvSpPr>
          <p:spPr bwMode="auto">
            <a:xfrm>
              <a:off x="1907" y="2298"/>
              <a:ext cx="22" cy="25"/>
            </a:xfrm>
            <a:prstGeom prst="ellipse">
              <a:avLst/>
            </a:prstGeom>
            <a:noFill/>
            <a:ln w="9525">
              <a:solidFill>
                <a:srgbClr val="000000"/>
              </a:solidFill>
              <a:round/>
              <a:headEnd/>
              <a:tailEnd/>
            </a:ln>
          </p:spPr>
          <p:txBody>
            <a:bodyPr/>
            <a:lstStyle/>
            <a:p>
              <a:endParaRPr lang="es-ES"/>
            </a:p>
          </p:txBody>
        </p:sp>
        <p:sp>
          <p:nvSpPr>
            <p:cNvPr id="125202" name="Rectangle 274"/>
            <p:cNvSpPr>
              <a:spLocks noChangeArrowheads="1"/>
            </p:cNvSpPr>
            <p:nvPr/>
          </p:nvSpPr>
          <p:spPr bwMode="auto">
            <a:xfrm>
              <a:off x="1917" y="2261"/>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YO107</a:t>
              </a:r>
              <a:endParaRPr lang="es-ES_tradnl" sz="2400"/>
            </a:p>
          </p:txBody>
        </p:sp>
        <p:sp>
          <p:nvSpPr>
            <p:cNvPr id="125203" name="Oval 275"/>
            <p:cNvSpPr>
              <a:spLocks noChangeArrowheads="1"/>
            </p:cNvSpPr>
            <p:nvPr/>
          </p:nvSpPr>
          <p:spPr bwMode="auto">
            <a:xfrm>
              <a:off x="2541" y="1819"/>
              <a:ext cx="22" cy="25"/>
            </a:xfrm>
            <a:prstGeom prst="ellipse">
              <a:avLst/>
            </a:prstGeom>
            <a:noFill/>
            <a:ln w="9525">
              <a:solidFill>
                <a:srgbClr val="000000"/>
              </a:solidFill>
              <a:round/>
              <a:headEnd/>
              <a:tailEnd/>
            </a:ln>
          </p:spPr>
          <p:txBody>
            <a:bodyPr/>
            <a:lstStyle/>
            <a:p>
              <a:endParaRPr lang="es-ES"/>
            </a:p>
          </p:txBody>
        </p:sp>
        <p:sp>
          <p:nvSpPr>
            <p:cNvPr id="125204" name="Rectangle 276"/>
            <p:cNvSpPr>
              <a:spLocks noChangeArrowheads="1"/>
            </p:cNvSpPr>
            <p:nvPr/>
          </p:nvSpPr>
          <p:spPr bwMode="auto">
            <a:xfrm>
              <a:off x="2553" y="1781"/>
              <a:ext cx="212" cy="86"/>
            </a:xfrm>
            <a:prstGeom prst="rect">
              <a:avLst/>
            </a:prstGeom>
            <a:noFill/>
            <a:ln w="9525">
              <a:noFill/>
              <a:miter lim="800000"/>
              <a:headEnd/>
              <a:tailEnd/>
            </a:ln>
          </p:spPr>
          <p:txBody>
            <a:bodyPr wrap="none" lIns="0" tIns="0" rIns="0" bIns="0">
              <a:spAutoFit/>
            </a:bodyPr>
            <a:lstStyle/>
            <a:p>
              <a:pPr algn="l" eaLnBrk="0" hangingPunct="0">
                <a:spcBef>
                  <a:spcPct val="0"/>
                </a:spcBef>
              </a:pPr>
              <a:r>
                <a:rPr lang="es-ES_tradnl" sz="900">
                  <a:solidFill>
                    <a:srgbClr val="000000"/>
                  </a:solidFill>
                </a:rPr>
                <a:t>YO108</a:t>
              </a:r>
              <a:endParaRPr lang="es-ES_tradnl" sz="2400"/>
            </a:p>
          </p:txBody>
        </p:sp>
        <p:sp>
          <p:nvSpPr>
            <p:cNvPr id="125205" name="Text Box 277"/>
            <p:cNvSpPr txBox="1">
              <a:spLocks noChangeArrowheads="1"/>
            </p:cNvSpPr>
            <p:nvPr/>
          </p:nvSpPr>
          <p:spPr bwMode="auto">
            <a:xfrm>
              <a:off x="816" y="912"/>
              <a:ext cx="1632" cy="250"/>
            </a:xfrm>
            <a:prstGeom prst="rect">
              <a:avLst/>
            </a:prstGeom>
            <a:noFill/>
            <a:ln w="9525">
              <a:noFill/>
              <a:miter lim="800000"/>
              <a:headEnd/>
              <a:tailEnd/>
            </a:ln>
            <a:effectLst/>
          </p:spPr>
          <p:txBody>
            <a:bodyPr>
              <a:spAutoFit/>
            </a:bodyPr>
            <a:lstStyle/>
            <a:p>
              <a:r>
                <a:rPr lang="es-MX" sz="2000" b="1" dirty="0">
                  <a:latin typeface="Comic Sans MS" pitchFamily="66" charset="0"/>
                </a:rPr>
                <a:t>PCA </a:t>
              </a:r>
              <a:r>
                <a:rPr lang="es-MX" sz="2000" b="1" dirty="0" err="1">
                  <a:latin typeface="Comic Sans MS" pitchFamily="66" charset="0"/>
                </a:rPr>
                <a:t>analysis</a:t>
              </a:r>
              <a:endParaRPr lang="es-ES" sz="2000" b="1" dirty="0">
                <a:latin typeface="Comic Sans MS" pitchFamily="66" charset="0"/>
              </a:endParaRPr>
            </a:p>
          </p:txBody>
        </p:sp>
      </p:grpSp>
      <p:sp>
        <p:nvSpPr>
          <p:cNvPr id="125313" name="Line 385"/>
          <p:cNvSpPr>
            <a:spLocks noChangeShapeType="1"/>
          </p:cNvSpPr>
          <p:nvPr/>
        </p:nvSpPr>
        <p:spPr bwMode="auto">
          <a:xfrm>
            <a:off x="1066800" y="5943600"/>
            <a:ext cx="3429000" cy="0"/>
          </a:xfrm>
          <a:prstGeom prst="line">
            <a:avLst/>
          </a:prstGeom>
          <a:noFill/>
          <a:ln w="76200">
            <a:solidFill>
              <a:srgbClr val="FF3300"/>
            </a:solidFill>
            <a:round/>
            <a:headEnd type="arrow" w="med" len="med"/>
            <a:tailEnd type="arrow" w="med" len="med"/>
          </a:ln>
          <a:effectLst/>
        </p:spPr>
        <p:txBody>
          <a:bodyPr/>
          <a:lstStyle/>
          <a:p>
            <a:endParaRPr lang="es-ES"/>
          </a:p>
        </p:txBody>
      </p:sp>
      <p:grpSp>
        <p:nvGrpSpPr>
          <p:cNvPr id="3" name="Group 386"/>
          <p:cNvGrpSpPr>
            <a:grpSpLocks/>
          </p:cNvGrpSpPr>
          <p:nvPr/>
        </p:nvGrpSpPr>
        <p:grpSpPr bwMode="auto">
          <a:xfrm>
            <a:off x="76200" y="6019800"/>
            <a:ext cx="5486400" cy="396875"/>
            <a:chOff x="144" y="3648"/>
            <a:chExt cx="3072" cy="250"/>
          </a:xfrm>
        </p:grpSpPr>
        <p:sp>
          <p:nvSpPr>
            <p:cNvPr id="125315" name="Text Box 387"/>
            <p:cNvSpPr txBox="1">
              <a:spLocks noChangeArrowheads="1"/>
            </p:cNvSpPr>
            <p:nvPr/>
          </p:nvSpPr>
          <p:spPr bwMode="auto">
            <a:xfrm>
              <a:off x="2016" y="3648"/>
              <a:ext cx="1200" cy="250"/>
            </a:xfrm>
            <a:prstGeom prst="rect">
              <a:avLst/>
            </a:prstGeom>
            <a:noFill/>
            <a:ln w="9525">
              <a:noFill/>
              <a:miter lim="800000"/>
              <a:headEnd/>
              <a:tailEnd/>
            </a:ln>
            <a:effectLst/>
          </p:spPr>
          <p:txBody>
            <a:bodyPr>
              <a:spAutoFit/>
            </a:bodyPr>
            <a:lstStyle/>
            <a:p>
              <a:pPr algn="l"/>
              <a:r>
                <a:rPr lang="es-MX" sz="2000" dirty="0">
                  <a:solidFill>
                    <a:schemeClr val="accent1">
                      <a:lumMod val="75000"/>
                    </a:schemeClr>
                  </a:solidFill>
                  <a:latin typeface="Comic Sans MS" pitchFamily="66" charset="0"/>
                </a:rPr>
                <a:t>Tradicionales</a:t>
              </a:r>
              <a:endParaRPr lang="es-ES" sz="2000" dirty="0">
                <a:solidFill>
                  <a:schemeClr val="accent1">
                    <a:lumMod val="75000"/>
                  </a:schemeClr>
                </a:solidFill>
                <a:latin typeface="Comic Sans MS" pitchFamily="66" charset="0"/>
              </a:endParaRPr>
            </a:p>
          </p:txBody>
        </p:sp>
        <p:sp>
          <p:nvSpPr>
            <p:cNvPr id="125316" name="Text Box 388"/>
            <p:cNvSpPr txBox="1">
              <a:spLocks noChangeArrowheads="1"/>
            </p:cNvSpPr>
            <p:nvPr/>
          </p:nvSpPr>
          <p:spPr bwMode="auto">
            <a:xfrm>
              <a:off x="144" y="3648"/>
              <a:ext cx="1440" cy="250"/>
            </a:xfrm>
            <a:prstGeom prst="rect">
              <a:avLst/>
            </a:prstGeom>
            <a:noFill/>
            <a:ln w="9525">
              <a:noFill/>
              <a:miter lim="800000"/>
              <a:headEnd/>
              <a:tailEnd/>
            </a:ln>
            <a:effectLst/>
          </p:spPr>
          <p:txBody>
            <a:bodyPr>
              <a:spAutoFit/>
            </a:bodyPr>
            <a:lstStyle/>
            <a:p>
              <a:pPr algn="l"/>
              <a:r>
                <a:rPr lang="es-MX" sz="2000" dirty="0" smtClean="0">
                  <a:solidFill>
                    <a:schemeClr val="tx2"/>
                  </a:solidFill>
                  <a:latin typeface="Comic Sans MS" pitchFamily="66" charset="0"/>
                </a:rPr>
                <a:t>No tradicional</a:t>
              </a:r>
              <a:endParaRPr lang="es-ES" sz="2000" dirty="0">
                <a:solidFill>
                  <a:schemeClr val="tx2"/>
                </a:solidFill>
                <a:latin typeface="Comic Sans MS" pitchFamily="66" charset="0"/>
              </a:endParaRPr>
            </a:p>
          </p:txBody>
        </p:sp>
      </p:grpSp>
      <p:sp>
        <p:nvSpPr>
          <p:cNvPr id="125381" name="Rectangle 453" descr="Large confetti"/>
          <p:cNvSpPr>
            <a:spLocks noGrp="1" noChangeArrowheads="1"/>
          </p:cNvSpPr>
          <p:nvPr>
            <p:ph type="title" idx="4294967295"/>
          </p:nvPr>
        </p:nvSpPr>
        <p:spPr/>
        <p:txBody>
          <a:bodyPr/>
          <a:lstStyle/>
          <a:p>
            <a:r>
              <a:rPr lang="es-ES_tradnl" dirty="0"/>
              <a:t>Datos socioeconómicos</a:t>
            </a:r>
          </a:p>
        </p:txBody>
      </p:sp>
      <p:graphicFrame>
        <p:nvGraphicFramePr>
          <p:cNvPr id="125522" name="Group 594"/>
          <p:cNvGraphicFramePr>
            <a:graphicFrameLocks noGrp="1"/>
          </p:cNvGraphicFramePr>
          <p:nvPr/>
        </p:nvGraphicFramePr>
        <p:xfrm>
          <a:off x="5391150" y="1828800"/>
          <a:ext cx="3657600" cy="4480560"/>
        </p:xfrm>
        <a:graphic>
          <a:graphicData uri="http://schemas.openxmlformats.org/drawingml/2006/table">
            <a:tbl>
              <a:tblPr/>
              <a:tblGrid>
                <a:gridCol w="2362200"/>
                <a:gridCol w="1295400"/>
              </a:tblGrid>
              <a:tr h="2698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PCA  variables</a:t>
                      </a:r>
                      <a:endParaRPr kumimoji="0" lang="es-ES" sz="1400" b="0" i="0" u="none" strike="noStrike" cap="none" normalizeH="0" baseline="0" smtClean="0">
                        <a:ln>
                          <a:noFill/>
                        </a:ln>
                        <a:solidFill>
                          <a:schemeClr val="tx1"/>
                        </a:solidFill>
                        <a:effectLst/>
                        <a:latin typeface="Arial" charset="0"/>
                      </a:endParaRPr>
                    </a:p>
                  </a:txBody>
                  <a:tcP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Loadingins in PC1</a:t>
                      </a:r>
                      <a:endParaRPr kumimoji="0" lang="es-ES" sz="1400" b="1" i="0" u="none" strike="noStrike" cap="none" normalizeH="0" baseline="0" smtClean="0">
                        <a:ln>
                          <a:noFill/>
                        </a:ln>
                        <a:solidFill>
                          <a:schemeClr val="tx1"/>
                        </a:solidFill>
                        <a:effectLst/>
                        <a:latin typeface="Arial" charset="0"/>
                      </a:endParaRPr>
                    </a:p>
                  </a:txBody>
                  <a:tcP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triangle" w="med" len="med"/>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Family ocupation</a:t>
                      </a:r>
                      <a:endParaRPr kumimoji="0" lang="es-ES" sz="1400" b="1" i="0" u="none" strike="noStrike" cap="none" normalizeH="0" baseline="0" smtClean="0">
                        <a:ln>
                          <a:noFill/>
                        </a:ln>
                        <a:solidFill>
                          <a:schemeClr val="tx1"/>
                        </a:solidFill>
                        <a:effectLst/>
                        <a:latin typeface="Arial" charset="0"/>
                      </a:endParaRPr>
                    </a:p>
                  </a:txBody>
                  <a:tcPr horzOverflow="overflow">
                    <a:lnL cap="flat">
                      <a:noFill/>
                    </a:lnL>
                    <a:lnR>
                      <a:noFill/>
                    </a:lnR>
                    <a:lnT w="12700" cap="flat" cmpd="sng" algn="ctr">
                      <a:solidFill>
                        <a:schemeClr val="tx1"/>
                      </a:solidFill>
                      <a:prstDash val="solid"/>
                      <a:round/>
                      <a:headEnd type="none" w="med" len="med"/>
                      <a:tailEnd type="triangl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-0.365</a:t>
                      </a:r>
                      <a:endParaRPr kumimoji="0" lang="es-ES" sz="1400" b="1" i="0" u="none" strike="noStrike" cap="none" normalizeH="0" baseline="0" smtClean="0">
                        <a:ln>
                          <a:noFill/>
                        </a:ln>
                        <a:solidFill>
                          <a:schemeClr val="tx1"/>
                        </a:solidFill>
                        <a:effectLst/>
                        <a:latin typeface="Arial" charset="0"/>
                      </a:endParaRPr>
                    </a:p>
                  </a:txBody>
                  <a:tcPr horzOverflow="overflow">
                    <a:lnL>
                      <a:noFill/>
                    </a:lnL>
                    <a:lnR cap="flat">
                      <a:noFill/>
                    </a:lnR>
                    <a:lnT w="12700" cap="flat" cmpd="sng" algn="ctr">
                      <a:solidFill>
                        <a:schemeClr val="tx1"/>
                      </a:solidFill>
                      <a:prstDash val="solid"/>
                      <a:round/>
                      <a:headEnd type="none" w="med" len="med"/>
                      <a:tailEnd type="triangle" w="med" len="med"/>
                    </a:lnT>
                    <a:lnB>
                      <a:noFill/>
                    </a:lnB>
                    <a:lnTlToBr>
                      <a:noFill/>
                    </a:lnTlToBr>
                    <a:lnBlToTr>
                      <a:noFill/>
                    </a:lnBlToTr>
                    <a:noFill/>
                  </a:tcPr>
                </a:tc>
              </a:tr>
              <a:tr h="2714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Family education</a:t>
                      </a:r>
                      <a:endParaRPr kumimoji="0" lang="es-ES" sz="1400" b="1"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-0.322</a:t>
                      </a:r>
                      <a:endParaRPr kumimoji="0" lang="es-ES" sz="1400" b="1"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714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Maya language ( %)</a:t>
                      </a:r>
                      <a:endParaRPr kumimoji="0" lang="es-ES" sz="1400" b="0"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0.212</a:t>
                      </a:r>
                      <a:endParaRPr kumimoji="0" lang="es-ES" sz="1400" b="0"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Spanish language ( %)</a:t>
                      </a:r>
                      <a:endParaRPr kumimoji="0" lang="es-ES" sz="1400" b="1"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-0.336</a:t>
                      </a:r>
                      <a:endParaRPr kumimoji="0" lang="es-ES" sz="1400" b="1"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714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Familiar income.</a:t>
                      </a:r>
                      <a:endParaRPr kumimoji="0" lang="es-ES" sz="1400" b="0"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-0.237</a:t>
                      </a:r>
                      <a:endParaRPr kumimoji="0" lang="es-ES" sz="1400" b="0"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714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Foreing income</a:t>
                      </a:r>
                      <a:endParaRPr kumimoji="0" lang="es-ES" sz="1400" b="0"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0.006</a:t>
                      </a:r>
                      <a:endParaRPr kumimoji="0" lang="es-ES" sz="1400" b="0"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Government support</a:t>
                      </a:r>
                      <a:endParaRPr kumimoji="0" lang="es-ES" sz="1400" b="0"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0.17</a:t>
                      </a:r>
                      <a:endParaRPr kumimoji="0" lang="es-ES" sz="1400" b="0"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714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Maize field ownership</a:t>
                      </a:r>
                      <a:endParaRPr kumimoji="0" lang="es-ES" sz="1400" b="1"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0.323</a:t>
                      </a:r>
                      <a:endParaRPr kumimoji="0" lang="es-ES" sz="1400" b="1"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714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Householder ocupation</a:t>
                      </a:r>
                      <a:endParaRPr kumimoji="0" lang="es-ES" sz="1400" b="1"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-0.367</a:t>
                      </a:r>
                      <a:endParaRPr kumimoji="0" lang="es-ES" sz="1400" b="1"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Householder sec. Ocup.</a:t>
                      </a:r>
                      <a:endParaRPr kumimoji="0" lang="es-ES" sz="1400" b="0"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0.206</a:t>
                      </a:r>
                      <a:endParaRPr kumimoji="0" lang="es-ES" sz="1400" b="0"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714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Householder education</a:t>
                      </a:r>
                      <a:endParaRPr kumimoji="0" lang="es-ES" sz="1400" b="1"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1" i="0" u="none" strike="noStrike" cap="none" normalizeH="0" baseline="0" smtClean="0">
                          <a:ln>
                            <a:noFill/>
                          </a:ln>
                          <a:solidFill>
                            <a:schemeClr val="tx1"/>
                          </a:solidFill>
                          <a:effectLst/>
                          <a:latin typeface="Arial" charset="0"/>
                        </a:rPr>
                        <a:t>-0.301</a:t>
                      </a:r>
                      <a:endParaRPr kumimoji="0" lang="es-ES" sz="1400" b="1"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71463">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Householder language</a:t>
                      </a:r>
                      <a:endParaRPr kumimoji="0" lang="es-ES" sz="1400" b="0" i="0" u="none" strike="noStrike" cap="none" normalizeH="0" baseline="0" smtClean="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-0.255</a:t>
                      </a:r>
                      <a:endParaRPr kumimoji="0" lang="es-ES" sz="1400" b="0"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smtClean="0">
                          <a:ln>
                            <a:noFill/>
                          </a:ln>
                          <a:solidFill>
                            <a:schemeClr val="tx1"/>
                          </a:solidFill>
                          <a:effectLst/>
                          <a:latin typeface="Arial" charset="0"/>
                        </a:rPr>
                        <a:t>Corner shop ownership</a:t>
                      </a:r>
                      <a:endParaRPr kumimoji="0" lang="es-ES" sz="1400" b="0" i="0" u="none" strike="noStrike" cap="none" normalizeH="0" baseline="0" smtClean="0">
                        <a:ln>
                          <a:noFill/>
                        </a:ln>
                        <a:solidFill>
                          <a:schemeClr val="tx1"/>
                        </a:solidFill>
                        <a:effectLst/>
                        <a:latin typeface="Arial"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5000"/>
                        <a:buFontTx/>
                        <a:buNone/>
                        <a:tabLst/>
                      </a:pPr>
                      <a:r>
                        <a:rPr kumimoji="0" lang="es-MX" sz="1400" b="0" i="0" u="none" strike="noStrike" cap="none" normalizeH="0" baseline="0" dirty="0" smtClean="0">
                          <a:ln>
                            <a:noFill/>
                          </a:ln>
                          <a:solidFill>
                            <a:schemeClr val="tx1"/>
                          </a:solidFill>
                          <a:effectLst/>
                          <a:latin typeface="Arial" charset="0"/>
                        </a:rPr>
                        <a:t>-0.097</a:t>
                      </a:r>
                      <a:endParaRPr kumimoji="0" lang="es-ES" sz="1400" b="0" i="0" u="none" strike="noStrike" cap="none" normalizeH="0" baseline="0" dirty="0" smtClean="0">
                        <a:ln>
                          <a:noFill/>
                        </a:ln>
                        <a:solidFill>
                          <a:schemeClr val="tx1"/>
                        </a:solidFill>
                        <a:effectLst/>
                        <a:latin typeface="Arial" charset="0"/>
                      </a:endParaRPr>
                    </a:p>
                  </a:txBody>
                  <a:tcPr horzOverflow="overflow">
                    <a:lnL>
                      <a:noFill/>
                    </a:lnL>
                    <a:lnR cap="flat">
                      <a:noFill/>
                    </a:lnR>
                    <a:lnT>
                      <a:noFill/>
                    </a:lnT>
                    <a:lnB cap="flat">
                      <a:noFill/>
                    </a:lnB>
                    <a:lnTlToBr>
                      <a:noFill/>
                    </a:lnTlToBr>
                    <a:lnBlToTr>
                      <a:noFill/>
                    </a:lnBlToTr>
                    <a:noFill/>
                  </a:tcPr>
                </a:tc>
              </a:tr>
            </a:tbl>
          </a:graphicData>
        </a:graphic>
      </p:graphicFrame>
      <p:grpSp>
        <p:nvGrpSpPr>
          <p:cNvPr id="4" name="Group 607"/>
          <p:cNvGrpSpPr>
            <a:grpSpLocks/>
          </p:cNvGrpSpPr>
          <p:nvPr/>
        </p:nvGrpSpPr>
        <p:grpSpPr bwMode="auto">
          <a:xfrm>
            <a:off x="0" y="1916832"/>
            <a:ext cx="5029200" cy="4419600"/>
            <a:chOff x="144" y="960"/>
            <a:chExt cx="2784" cy="2592"/>
          </a:xfrm>
        </p:grpSpPr>
        <p:sp>
          <p:nvSpPr>
            <p:cNvPr id="125536" name="Rectangle 608"/>
            <p:cNvSpPr>
              <a:spLocks noChangeArrowheads="1"/>
            </p:cNvSpPr>
            <p:nvPr/>
          </p:nvSpPr>
          <p:spPr bwMode="auto">
            <a:xfrm>
              <a:off x="144" y="960"/>
              <a:ext cx="2784" cy="2592"/>
            </a:xfrm>
            <a:prstGeom prst="rect">
              <a:avLst/>
            </a:prstGeom>
            <a:solidFill>
              <a:schemeClr val="bg1"/>
            </a:solidFill>
            <a:ln w="9525">
              <a:noFill/>
              <a:miter lim="800000"/>
              <a:headEnd/>
              <a:tailEnd/>
            </a:ln>
            <a:effectLst/>
          </p:spPr>
          <p:txBody>
            <a:bodyPr wrap="none" anchor="ctr"/>
            <a:lstStyle/>
            <a:p>
              <a:endParaRPr lang="es-ES"/>
            </a:p>
          </p:txBody>
        </p:sp>
        <p:graphicFrame>
          <p:nvGraphicFramePr>
            <p:cNvPr id="125537" name="Object 609"/>
            <p:cNvGraphicFramePr>
              <a:graphicFrameLocks noChangeAspect="1"/>
            </p:cNvGraphicFramePr>
            <p:nvPr/>
          </p:nvGraphicFramePr>
          <p:xfrm>
            <a:off x="192" y="1008"/>
            <a:ext cx="2736" cy="2448"/>
          </p:xfrm>
          <a:graphic>
            <a:graphicData uri="http://schemas.openxmlformats.org/presentationml/2006/ole">
              <mc:AlternateContent xmlns:mc="http://schemas.openxmlformats.org/markup-compatibility/2006">
                <mc:Choice xmlns:v="urn:schemas-microsoft-com:vml" Requires="v">
                  <p:oleObj spid="_x0000_s239658" name="Gráfico" r:id="rId3" imgW="3293640" imgH="2179080" progId="Excel.Sheet.8">
                    <p:embed/>
                  </p:oleObj>
                </mc:Choice>
                <mc:Fallback>
                  <p:oleObj name="Gráfico" r:id="rId3" imgW="3293640" imgH="2179080"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 y="1008"/>
                          <a:ext cx="2736" cy="244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381814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9026" name="Object 2"/>
          <p:cNvGraphicFramePr>
            <a:graphicFrameLocks noChangeAspect="1"/>
          </p:cNvGraphicFramePr>
          <p:nvPr>
            <p:extLst>
              <p:ext uri="{D42A27DB-BD31-4B8C-83A1-F6EECF244321}">
                <p14:modId xmlns:p14="http://schemas.microsoft.com/office/powerpoint/2010/main" val="1995619123"/>
              </p:ext>
            </p:extLst>
          </p:nvPr>
        </p:nvGraphicFramePr>
        <p:xfrm>
          <a:off x="-95436" y="1364433"/>
          <a:ext cx="4724400" cy="3152775"/>
        </p:xfrm>
        <a:graphic>
          <a:graphicData uri="http://schemas.openxmlformats.org/presentationml/2006/ole">
            <mc:AlternateContent xmlns:mc="http://schemas.openxmlformats.org/markup-compatibility/2006">
              <mc:Choice xmlns:v="urn:schemas-microsoft-com:vml" Requires="v">
                <p:oleObj spid="_x0000_s242766" name="Gráfico" r:id="rId4" imgW="6076800" imgH="4057560" progId="MSGraph.Chart.8">
                  <p:embed/>
                </p:oleObj>
              </mc:Choice>
              <mc:Fallback>
                <p:oleObj name="Gráfico" r:id="rId4" imgW="6076800" imgH="4057560" progId="MSGraph.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436" y="1364433"/>
                        <a:ext cx="4724400" cy="315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9027" name="Object 3"/>
          <p:cNvGraphicFramePr>
            <a:graphicFrameLocks noChangeAspect="1"/>
          </p:cNvGraphicFramePr>
          <p:nvPr/>
        </p:nvGraphicFramePr>
        <p:xfrm>
          <a:off x="4139952" y="3656014"/>
          <a:ext cx="4800600" cy="3201987"/>
        </p:xfrm>
        <a:graphic>
          <a:graphicData uri="http://schemas.openxmlformats.org/presentationml/2006/ole">
            <mc:AlternateContent xmlns:mc="http://schemas.openxmlformats.org/markup-compatibility/2006">
              <mc:Choice xmlns:v="urn:schemas-microsoft-com:vml" Requires="v">
                <p:oleObj spid="_x0000_s242767" name="Gráfico" r:id="rId6" imgW="6076800" imgH="4057560" progId="MSGraph.Chart.8">
                  <p:embed/>
                </p:oleObj>
              </mc:Choice>
              <mc:Fallback>
                <p:oleObj name="Gráfico" r:id="rId6" imgW="6076800" imgH="4057560" progId="MSGraph.Char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2" y="3656014"/>
                        <a:ext cx="4800600" cy="3201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9028" name="Text Box 4"/>
          <p:cNvSpPr txBox="1">
            <a:spLocks noChangeArrowheads="1"/>
          </p:cNvSpPr>
          <p:nvPr/>
        </p:nvSpPr>
        <p:spPr bwMode="auto">
          <a:xfrm>
            <a:off x="1115616" y="1552199"/>
            <a:ext cx="3276600" cy="481925"/>
          </a:xfrm>
          <a:prstGeom prst="rect">
            <a:avLst/>
          </a:prstGeom>
          <a:noFill/>
          <a:ln w="9525">
            <a:noFill/>
            <a:miter lim="800000"/>
            <a:headEnd/>
            <a:tailEnd/>
          </a:ln>
          <a:effectLst/>
        </p:spPr>
        <p:txBody>
          <a:bodyPr lIns="91439" tIns="45719" rIns="91439" bIns="45719">
            <a:spAutoFit/>
          </a:bodyPr>
          <a:lstStyle/>
          <a:p>
            <a:r>
              <a:rPr lang="es-MX" sz="1266" dirty="0"/>
              <a:t>Número de casas con techo de palma  </a:t>
            </a:r>
            <a:r>
              <a:rPr lang="es-MX" sz="1266" i="1" dirty="0"/>
              <a:t>x</a:t>
            </a:r>
            <a:r>
              <a:rPr lang="es-MX" sz="1266" baseline="30000" dirty="0"/>
              <a:t>2</a:t>
            </a:r>
            <a:r>
              <a:rPr lang="es-MX" sz="1266" dirty="0"/>
              <a:t>=20.62  p &lt; 0.0001</a:t>
            </a:r>
            <a:endParaRPr lang="es-ES" sz="1266" dirty="0"/>
          </a:p>
        </p:txBody>
      </p:sp>
      <p:sp>
        <p:nvSpPr>
          <p:cNvPr id="129029" name="Text Box 5"/>
          <p:cNvSpPr txBox="1">
            <a:spLocks noChangeArrowheads="1"/>
          </p:cNvSpPr>
          <p:nvPr/>
        </p:nvSpPr>
        <p:spPr bwMode="auto">
          <a:xfrm>
            <a:off x="5406630" y="4005064"/>
            <a:ext cx="3581400" cy="481925"/>
          </a:xfrm>
          <a:prstGeom prst="rect">
            <a:avLst/>
          </a:prstGeom>
          <a:noFill/>
          <a:ln w="9525">
            <a:noFill/>
            <a:miter lim="800000"/>
            <a:headEnd/>
            <a:tailEnd/>
          </a:ln>
          <a:effectLst/>
        </p:spPr>
        <p:txBody>
          <a:bodyPr lIns="91439" tIns="45719" rIns="91439" bIns="45719">
            <a:spAutoFit/>
          </a:bodyPr>
          <a:lstStyle/>
          <a:p>
            <a:r>
              <a:rPr lang="es-MX" sz="1266" dirty="0"/>
              <a:t>Número de cocinas con  techo de palma  </a:t>
            </a:r>
            <a:r>
              <a:rPr lang="es-MX" sz="1266" i="1" dirty="0"/>
              <a:t>x</a:t>
            </a:r>
            <a:r>
              <a:rPr lang="es-MX" sz="1266" baseline="30000" dirty="0"/>
              <a:t>2</a:t>
            </a:r>
            <a:r>
              <a:rPr lang="es-MX" sz="1266" dirty="0"/>
              <a:t>=7.72  p= 0.005</a:t>
            </a:r>
            <a:endParaRPr lang="es-ES" sz="1266" dirty="0"/>
          </a:p>
        </p:txBody>
      </p:sp>
      <p:pic>
        <p:nvPicPr>
          <p:cNvPr id="129030" name="Picture 6" descr="C:\andrea\diapositivas\imagenes yucatan\cocina belem.jpg"/>
          <p:cNvPicPr>
            <a:picLocks noChangeAspect="1" noChangeArrowheads="1"/>
          </p:cNvPicPr>
          <p:nvPr/>
        </p:nvPicPr>
        <p:blipFill>
          <a:blip r:embed="rId8" cstate="print">
            <a:lum bright="6000"/>
          </a:blip>
          <a:srcRect/>
          <a:stretch>
            <a:fillRect/>
          </a:stretch>
        </p:blipFill>
        <p:spPr bwMode="auto">
          <a:xfrm>
            <a:off x="5117975" y="1570883"/>
            <a:ext cx="3746377" cy="2307783"/>
          </a:xfrm>
          <a:prstGeom prst="rect">
            <a:avLst/>
          </a:prstGeom>
          <a:noFill/>
        </p:spPr>
      </p:pic>
      <p:sp>
        <p:nvSpPr>
          <p:cNvPr id="129033" name="Rectangle 9" descr="Large confetti"/>
          <p:cNvSpPr>
            <a:spLocks noChangeArrowheads="1"/>
          </p:cNvSpPr>
          <p:nvPr/>
        </p:nvSpPr>
        <p:spPr bwMode="auto">
          <a:xfrm>
            <a:off x="611560" y="788455"/>
            <a:ext cx="7772400" cy="495821"/>
          </a:xfrm>
          <a:prstGeom prst="rect">
            <a:avLst/>
          </a:prstGeom>
          <a:noFill/>
          <a:ln w="9525">
            <a:noFill/>
            <a:miter lim="800000"/>
            <a:headEnd/>
            <a:tailEnd/>
          </a:ln>
          <a:effectLst/>
        </p:spPr>
        <p:txBody>
          <a:bodyPr lIns="91439" tIns="45719" rIns="91439" bIns="45719" anchor="b"/>
          <a:lstStyle/>
          <a:p>
            <a:pPr algn="l">
              <a:spcBef>
                <a:spcPct val="0"/>
              </a:spcBef>
            </a:pPr>
            <a:r>
              <a:rPr lang="es-ES_tradnl" sz="2800" dirty="0"/>
              <a:t>Datos del uso</a:t>
            </a:r>
            <a:endParaRPr lang="es-ES_tradnl" sz="2800" i="1" dirty="0"/>
          </a:p>
        </p:txBody>
      </p:sp>
      <p:pic>
        <p:nvPicPr>
          <p:cNvPr id="129034" name="Picture 10" descr="C:\andrea\diapositivas\imagenes yucatan\casa librada frente.jpg"/>
          <p:cNvPicPr>
            <a:picLocks noChangeAspect="1" noChangeArrowheads="1"/>
          </p:cNvPicPr>
          <p:nvPr/>
        </p:nvPicPr>
        <p:blipFill>
          <a:blip r:embed="rId9" cstate="print"/>
          <a:srcRect/>
          <a:stretch>
            <a:fillRect/>
          </a:stretch>
        </p:blipFill>
        <p:spPr bwMode="auto">
          <a:xfrm>
            <a:off x="774215" y="4149080"/>
            <a:ext cx="3585845" cy="2429694"/>
          </a:xfrm>
          <a:prstGeom prst="rect">
            <a:avLst/>
          </a:prstGeom>
          <a:noFill/>
        </p:spPr>
      </p:pic>
      <p:grpSp>
        <p:nvGrpSpPr>
          <p:cNvPr id="11" name="Grupo 10"/>
          <p:cNvGrpSpPr/>
          <p:nvPr/>
        </p:nvGrpSpPr>
        <p:grpSpPr>
          <a:xfrm>
            <a:off x="121450" y="134235"/>
            <a:ext cx="8828394" cy="687689"/>
            <a:chOff x="121450" y="134235"/>
            <a:chExt cx="8828394" cy="687689"/>
          </a:xfrm>
        </p:grpSpPr>
        <p:sp>
          <p:nvSpPr>
            <p:cNvPr id="12"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13"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807956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02" name="Object 2"/>
          <p:cNvGraphicFramePr>
            <a:graphicFrameLocks noChangeAspect="1"/>
          </p:cNvGraphicFramePr>
          <p:nvPr>
            <p:extLst>
              <p:ext uri="{D42A27DB-BD31-4B8C-83A1-F6EECF244321}">
                <p14:modId xmlns:p14="http://schemas.microsoft.com/office/powerpoint/2010/main" val="3854349639"/>
              </p:ext>
            </p:extLst>
          </p:nvPr>
        </p:nvGraphicFramePr>
        <p:xfrm>
          <a:off x="33842" y="1422399"/>
          <a:ext cx="4598988" cy="3489325"/>
        </p:xfrm>
        <a:graphic>
          <a:graphicData uri="http://schemas.openxmlformats.org/presentationml/2006/ole">
            <mc:AlternateContent xmlns:mc="http://schemas.openxmlformats.org/markup-compatibility/2006">
              <mc:Choice xmlns:v="urn:schemas-microsoft-com:vml" Requires="v">
                <p:oleObj spid="_x0000_s240762" name="Gráfico" r:id="rId3" imgW="6096090" imgH="4076730" progId="MSGraph.Chart.8">
                  <p:embed followColorScheme="full"/>
                </p:oleObj>
              </mc:Choice>
              <mc:Fallback>
                <p:oleObj name="Gráfico" r:id="rId3" imgW="6096090" imgH="4076730" progId="MSGraph.Chart.8">
                  <p:embed followColorScheme="full"/>
                  <p:pic>
                    <p:nvPicPr>
                      <p:cNvPr id="0" name=""/>
                      <p:cNvPicPr>
                        <a:picLocks noChangeAspect="1" noChangeArrowheads="1"/>
                      </p:cNvPicPr>
                      <p:nvPr/>
                    </p:nvPicPr>
                    <p:blipFill>
                      <a:blip r:embed="rId4"/>
                      <a:srcRect/>
                      <a:stretch>
                        <a:fillRect/>
                      </a:stretch>
                    </p:blipFill>
                    <p:spPr bwMode="auto">
                      <a:xfrm>
                        <a:off x="33842" y="1422399"/>
                        <a:ext cx="4598988" cy="3489325"/>
                      </a:xfrm>
                      <a:prstGeom prst="rect">
                        <a:avLst/>
                      </a:prstGeom>
                      <a:noFill/>
                      <a:extLst>
                        <a:ext uri="{909E8E84-426E-40DD-AFC4-6F175D3DCCD1}">
                          <a14:hiddenFill xmlns:a14="http://schemas.microsoft.com/office/drawing/2010/main">
                            <a:solidFill>
                              <a:srgbClr val="CC9900"/>
                            </a:solidFill>
                          </a14:hiddenFill>
                        </a:ext>
                      </a:extLst>
                    </p:spPr>
                  </p:pic>
                </p:oleObj>
              </mc:Fallback>
            </mc:AlternateContent>
          </a:graphicData>
        </a:graphic>
      </p:graphicFrame>
      <p:sp>
        <p:nvSpPr>
          <p:cNvPr id="128003" name="Rectangle 3" descr="Large confetti"/>
          <p:cNvSpPr>
            <a:spLocks noChangeArrowheads="1"/>
          </p:cNvSpPr>
          <p:nvPr/>
        </p:nvSpPr>
        <p:spPr bwMode="auto">
          <a:xfrm>
            <a:off x="395536" y="717767"/>
            <a:ext cx="7772400" cy="637957"/>
          </a:xfrm>
          <a:prstGeom prst="rect">
            <a:avLst/>
          </a:prstGeom>
          <a:noFill/>
          <a:ln w="9525">
            <a:noFill/>
            <a:miter lim="800000"/>
            <a:headEnd/>
            <a:tailEnd/>
          </a:ln>
          <a:effectLst/>
        </p:spPr>
        <p:txBody>
          <a:bodyPr anchor="b"/>
          <a:lstStyle/>
          <a:p>
            <a:pPr algn="l">
              <a:spcBef>
                <a:spcPct val="0"/>
              </a:spcBef>
            </a:pPr>
            <a:r>
              <a:rPr lang="es-ES_tradnl" sz="2800" dirty="0" smtClean="0"/>
              <a:t>Datos sobre manejo</a:t>
            </a:r>
            <a:endParaRPr lang="es-ES_tradnl" sz="2800" dirty="0"/>
          </a:p>
        </p:txBody>
      </p:sp>
      <p:graphicFrame>
        <p:nvGraphicFramePr>
          <p:cNvPr id="128004" name="Object 4"/>
          <p:cNvGraphicFramePr>
            <a:graphicFrameLocks noChangeAspect="1"/>
          </p:cNvGraphicFramePr>
          <p:nvPr>
            <p:extLst>
              <p:ext uri="{D42A27DB-BD31-4B8C-83A1-F6EECF244321}">
                <p14:modId xmlns:p14="http://schemas.microsoft.com/office/powerpoint/2010/main" val="3265430484"/>
              </p:ext>
            </p:extLst>
          </p:nvPr>
        </p:nvGraphicFramePr>
        <p:xfrm>
          <a:off x="1691680" y="3948113"/>
          <a:ext cx="5029200" cy="3355975"/>
        </p:xfrm>
        <a:graphic>
          <a:graphicData uri="http://schemas.openxmlformats.org/presentationml/2006/ole">
            <mc:AlternateContent xmlns:mc="http://schemas.openxmlformats.org/markup-compatibility/2006">
              <mc:Choice xmlns:v="urn:schemas-microsoft-com:vml" Requires="v">
                <p:oleObj spid="_x0000_s240763" name="Gráfico" r:id="rId5" imgW="6076800" imgH="4047840" progId="MSGraph.Chart.8">
                  <p:embed/>
                </p:oleObj>
              </mc:Choice>
              <mc:Fallback>
                <p:oleObj name="Gráfico" r:id="rId5" imgW="6076800" imgH="4047840" progId="MSGraph.Char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1680" y="3948113"/>
                        <a:ext cx="5029200" cy="335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8005" name="Text Box 5"/>
          <p:cNvSpPr txBox="1">
            <a:spLocks noChangeArrowheads="1"/>
          </p:cNvSpPr>
          <p:nvPr/>
        </p:nvSpPr>
        <p:spPr bwMode="auto">
          <a:xfrm>
            <a:off x="1061246" y="1542515"/>
            <a:ext cx="2895600" cy="461665"/>
          </a:xfrm>
          <a:prstGeom prst="rect">
            <a:avLst/>
          </a:prstGeom>
          <a:noFill/>
          <a:ln w="9525">
            <a:noFill/>
            <a:miter lim="800000"/>
            <a:headEnd/>
            <a:tailEnd/>
          </a:ln>
          <a:effectLst/>
        </p:spPr>
        <p:txBody>
          <a:bodyPr>
            <a:spAutoFit/>
          </a:bodyPr>
          <a:lstStyle/>
          <a:p>
            <a:r>
              <a:rPr lang="es-MX" sz="1200" dirty="0"/>
              <a:t>Probabilidad de siembra </a:t>
            </a:r>
            <a:r>
              <a:rPr lang="es-MX" sz="1200" i="1" dirty="0"/>
              <a:t>x</a:t>
            </a:r>
            <a:r>
              <a:rPr lang="es-MX" sz="1200" baseline="30000" dirty="0"/>
              <a:t>2</a:t>
            </a:r>
            <a:r>
              <a:rPr lang="es-MX" sz="1200" dirty="0"/>
              <a:t>=10.36 p=0.001 R</a:t>
            </a:r>
            <a:r>
              <a:rPr lang="es-MX" sz="1200" baseline="30000" dirty="0"/>
              <a:t>2</a:t>
            </a:r>
            <a:r>
              <a:rPr lang="es-MX" sz="1200" dirty="0"/>
              <a:t>=10.36%</a:t>
            </a:r>
            <a:endParaRPr lang="es-ES" sz="1200" dirty="0"/>
          </a:p>
        </p:txBody>
      </p:sp>
      <p:sp>
        <p:nvSpPr>
          <p:cNvPr id="128006" name="Text Box 6"/>
          <p:cNvSpPr txBox="1">
            <a:spLocks noChangeArrowheads="1"/>
          </p:cNvSpPr>
          <p:nvPr/>
        </p:nvSpPr>
        <p:spPr bwMode="auto">
          <a:xfrm>
            <a:off x="3128978" y="4476750"/>
            <a:ext cx="4014790" cy="350865"/>
          </a:xfrm>
          <a:prstGeom prst="rect">
            <a:avLst/>
          </a:prstGeom>
          <a:noFill/>
          <a:ln w="9525">
            <a:noFill/>
            <a:miter lim="800000"/>
            <a:headEnd/>
            <a:tailEnd/>
          </a:ln>
          <a:effectLst/>
        </p:spPr>
        <p:txBody>
          <a:bodyPr wrap="square">
            <a:spAutoFit/>
          </a:bodyPr>
          <a:lstStyle/>
          <a:p>
            <a:pPr>
              <a:lnSpc>
                <a:spcPct val="70000"/>
              </a:lnSpc>
            </a:pPr>
            <a:r>
              <a:rPr lang="es-MX" sz="1200" dirty="0"/>
              <a:t>Cuidados de la palma (</a:t>
            </a:r>
            <a:r>
              <a:rPr lang="es-MX" sz="1200" dirty="0" err="1"/>
              <a:t>nºde</a:t>
            </a:r>
            <a:r>
              <a:rPr lang="es-MX" sz="1200" dirty="0"/>
              <a:t> prácticas)</a:t>
            </a:r>
          </a:p>
          <a:p>
            <a:pPr>
              <a:lnSpc>
                <a:spcPct val="70000"/>
              </a:lnSpc>
            </a:pPr>
            <a:r>
              <a:rPr lang="es-MX" sz="1200" i="1" dirty="0"/>
              <a:t>x</a:t>
            </a:r>
            <a:r>
              <a:rPr lang="es-MX" sz="1200" baseline="30000" dirty="0"/>
              <a:t>2</a:t>
            </a:r>
            <a:r>
              <a:rPr lang="es-MX" sz="1200" dirty="0"/>
              <a:t>=4.21 p= 0.040 R</a:t>
            </a:r>
            <a:r>
              <a:rPr lang="es-MX" sz="1200" baseline="30000" dirty="0"/>
              <a:t>2</a:t>
            </a:r>
            <a:r>
              <a:rPr lang="es-MX" sz="1200" dirty="0"/>
              <a:t>=4.21%</a:t>
            </a:r>
            <a:endParaRPr lang="es-ES" sz="1200" i="1" dirty="0"/>
          </a:p>
        </p:txBody>
      </p:sp>
      <p:graphicFrame>
        <p:nvGraphicFramePr>
          <p:cNvPr id="128007" name="Object 7"/>
          <p:cNvGraphicFramePr>
            <a:graphicFrameLocks noChangeAspect="1"/>
          </p:cNvGraphicFramePr>
          <p:nvPr/>
        </p:nvGraphicFramePr>
        <p:xfrm>
          <a:off x="3886200" y="1438275"/>
          <a:ext cx="5181600" cy="3457575"/>
        </p:xfrm>
        <a:graphic>
          <a:graphicData uri="http://schemas.openxmlformats.org/presentationml/2006/ole">
            <mc:AlternateContent xmlns:mc="http://schemas.openxmlformats.org/markup-compatibility/2006">
              <mc:Choice xmlns:v="urn:schemas-microsoft-com:vml" Requires="v">
                <p:oleObj spid="_x0000_s240764" name="Gráfico" r:id="rId7" imgW="6076800" imgH="4047840" progId="MSGraph.Chart.8">
                  <p:embed/>
                </p:oleObj>
              </mc:Choice>
              <mc:Fallback>
                <p:oleObj name="Gráfico" r:id="rId7" imgW="6076800" imgH="4047840" progId="MSGraph.Char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0" y="1438275"/>
                        <a:ext cx="5181600" cy="345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8008" name="Text Box 8"/>
          <p:cNvSpPr txBox="1">
            <a:spLocks noChangeArrowheads="1"/>
          </p:cNvSpPr>
          <p:nvPr/>
        </p:nvSpPr>
        <p:spPr bwMode="auto">
          <a:xfrm>
            <a:off x="5589588" y="1455084"/>
            <a:ext cx="2895600" cy="461665"/>
          </a:xfrm>
          <a:prstGeom prst="rect">
            <a:avLst/>
          </a:prstGeom>
          <a:noFill/>
          <a:ln w="9525">
            <a:noFill/>
            <a:miter lim="800000"/>
            <a:headEnd/>
            <a:tailEnd/>
          </a:ln>
          <a:effectLst/>
        </p:spPr>
        <p:txBody>
          <a:bodyPr>
            <a:spAutoFit/>
          </a:bodyPr>
          <a:lstStyle/>
          <a:p>
            <a:r>
              <a:rPr lang="es-MX" sz="1200" dirty="0"/>
              <a:t>Probabilidad de tirar adultos </a:t>
            </a:r>
            <a:r>
              <a:rPr lang="es-MX" sz="1200" i="1" dirty="0"/>
              <a:t>x</a:t>
            </a:r>
            <a:r>
              <a:rPr lang="es-MX" sz="1200" baseline="30000" dirty="0"/>
              <a:t>2</a:t>
            </a:r>
            <a:r>
              <a:rPr lang="es-MX" sz="1200" dirty="0"/>
              <a:t>=6.16 p=0.015 R</a:t>
            </a:r>
            <a:r>
              <a:rPr lang="es-MX" sz="1200" baseline="30000" dirty="0"/>
              <a:t>2</a:t>
            </a:r>
            <a:r>
              <a:rPr lang="es-MX" sz="1200" dirty="0"/>
              <a:t>=6.35%</a:t>
            </a:r>
            <a:endParaRPr lang="es-ES" sz="1200" dirty="0"/>
          </a:p>
        </p:txBody>
      </p:sp>
      <p:grpSp>
        <p:nvGrpSpPr>
          <p:cNvPr id="2" name="Group 10"/>
          <p:cNvGrpSpPr>
            <a:grpSpLocks/>
          </p:cNvGrpSpPr>
          <p:nvPr/>
        </p:nvGrpSpPr>
        <p:grpSpPr bwMode="auto">
          <a:xfrm>
            <a:off x="3086100" y="2971800"/>
            <a:ext cx="3771904" cy="1371600"/>
            <a:chOff x="1896" y="2784"/>
            <a:chExt cx="2376" cy="864"/>
          </a:xfrm>
        </p:grpSpPr>
        <p:sp>
          <p:nvSpPr>
            <p:cNvPr id="128011" name="Oval 11"/>
            <p:cNvSpPr>
              <a:spLocks noChangeArrowheads="1"/>
            </p:cNvSpPr>
            <p:nvPr/>
          </p:nvSpPr>
          <p:spPr bwMode="auto">
            <a:xfrm>
              <a:off x="1896" y="2784"/>
              <a:ext cx="1968" cy="864"/>
            </a:xfrm>
            <a:prstGeom prst="ellipse">
              <a:avLst/>
            </a:prstGeom>
            <a:solidFill>
              <a:srgbClr val="FF0000"/>
            </a:solidFill>
            <a:ln w="9525">
              <a:noFill/>
              <a:round/>
              <a:headEnd/>
              <a:tailEnd/>
            </a:ln>
            <a:effectLst/>
            <a:scene3d>
              <a:camera prst="legacyObliqueTopRight"/>
              <a:lightRig rig="legacyFlat3" dir="b"/>
            </a:scene3d>
            <a:sp3d extrusionH="163500" prstMaterial="legacyMatte">
              <a:bevelT w="13500" h="13500" prst="angle"/>
              <a:bevelB w="13500" h="13500" prst="angle"/>
              <a:extrusionClr>
                <a:srgbClr val="FF0000"/>
              </a:extrusionClr>
            </a:sp3d>
          </p:spPr>
          <p:txBody>
            <a:bodyPr>
              <a:flatTx/>
            </a:bodyPr>
            <a:lstStyle/>
            <a:p>
              <a:endParaRPr lang="es-ES"/>
            </a:p>
          </p:txBody>
        </p:sp>
        <p:sp>
          <p:nvSpPr>
            <p:cNvPr id="128012" name="Text Box 12"/>
            <p:cNvSpPr txBox="1">
              <a:spLocks noChangeArrowheads="1"/>
            </p:cNvSpPr>
            <p:nvPr/>
          </p:nvSpPr>
          <p:spPr bwMode="auto">
            <a:xfrm>
              <a:off x="2727" y="2784"/>
              <a:ext cx="960" cy="442"/>
            </a:xfrm>
            <a:prstGeom prst="rect">
              <a:avLst/>
            </a:prstGeom>
            <a:noFill/>
            <a:ln w="9525">
              <a:noFill/>
              <a:miter lim="800000"/>
              <a:headEnd/>
              <a:tailEnd/>
            </a:ln>
            <a:effectLst/>
          </p:spPr>
          <p:txBody>
            <a:bodyPr>
              <a:spAutoFit/>
            </a:bodyPr>
            <a:lstStyle/>
            <a:p>
              <a:r>
                <a:rPr lang="es-MX" sz="2400" dirty="0"/>
                <a:t> </a:t>
              </a:r>
              <a:r>
                <a:rPr lang="es-MX" sz="4000" b="1" i="1" dirty="0">
                  <a:solidFill>
                    <a:schemeClr val="bg1"/>
                  </a:solidFill>
                  <a:sym typeface="Symbol" pitchFamily="18" charset="2"/>
                </a:rPr>
                <a:t></a:t>
              </a:r>
              <a:endParaRPr lang="es-ES" sz="4000" b="1" i="1" dirty="0">
                <a:solidFill>
                  <a:schemeClr val="bg1"/>
                </a:solidFill>
              </a:endParaRPr>
            </a:p>
          </p:txBody>
        </p:sp>
        <p:sp>
          <p:nvSpPr>
            <p:cNvPr id="128013" name="Text Box 13"/>
            <p:cNvSpPr txBox="1">
              <a:spLocks noChangeArrowheads="1"/>
            </p:cNvSpPr>
            <p:nvPr/>
          </p:nvSpPr>
          <p:spPr bwMode="auto">
            <a:xfrm>
              <a:off x="2256" y="3168"/>
              <a:ext cx="2016" cy="231"/>
            </a:xfrm>
            <a:prstGeom prst="rect">
              <a:avLst/>
            </a:prstGeom>
            <a:noFill/>
            <a:ln w="9525">
              <a:noFill/>
              <a:miter lim="800000"/>
              <a:headEnd/>
              <a:tailEnd/>
            </a:ln>
            <a:effectLst/>
          </p:spPr>
          <p:txBody>
            <a:bodyPr>
              <a:spAutoFit/>
            </a:bodyPr>
            <a:lstStyle/>
            <a:p>
              <a:r>
                <a:rPr lang="es-MX" sz="1800" i="1" dirty="0">
                  <a:sym typeface="Symbol" pitchFamily="18" charset="2"/>
                </a:rPr>
                <a:t>&lt; 1     </a:t>
              </a:r>
              <a:r>
                <a:rPr lang="es-MX" sz="1800" i="1" dirty="0">
                  <a:cs typeface="Times New Roman" pitchFamily="18" charset="0"/>
                  <a:sym typeface="Symbol" pitchFamily="18" charset="2"/>
                </a:rPr>
                <a:t>=</a:t>
              </a:r>
              <a:r>
                <a:rPr lang="es-MX" sz="1800" i="1" dirty="0">
                  <a:sym typeface="Symbol" pitchFamily="18" charset="2"/>
                </a:rPr>
                <a:t> 1     </a:t>
              </a:r>
              <a:r>
                <a:rPr lang="es-MX" sz="1800" i="1" dirty="0">
                  <a:cs typeface="Times New Roman" pitchFamily="18" charset="0"/>
                  <a:sym typeface="Symbol" pitchFamily="18" charset="2"/>
                </a:rPr>
                <a:t>&gt;</a:t>
              </a:r>
              <a:r>
                <a:rPr lang="es-MX" sz="1800" i="1" dirty="0">
                  <a:sym typeface="Symbol" pitchFamily="18" charset="2"/>
                </a:rPr>
                <a:t> 1</a:t>
              </a:r>
              <a:endParaRPr lang="es-ES" sz="1800" i="1" dirty="0">
                <a:sym typeface="Symbol" pitchFamily="18" charset="2"/>
              </a:endParaRPr>
            </a:p>
          </p:txBody>
        </p:sp>
      </p:grpSp>
      <p:grpSp>
        <p:nvGrpSpPr>
          <p:cNvPr id="13" name="Grupo 12"/>
          <p:cNvGrpSpPr/>
          <p:nvPr/>
        </p:nvGrpSpPr>
        <p:grpSpPr>
          <a:xfrm>
            <a:off x="121450" y="134235"/>
            <a:ext cx="8828394" cy="687689"/>
            <a:chOff x="121450" y="134235"/>
            <a:chExt cx="8828394" cy="687689"/>
          </a:xfrm>
        </p:grpSpPr>
        <p:sp>
          <p:nvSpPr>
            <p:cNvPr id="14"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15"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298577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6978" name="Object 2"/>
          <p:cNvGraphicFramePr>
            <a:graphicFrameLocks noChangeAspect="1"/>
          </p:cNvGraphicFramePr>
          <p:nvPr/>
        </p:nvGraphicFramePr>
        <p:xfrm>
          <a:off x="-228600" y="1447800"/>
          <a:ext cx="4876800" cy="3251200"/>
        </p:xfrm>
        <a:graphic>
          <a:graphicData uri="http://schemas.openxmlformats.org/presentationml/2006/ole">
            <mc:AlternateContent xmlns:mc="http://schemas.openxmlformats.org/markup-compatibility/2006">
              <mc:Choice xmlns:v="urn:schemas-microsoft-com:vml" Requires="v">
                <p:oleObj spid="_x0000_s241746" name="Gráfico" r:id="rId3" imgW="6096090" imgH="4067280" progId="MSGraph.Chart.8">
                  <p:embed followColorScheme="full"/>
                </p:oleObj>
              </mc:Choice>
              <mc:Fallback>
                <p:oleObj name="Gráfico" r:id="rId3" imgW="6096090" imgH="4067280" progId="MSGraph.Chart.8">
                  <p:embed followColorScheme="full"/>
                  <p:pic>
                    <p:nvPicPr>
                      <p:cNvPr id="0" name=""/>
                      <p:cNvPicPr>
                        <a:picLocks noChangeAspect="1" noChangeArrowheads="1"/>
                      </p:cNvPicPr>
                      <p:nvPr/>
                    </p:nvPicPr>
                    <p:blipFill>
                      <a:blip r:embed="rId4"/>
                      <a:srcRect/>
                      <a:stretch>
                        <a:fillRect/>
                      </a:stretch>
                    </p:blipFill>
                    <p:spPr bwMode="auto">
                      <a:xfrm>
                        <a:off x="-228600" y="1447800"/>
                        <a:ext cx="4876800" cy="325120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26979" name="Object 3"/>
          <p:cNvGraphicFramePr>
            <a:graphicFrameLocks noChangeAspect="1"/>
          </p:cNvGraphicFramePr>
          <p:nvPr/>
        </p:nvGraphicFramePr>
        <p:xfrm>
          <a:off x="4267200" y="1447800"/>
          <a:ext cx="4800600" cy="3203575"/>
        </p:xfrm>
        <a:graphic>
          <a:graphicData uri="http://schemas.openxmlformats.org/presentationml/2006/ole">
            <mc:AlternateContent xmlns:mc="http://schemas.openxmlformats.org/markup-compatibility/2006">
              <mc:Choice xmlns:v="urn:schemas-microsoft-com:vml" Requires="v">
                <p:oleObj spid="_x0000_s241747" name="Gráfico" r:id="rId5" imgW="6076800" imgH="4057560" progId="MSGraph.Chart.8">
                  <p:embed/>
                </p:oleObj>
              </mc:Choice>
              <mc:Fallback>
                <p:oleObj name="Gráfico" r:id="rId5" imgW="6076800" imgH="4057560" progId="MSGraph.Char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447800"/>
                        <a:ext cx="4800600" cy="320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6980" name="Text Box 4"/>
          <p:cNvSpPr txBox="1">
            <a:spLocks noChangeArrowheads="1"/>
          </p:cNvSpPr>
          <p:nvPr/>
        </p:nvSpPr>
        <p:spPr bwMode="auto">
          <a:xfrm>
            <a:off x="5460953" y="1403587"/>
            <a:ext cx="3200400" cy="461665"/>
          </a:xfrm>
          <a:prstGeom prst="rect">
            <a:avLst/>
          </a:prstGeom>
          <a:noFill/>
          <a:ln w="9525">
            <a:noFill/>
            <a:miter lim="800000"/>
            <a:headEnd/>
            <a:tailEnd/>
          </a:ln>
          <a:effectLst/>
        </p:spPr>
        <p:txBody>
          <a:bodyPr>
            <a:spAutoFit/>
          </a:bodyPr>
          <a:lstStyle/>
          <a:p>
            <a:r>
              <a:rPr lang="es-MX" sz="1200" dirty="0"/>
              <a:t>Proporción de palmas </a:t>
            </a:r>
            <a:r>
              <a:rPr lang="es-MX" sz="1200" dirty="0" err="1"/>
              <a:t>cosechables</a:t>
            </a:r>
            <a:r>
              <a:rPr lang="es-MX" sz="1200" dirty="0"/>
              <a:t> </a:t>
            </a:r>
            <a:r>
              <a:rPr lang="es-MX" sz="1200" i="1" dirty="0"/>
              <a:t>F</a:t>
            </a:r>
            <a:r>
              <a:rPr lang="es-MX" sz="1200" dirty="0"/>
              <a:t>=4.08 p=0.046 R</a:t>
            </a:r>
            <a:r>
              <a:rPr lang="es-MX" sz="1200" baseline="30000" dirty="0"/>
              <a:t>2</a:t>
            </a:r>
            <a:r>
              <a:rPr lang="es-MX" sz="1200" dirty="0"/>
              <a:t>=4.21%</a:t>
            </a:r>
            <a:endParaRPr lang="es-ES" sz="1200" dirty="0"/>
          </a:p>
        </p:txBody>
      </p:sp>
      <p:sp>
        <p:nvSpPr>
          <p:cNvPr id="126982" name="Text Box 6"/>
          <p:cNvSpPr txBox="1">
            <a:spLocks noChangeArrowheads="1"/>
          </p:cNvSpPr>
          <p:nvPr/>
        </p:nvSpPr>
        <p:spPr bwMode="auto">
          <a:xfrm>
            <a:off x="1295400" y="1600200"/>
            <a:ext cx="2895600" cy="276999"/>
          </a:xfrm>
          <a:prstGeom prst="rect">
            <a:avLst/>
          </a:prstGeom>
          <a:noFill/>
          <a:ln w="9525">
            <a:noFill/>
            <a:miter lim="800000"/>
            <a:headEnd/>
            <a:tailEnd/>
          </a:ln>
          <a:effectLst/>
        </p:spPr>
        <p:txBody>
          <a:bodyPr>
            <a:spAutoFit/>
          </a:bodyPr>
          <a:lstStyle/>
          <a:p>
            <a:r>
              <a:rPr lang="es-MX" sz="1200" dirty="0"/>
              <a:t>Densidad </a:t>
            </a:r>
            <a:r>
              <a:rPr lang="es-MX" sz="1200" i="1" dirty="0" smtClean="0"/>
              <a:t>F</a:t>
            </a:r>
            <a:r>
              <a:rPr lang="es-MX" sz="1200" dirty="0" smtClean="0"/>
              <a:t>=4.46 </a:t>
            </a:r>
            <a:r>
              <a:rPr lang="es-MX" sz="1200" dirty="0"/>
              <a:t>p=0.037 R</a:t>
            </a:r>
            <a:r>
              <a:rPr lang="es-MX" sz="1200" baseline="30000" dirty="0"/>
              <a:t>2</a:t>
            </a:r>
            <a:r>
              <a:rPr lang="es-MX" sz="1200" dirty="0"/>
              <a:t>=10.00%</a:t>
            </a:r>
            <a:endParaRPr lang="es-ES" sz="1200" dirty="0"/>
          </a:p>
        </p:txBody>
      </p:sp>
      <p:sp>
        <p:nvSpPr>
          <p:cNvPr id="126984" name="Rectangle 8" descr="Large confetti"/>
          <p:cNvSpPr>
            <a:spLocks noChangeArrowheads="1"/>
          </p:cNvSpPr>
          <p:nvPr/>
        </p:nvSpPr>
        <p:spPr bwMode="auto">
          <a:xfrm>
            <a:off x="381000" y="623778"/>
            <a:ext cx="7772400" cy="662459"/>
          </a:xfrm>
          <a:prstGeom prst="rect">
            <a:avLst/>
          </a:prstGeom>
          <a:noFill/>
          <a:ln w="9525">
            <a:noFill/>
            <a:miter lim="800000"/>
            <a:headEnd/>
            <a:tailEnd/>
          </a:ln>
          <a:effectLst/>
        </p:spPr>
        <p:txBody>
          <a:bodyPr anchor="b"/>
          <a:lstStyle/>
          <a:p>
            <a:pPr algn="l">
              <a:spcBef>
                <a:spcPct val="0"/>
              </a:spcBef>
            </a:pPr>
            <a:r>
              <a:rPr lang="es-ES_tradnl" sz="2800" dirty="0" smtClean="0"/>
              <a:t>Datos ecológicos</a:t>
            </a:r>
            <a:endParaRPr lang="es-ES_tradnl" sz="2800" dirty="0"/>
          </a:p>
        </p:txBody>
      </p:sp>
      <p:sp>
        <p:nvSpPr>
          <p:cNvPr id="126988" name="Text Box 12"/>
          <p:cNvSpPr txBox="1">
            <a:spLocks noChangeArrowheads="1"/>
          </p:cNvSpPr>
          <p:nvPr/>
        </p:nvSpPr>
        <p:spPr bwMode="auto">
          <a:xfrm>
            <a:off x="357158" y="6324600"/>
            <a:ext cx="2590800" cy="206980"/>
          </a:xfrm>
          <a:prstGeom prst="rect">
            <a:avLst/>
          </a:prstGeom>
          <a:noFill/>
          <a:ln w="9525">
            <a:noFill/>
            <a:miter lim="800000"/>
            <a:headEnd/>
            <a:tailEnd/>
          </a:ln>
          <a:effectLst/>
        </p:spPr>
        <p:txBody>
          <a:bodyPr>
            <a:spAutoFit/>
          </a:bodyPr>
          <a:lstStyle/>
          <a:p>
            <a:pPr>
              <a:lnSpc>
                <a:spcPct val="65000"/>
              </a:lnSpc>
            </a:pPr>
            <a:r>
              <a:rPr lang="es-MX" sz="1100" dirty="0">
                <a:latin typeface="Arial" charset="0"/>
              </a:rPr>
              <a:t>Plántulas e infantiles (no </a:t>
            </a:r>
            <a:r>
              <a:rPr lang="es-MX" sz="1100" dirty="0" err="1">
                <a:latin typeface="Arial" charset="0"/>
              </a:rPr>
              <a:t>cosechables</a:t>
            </a:r>
            <a:r>
              <a:rPr lang="es-MX" sz="1100" dirty="0">
                <a:latin typeface="Arial" charset="0"/>
              </a:rPr>
              <a:t>)</a:t>
            </a:r>
            <a:endParaRPr lang="es-ES" sz="1100" dirty="0">
              <a:latin typeface="Arial" charset="0"/>
            </a:endParaRPr>
          </a:p>
        </p:txBody>
      </p:sp>
      <p:sp>
        <p:nvSpPr>
          <p:cNvPr id="126989" name="Text Box 13"/>
          <p:cNvSpPr txBox="1">
            <a:spLocks noChangeArrowheads="1"/>
          </p:cNvSpPr>
          <p:nvPr/>
        </p:nvSpPr>
        <p:spPr bwMode="auto">
          <a:xfrm>
            <a:off x="3200400" y="6248400"/>
            <a:ext cx="3124200" cy="261610"/>
          </a:xfrm>
          <a:prstGeom prst="rect">
            <a:avLst/>
          </a:prstGeom>
          <a:noFill/>
          <a:ln w="9525">
            <a:noFill/>
            <a:miter lim="800000"/>
            <a:headEnd/>
            <a:tailEnd/>
          </a:ln>
          <a:effectLst/>
        </p:spPr>
        <p:txBody>
          <a:bodyPr>
            <a:spAutoFit/>
          </a:bodyPr>
          <a:lstStyle/>
          <a:p>
            <a:r>
              <a:rPr lang="es-MX" sz="1100" dirty="0">
                <a:latin typeface="Arial" charset="0"/>
              </a:rPr>
              <a:t>Juveniles (palmas adecuadas para cosecha)</a:t>
            </a:r>
            <a:endParaRPr lang="es-ES" sz="1100" dirty="0">
              <a:latin typeface="Arial" charset="0"/>
            </a:endParaRPr>
          </a:p>
        </p:txBody>
      </p:sp>
      <p:sp>
        <p:nvSpPr>
          <p:cNvPr id="126990" name="Text Box 14"/>
          <p:cNvSpPr txBox="1">
            <a:spLocks noChangeArrowheads="1"/>
          </p:cNvSpPr>
          <p:nvPr/>
        </p:nvSpPr>
        <p:spPr bwMode="auto">
          <a:xfrm>
            <a:off x="6405594" y="6324600"/>
            <a:ext cx="2667000" cy="217432"/>
          </a:xfrm>
          <a:prstGeom prst="rect">
            <a:avLst/>
          </a:prstGeom>
          <a:noFill/>
          <a:ln w="9525">
            <a:noFill/>
            <a:miter lim="800000"/>
            <a:headEnd/>
            <a:tailEnd/>
          </a:ln>
          <a:effectLst/>
        </p:spPr>
        <p:txBody>
          <a:bodyPr>
            <a:spAutoFit/>
          </a:bodyPr>
          <a:lstStyle/>
          <a:p>
            <a:pPr>
              <a:lnSpc>
                <a:spcPct val="65000"/>
              </a:lnSpc>
            </a:pPr>
            <a:r>
              <a:rPr lang="es-MX" sz="1200" dirty="0">
                <a:latin typeface="Arial" charset="0"/>
              </a:rPr>
              <a:t>Adultos (no </a:t>
            </a:r>
            <a:r>
              <a:rPr lang="es-MX" sz="1200" dirty="0" err="1">
                <a:latin typeface="Arial" charset="0"/>
              </a:rPr>
              <a:t>cosechables</a:t>
            </a:r>
            <a:r>
              <a:rPr lang="es-MX" sz="1200" dirty="0">
                <a:latin typeface="Arial" charset="0"/>
              </a:rPr>
              <a:t>)</a:t>
            </a:r>
            <a:endParaRPr lang="es-ES" sz="1200" dirty="0">
              <a:latin typeface="Arial" charset="0"/>
            </a:endParaRPr>
          </a:p>
        </p:txBody>
      </p:sp>
      <p:pic>
        <p:nvPicPr>
          <p:cNvPr id="126991" name="Picture 15" descr="M:\diapositivas\imagenes yucatan\huerto gustavo may.jpg"/>
          <p:cNvPicPr>
            <a:picLocks noChangeAspect="1" noChangeArrowheads="1"/>
          </p:cNvPicPr>
          <p:nvPr/>
        </p:nvPicPr>
        <p:blipFill>
          <a:blip r:embed="rId7" cstate="print"/>
          <a:srcRect/>
          <a:stretch>
            <a:fillRect/>
          </a:stretch>
        </p:blipFill>
        <p:spPr bwMode="auto">
          <a:xfrm>
            <a:off x="3514725" y="4267200"/>
            <a:ext cx="2514600" cy="1905000"/>
          </a:xfrm>
          <a:prstGeom prst="rect">
            <a:avLst/>
          </a:prstGeom>
          <a:noFill/>
        </p:spPr>
      </p:pic>
      <p:pic>
        <p:nvPicPr>
          <p:cNvPr id="126992" name="Picture 16" descr="M:\DIAPOSITIVAS\IMAGENES YUCATAN\sabal vistaarriba.jpg"/>
          <p:cNvPicPr>
            <a:picLocks noChangeAspect="1" noChangeArrowheads="1"/>
          </p:cNvPicPr>
          <p:nvPr/>
        </p:nvPicPr>
        <p:blipFill>
          <a:blip r:embed="rId8" cstate="print"/>
          <a:srcRect/>
          <a:stretch>
            <a:fillRect/>
          </a:stretch>
        </p:blipFill>
        <p:spPr bwMode="auto">
          <a:xfrm>
            <a:off x="6372225" y="4267200"/>
            <a:ext cx="2438400" cy="1905000"/>
          </a:xfrm>
          <a:prstGeom prst="rect">
            <a:avLst/>
          </a:prstGeom>
          <a:noFill/>
        </p:spPr>
      </p:pic>
      <p:pic>
        <p:nvPicPr>
          <p:cNvPr id="126993" name="Picture 17" descr="M:\DIAPOSITIVAS\imagenes yucatan\plantulas guano.jpg"/>
          <p:cNvPicPr>
            <a:picLocks noChangeAspect="1" noChangeArrowheads="1"/>
          </p:cNvPicPr>
          <p:nvPr/>
        </p:nvPicPr>
        <p:blipFill>
          <a:blip r:embed="rId9" cstate="print"/>
          <a:srcRect/>
          <a:stretch>
            <a:fillRect/>
          </a:stretch>
        </p:blipFill>
        <p:spPr bwMode="auto">
          <a:xfrm>
            <a:off x="457200" y="4267200"/>
            <a:ext cx="2514600" cy="1905000"/>
          </a:xfrm>
          <a:prstGeom prst="rect">
            <a:avLst/>
          </a:prstGeom>
          <a:noFill/>
        </p:spPr>
      </p:pic>
      <p:grpSp>
        <p:nvGrpSpPr>
          <p:cNvPr id="13" name="Grupo 12"/>
          <p:cNvGrpSpPr/>
          <p:nvPr/>
        </p:nvGrpSpPr>
        <p:grpSpPr>
          <a:xfrm>
            <a:off x="121450" y="134235"/>
            <a:ext cx="8828394" cy="687689"/>
            <a:chOff x="121450" y="134235"/>
            <a:chExt cx="8828394" cy="687689"/>
          </a:xfrm>
        </p:grpSpPr>
        <p:sp>
          <p:nvSpPr>
            <p:cNvPr id="14"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15"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31831630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7" name="Rectangle 7" descr="Large confetti"/>
          <p:cNvSpPr>
            <a:spLocks noChangeArrowheads="1"/>
          </p:cNvSpPr>
          <p:nvPr/>
        </p:nvSpPr>
        <p:spPr bwMode="auto">
          <a:xfrm>
            <a:off x="762000" y="737818"/>
            <a:ext cx="7772400" cy="1143000"/>
          </a:xfrm>
          <a:prstGeom prst="rect">
            <a:avLst/>
          </a:prstGeom>
          <a:noFill/>
          <a:ln w="9525">
            <a:noFill/>
            <a:miter lim="800000"/>
            <a:headEnd/>
            <a:tailEnd/>
          </a:ln>
          <a:effectLst/>
        </p:spPr>
        <p:txBody>
          <a:bodyPr lIns="91439" tIns="45719" rIns="91439" bIns="45719" anchor="b"/>
          <a:lstStyle/>
          <a:p>
            <a:pPr>
              <a:spcBef>
                <a:spcPct val="0"/>
              </a:spcBef>
            </a:pPr>
            <a:r>
              <a:rPr lang="es-ES_tradnl" sz="2800" dirty="0"/>
              <a:t>Cambio cultural vs. Satisfacción de la demanda anual de hojas</a:t>
            </a:r>
          </a:p>
        </p:txBody>
      </p:sp>
      <p:graphicFrame>
        <p:nvGraphicFramePr>
          <p:cNvPr id="2" name="Object 6"/>
          <p:cNvGraphicFramePr>
            <a:graphicFrameLocks noChangeAspect="1"/>
          </p:cNvGraphicFramePr>
          <p:nvPr>
            <p:extLst>
              <p:ext uri="{D42A27DB-BD31-4B8C-83A1-F6EECF244321}">
                <p14:modId xmlns:p14="http://schemas.microsoft.com/office/powerpoint/2010/main" val="3986742376"/>
              </p:ext>
            </p:extLst>
          </p:nvPr>
        </p:nvGraphicFramePr>
        <p:xfrm>
          <a:off x="965200" y="1839497"/>
          <a:ext cx="6604000" cy="4371975"/>
        </p:xfrm>
        <a:graphic>
          <a:graphicData uri="http://schemas.openxmlformats.org/drawingml/2006/chart">
            <c:chart xmlns:c="http://schemas.openxmlformats.org/drawingml/2006/chart" xmlns:r="http://schemas.openxmlformats.org/officeDocument/2006/relationships" r:id="rId3"/>
          </a:graphicData>
        </a:graphic>
      </p:graphicFrame>
      <p:pic>
        <p:nvPicPr>
          <p:cNvPr id="138251" name="Picture 11" descr="sabal glifo1"/>
          <p:cNvPicPr>
            <a:picLocks noChangeAspect="1" noChangeArrowheads="1"/>
          </p:cNvPicPr>
          <p:nvPr/>
        </p:nvPicPr>
        <p:blipFill>
          <a:blip r:embed="rId4" cstate="print"/>
          <a:srcRect/>
          <a:stretch>
            <a:fillRect/>
          </a:stretch>
        </p:blipFill>
        <p:spPr bwMode="auto">
          <a:xfrm>
            <a:off x="228600" y="5545138"/>
            <a:ext cx="1066800" cy="1036637"/>
          </a:xfrm>
          <a:prstGeom prst="rect">
            <a:avLst/>
          </a:prstGeom>
          <a:blipFill dpi="0" rotWithShape="0">
            <a:blip r:embed="rId5" cstate="print"/>
            <a:srcRect/>
            <a:tile tx="0" ty="0" sx="100000" sy="100000" flip="none" algn="tl"/>
          </a:blipFill>
        </p:spPr>
      </p:pic>
      <p:cxnSp>
        <p:nvCxnSpPr>
          <p:cNvPr id="16" name="15 Conector recto"/>
          <p:cNvCxnSpPr/>
          <p:nvPr/>
        </p:nvCxnSpPr>
        <p:spPr>
          <a:xfrm>
            <a:off x="2714613" y="3284536"/>
            <a:ext cx="1928826" cy="1588"/>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rot="5400000">
            <a:off x="3857620" y="4071942"/>
            <a:ext cx="1571636" cy="1588"/>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7" name="Grupo 6"/>
          <p:cNvGrpSpPr/>
          <p:nvPr/>
        </p:nvGrpSpPr>
        <p:grpSpPr>
          <a:xfrm>
            <a:off x="121450" y="134235"/>
            <a:ext cx="8828394" cy="687689"/>
            <a:chOff x="121450" y="134235"/>
            <a:chExt cx="8828394" cy="687689"/>
          </a:xfrm>
        </p:grpSpPr>
        <p:sp>
          <p:nvSpPr>
            <p:cNvPr id="8" name="Shape 32"/>
            <p:cNvSpPr/>
            <p:nvPr/>
          </p:nvSpPr>
          <p:spPr>
            <a:xfrm>
              <a:off x="121450" y="134235"/>
              <a:ext cx="4810589" cy="68768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900">
                  <a:solidFill>
                    <a:srgbClr val="797979"/>
                  </a:solidFill>
                  <a:latin typeface="Myriad Pro"/>
                  <a:ea typeface="Myriad Pro"/>
                  <a:cs typeface="Myriad Pro"/>
                  <a:sym typeface="Myriad Pro"/>
                </a:defRPr>
              </a:lvl1pPr>
            </a:lstStyle>
            <a:p>
              <a:pPr lvl="0">
                <a:defRPr sz="1800">
                  <a:solidFill>
                    <a:srgbClr val="000000"/>
                  </a:solidFill>
                </a:defRPr>
              </a:pPr>
              <a:r>
                <a:rPr lang="es-MX" sz="1200" dirty="0" err="1" smtClean="0">
                  <a:latin typeface="+mn-lt"/>
                </a:rPr>
                <a:t>Etnobiología</a:t>
              </a:r>
              <a:r>
                <a:rPr lang="es-MX" sz="1200" dirty="0" smtClean="0">
                  <a:latin typeface="+mn-lt"/>
                </a:rPr>
                <a:t> </a:t>
              </a:r>
              <a:r>
                <a:rPr lang="es-MX" sz="1200" dirty="0">
                  <a:latin typeface="+mn-lt"/>
                </a:rPr>
                <a:t>en México… diversidad y </a:t>
              </a:r>
              <a:r>
                <a:rPr lang="es-MX" sz="1200" dirty="0" smtClean="0">
                  <a:latin typeface="+mn-lt"/>
                </a:rPr>
                <a:t>cultura</a:t>
              </a:r>
              <a:r>
                <a:rPr lang="es-MX" sz="1200" dirty="0" smtClean="0"/>
                <a:t>.</a:t>
              </a:r>
            </a:p>
            <a:p>
              <a:pPr>
                <a:defRPr sz="1800">
                  <a:solidFill>
                    <a:srgbClr val="000000"/>
                  </a:solidFill>
                </a:defRPr>
              </a:pPr>
              <a:r>
                <a:rPr lang="es-MX" sz="1000" dirty="0" smtClean="0"/>
                <a:t>Divulgación </a:t>
              </a:r>
              <a:r>
                <a:rPr lang="es-MX" sz="1000" dirty="0"/>
                <a:t>de la ciencia </a:t>
              </a:r>
              <a:r>
                <a:rPr lang="es-MX" sz="1000" i="1" dirty="0" err="1"/>
                <a:t>Universum</a:t>
              </a:r>
              <a:endParaRPr lang="es-MX" sz="1000" i="1" dirty="0"/>
            </a:p>
            <a:p>
              <a:pPr lvl="0">
                <a:defRPr sz="1800">
                  <a:solidFill>
                    <a:srgbClr val="000000"/>
                  </a:solidFill>
                </a:defRPr>
              </a:pPr>
              <a:endParaRPr sz="1800" dirty="0"/>
            </a:p>
          </p:txBody>
        </p:sp>
        <p:sp>
          <p:nvSpPr>
            <p:cNvPr id="9" name="Shape 41"/>
            <p:cNvSpPr/>
            <p:nvPr/>
          </p:nvSpPr>
          <p:spPr>
            <a:xfrm>
              <a:off x="164007" y="646177"/>
              <a:ext cx="8785837"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Tree>
    <p:extLst>
      <p:ext uri="{BB962C8B-B14F-4D97-AF65-F5344CB8AC3E}">
        <p14:creationId xmlns:p14="http://schemas.microsoft.com/office/powerpoint/2010/main" val="672260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5 Imagen" descr="IMG_1205.JPG"/>
          <p:cNvPicPr>
            <a:picLocks noChangeAspect="1"/>
          </p:cNvPicPr>
          <p:nvPr/>
        </p:nvPicPr>
        <p:blipFill>
          <a:blip r:embed="rId2" cstate="print"/>
          <a:srcRect/>
          <a:stretch>
            <a:fillRect/>
          </a:stretch>
        </p:blipFill>
        <p:spPr bwMode="auto">
          <a:xfrm>
            <a:off x="5108290" y="2000250"/>
            <a:ext cx="2838737" cy="3786204"/>
          </a:xfrm>
          <a:prstGeom prst="rect">
            <a:avLst/>
          </a:prstGeom>
          <a:ln>
            <a:noFill/>
          </a:ln>
          <a:effectLst>
            <a:softEdge rad="112500"/>
          </a:effectLst>
        </p:spPr>
      </p:pic>
      <p:sp>
        <p:nvSpPr>
          <p:cNvPr id="29699" name="2 CuadroTexto"/>
          <p:cNvSpPr txBox="1">
            <a:spLocks noChangeArrowheads="1"/>
          </p:cNvSpPr>
          <p:nvPr/>
        </p:nvSpPr>
        <p:spPr bwMode="auto">
          <a:xfrm>
            <a:off x="357188" y="714376"/>
            <a:ext cx="5857875" cy="1323439"/>
          </a:xfrm>
          <a:prstGeom prst="rect">
            <a:avLst/>
          </a:prstGeom>
          <a:noFill/>
          <a:ln w="9525">
            <a:noFill/>
            <a:miter lim="800000"/>
            <a:headEnd/>
            <a:tailEnd/>
          </a:ln>
        </p:spPr>
        <p:txBody>
          <a:bodyPr>
            <a:spAutoFit/>
          </a:bodyPr>
          <a:lstStyle/>
          <a:p>
            <a:r>
              <a:rPr lang="es-MX" sz="2000" dirty="0" smtClean="0"/>
              <a:t>Las consecuencias de la cosecha en la regeneración de una especie no maderable productora de cera </a:t>
            </a:r>
            <a:r>
              <a:rPr lang="es-MX" sz="2000" i="1" dirty="0" smtClean="0"/>
              <a:t>(</a:t>
            </a:r>
            <a:r>
              <a:rPr lang="es-MX" sz="2000" i="1" dirty="0" err="1" smtClean="0"/>
              <a:t>Euphorbia</a:t>
            </a:r>
            <a:r>
              <a:rPr lang="es-MX" sz="2000" i="1" dirty="0" smtClean="0"/>
              <a:t> </a:t>
            </a:r>
            <a:r>
              <a:rPr lang="es-MX" sz="2000" i="1" dirty="0" err="1" smtClean="0"/>
              <a:t>antisyphilitica</a:t>
            </a:r>
            <a:r>
              <a:rPr lang="es-MX" sz="2000" i="1" dirty="0" smtClean="0"/>
              <a:t> </a:t>
            </a:r>
            <a:r>
              <a:rPr lang="es-MX" sz="2000" dirty="0" err="1" smtClean="0"/>
              <a:t>Zucc</a:t>
            </a:r>
            <a:r>
              <a:rPr lang="es-MX" sz="2000" i="1" dirty="0" smtClean="0"/>
              <a:t>.) </a:t>
            </a:r>
            <a:r>
              <a:rPr lang="es-MX" sz="2000" dirty="0" smtClean="0"/>
              <a:t>del desierto Chihuahuense.</a:t>
            </a:r>
            <a:endParaRPr lang="en-US" sz="2000" dirty="0"/>
          </a:p>
        </p:txBody>
      </p:sp>
      <p:sp>
        <p:nvSpPr>
          <p:cNvPr id="29700" name="3 CuadroTexto"/>
          <p:cNvSpPr txBox="1">
            <a:spLocks noChangeArrowheads="1"/>
          </p:cNvSpPr>
          <p:nvPr/>
        </p:nvSpPr>
        <p:spPr bwMode="auto">
          <a:xfrm>
            <a:off x="642939" y="2714627"/>
            <a:ext cx="4000500" cy="830997"/>
          </a:xfrm>
          <a:prstGeom prst="rect">
            <a:avLst/>
          </a:prstGeom>
          <a:noFill/>
          <a:ln w="9525">
            <a:noFill/>
            <a:miter lim="800000"/>
            <a:headEnd/>
            <a:tailEnd/>
          </a:ln>
        </p:spPr>
        <p:txBody>
          <a:bodyPr>
            <a:spAutoFit/>
          </a:bodyPr>
          <a:lstStyle/>
          <a:p>
            <a:r>
              <a:rPr lang="en-US" sz="4800" dirty="0" err="1"/>
              <a:t>Candelilla</a:t>
            </a:r>
            <a:endParaRPr lang="en-US" sz="4800" dirty="0"/>
          </a:p>
        </p:txBody>
      </p:sp>
      <p:sp>
        <p:nvSpPr>
          <p:cNvPr id="29701" name="4 CuadroTexto"/>
          <p:cNvSpPr txBox="1">
            <a:spLocks noChangeArrowheads="1"/>
          </p:cNvSpPr>
          <p:nvPr/>
        </p:nvSpPr>
        <p:spPr bwMode="auto">
          <a:xfrm>
            <a:off x="357188" y="5286376"/>
            <a:ext cx="4071936" cy="1200329"/>
          </a:xfrm>
          <a:prstGeom prst="rect">
            <a:avLst/>
          </a:prstGeom>
          <a:noFill/>
          <a:ln w="9525">
            <a:noFill/>
            <a:miter lim="800000"/>
            <a:headEnd/>
            <a:tailEnd/>
          </a:ln>
        </p:spPr>
        <p:txBody>
          <a:bodyPr wrap="square">
            <a:spAutoFit/>
          </a:bodyPr>
          <a:lstStyle/>
          <a:p>
            <a:r>
              <a:rPr lang="en-US" dirty="0" smtClean="0"/>
              <a:t>Andrea </a:t>
            </a:r>
            <a:r>
              <a:rPr lang="en-US" dirty="0" err="1" smtClean="0"/>
              <a:t>Martínez</a:t>
            </a:r>
            <a:r>
              <a:rPr lang="en-US" dirty="0" smtClean="0"/>
              <a:t> </a:t>
            </a:r>
            <a:r>
              <a:rPr lang="en-US" dirty="0" err="1" smtClean="0"/>
              <a:t>Ballesté</a:t>
            </a:r>
            <a:endParaRPr lang="en-US" dirty="0" smtClean="0"/>
          </a:p>
          <a:p>
            <a:r>
              <a:rPr lang="en-US" dirty="0" err="1" smtClean="0"/>
              <a:t>María</a:t>
            </a:r>
            <a:r>
              <a:rPr lang="en-US" dirty="0" smtClean="0"/>
              <a:t> </a:t>
            </a:r>
            <a:r>
              <a:rPr lang="en-US" dirty="0"/>
              <a:t>del Carmen </a:t>
            </a:r>
            <a:r>
              <a:rPr lang="en-US" dirty="0" err="1"/>
              <a:t>Mandujano</a:t>
            </a:r>
            <a:endParaRPr lang="en-US" dirty="0"/>
          </a:p>
          <a:p>
            <a:r>
              <a:rPr lang="en-US" dirty="0" err="1" smtClean="0"/>
              <a:t>Instituto</a:t>
            </a:r>
            <a:r>
              <a:rPr lang="en-US" dirty="0" smtClean="0"/>
              <a:t> de </a:t>
            </a:r>
            <a:r>
              <a:rPr lang="en-US" dirty="0" err="1" smtClean="0"/>
              <a:t>Biología</a:t>
            </a:r>
            <a:r>
              <a:rPr lang="en-US" dirty="0" smtClean="0"/>
              <a:t>, UNAM.</a:t>
            </a:r>
          </a:p>
          <a:p>
            <a:r>
              <a:rPr lang="en-US" dirty="0" err="1" smtClean="0"/>
              <a:t>Instituto</a:t>
            </a:r>
            <a:r>
              <a:rPr lang="en-US" dirty="0" smtClean="0"/>
              <a:t> de </a:t>
            </a:r>
            <a:r>
              <a:rPr lang="en-US" dirty="0" err="1" smtClean="0"/>
              <a:t>Ecología</a:t>
            </a:r>
            <a:r>
              <a:rPr lang="en-US" dirty="0" smtClean="0"/>
              <a:t>, UNAM.</a:t>
            </a:r>
            <a:endParaRPr lang="en-US" dirty="0"/>
          </a:p>
        </p:txBody>
      </p:sp>
    </p:spTree>
    <p:extLst>
      <p:ext uri="{BB962C8B-B14F-4D97-AF65-F5344CB8AC3E}">
        <p14:creationId xmlns:p14="http://schemas.microsoft.com/office/powerpoint/2010/main" val="2511126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611755" y="3810053"/>
            <a:ext cx="785610" cy="981035"/>
          </a:xfrm>
          <a:prstGeom prst="rect">
            <a:avLst/>
          </a:prstGeom>
          <a:ln w="88900" cap="sq" cmpd="thickThin">
            <a:solidFill>
              <a:srgbClr val="000000"/>
            </a:solidFill>
            <a:prstDash val="solid"/>
            <a:miter lim="800000"/>
          </a:ln>
          <a:effectLst>
            <a:innerShdw blurRad="76200">
              <a:srgbClr val="000000"/>
            </a:innerShdw>
          </a:effectLst>
        </p:spPr>
      </p:pic>
      <p:sp>
        <p:nvSpPr>
          <p:cNvPr id="5" name="CuadroTexto 4"/>
          <p:cNvSpPr txBox="1"/>
          <p:nvPr/>
        </p:nvSpPr>
        <p:spPr>
          <a:xfrm>
            <a:off x="1071253" y="4887815"/>
            <a:ext cx="1967895" cy="276999"/>
          </a:xfrm>
          <a:prstGeom prst="rect">
            <a:avLst/>
          </a:prstGeom>
          <a:noFill/>
        </p:spPr>
        <p:txBody>
          <a:bodyPr wrap="square" rtlCol="0">
            <a:spAutoFit/>
          </a:bodyPr>
          <a:lstStyle/>
          <a:p>
            <a:r>
              <a:rPr lang="es-MX" sz="1200" dirty="0" smtClean="0"/>
              <a:t>Dr. </a:t>
            </a:r>
            <a:r>
              <a:rPr lang="es-MX" sz="1200" dirty="0" err="1" smtClean="0"/>
              <a:t>Victor</a:t>
            </a:r>
            <a:r>
              <a:rPr lang="es-MX" sz="1200" dirty="0" smtClean="0"/>
              <a:t> Toledo </a:t>
            </a:r>
            <a:r>
              <a:rPr lang="es-MX" sz="1200" dirty="0" err="1" smtClean="0"/>
              <a:t>Manzur</a:t>
            </a:r>
            <a:endParaRPr lang="es-MX" sz="1200" dirty="0"/>
          </a:p>
        </p:txBody>
      </p:sp>
      <p:grpSp>
        <p:nvGrpSpPr>
          <p:cNvPr id="15" name="Grupo 14"/>
          <p:cNvGrpSpPr/>
          <p:nvPr/>
        </p:nvGrpSpPr>
        <p:grpSpPr>
          <a:xfrm>
            <a:off x="3723614" y="1599400"/>
            <a:ext cx="5420386" cy="3866527"/>
            <a:chOff x="3544102" y="1601136"/>
            <a:chExt cx="5420386" cy="3866527"/>
          </a:xfrm>
        </p:grpSpPr>
        <p:pic>
          <p:nvPicPr>
            <p:cNvPr id="3" name="Imagen 2"/>
            <p:cNvPicPr>
              <a:picLocks noChangeAspect="1"/>
            </p:cNvPicPr>
            <p:nvPr/>
          </p:nvPicPr>
          <p:blipFill>
            <a:blip r:embed="rId4"/>
            <a:stretch>
              <a:fillRect/>
            </a:stretch>
          </p:blipFill>
          <p:spPr>
            <a:xfrm>
              <a:off x="3851920" y="1902249"/>
              <a:ext cx="3472661" cy="3264301"/>
            </a:xfrm>
            <a:prstGeom prst="rect">
              <a:avLst/>
            </a:prstGeom>
          </p:spPr>
        </p:pic>
        <p:sp>
          <p:nvSpPr>
            <p:cNvPr id="6" name="CuadroTexto 5"/>
            <p:cNvSpPr txBox="1"/>
            <p:nvPr/>
          </p:nvSpPr>
          <p:spPr>
            <a:xfrm>
              <a:off x="3544102" y="5190664"/>
              <a:ext cx="4392488" cy="276999"/>
            </a:xfrm>
            <a:prstGeom prst="rect">
              <a:avLst/>
            </a:prstGeom>
            <a:noFill/>
          </p:spPr>
          <p:txBody>
            <a:bodyPr wrap="square" rtlCol="0">
              <a:spAutoFit/>
            </a:bodyPr>
            <a:lstStyle/>
            <a:p>
              <a:r>
                <a:rPr lang="es-MX" sz="1200" dirty="0"/>
                <a:t>E</a:t>
              </a:r>
              <a:r>
                <a:rPr lang="es-MX" sz="1200" dirty="0" smtClean="0"/>
                <a:t>l </a:t>
              </a:r>
              <a:r>
                <a:rPr lang="es-MX" sz="1200" dirty="0"/>
                <a:t>sistema de creencias o cosmovisiones (</a:t>
              </a:r>
              <a:r>
                <a:rPr lang="es-MX" sz="1200" u="sng" dirty="0" err="1">
                  <a:hlinkClick r:id="rId5"/>
                </a:rPr>
                <a:t>kosmos</a:t>
              </a:r>
              <a:r>
                <a:rPr lang="es-MX" sz="1200" dirty="0"/>
                <a:t>)</a:t>
              </a:r>
            </a:p>
          </p:txBody>
        </p:sp>
        <p:sp>
          <p:nvSpPr>
            <p:cNvPr id="8" name="CuadroTexto 7"/>
            <p:cNvSpPr txBox="1"/>
            <p:nvPr/>
          </p:nvSpPr>
          <p:spPr>
            <a:xfrm>
              <a:off x="3563888" y="1601136"/>
              <a:ext cx="4907037" cy="276999"/>
            </a:xfrm>
            <a:prstGeom prst="rect">
              <a:avLst/>
            </a:prstGeom>
            <a:noFill/>
          </p:spPr>
          <p:txBody>
            <a:bodyPr wrap="square" rtlCol="0">
              <a:spAutoFit/>
            </a:bodyPr>
            <a:lstStyle/>
            <a:p>
              <a:r>
                <a:rPr lang="es-MX" sz="1200" dirty="0"/>
                <a:t>E</a:t>
              </a:r>
              <a:r>
                <a:rPr lang="es-MX" sz="1200" dirty="0" smtClean="0"/>
                <a:t>l </a:t>
              </a:r>
              <a:r>
                <a:rPr lang="es-MX" sz="1200" dirty="0"/>
                <a:t>repertorio completo de conocimientos o sistemas cognitivos (</a:t>
              </a:r>
              <a:r>
                <a:rPr lang="es-MX" sz="1200" u="sng" dirty="0">
                  <a:hlinkClick r:id="rId6"/>
                </a:rPr>
                <a:t>corpus</a:t>
              </a:r>
              <a:r>
                <a:rPr lang="es-MX" sz="1200" dirty="0"/>
                <a:t>)</a:t>
              </a:r>
            </a:p>
          </p:txBody>
        </p:sp>
        <p:sp>
          <p:nvSpPr>
            <p:cNvPr id="9" name="CuadroTexto 8"/>
            <p:cNvSpPr txBox="1"/>
            <p:nvPr/>
          </p:nvSpPr>
          <p:spPr>
            <a:xfrm>
              <a:off x="7524328" y="2564904"/>
              <a:ext cx="1440160" cy="1569660"/>
            </a:xfrm>
            <a:prstGeom prst="rect">
              <a:avLst/>
            </a:prstGeom>
            <a:noFill/>
          </p:spPr>
          <p:txBody>
            <a:bodyPr wrap="square" rtlCol="0">
              <a:spAutoFit/>
            </a:bodyPr>
            <a:lstStyle/>
            <a:p>
              <a:r>
                <a:rPr lang="es-MX" sz="1200" dirty="0"/>
                <a:t>E</a:t>
              </a:r>
              <a:r>
                <a:rPr lang="es-MX" sz="1200" dirty="0" smtClean="0"/>
                <a:t>l </a:t>
              </a:r>
              <a:r>
                <a:rPr lang="es-MX" sz="1200" dirty="0"/>
                <a:t>conjunto de prácticas productivas, incluyendo los diferentes usos y manejos de los recursos naturales (</a:t>
              </a:r>
              <a:r>
                <a:rPr lang="es-MX" sz="1200" u="sng" dirty="0">
                  <a:hlinkClick r:id="rId7"/>
                </a:rPr>
                <a:t>praxis</a:t>
              </a:r>
              <a:r>
                <a:rPr lang="es-MX" sz="1200" dirty="0"/>
                <a:t>)</a:t>
              </a:r>
            </a:p>
          </p:txBody>
        </p:sp>
      </p:grpSp>
      <p:grpSp>
        <p:nvGrpSpPr>
          <p:cNvPr id="10" name="Group 42"/>
          <p:cNvGrpSpPr/>
          <p:nvPr/>
        </p:nvGrpSpPr>
        <p:grpSpPr>
          <a:xfrm>
            <a:off x="179082" y="218340"/>
            <a:ext cx="8785837" cy="362975"/>
            <a:chOff x="0" y="-53962"/>
            <a:chExt cx="12495411" cy="516229"/>
          </a:xfrm>
        </p:grpSpPr>
        <p:sp>
          <p:nvSpPr>
            <p:cNvPr id="11" name="Shape 39"/>
            <p:cNvSpPr/>
            <p:nvPr/>
          </p:nvSpPr>
          <p:spPr>
            <a:xfrm>
              <a:off x="84386" y="-53962"/>
              <a:ext cx="1671114"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defRPr sz="1800">
                  <a:solidFill>
                    <a:srgbClr val="000000"/>
                  </a:solidFill>
                </a:defRPr>
              </a:pPr>
              <a:r>
                <a:rPr lang="es-MX" sz="1800" dirty="0" err="1" smtClean="0"/>
                <a:t>Universum</a:t>
              </a:r>
              <a:endParaRPr sz="1800" dirty="0"/>
            </a:p>
          </p:txBody>
        </p:sp>
        <p:sp>
          <p:nvSpPr>
            <p:cNvPr id="12" name="Shape 40"/>
            <p:cNvSpPr/>
            <p:nvPr/>
          </p:nvSpPr>
          <p:spPr>
            <a:xfrm>
              <a:off x="5846081" y="-53962"/>
              <a:ext cx="6517256"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lgn="r">
                <a:defRPr sz="1800">
                  <a:solidFill>
                    <a:srgbClr val="000000"/>
                  </a:solidFill>
                </a:defRPr>
              </a:pPr>
              <a:r>
                <a:rPr lang="es-MX" sz="1800" dirty="0" err="1" smtClean="0"/>
                <a:t>Etnoecología</a:t>
              </a:r>
              <a:endParaRPr sz="1800" dirty="0"/>
            </a:p>
          </p:txBody>
        </p:sp>
        <p:sp>
          <p:nvSpPr>
            <p:cNvPr id="13" name="Shape 41"/>
            <p:cNvSpPr/>
            <p:nvPr/>
          </p:nvSpPr>
          <p:spPr>
            <a:xfrm>
              <a:off x="0" y="462266"/>
              <a:ext cx="12495411"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
        <p:nvSpPr>
          <p:cNvPr id="14" name="6 CuadroTexto"/>
          <p:cNvSpPr txBox="1"/>
          <p:nvPr/>
        </p:nvSpPr>
        <p:spPr>
          <a:xfrm>
            <a:off x="825917" y="758882"/>
            <a:ext cx="7783648" cy="44146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400" dirty="0" smtClean="0">
                <a:solidFill>
                  <a:srgbClr val="000000"/>
                </a:solidFill>
              </a:rPr>
              <a:t>Estudiosos</a:t>
            </a:r>
            <a:r>
              <a:rPr lang="es-MX" sz="2400" dirty="0" smtClean="0">
                <a:solidFill>
                  <a:srgbClr val="000000"/>
                </a:solidFill>
              </a:rPr>
              <a:t> </a:t>
            </a:r>
            <a:r>
              <a:rPr lang="es-MX" sz="2400" dirty="0" smtClean="0">
                <a:solidFill>
                  <a:srgbClr val="000000"/>
                </a:solidFill>
              </a:rPr>
              <a:t>de la </a:t>
            </a:r>
            <a:r>
              <a:rPr lang="es-MX" sz="2400" dirty="0" err="1" smtClean="0">
                <a:solidFill>
                  <a:srgbClr val="000000"/>
                </a:solidFill>
              </a:rPr>
              <a:t>etnoecología</a:t>
            </a:r>
            <a:r>
              <a:rPr lang="es-MX" sz="2400" dirty="0" smtClean="0">
                <a:solidFill>
                  <a:srgbClr val="000000"/>
                </a:solidFill>
              </a:rPr>
              <a:t> en México</a:t>
            </a:r>
            <a:endParaRPr lang="es-MX" sz="2400" dirty="0">
              <a:solidFill>
                <a:srgbClr val="000000"/>
              </a:solidFill>
              <a:sym typeface="Helvetica Light"/>
            </a:endParaRPr>
          </a:p>
        </p:txBody>
      </p:sp>
      <p:pic>
        <p:nvPicPr>
          <p:cNvPr id="236546" name="Picture 2" descr="http://www.ib.unam.mx/m/fotos_perfil/Dr_Javier_Caballero__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8100" y="5465927"/>
            <a:ext cx="1173951" cy="782634"/>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236548" name="Picture 4" descr="Alejandro-Casa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9752" y="5404404"/>
            <a:ext cx="861555" cy="86155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236550" name="Picture 6" descr="http://www.ibiologia.unam.mx/gela/mama.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04285" y="1817064"/>
            <a:ext cx="1400549" cy="133005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17" name="CuadroTexto 16"/>
          <p:cNvSpPr txBox="1"/>
          <p:nvPr/>
        </p:nvSpPr>
        <p:spPr>
          <a:xfrm>
            <a:off x="684115" y="3347998"/>
            <a:ext cx="3024336" cy="276999"/>
          </a:xfrm>
          <a:prstGeom prst="rect">
            <a:avLst/>
          </a:prstGeom>
          <a:noFill/>
        </p:spPr>
        <p:txBody>
          <a:bodyPr wrap="square" rtlCol="0">
            <a:spAutoFit/>
          </a:bodyPr>
          <a:lstStyle/>
          <a:p>
            <a:r>
              <a:rPr lang="es-MX" sz="1200" dirty="0" smtClean="0"/>
              <a:t>Maestro Miguel Ángel Martínez Alfaro</a:t>
            </a:r>
            <a:endParaRPr lang="es-MX" sz="1200" dirty="0"/>
          </a:p>
        </p:txBody>
      </p:sp>
      <p:sp>
        <p:nvSpPr>
          <p:cNvPr id="18" name="CuadroTexto 17"/>
          <p:cNvSpPr txBox="1"/>
          <p:nvPr/>
        </p:nvSpPr>
        <p:spPr>
          <a:xfrm>
            <a:off x="429470" y="6311234"/>
            <a:ext cx="1967895" cy="276999"/>
          </a:xfrm>
          <a:prstGeom prst="rect">
            <a:avLst/>
          </a:prstGeom>
          <a:noFill/>
        </p:spPr>
        <p:txBody>
          <a:bodyPr wrap="square" rtlCol="0">
            <a:spAutoFit/>
          </a:bodyPr>
          <a:lstStyle/>
          <a:p>
            <a:r>
              <a:rPr lang="es-MX" sz="1200" dirty="0" smtClean="0"/>
              <a:t>Dr. Javier Caballero</a:t>
            </a:r>
            <a:endParaRPr lang="es-MX" sz="1200" dirty="0"/>
          </a:p>
        </p:txBody>
      </p:sp>
      <p:sp>
        <p:nvSpPr>
          <p:cNvPr id="19" name="CuadroTexto 18"/>
          <p:cNvSpPr txBox="1"/>
          <p:nvPr/>
        </p:nvSpPr>
        <p:spPr>
          <a:xfrm>
            <a:off x="2063537" y="6311233"/>
            <a:ext cx="1967895" cy="276999"/>
          </a:xfrm>
          <a:prstGeom prst="rect">
            <a:avLst/>
          </a:prstGeom>
          <a:noFill/>
        </p:spPr>
        <p:txBody>
          <a:bodyPr wrap="square" rtlCol="0">
            <a:spAutoFit/>
          </a:bodyPr>
          <a:lstStyle/>
          <a:p>
            <a:r>
              <a:rPr lang="es-MX" sz="1200" dirty="0" smtClean="0"/>
              <a:t>Dr. Alejandro Casas</a:t>
            </a:r>
            <a:endParaRPr lang="es-MX" sz="1200" dirty="0"/>
          </a:p>
        </p:txBody>
      </p:sp>
    </p:spTree>
    <p:extLst>
      <p:ext uri="{BB962C8B-B14F-4D97-AF65-F5344CB8AC3E}">
        <p14:creationId xmlns:p14="http://schemas.microsoft.com/office/powerpoint/2010/main" val="1395154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cuatrocien_1 foto"/>
          <p:cNvPicPr>
            <a:picLocks noChangeAspect="1" noChangeArrowheads="1"/>
          </p:cNvPicPr>
          <p:nvPr/>
        </p:nvPicPr>
        <p:blipFill>
          <a:blip r:embed="rId3" cstate="print"/>
          <a:srcRect/>
          <a:stretch>
            <a:fillRect/>
          </a:stretch>
        </p:blipFill>
        <p:spPr bwMode="auto">
          <a:xfrm>
            <a:off x="1136649" y="1071563"/>
            <a:ext cx="7094539" cy="5429250"/>
          </a:xfrm>
          <a:prstGeom prst="rect">
            <a:avLst/>
          </a:prstGeom>
          <a:noFill/>
          <a:ln w="9525">
            <a:noFill/>
            <a:miter lim="800000"/>
            <a:headEnd/>
            <a:tailEnd/>
          </a:ln>
        </p:spPr>
      </p:pic>
    </p:spTree>
    <p:extLst>
      <p:ext uri="{BB962C8B-B14F-4D97-AF65-F5344CB8AC3E}">
        <p14:creationId xmlns:p14="http://schemas.microsoft.com/office/powerpoint/2010/main" val="21587955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DSCN2080.JPG"/>
          <p:cNvPicPr>
            <a:picLocks noGrp="1" noChangeAspect="1"/>
          </p:cNvPicPr>
          <p:nvPr>
            <p:ph idx="1"/>
          </p:nvPr>
        </p:nvPicPr>
        <p:blipFill>
          <a:blip r:embed="rId2" cstate="print"/>
          <a:stretch>
            <a:fillRect/>
          </a:stretch>
        </p:blipFill>
        <p:spPr>
          <a:xfrm>
            <a:off x="1" y="1"/>
            <a:ext cx="4571999" cy="3429000"/>
          </a:xfrm>
        </p:spPr>
      </p:pic>
      <p:pic>
        <p:nvPicPr>
          <p:cNvPr id="6" name="5 Imagen" descr="DSCN2119.JPG"/>
          <p:cNvPicPr>
            <a:picLocks noChangeAspect="1"/>
          </p:cNvPicPr>
          <p:nvPr/>
        </p:nvPicPr>
        <p:blipFill>
          <a:blip r:embed="rId3" cstate="print"/>
          <a:stretch>
            <a:fillRect/>
          </a:stretch>
        </p:blipFill>
        <p:spPr>
          <a:xfrm>
            <a:off x="1" y="3429000"/>
            <a:ext cx="4572000" cy="3429000"/>
          </a:xfrm>
          <a:prstGeom prst="rect">
            <a:avLst/>
          </a:prstGeom>
        </p:spPr>
      </p:pic>
      <p:pic>
        <p:nvPicPr>
          <p:cNvPr id="7" name="6 Imagen" descr="DSCN2087.JPG"/>
          <p:cNvPicPr>
            <a:picLocks noChangeAspect="1"/>
          </p:cNvPicPr>
          <p:nvPr/>
        </p:nvPicPr>
        <p:blipFill>
          <a:blip r:embed="rId4" cstate="print"/>
          <a:stretch>
            <a:fillRect/>
          </a:stretch>
        </p:blipFill>
        <p:spPr>
          <a:xfrm>
            <a:off x="4572000" y="0"/>
            <a:ext cx="4572000" cy="3429000"/>
          </a:xfrm>
          <a:prstGeom prst="rect">
            <a:avLst/>
          </a:prstGeom>
        </p:spPr>
      </p:pic>
      <p:pic>
        <p:nvPicPr>
          <p:cNvPr id="8" name="7 Imagen" descr="DSCN2282.JPG"/>
          <p:cNvPicPr>
            <a:picLocks noChangeAspect="1"/>
          </p:cNvPicPr>
          <p:nvPr/>
        </p:nvPicPr>
        <p:blipFill>
          <a:blip r:embed="rId5" cstate="print"/>
          <a:stretch>
            <a:fillRect/>
          </a:stretch>
        </p:blipFill>
        <p:spPr>
          <a:xfrm>
            <a:off x="4572000" y="3429000"/>
            <a:ext cx="4572000" cy="3429000"/>
          </a:xfrm>
          <a:prstGeom prst="rect">
            <a:avLst/>
          </a:prstGeom>
        </p:spPr>
      </p:pic>
    </p:spTree>
    <p:extLst>
      <p:ext uri="{BB962C8B-B14F-4D97-AF65-F5344CB8AC3E}">
        <p14:creationId xmlns:p14="http://schemas.microsoft.com/office/powerpoint/2010/main" val="29664907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5 Imagen" descr="IMAG0004 copia copia.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315907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Día de los Jardines Botánicos3.jpg"/>
          <p:cNvPicPr>
            <a:picLocks noChangeAspect="1"/>
          </p:cNvPicPr>
          <p:nvPr/>
        </p:nvPicPr>
        <p:blipFill>
          <a:blip r:embed="rId2" cstate="print"/>
          <a:stretch>
            <a:fillRect/>
          </a:stretch>
        </p:blipFill>
        <p:spPr>
          <a:xfrm>
            <a:off x="0" y="194310"/>
            <a:ext cx="9144000" cy="6469380"/>
          </a:xfrm>
          <a:prstGeom prst="rect">
            <a:avLst/>
          </a:prstGeom>
        </p:spPr>
      </p:pic>
    </p:spTree>
    <p:extLst>
      <p:ext uri="{BB962C8B-B14F-4D97-AF65-F5344CB8AC3E}">
        <p14:creationId xmlns:p14="http://schemas.microsoft.com/office/powerpoint/2010/main" val="25774324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fotos candelilla para día de Jardines Botánicos 20141.jpg"/>
          <p:cNvPicPr>
            <a:picLocks noChangeAspect="1"/>
          </p:cNvPicPr>
          <p:nvPr/>
        </p:nvPicPr>
        <p:blipFill>
          <a:blip r:embed="rId2" cstate="print"/>
          <a:stretch>
            <a:fillRect/>
          </a:stretch>
        </p:blipFill>
        <p:spPr>
          <a:xfrm>
            <a:off x="0" y="196453"/>
            <a:ext cx="9144000" cy="6465094"/>
          </a:xfrm>
          <a:prstGeom prst="rect">
            <a:avLst/>
          </a:prstGeom>
        </p:spPr>
      </p:pic>
    </p:spTree>
    <p:extLst>
      <p:ext uri="{BB962C8B-B14F-4D97-AF65-F5344CB8AC3E}">
        <p14:creationId xmlns:p14="http://schemas.microsoft.com/office/powerpoint/2010/main" val="24643781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G_0758.JPG"/>
          <p:cNvPicPr>
            <a:picLocks noChangeAspect="1"/>
          </p:cNvPicPr>
          <p:nvPr/>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29465398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G_0416.JPG"/>
          <p:cNvPicPr>
            <a:picLocks noChangeAspect="1"/>
          </p:cNvPicPr>
          <p:nvPr/>
        </p:nvPicPr>
        <p:blipFill>
          <a:blip r:embed="rId3"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11949159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AG0033.JPG"/>
          <p:cNvPicPr>
            <a:picLocks noChangeAspect="1"/>
          </p:cNvPicPr>
          <p:nvPr/>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35687104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G_0424.JPG"/>
          <p:cNvPicPr>
            <a:picLocks noChangeAspect="1"/>
          </p:cNvPicPr>
          <p:nvPr/>
        </p:nvPicPr>
        <p:blipFill>
          <a:blip r:embed="rId3"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40441740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1 Imagen" descr="chiclets.jpg"/>
          <p:cNvPicPr>
            <a:picLocks noChangeAspect="1"/>
          </p:cNvPicPr>
          <p:nvPr/>
        </p:nvPicPr>
        <p:blipFill>
          <a:blip r:embed="rId3" cstate="print"/>
          <a:srcRect/>
          <a:stretch>
            <a:fillRect/>
          </a:stretch>
        </p:blipFill>
        <p:spPr bwMode="auto">
          <a:xfrm>
            <a:off x="467544" y="260648"/>
            <a:ext cx="3115805" cy="3714775"/>
          </a:xfrm>
          <a:prstGeom prst="rect">
            <a:avLst/>
          </a:prstGeom>
          <a:noFill/>
          <a:ln w="9525">
            <a:noFill/>
            <a:miter lim="800000"/>
            <a:headEnd/>
            <a:tailEnd/>
          </a:ln>
        </p:spPr>
      </p:pic>
      <p:pic>
        <p:nvPicPr>
          <p:cNvPr id="36868" name="3 Imagen" descr="productos que usan cera.jpg"/>
          <p:cNvPicPr>
            <a:picLocks noChangeAspect="1"/>
          </p:cNvPicPr>
          <p:nvPr/>
        </p:nvPicPr>
        <p:blipFill>
          <a:blip r:embed="rId4" cstate="print"/>
          <a:srcRect/>
          <a:stretch>
            <a:fillRect/>
          </a:stretch>
        </p:blipFill>
        <p:spPr bwMode="auto">
          <a:xfrm>
            <a:off x="4644008" y="1988840"/>
            <a:ext cx="3960440" cy="4188713"/>
          </a:xfrm>
          <a:prstGeom prst="rect">
            <a:avLst/>
          </a:prstGeom>
          <a:noFill/>
          <a:ln w="9525">
            <a:noFill/>
            <a:miter lim="800000"/>
            <a:headEnd/>
            <a:tailEnd/>
          </a:ln>
        </p:spPr>
      </p:pic>
      <p:sp>
        <p:nvSpPr>
          <p:cNvPr id="36869" name="5 CuadroTexto"/>
          <p:cNvSpPr txBox="1">
            <a:spLocks noChangeArrowheads="1"/>
          </p:cNvSpPr>
          <p:nvPr/>
        </p:nvSpPr>
        <p:spPr bwMode="auto">
          <a:xfrm>
            <a:off x="4067944" y="188640"/>
            <a:ext cx="4857751" cy="1200329"/>
          </a:xfrm>
          <a:prstGeom prst="rect">
            <a:avLst/>
          </a:prstGeom>
          <a:noFill/>
          <a:ln w="9525">
            <a:noFill/>
            <a:miter lim="800000"/>
            <a:headEnd/>
            <a:tailEnd/>
          </a:ln>
        </p:spPr>
        <p:txBody>
          <a:bodyPr>
            <a:spAutoFit/>
          </a:bodyPr>
          <a:lstStyle/>
          <a:p>
            <a:pPr algn="l">
              <a:buFont typeface="Arial" charset="0"/>
              <a:buChar char="•"/>
            </a:pPr>
            <a:r>
              <a:rPr lang="es-MX" sz="1200" dirty="0" smtClean="0"/>
              <a:t>Coahuila es el principal productor de cera de candelilla </a:t>
            </a:r>
            <a:r>
              <a:rPr lang="en-US" sz="1200" dirty="0" smtClean="0"/>
              <a:t> (80%)</a:t>
            </a:r>
          </a:p>
          <a:p>
            <a:pPr algn="l">
              <a:buFont typeface="Arial" charset="0"/>
              <a:buChar char="•"/>
            </a:pPr>
            <a:r>
              <a:rPr lang="en-US" sz="1200" dirty="0" smtClean="0"/>
              <a:t>México </a:t>
            </a:r>
            <a:r>
              <a:rPr lang="en-US" sz="1200" dirty="0" err="1" smtClean="0"/>
              <a:t>exporta</a:t>
            </a:r>
            <a:r>
              <a:rPr lang="en-US" sz="1200" dirty="0" smtClean="0"/>
              <a:t> </a:t>
            </a:r>
            <a:r>
              <a:rPr lang="en-US" sz="1200" dirty="0" err="1" smtClean="0"/>
              <a:t>cera</a:t>
            </a:r>
            <a:r>
              <a:rPr lang="en-US" sz="1200" dirty="0" smtClean="0"/>
              <a:t> a </a:t>
            </a:r>
            <a:r>
              <a:rPr lang="en-US" sz="1200" dirty="0" err="1" smtClean="0"/>
              <a:t>varios</a:t>
            </a:r>
            <a:r>
              <a:rPr lang="en-US" sz="1200" dirty="0" smtClean="0"/>
              <a:t> </a:t>
            </a:r>
            <a:r>
              <a:rPr lang="en-US" sz="1200" dirty="0" err="1" smtClean="0"/>
              <a:t>paises</a:t>
            </a:r>
            <a:r>
              <a:rPr lang="en-US" sz="1200" dirty="0" smtClean="0"/>
              <a:t> </a:t>
            </a:r>
            <a:r>
              <a:rPr lang="en-US" sz="1200" dirty="0" err="1" smtClean="0"/>
              <a:t>incluido</a:t>
            </a:r>
            <a:r>
              <a:rPr lang="en-US" sz="1200" dirty="0" smtClean="0"/>
              <a:t> E.U, </a:t>
            </a:r>
            <a:r>
              <a:rPr lang="en-US" sz="1200" dirty="0" err="1" smtClean="0"/>
              <a:t>Japón</a:t>
            </a:r>
            <a:r>
              <a:rPr lang="en-US" sz="1200" dirty="0" smtClean="0"/>
              <a:t>, </a:t>
            </a:r>
            <a:r>
              <a:rPr lang="en-US" sz="1200" dirty="0" err="1" smtClean="0"/>
              <a:t>Alemania</a:t>
            </a:r>
            <a:r>
              <a:rPr lang="en-US" sz="1200" dirty="0" smtClean="0"/>
              <a:t> e </a:t>
            </a:r>
            <a:r>
              <a:rPr lang="en-US" sz="1200" dirty="0" err="1" smtClean="0"/>
              <a:t>Inglaterra</a:t>
            </a:r>
            <a:r>
              <a:rPr lang="en-US" sz="1200" dirty="0" smtClean="0"/>
              <a:t>.</a:t>
            </a:r>
            <a:endParaRPr lang="en-US" sz="1200" dirty="0"/>
          </a:p>
          <a:p>
            <a:pPr algn="l">
              <a:buFont typeface="Arial" charset="0"/>
              <a:buChar char="•"/>
            </a:pPr>
            <a:r>
              <a:rPr lang="en-US" sz="1200" dirty="0" smtClean="0"/>
              <a:t>La </a:t>
            </a:r>
            <a:r>
              <a:rPr lang="en-US" sz="1200" dirty="0" err="1" smtClean="0"/>
              <a:t>cera</a:t>
            </a:r>
            <a:r>
              <a:rPr lang="en-US" sz="1200" dirty="0" smtClean="0"/>
              <a:t> </a:t>
            </a:r>
            <a:r>
              <a:rPr lang="en-US" sz="1200" dirty="0" err="1" smtClean="0"/>
              <a:t>es</a:t>
            </a:r>
            <a:r>
              <a:rPr lang="en-US" sz="1200" dirty="0" smtClean="0"/>
              <a:t> </a:t>
            </a:r>
            <a:r>
              <a:rPr lang="en-US" sz="1200" dirty="0" err="1" smtClean="0"/>
              <a:t>usada</a:t>
            </a:r>
            <a:r>
              <a:rPr lang="en-US" sz="1200" dirty="0" smtClean="0"/>
              <a:t> </a:t>
            </a:r>
            <a:r>
              <a:rPr lang="en-US" sz="1200" dirty="0" err="1" smtClean="0"/>
              <a:t>por</a:t>
            </a:r>
            <a:r>
              <a:rPr lang="en-US" sz="1200" dirty="0" smtClean="0"/>
              <a:t> la </a:t>
            </a:r>
            <a:r>
              <a:rPr lang="en-US" sz="1200" dirty="0" err="1" smtClean="0"/>
              <a:t>industria</a:t>
            </a:r>
            <a:r>
              <a:rPr lang="en-US" sz="1200" dirty="0" smtClean="0"/>
              <a:t> de los </a:t>
            </a:r>
            <a:r>
              <a:rPr lang="en-US" sz="1200" dirty="0" err="1" smtClean="0"/>
              <a:t>alimentos</a:t>
            </a:r>
            <a:r>
              <a:rPr lang="en-US" sz="1200" dirty="0" smtClean="0"/>
              <a:t>, </a:t>
            </a:r>
            <a:r>
              <a:rPr lang="en-US" sz="1200" dirty="0" err="1" smtClean="0"/>
              <a:t>cosméticos</a:t>
            </a:r>
            <a:r>
              <a:rPr lang="en-US" sz="1200" dirty="0" smtClean="0"/>
              <a:t>, </a:t>
            </a:r>
            <a:r>
              <a:rPr lang="en-US" sz="1200" dirty="0" err="1" smtClean="0"/>
              <a:t>productos</a:t>
            </a:r>
            <a:r>
              <a:rPr lang="en-US" sz="1200" dirty="0" smtClean="0"/>
              <a:t> de </a:t>
            </a:r>
            <a:r>
              <a:rPr lang="en-US" sz="1200" dirty="0" err="1" smtClean="0"/>
              <a:t>limpieza</a:t>
            </a:r>
            <a:r>
              <a:rPr lang="en-US" sz="1200" dirty="0" smtClean="0"/>
              <a:t>, </a:t>
            </a:r>
            <a:r>
              <a:rPr lang="en-US" sz="1200" dirty="0" err="1" smtClean="0"/>
              <a:t>industria</a:t>
            </a:r>
            <a:r>
              <a:rPr lang="en-US" sz="1200" dirty="0" smtClean="0"/>
              <a:t> </a:t>
            </a:r>
            <a:r>
              <a:rPr lang="en-US" sz="1200" dirty="0" err="1" smtClean="0"/>
              <a:t>mecánica</a:t>
            </a:r>
            <a:r>
              <a:rPr lang="en-US" sz="1200" dirty="0" smtClean="0"/>
              <a:t>, </a:t>
            </a:r>
            <a:r>
              <a:rPr lang="en-US" sz="1200" dirty="0" err="1" smtClean="0"/>
              <a:t>abrillantadores</a:t>
            </a:r>
            <a:r>
              <a:rPr lang="en-US" sz="1200" dirty="0" smtClean="0"/>
              <a:t>, </a:t>
            </a:r>
            <a:r>
              <a:rPr lang="en-US" sz="1200" dirty="0" err="1" smtClean="0"/>
              <a:t>medicamentos</a:t>
            </a:r>
            <a:r>
              <a:rPr lang="en-US" sz="1200" dirty="0" smtClean="0"/>
              <a:t>, </a:t>
            </a:r>
            <a:r>
              <a:rPr lang="en-US" sz="1200" dirty="0" err="1" smtClean="0"/>
              <a:t>confiteria</a:t>
            </a:r>
            <a:r>
              <a:rPr lang="en-US" sz="1200" dirty="0" smtClean="0"/>
              <a:t>, </a:t>
            </a:r>
            <a:r>
              <a:rPr lang="en-US" sz="1200" dirty="0" err="1" smtClean="0"/>
              <a:t>fuegos</a:t>
            </a:r>
            <a:r>
              <a:rPr lang="en-US" sz="1200" dirty="0" smtClean="0"/>
              <a:t> </a:t>
            </a:r>
            <a:r>
              <a:rPr lang="en-US" sz="1200" dirty="0" err="1" smtClean="0"/>
              <a:t>pirotécnicos</a:t>
            </a:r>
            <a:r>
              <a:rPr lang="en-US" sz="1200" dirty="0" smtClean="0"/>
              <a:t>, </a:t>
            </a:r>
            <a:r>
              <a:rPr lang="en-US" sz="1200" dirty="0" err="1" smtClean="0"/>
              <a:t>tintas</a:t>
            </a:r>
            <a:r>
              <a:rPr lang="en-US" sz="1200" dirty="0" smtClean="0"/>
              <a:t>, </a:t>
            </a:r>
            <a:r>
              <a:rPr lang="en-US" sz="1200" dirty="0" err="1" smtClean="0"/>
              <a:t>joyería</a:t>
            </a:r>
            <a:r>
              <a:rPr lang="en-US" sz="1200" dirty="0" smtClean="0"/>
              <a:t>, </a:t>
            </a:r>
            <a:r>
              <a:rPr lang="en-US" sz="1200" dirty="0" err="1" smtClean="0"/>
              <a:t>velas</a:t>
            </a:r>
            <a:r>
              <a:rPr lang="en-US" sz="1200" dirty="0" smtClean="0"/>
              <a:t>. </a:t>
            </a:r>
            <a:endParaRPr lang="en-US" sz="1200" dirty="0"/>
          </a:p>
        </p:txBody>
      </p:sp>
      <p:pic>
        <p:nvPicPr>
          <p:cNvPr id="6" name="5 Imagen" descr="perlas empacadas.jpg"/>
          <p:cNvPicPr>
            <a:picLocks noChangeAspect="1"/>
          </p:cNvPicPr>
          <p:nvPr/>
        </p:nvPicPr>
        <p:blipFill>
          <a:blip r:embed="rId5" cstate="print"/>
          <a:stretch>
            <a:fillRect/>
          </a:stretch>
        </p:blipFill>
        <p:spPr>
          <a:xfrm>
            <a:off x="1043608" y="4077072"/>
            <a:ext cx="2448272" cy="2439369"/>
          </a:xfrm>
          <a:prstGeom prst="rect">
            <a:avLst/>
          </a:prstGeom>
        </p:spPr>
      </p:pic>
    </p:spTree>
    <p:extLst>
      <p:ext uri="{BB962C8B-B14F-4D97-AF65-F5344CB8AC3E}">
        <p14:creationId xmlns:p14="http://schemas.microsoft.com/office/powerpoint/2010/main" val="2590042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75656" y="2636912"/>
            <a:ext cx="6192688" cy="1446550"/>
          </a:xfrm>
          <a:prstGeom prst="rect">
            <a:avLst/>
          </a:prstGeom>
          <a:noFill/>
        </p:spPr>
        <p:txBody>
          <a:bodyPr wrap="square" rtlCol="0">
            <a:spAutoFit/>
          </a:bodyPr>
          <a:lstStyle/>
          <a:p>
            <a:pPr algn="ctr"/>
            <a:r>
              <a:rPr lang="es-MX" sz="4400" dirty="0"/>
              <a:t>P</a:t>
            </a:r>
            <a:r>
              <a:rPr lang="es-MX" sz="4400" dirty="0" smtClean="0"/>
              <a:t>rácticas de Manejo</a:t>
            </a:r>
          </a:p>
          <a:p>
            <a:pPr algn="ctr"/>
            <a:r>
              <a:rPr lang="es-MX" sz="4400" dirty="0" smtClean="0"/>
              <a:t>(praxis)</a:t>
            </a:r>
            <a:endParaRPr lang="es-MX" sz="4400" dirty="0"/>
          </a:p>
        </p:txBody>
      </p:sp>
    </p:spTree>
    <p:extLst>
      <p:ext uri="{BB962C8B-B14F-4D97-AF65-F5344CB8AC3E}">
        <p14:creationId xmlns:p14="http://schemas.microsoft.com/office/powerpoint/2010/main" val="16291037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Candelilla wax being taken by pack train to the rendering vat..jpg"/>
          <p:cNvPicPr>
            <a:picLocks noChangeAspect="1"/>
          </p:cNvPicPr>
          <p:nvPr/>
        </p:nvPicPr>
        <p:blipFill>
          <a:blip r:embed="rId2" cstate="print"/>
          <a:stretch>
            <a:fillRect/>
          </a:stretch>
        </p:blipFill>
        <p:spPr>
          <a:xfrm>
            <a:off x="408928" y="404664"/>
            <a:ext cx="4286250" cy="3019425"/>
          </a:xfrm>
          <a:prstGeom prst="rect">
            <a:avLst/>
          </a:prstGeom>
        </p:spPr>
      </p:pic>
      <p:sp>
        <p:nvSpPr>
          <p:cNvPr id="4" name="3 CuadroTexto"/>
          <p:cNvSpPr txBox="1"/>
          <p:nvPr/>
        </p:nvSpPr>
        <p:spPr>
          <a:xfrm>
            <a:off x="5004048" y="1556792"/>
            <a:ext cx="3714776" cy="3970318"/>
          </a:xfrm>
          <a:prstGeom prst="rect">
            <a:avLst/>
          </a:prstGeom>
          <a:noFill/>
        </p:spPr>
        <p:txBody>
          <a:bodyPr wrap="square" rtlCol="0">
            <a:spAutoFit/>
          </a:bodyPr>
          <a:lstStyle/>
          <a:p>
            <a:r>
              <a:rPr lang="es-ES" sz="1200" dirty="0" smtClean="0"/>
              <a:t>Época colonial: elaboración de velas, imágenes religiosas, flores artificiales, evitar que las pieles y telas se dañaran por el agua, y para la fabricación de cerillos.</a:t>
            </a:r>
          </a:p>
          <a:p>
            <a:endParaRPr lang="es-MX" sz="1200" dirty="0" smtClean="0"/>
          </a:p>
          <a:p>
            <a:r>
              <a:rPr lang="es-ES" sz="1200" dirty="0" smtClean="0"/>
              <a:t>El texano, Ralph Ogden , el primer empresario conocido que se dedicó a la explotación masiva de la candelilla, a principios del siglo XX, e instaló una fábrica. </a:t>
            </a:r>
            <a:r>
              <a:rPr lang="es-MX" sz="1200" dirty="0" smtClean="0"/>
              <a:t>Traslado a E.U de forma legal pero también había contrabando.</a:t>
            </a:r>
          </a:p>
          <a:p>
            <a:endParaRPr lang="es-MX" sz="1200" dirty="0" smtClean="0"/>
          </a:p>
          <a:p>
            <a:r>
              <a:rPr lang="es-ES" sz="1200" dirty="0" smtClean="0"/>
              <a:t>En 1936 en México se estableció la Unión de Crédito de Productores de Cera de Candelilla, que buscaba</a:t>
            </a:r>
          </a:p>
          <a:p>
            <a:r>
              <a:rPr lang="es-ES" sz="1200" dirty="0" smtClean="0"/>
              <a:t>mejorar las condiciones de los cosechadores  y controlar los precios de importación y exportación</a:t>
            </a:r>
            <a:endParaRPr lang="en-US" sz="1200" dirty="0" smtClean="0"/>
          </a:p>
          <a:p>
            <a:endParaRPr lang="es-ES" sz="1200" dirty="0" smtClean="0"/>
          </a:p>
          <a:p>
            <a:r>
              <a:rPr lang="es-ES" sz="1200" dirty="0" smtClean="0"/>
              <a:t>Durante la Primera  y Segunda Guerra Mundial  se empleaba para impermeabilizar tiendas de campaña y en la fabricación de municiones. Fue un fenómeno parecido a la “fiebre del oro”</a:t>
            </a:r>
          </a:p>
          <a:p>
            <a:endParaRPr lang="es-MX" sz="1200" dirty="0" smtClean="0"/>
          </a:p>
          <a:p>
            <a:endParaRPr lang="es-MX" sz="1200" dirty="0" smtClean="0"/>
          </a:p>
          <a:p>
            <a:endParaRPr lang="en-US" sz="1200" dirty="0" smtClean="0"/>
          </a:p>
        </p:txBody>
      </p:sp>
      <p:pic>
        <p:nvPicPr>
          <p:cNvPr id="5" name="4 Imagen" descr="foto vieja candelilleros.jpg"/>
          <p:cNvPicPr>
            <a:picLocks noChangeAspect="1"/>
          </p:cNvPicPr>
          <p:nvPr/>
        </p:nvPicPr>
        <p:blipFill>
          <a:blip r:embed="rId3" cstate="print"/>
          <a:stretch>
            <a:fillRect/>
          </a:stretch>
        </p:blipFill>
        <p:spPr>
          <a:xfrm>
            <a:off x="395536" y="3501008"/>
            <a:ext cx="4320480" cy="2930172"/>
          </a:xfrm>
          <a:prstGeom prst="rect">
            <a:avLst/>
          </a:prstGeom>
        </p:spPr>
      </p:pic>
    </p:spTree>
    <p:extLst>
      <p:ext uri="{BB962C8B-B14F-4D97-AF65-F5344CB8AC3E}">
        <p14:creationId xmlns:p14="http://schemas.microsoft.com/office/powerpoint/2010/main" val="10977531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439" y="908720"/>
            <a:ext cx="3497041" cy="4824536"/>
          </a:xfrm>
        </p:spPr>
        <p:txBody>
          <a:bodyPr>
            <a:normAutofit fontScale="92500"/>
          </a:bodyPr>
          <a:lstStyle/>
          <a:p>
            <a:pPr>
              <a:buNone/>
            </a:pPr>
            <a:r>
              <a:rPr lang="es-ES" sz="1200" dirty="0" smtClean="0"/>
              <a:t>25 de febrero de 1954  se facultaba a la Secretaría de Agricultura y Ganadería para procurar que los ejidatarios y propietarios que  carecían de otras fuentes de ingresos pudieran aprovechar la candelilla, siempre y cuando la trabajaran en forma directa.</a:t>
            </a:r>
          </a:p>
          <a:p>
            <a:pPr>
              <a:buNone/>
            </a:pPr>
            <a:endParaRPr lang="es-MX" sz="1200" dirty="0" smtClean="0"/>
          </a:p>
          <a:p>
            <a:pPr>
              <a:buNone/>
            </a:pPr>
            <a:r>
              <a:rPr lang="es-MX" sz="1200" dirty="0" smtClean="0"/>
              <a:t>1980 entrada en vigor del Tratad de Libre Comercio  que controló la fuerte red de contrabando</a:t>
            </a:r>
          </a:p>
          <a:p>
            <a:pPr>
              <a:buNone/>
            </a:pPr>
            <a:endParaRPr lang="es-MX" sz="1200" dirty="0" smtClean="0"/>
          </a:p>
          <a:p>
            <a:pPr>
              <a:buNone/>
            </a:pPr>
            <a:r>
              <a:rPr lang="es-MX" sz="1200" dirty="0"/>
              <a:t>CITES  Convención Internacional para el comercio de especies de flora y fauna silvestre. Apéndice II se permite el comercio pero se tiene un registro de la explotación  y se controla en el mismo país. </a:t>
            </a:r>
            <a:endParaRPr lang="es-ES" sz="1200" dirty="0"/>
          </a:p>
          <a:p>
            <a:pPr>
              <a:buNone/>
            </a:pPr>
            <a:endParaRPr lang="es-MX" sz="1200" dirty="0" smtClean="0"/>
          </a:p>
          <a:p>
            <a:pPr>
              <a:buNone/>
            </a:pPr>
            <a:r>
              <a:rPr lang="es-MX" sz="1200" dirty="0" smtClean="0"/>
              <a:t>Creación de industria privada nacional e internacional</a:t>
            </a:r>
          </a:p>
          <a:p>
            <a:pPr>
              <a:buNone/>
            </a:pPr>
            <a:endParaRPr lang="es-MX" sz="1200" dirty="0" smtClean="0"/>
          </a:p>
          <a:p>
            <a:pPr>
              <a:buNone/>
            </a:pPr>
            <a:r>
              <a:rPr lang="es-MX" sz="1200" dirty="0" smtClean="0"/>
              <a:t>Noviembre de  1994 de crea  el Área de Protección de Flora y Fauna de </a:t>
            </a:r>
            <a:r>
              <a:rPr lang="es-MX" sz="1200" dirty="0" err="1" smtClean="0"/>
              <a:t>Cuatrociénegas</a:t>
            </a:r>
            <a:endParaRPr lang="es-MX" sz="1200" dirty="0" smtClean="0"/>
          </a:p>
          <a:p>
            <a:pPr>
              <a:buNone/>
            </a:pPr>
            <a:endParaRPr lang="es-ES" sz="1200" dirty="0" smtClean="0"/>
          </a:p>
          <a:p>
            <a:pPr>
              <a:buNone/>
            </a:pPr>
            <a:r>
              <a:rPr lang="es-ES" sz="1200" dirty="0" smtClean="0"/>
              <a:t>SEMARNAT NOM-018RECNAT-1999. </a:t>
            </a:r>
            <a:r>
              <a:rPr lang="es-MX" sz="1200" dirty="0" smtClean="0"/>
              <a:t>Que establece los procedimientos, criterios y especificaciones técnicas y administrativas para realizar el aprovechamiento sostenible de la hierba de candelilla, transporte y almacenamiento del cerote.</a:t>
            </a:r>
          </a:p>
          <a:p>
            <a:pPr>
              <a:buNone/>
            </a:pPr>
            <a:endParaRPr lang="es-MX" sz="1200" dirty="0" smtClean="0"/>
          </a:p>
          <a:p>
            <a:pPr>
              <a:buNone/>
            </a:pPr>
            <a:endParaRPr lang="es-ES" sz="1200" dirty="0" smtClean="0"/>
          </a:p>
          <a:p>
            <a:pPr>
              <a:buNone/>
            </a:pPr>
            <a:endParaRPr lang="es-MX" sz="1200" dirty="0" smtClean="0"/>
          </a:p>
          <a:p>
            <a:pPr>
              <a:buNone/>
            </a:pPr>
            <a:endParaRPr lang="es-ES" sz="1200" dirty="0"/>
          </a:p>
        </p:txBody>
      </p:sp>
      <p:pic>
        <p:nvPicPr>
          <p:cNvPr id="4" name="3 Imagen" descr="dinero para pago de candelilla.jpg"/>
          <p:cNvPicPr>
            <a:picLocks noChangeAspect="1"/>
          </p:cNvPicPr>
          <p:nvPr/>
        </p:nvPicPr>
        <p:blipFill>
          <a:blip r:embed="rId2" cstate="print"/>
          <a:stretch>
            <a:fillRect/>
          </a:stretch>
        </p:blipFill>
        <p:spPr>
          <a:xfrm>
            <a:off x="3131840" y="2996952"/>
            <a:ext cx="2109221" cy="2500305"/>
          </a:xfrm>
          <a:prstGeom prst="rect">
            <a:avLst/>
          </a:prstGeom>
        </p:spPr>
      </p:pic>
      <p:pic>
        <p:nvPicPr>
          <p:cNvPr id="5" name="4 Imagen" descr="candle_making_burnweb0096.gif"/>
          <p:cNvPicPr>
            <a:picLocks noChangeAspect="1"/>
          </p:cNvPicPr>
          <p:nvPr/>
        </p:nvPicPr>
        <p:blipFill>
          <a:blip r:embed="rId3" cstate="print"/>
          <a:stretch>
            <a:fillRect/>
          </a:stretch>
        </p:blipFill>
        <p:spPr>
          <a:xfrm>
            <a:off x="467544" y="116632"/>
            <a:ext cx="3810000" cy="2552700"/>
          </a:xfrm>
          <a:prstGeom prst="rect">
            <a:avLst/>
          </a:prstGeom>
        </p:spPr>
      </p:pic>
      <p:pic>
        <p:nvPicPr>
          <p:cNvPr id="6" name="5 Imagen" descr="candelilleros.jpg"/>
          <p:cNvPicPr>
            <a:picLocks noChangeAspect="1"/>
          </p:cNvPicPr>
          <p:nvPr/>
        </p:nvPicPr>
        <p:blipFill>
          <a:blip r:embed="rId4" cstate="print"/>
          <a:stretch>
            <a:fillRect/>
          </a:stretch>
        </p:blipFill>
        <p:spPr>
          <a:xfrm>
            <a:off x="395536" y="2852936"/>
            <a:ext cx="2540000" cy="2921000"/>
          </a:xfrm>
          <a:prstGeom prst="rect">
            <a:avLst/>
          </a:prstGeom>
        </p:spPr>
      </p:pic>
    </p:spTree>
    <p:extLst>
      <p:ext uri="{BB962C8B-B14F-4D97-AF65-F5344CB8AC3E}">
        <p14:creationId xmlns:p14="http://schemas.microsoft.com/office/powerpoint/2010/main" val="23585671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jido san lorenzo.jpg"/>
          <p:cNvPicPr>
            <a:picLocks noChangeAspect="1"/>
          </p:cNvPicPr>
          <p:nvPr/>
        </p:nvPicPr>
        <p:blipFill>
          <a:blip r:embed="rId3" cstate="print"/>
          <a:stretch>
            <a:fillRect/>
          </a:stretch>
        </p:blipFill>
        <p:spPr>
          <a:xfrm>
            <a:off x="0" y="0"/>
            <a:ext cx="9144000" cy="6858000"/>
          </a:xfrm>
          <a:prstGeom prst="rect">
            <a:avLst/>
          </a:prstGeom>
        </p:spPr>
      </p:pic>
      <p:sp>
        <p:nvSpPr>
          <p:cNvPr id="37890" name="1 CuadroTexto"/>
          <p:cNvSpPr txBox="1">
            <a:spLocks noChangeArrowheads="1"/>
          </p:cNvSpPr>
          <p:nvPr/>
        </p:nvSpPr>
        <p:spPr bwMode="auto">
          <a:xfrm>
            <a:off x="5148064" y="4365104"/>
            <a:ext cx="3638179" cy="2446824"/>
          </a:xfrm>
          <a:prstGeom prst="rect">
            <a:avLst/>
          </a:prstGeom>
          <a:noFill/>
          <a:ln w="9525">
            <a:noFill/>
            <a:miter lim="800000"/>
            <a:headEnd/>
            <a:tailEnd/>
          </a:ln>
        </p:spPr>
        <p:txBody>
          <a:bodyPr wrap="square">
            <a:spAutoFit/>
          </a:bodyPr>
          <a:lstStyle/>
          <a:p>
            <a:pPr>
              <a:spcBef>
                <a:spcPct val="50000"/>
              </a:spcBef>
            </a:pPr>
            <a:r>
              <a:rPr lang="es-MX" dirty="0" smtClean="0">
                <a:solidFill>
                  <a:schemeClr val="bg1"/>
                </a:solidFill>
              </a:rPr>
              <a:t>Bajo rendimiento: de 100 k de candelilla sólo se obtienen 2 o 3 k de cera</a:t>
            </a:r>
            <a:endParaRPr lang="es-ES" dirty="0" smtClean="0">
              <a:solidFill>
                <a:schemeClr val="bg1"/>
              </a:solidFill>
            </a:endParaRPr>
          </a:p>
          <a:p>
            <a:pPr>
              <a:spcBef>
                <a:spcPct val="50000"/>
              </a:spcBef>
            </a:pPr>
            <a:r>
              <a:rPr lang="en-US" dirty="0" smtClean="0">
                <a:solidFill>
                  <a:schemeClr val="bg1"/>
                </a:solidFill>
              </a:rPr>
              <a:t>La </a:t>
            </a:r>
            <a:r>
              <a:rPr lang="en-US" dirty="0" err="1" smtClean="0">
                <a:solidFill>
                  <a:schemeClr val="bg1"/>
                </a:solidFill>
              </a:rPr>
              <a:t>cadena</a:t>
            </a:r>
            <a:r>
              <a:rPr lang="en-US" dirty="0" smtClean="0">
                <a:solidFill>
                  <a:schemeClr val="bg1"/>
                </a:solidFill>
              </a:rPr>
              <a:t> de </a:t>
            </a:r>
            <a:r>
              <a:rPr lang="en-US" dirty="0" err="1" smtClean="0">
                <a:solidFill>
                  <a:schemeClr val="bg1"/>
                </a:solidFill>
              </a:rPr>
              <a:t>comercio</a:t>
            </a:r>
            <a:r>
              <a:rPr lang="en-US" dirty="0" smtClean="0">
                <a:solidFill>
                  <a:schemeClr val="bg1"/>
                </a:solidFill>
              </a:rPr>
              <a:t> </a:t>
            </a:r>
            <a:r>
              <a:rPr lang="en-US" dirty="0" err="1" smtClean="0">
                <a:solidFill>
                  <a:schemeClr val="bg1"/>
                </a:solidFill>
              </a:rPr>
              <a:t>es</a:t>
            </a:r>
            <a:r>
              <a:rPr lang="en-US" dirty="0" smtClean="0">
                <a:solidFill>
                  <a:schemeClr val="bg1"/>
                </a:solidFill>
              </a:rPr>
              <a:t> </a:t>
            </a:r>
            <a:r>
              <a:rPr lang="en-US" dirty="0" err="1" smtClean="0">
                <a:solidFill>
                  <a:schemeClr val="bg1"/>
                </a:solidFill>
              </a:rPr>
              <a:t>larga</a:t>
            </a:r>
            <a:r>
              <a:rPr lang="en-US" dirty="0" smtClean="0">
                <a:solidFill>
                  <a:schemeClr val="bg1"/>
                </a:solidFill>
              </a:rPr>
              <a:t> e </a:t>
            </a:r>
            <a:r>
              <a:rPr lang="en-US" dirty="0" err="1" smtClean="0">
                <a:solidFill>
                  <a:schemeClr val="bg1"/>
                </a:solidFill>
              </a:rPr>
              <a:t>incluye</a:t>
            </a:r>
            <a:r>
              <a:rPr lang="en-US" dirty="0" smtClean="0">
                <a:solidFill>
                  <a:schemeClr val="bg1"/>
                </a:solidFill>
              </a:rPr>
              <a:t> </a:t>
            </a:r>
            <a:r>
              <a:rPr lang="en-US" dirty="0" err="1" smtClean="0">
                <a:solidFill>
                  <a:schemeClr val="bg1"/>
                </a:solidFill>
              </a:rPr>
              <a:t>intermediarios</a:t>
            </a:r>
            <a:r>
              <a:rPr lang="en-US" dirty="0" smtClean="0">
                <a:solidFill>
                  <a:schemeClr val="bg1"/>
                </a:solidFill>
              </a:rPr>
              <a:t> entre los </a:t>
            </a:r>
            <a:r>
              <a:rPr lang="en-US" dirty="0" err="1" smtClean="0">
                <a:solidFill>
                  <a:schemeClr val="bg1"/>
                </a:solidFill>
              </a:rPr>
              <a:t>candelilleros</a:t>
            </a:r>
            <a:r>
              <a:rPr lang="en-US" dirty="0" smtClean="0">
                <a:solidFill>
                  <a:schemeClr val="bg1"/>
                </a:solidFill>
              </a:rPr>
              <a:t> y </a:t>
            </a:r>
            <a:r>
              <a:rPr lang="en-US" dirty="0" err="1" smtClean="0">
                <a:solidFill>
                  <a:schemeClr val="bg1"/>
                </a:solidFill>
              </a:rPr>
              <a:t>las</a:t>
            </a:r>
            <a:r>
              <a:rPr lang="en-US" dirty="0" smtClean="0">
                <a:solidFill>
                  <a:schemeClr val="bg1"/>
                </a:solidFill>
              </a:rPr>
              <a:t> </a:t>
            </a:r>
            <a:r>
              <a:rPr lang="en-US" dirty="0" err="1" smtClean="0">
                <a:solidFill>
                  <a:schemeClr val="bg1"/>
                </a:solidFill>
              </a:rPr>
              <a:t>empresas</a:t>
            </a:r>
            <a:r>
              <a:rPr lang="en-US" dirty="0" smtClean="0">
                <a:solidFill>
                  <a:schemeClr val="bg1"/>
                </a:solidFill>
              </a:rPr>
              <a:t> </a:t>
            </a:r>
            <a:r>
              <a:rPr lang="en-US" dirty="0" err="1" smtClean="0">
                <a:solidFill>
                  <a:schemeClr val="bg1"/>
                </a:solidFill>
              </a:rPr>
              <a:t>que</a:t>
            </a:r>
            <a:r>
              <a:rPr lang="en-US" dirty="0" smtClean="0">
                <a:solidFill>
                  <a:schemeClr val="bg1"/>
                </a:solidFill>
              </a:rPr>
              <a:t> la </a:t>
            </a:r>
            <a:r>
              <a:rPr lang="en-US" dirty="0" err="1" smtClean="0">
                <a:solidFill>
                  <a:schemeClr val="bg1"/>
                </a:solidFill>
              </a:rPr>
              <a:t>comercializan</a:t>
            </a:r>
            <a:r>
              <a:rPr lang="en-US" dirty="0" smtClean="0">
                <a:solidFill>
                  <a:schemeClr val="bg1"/>
                </a:solidFill>
              </a:rPr>
              <a:t>.</a:t>
            </a:r>
          </a:p>
          <a:p>
            <a:endParaRPr lang="en-US" dirty="0"/>
          </a:p>
        </p:txBody>
      </p:sp>
    </p:spTree>
    <p:extLst>
      <p:ext uri="{BB962C8B-B14F-4D97-AF65-F5344CB8AC3E}">
        <p14:creationId xmlns:p14="http://schemas.microsoft.com/office/powerpoint/2010/main" val="29592613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7 Imagen" descr="IMAG0079.JPG"/>
          <p:cNvPicPr>
            <a:picLocks noChangeAspect="1"/>
          </p:cNvPicPr>
          <p:nvPr/>
        </p:nvPicPr>
        <p:blipFill>
          <a:blip r:embed="rId2" cstate="print"/>
          <a:srcRect/>
          <a:stretch>
            <a:fillRect/>
          </a:stretch>
        </p:blipFill>
        <p:spPr bwMode="auto">
          <a:xfrm>
            <a:off x="1285854" y="3500438"/>
            <a:ext cx="3714777" cy="2786082"/>
          </a:xfrm>
          <a:prstGeom prst="rect">
            <a:avLst/>
          </a:prstGeom>
          <a:ln>
            <a:noFill/>
          </a:ln>
          <a:effectLst>
            <a:softEdge rad="112500"/>
          </a:effectLst>
        </p:spPr>
      </p:pic>
      <p:pic>
        <p:nvPicPr>
          <p:cNvPr id="22532" name="8 Imagen" descr="DSC00197.JPG"/>
          <p:cNvPicPr>
            <a:picLocks noChangeAspect="1"/>
          </p:cNvPicPr>
          <p:nvPr/>
        </p:nvPicPr>
        <p:blipFill>
          <a:blip r:embed="rId3" cstate="print"/>
          <a:srcRect/>
          <a:stretch>
            <a:fillRect/>
          </a:stretch>
        </p:blipFill>
        <p:spPr bwMode="auto">
          <a:xfrm>
            <a:off x="714348" y="393058"/>
            <a:ext cx="3714776" cy="2785100"/>
          </a:xfrm>
          <a:prstGeom prst="rect">
            <a:avLst/>
          </a:prstGeom>
          <a:ln>
            <a:noFill/>
          </a:ln>
          <a:effectLst>
            <a:softEdge rad="112500"/>
          </a:effectLst>
        </p:spPr>
      </p:pic>
      <p:pic>
        <p:nvPicPr>
          <p:cNvPr id="22533" name="11 Imagen" descr="IMG_0852.JPG"/>
          <p:cNvPicPr>
            <a:picLocks noChangeAspect="1"/>
          </p:cNvPicPr>
          <p:nvPr/>
        </p:nvPicPr>
        <p:blipFill>
          <a:blip r:embed="rId4" cstate="print"/>
          <a:srcRect/>
          <a:stretch>
            <a:fillRect/>
          </a:stretch>
        </p:blipFill>
        <p:spPr bwMode="auto">
          <a:xfrm>
            <a:off x="5929323" y="3214687"/>
            <a:ext cx="2089551" cy="2786066"/>
          </a:xfrm>
          <a:prstGeom prst="rect">
            <a:avLst/>
          </a:prstGeom>
          <a:ln>
            <a:noFill/>
          </a:ln>
          <a:effectLst>
            <a:softEdge rad="112500"/>
          </a:effectLst>
        </p:spPr>
      </p:pic>
      <p:sp>
        <p:nvSpPr>
          <p:cNvPr id="41989" name="8 CuadroTexto"/>
          <p:cNvSpPr txBox="1">
            <a:spLocks noChangeArrowheads="1"/>
          </p:cNvSpPr>
          <p:nvPr/>
        </p:nvSpPr>
        <p:spPr bwMode="auto">
          <a:xfrm>
            <a:off x="5796136" y="332656"/>
            <a:ext cx="2286000" cy="2862322"/>
          </a:xfrm>
          <a:prstGeom prst="rect">
            <a:avLst/>
          </a:prstGeom>
          <a:noFill/>
          <a:ln w="9525">
            <a:noFill/>
            <a:miter lim="800000"/>
            <a:headEnd/>
            <a:tailEnd/>
          </a:ln>
        </p:spPr>
        <p:txBody>
          <a:bodyPr>
            <a:spAutoFit/>
          </a:bodyPr>
          <a:lstStyle/>
          <a:p>
            <a:pPr algn="l">
              <a:buFont typeface="Wingdings" pitchFamily="2" charset="2"/>
              <a:buChar char="Ø"/>
            </a:pPr>
            <a:r>
              <a:rPr lang="en-US" dirty="0" smtClean="0"/>
              <a:t>Se </a:t>
            </a:r>
            <a:r>
              <a:rPr lang="en-US" dirty="0" err="1" smtClean="0"/>
              <a:t>realizaron</a:t>
            </a:r>
            <a:r>
              <a:rPr lang="en-US" dirty="0" smtClean="0"/>
              <a:t> </a:t>
            </a:r>
            <a:r>
              <a:rPr lang="en-US" dirty="0" err="1" smtClean="0"/>
              <a:t>censos</a:t>
            </a:r>
            <a:r>
              <a:rPr lang="en-US" dirty="0" smtClean="0"/>
              <a:t> </a:t>
            </a:r>
            <a:r>
              <a:rPr lang="en-US" dirty="0" err="1" smtClean="0"/>
              <a:t>trimestrales</a:t>
            </a:r>
            <a:r>
              <a:rPr lang="en-US" dirty="0" smtClean="0"/>
              <a:t> </a:t>
            </a:r>
            <a:r>
              <a:rPr lang="en-US" dirty="0" err="1" smtClean="0"/>
              <a:t>para</a:t>
            </a:r>
            <a:r>
              <a:rPr lang="en-US" dirty="0" smtClean="0"/>
              <a:t> </a:t>
            </a:r>
            <a:r>
              <a:rPr lang="en-US" dirty="0" err="1" smtClean="0"/>
              <a:t>contar</a:t>
            </a:r>
            <a:r>
              <a:rPr lang="en-US" dirty="0" smtClean="0"/>
              <a:t> el </a:t>
            </a:r>
            <a:r>
              <a:rPr lang="en-US" dirty="0" err="1" smtClean="0"/>
              <a:t>número</a:t>
            </a:r>
            <a:r>
              <a:rPr lang="en-US" dirty="0" smtClean="0"/>
              <a:t> de </a:t>
            </a:r>
            <a:r>
              <a:rPr lang="en-US" dirty="0" err="1" smtClean="0"/>
              <a:t>tallos</a:t>
            </a:r>
            <a:r>
              <a:rPr lang="en-US" dirty="0" smtClean="0"/>
              <a:t> y </a:t>
            </a:r>
            <a:r>
              <a:rPr lang="en-US" dirty="0" err="1" smtClean="0"/>
              <a:t>medir</a:t>
            </a:r>
            <a:r>
              <a:rPr lang="en-US" dirty="0" smtClean="0"/>
              <a:t> la </a:t>
            </a:r>
            <a:r>
              <a:rPr lang="en-US" dirty="0" err="1" smtClean="0"/>
              <a:t>altura</a:t>
            </a:r>
            <a:r>
              <a:rPr lang="en-US" dirty="0" smtClean="0"/>
              <a:t> de </a:t>
            </a:r>
            <a:r>
              <a:rPr lang="en-US" dirty="0" err="1" smtClean="0"/>
              <a:t>las</a:t>
            </a:r>
            <a:r>
              <a:rPr lang="en-US" dirty="0" smtClean="0"/>
              <a:t> </a:t>
            </a:r>
            <a:r>
              <a:rPr lang="en-US" dirty="0" err="1" smtClean="0"/>
              <a:t>plantas</a:t>
            </a:r>
            <a:endParaRPr lang="en-US" dirty="0" smtClean="0"/>
          </a:p>
          <a:p>
            <a:pPr algn="l">
              <a:buFont typeface="Wingdings" pitchFamily="2" charset="2"/>
              <a:buChar char="Ø"/>
            </a:pPr>
            <a:r>
              <a:rPr lang="en-US" dirty="0" smtClean="0"/>
              <a:t>En la </a:t>
            </a:r>
            <a:r>
              <a:rPr lang="en-US" dirty="0" err="1" smtClean="0"/>
              <a:t>época</a:t>
            </a:r>
            <a:r>
              <a:rPr lang="en-US" dirty="0" smtClean="0"/>
              <a:t> de </a:t>
            </a:r>
            <a:r>
              <a:rPr lang="en-US" dirty="0" err="1" smtClean="0"/>
              <a:t>floración</a:t>
            </a:r>
            <a:r>
              <a:rPr lang="en-US" dirty="0" smtClean="0"/>
              <a:t> se </a:t>
            </a:r>
            <a:r>
              <a:rPr lang="en-US" dirty="0" err="1" smtClean="0"/>
              <a:t>hizo</a:t>
            </a:r>
            <a:r>
              <a:rPr lang="en-US" dirty="0" smtClean="0"/>
              <a:t> </a:t>
            </a:r>
            <a:r>
              <a:rPr lang="en-US" dirty="0" err="1" smtClean="0"/>
              <a:t>una</a:t>
            </a:r>
            <a:r>
              <a:rPr lang="en-US" dirty="0" smtClean="0"/>
              <a:t> </a:t>
            </a:r>
            <a:r>
              <a:rPr lang="en-US" dirty="0" err="1" smtClean="0"/>
              <a:t>estimación</a:t>
            </a:r>
            <a:r>
              <a:rPr lang="en-US" dirty="0" smtClean="0"/>
              <a:t> del </a:t>
            </a:r>
            <a:r>
              <a:rPr lang="en-US" dirty="0" err="1" smtClean="0"/>
              <a:t>número</a:t>
            </a:r>
            <a:r>
              <a:rPr lang="en-US" dirty="0" smtClean="0"/>
              <a:t> de </a:t>
            </a:r>
            <a:r>
              <a:rPr lang="en-US" dirty="0" err="1" smtClean="0"/>
              <a:t>flores</a:t>
            </a:r>
            <a:r>
              <a:rPr lang="en-US" dirty="0" smtClean="0"/>
              <a:t> </a:t>
            </a:r>
            <a:r>
              <a:rPr lang="en-US" dirty="0" err="1" smtClean="0"/>
              <a:t>por</a:t>
            </a:r>
            <a:r>
              <a:rPr lang="en-US" dirty="0" smtClean="0"/>
              <a:t> </a:t>
            </a:r>
            <a:r>
              <a:rPr lang="en-US" dirty="0" err="1" smtClean="0"/>
              <a:t>planta</a:t>
            </a:r>
            <a:endParaRPr lang="en-US" dirty="0"/>
          </a:p>
        </p:txBody>
      </p:sp>
    </p:spTree>
    <p:extLst>
      <p:ext uri="{BB962C8B-B14F-4D97-AF65-F5344CB8AC3E}">
        <p14:creationId xmlns:p14="http://schemas.microsoft.com/office/powerpoint/2010/main" val="9092783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AutoShape 5"/>
          <p:cNvSpPr>
            <a:spLocks noChangeAspect="1" noChangeArrowheads="1" noTextEdit="1"/>
          </p:cNvSpPr>
          <p:nvPr/>
        </p:nvSpPr>
        <p:spPr bwMode="auto">
          <a:xfrm>
            <a:off x="1111239" y="472994"/>
            <a:ext cx="3971358" cy="27324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2167" name="2166 Grupo"/>
          <p:cNvGrpSpPr/>
          <p:nvPr/>
        </p:nvGrpSpPr>
        <p:grpSpPr>
          <a:xfrm>
            <a:off x="827584" y="620688"/>
            <a:ext cx="6912768" cy="4968552"/>
            <a:chOff x="1049011" y="3031322"/>
            <a:chExt cx="4171062" cy="3061973"/>
          </a:xfrm>
        </p:grpSpPr>
        <p:sp>
          <p:nvSpPr>
            <p:cNvPr id="1028" name="AutoShape 4"/>
            <p:cNvSpPr>
              <a:spLocks noChangeAspect="1" noChangeArrowheads="1" noTextEdit="1"/>
            </p:cNvSpPr>
            <p:nvPr/>
          </p:nvSpPr>
          <p:spPr bwMode="auto">
            <a:xfrm>
              <a:off x="1123612" y="3031322"/>
              <a:ext cx="4096461" cy="28636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55" name="Rectangle 6"/>
            <p:cNvSpPr>
              <a:spLocks noChangeArrowheads="1"/>
            </p:cNvSpPr>
            <p:nvPr/>
          </p:nvSpPr>
          <p:spPr bwMode="auto">
            <a:xfrm>
              <a:off x="1049011" y="3069603"/>
              <a:ext cx="4171062" cy="286364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56" name="Rectangle 7"/>
            <p:cNvSpPr>
              <a:spLocks noChangeArrowheads="1"/>
            </p:cNvSpPr>
            <p:nvPr/>
          </p:nvSpPr>
          <p:spPr bwMode="auto">
            <a:xfrm>
              <a:off x="1516244" y="3294348"/>
              <a:ext cx="3425061" cy="2326483"/>
            </a:xfrm>
            <a:prstGeom prst="rect">
              <a:avLst/>
            </a:prstGeom>
            <a:solidFill>
              <a:srgbClr val="FFFFFF"/>
            </a:solidFill>
            <a:ln w="1">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57" name="Rectangle 8"/>
            <p:cNvSpPr>
              <a:spLocks noChangeArrowheads="1"/>
            </p:cNvSpPr>
            <p:nvPr/>
          </p:nvSpPr>
          <p:spPr bwMode="auto">
            <a:xfrm>
              <a:off x="2577659" y="5873979"/>
              <a:ext cx="734536" cy="2193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MX" sz="1000" dirty="0" err="1" smtClean="0">
                  <a:solidFill>
                    <a:srgbClr val="000000"/>
                  </a:solidFill>
                  <a:latin typeface="Arial" pitchFamily="34" charset="0"/>
                  <a:cs typeface="Arial" pitchFamily="34" charset="0"/>
                </a:rPr>
                <a:t>N</a:t>
              </a:r>
              <a:r>
                <a:rPr kumimoji="0" lang="es-MX" sz="1000" b="0" i="0" u="none" strike="noStrike" cap="none" normalizeH="0" baseline="0" dirty="0" err="1" smtClean="0">
                  <a:ln>
                    <a:noFill/>
                  </a:ln>
                  <a:solidFill>
                    <a:srgbClr val="000000"/>
                  </a:solidFill>
                  <a:effectLst/>
                  <a:latin typeface="Arial" pitchFamily="34" charset="0"/>
                  <a:cs typeface="Arial" pitchFamily="34" charset="0"/>
                </a:rPr>
                <a:t>umber</a:t>
              </a:r>
              <a:r>
                <a:rPr kumimoji="0" lang="es-MX" sz="1000" b="0" i="0" u="none" strike="noStrike" cap="none" normalizeH="0" baseline="0" dirty="0" smtClean="0">
                  <a:ln>
                    <a:noFill/>
                  </a:ln>
                  <a:solidFill>
                    <a:srgbClr val="000000"/>
                  </a:solidFill>
                  <a:effectLst/>
                  <a:latin typeface="Arial" pitchFamily="34" charset="0"/>
                  <a:cs typeface="Arial" pitchFamily="34" charset="0"/>
                </a:rPr>
                <a:t> of </a:t>
              </a:r>
              <a:r>
                <a:rPr kumimoji="0" lang="es-MX" sz="1000" b="0" i="0" u="none" strike="noStrike" cap="none" normalizeH="0" baseline="0" dirty="0" err="1" smtClean="0">
                  <a:ln>
                    <a:noFill/>
                  </a:ln>
                  <a:solidFill>
                    <a:srgbClr val="000000"/>
                  </a:solidFill>
                  <a:effectLst/>
                  <a:latin typeface="Arial" pitchFamily="34" charset="0"/>
                  <a:cs typeface="Arial" pitchFamily="34" charset="0"/>
                </a:rPr>
                <a:t>stems</a:t>
              </a:r>
              <a:endParaRPr kumimoji="0" lang="es-MX"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58" name="Line 9"/>
            <p:cNvSpPr>
              <a:spLocks noChangeShapeType="1"/>
            </p:cNvSpPr>
            <p:nvPr/>
          </p:nvSpPr>
          <p:spPr bwMode="auto">
            <a:xfrm>
              <a:off x="1516244" y="5620831"/>
              <a:ext cx="3425061" cy="1235"/>
            </a:xfrm>
            <a:prstGeom prst="line">
              <a:avLst/>
            </a:prstGeom>
            <a:noFill/>
            <a:ln w="952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9" name="Line 10"/>
            <p:cNvSpPr>
              <a:spLocks noChangeShapeType="1"/>
            </p:cNvSpPr>
            <p:nvPr/>
          </p:nvSpPr>
          <p:spPr bwMode="auto">
            <a:xfrm flipV="1">
              <a:off x="1798939"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0" name="Line 11"/>
            <p:cNvSpPr>
              <a:spLocks noChangeShapeType="1"/>
            </p:cNvSpPr>
            <p:nvPr/>
          </p:nvSpPr>
          <p:spPr bwMode="auto">
            <a:xfrm flipV="1">
              <a:off x="2113044"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1" name="Line 12"/>
            <p:cNvSpPr>
              <a:spLocks noChangeShapeType="1"/>
            </p:cNvSpPr>
            <p:nvPr/>
          </p:nvSpPr>
          <p:spPr bwMode="auto">
            <a:xfrm flipV="1">
              <a:off x="2427150"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2" name="Line 13"/>
            <p:cNvSpPr>
              <a:spLocks noChangeShapeType="1"/>
            </p:cNvSpPr>
            <p:nvPr/>
          </p:nvSpPr>
          <p:spPr bwMode="auto">
            <a:xfrm flipV="1">
              <a:off x="2741256"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3" name="Line 14"/>
            <p:cNvSpPr>
              <a:spLocks noChangeShapeType="1"/>
            </p:cNvSpPr>
            <p:nvPr/>
          </p:nvSpPr>
          <p:spPr bwMode="auto">
            <a:xfrm flipV="1">
              <a:off x="3055362"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4" name="Line 15"/>
            <p:cNvSpPr>
              <a:spLocks noChangeShapeType="1"/>
            </p:cNvSpPr>
            <p:nvPr/>
          </p:nvSpPr>
          <p:spPr bwMode="auto">
            <a:xfrm flipV="1">
              <a:off x="3369467"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5" name="Line 16"/>
            <p:cNvSpPr>
              <a:spLocks noChangeShapeType="1"/>
            </p:cNvSpPr>
            <p:nvPr/>
          </p:nvSpPr>
          <p:spPr bwMode="auto">
            <a:xfrm flipV="1">
              <a:off x="3683573"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6" name="Line 17"/>
            <p:cNvSpPr>
              <a:spLocks noChangeShapeType="1"/>
            </p:cNvSpPr>
            <p:nvPr/>
          </p:nvSpPr>
          <p:spPr bwMode="auto">
            <a:xfrm flipV="1">
              <a:off x="3998988"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7" name="Line 18"/>
            <p:cNvSpPr>
              <a:spLocks noChangeShapeType="1"/>
            </p:cNvSpPr>
            <p:nvPr/>
          </p:nvSpPr>
          <p:spPr bwMode="auto">
            <a:xfrm flipV="1">
              <a:off x="4313093"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8" name="Line 19"/>
            <p:cNvSpPr>
              <a:spLocks noChangeShapeType="1"/>
            </p:cNvSpPr>
            <p:nvPr/>
          </p:nvSpPr>
          <p:spPr bwMode="auto">
            <a:xfrm flipV="1">
              <a:off x="4627199"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9" name="Line 20"/>
            <p:cNvSpPr>
              <a:spLocks noChangeShapeType="1"/>
            </p:cNvSpPr>
            <p:nvPr/>
          </p:nvSpPr>
          <p:spPr bwMode="auto">
            <a:xfrm flipV="1">
              <a:off x="4941304" y="5620831"/>
              <a:ext cx="1308" cy="32107"/>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0" name="Rectangle 21"/>
            <p:cNvSpPr>
              <a:spLocks noChangeArrowheads="1"/>
            </p:cNvSpPr>
            <p:nvPr/>
          </p:nvSpPr>
          <p:spPr bwMode="auto">
            <a:xfrm>
              <a:off x="1762293" y="5681339"/>
              <a:ext cx="43564"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rgbClr val="000000"/>
                  </a:solidFill>
                  <a:effectLst/>
                  <a:latin typeface="Arial" pitchFamily="34" charset="0"/>
                  <a:cs typeface="Arial" pitchFamily="34" charset="0"/>
                </a:rPr>
                <a:t>0</a:t>
              </a:r>
              <a:endParaRPr kumimoji="0" 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1" name="Rectangle 22"/>
            <p:cNvSpPr>
              <a:spLocks noChangeArrowheads="1"/>
            </p:cNvSpPr>
            <p:nvPr/>
          </p:nvSpPr>
          <p:spPr bwMode="auto">
            <a:xfrm>
              <a:off x="2043680" y="5681339"/>
              <a:ext cx="130691"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rgbClr val="000000"/>
                  </a:solidFill>
                  <a:effectLst/>
                  <a:latin typeface="Arial" pitchFamily="34" charset="0"/>
                  <a:cs typeface="Arial" pitchFamily="34" charset="0"/>
                </a:rPr>
                <a:t>200</a:t>
              </a:r>
              <a:endParaRPr kumimoji="0" 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 name="Rectangle 23"/>
            <p:cNvSpPr>
              <a:spLocks noChangeArrowheads="1"/>
            </p:cNvSpPr>
            <p:nvPr/>
          </p:nvSpPr>
          <p:spPr bwMode="auto">
            <a:xfrm>
              <a:off x="2357785" y="5681339"/>
              <a:ext cx="130691"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400</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73" name="Rectangle 24"/>
            <p:cNvSpPr>
              <a:spLocks noChangeArrowheads="1"/>
            </p:cNvSpPr>
            <p:nvPr/>
          </p:nvSpPr>
          <p:spPr bwMode="auto">
            <a:xfrm>
              <a:off x="2671891" y="5681339"/>
              <a:ext cx="130691"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600</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74" name="Rectangle 25"/>
            <p:cNvSpPr>
              <a:spLocks noChangeArrowheads="1"/>
            </p:cNvSpPr>
            <p:nvPr/>
          </p:nvSpPr>
          <p:spPr bwMode="auto">
            <a:xfrm>
              <a:off x="2985996" y="5681339"/>
              <a:ext cx="130691"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800</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75" name="Rectangle 26"/>
            <p:cNvSpPr>
              <a:spLocks noChangeArrowheads="1"/>
            </p:cNvSpPr>
            <p:nvPr/>
          </p:nvSpPr>
          <p:spPr bwMode="auto">
            <a:xfrm>
              <a:off x="3284397" y="5681339"/>
              <a:ext cx="174255"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1000</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76" name="Rectangle 27"/>
            <p:cNvSpPr>
              <a:spLocks noChangeArrowheads="1"/>
            </p:cNvSpPr>
            <p:nvPr/>
          </p:nvSpPr>
          <p:spPr bwMode="auto">
            <a:xfrm>
              <a:off x="3598503" y="5681339"/>
              <a:ext cx="174255"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1200</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77" name="Rectangle 28"/>
            <p:cNvSpPr>
              <a:spLocks noChangeArrowheads="1"/>
            </p:cNvSpPr>
            <p:nvPr/>
          </p:nvSpPr>
          <p:spPr bwMode="auto">
            <a:xfrm>
              <a:off x="3912608" y="5681339"/>
              <a:ext cx="174255"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1400</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78" name="Rectangle 29"/>
            <p:cNvSpPr>
              <a:spLocks noChangeArrowheads="1"/>
            </p:cNvSpPr>
            <p:nvPr/>
          </p:nvSpPr>
          <p:spPr bwMode="auto">
            <a:xfrm>
              <a:off x="4226714" y="5681339"/>
              <a:ext cx="174255"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1600</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79" name="Rectangle 30"/>
            <p:cNvSpPr>
              <a:spLocks noChangeArrowheads="1"/>
            </p:cNvSpPr>
            <p:nvPr/>
          </p:nvSpPr>
          <p:spPr bwMode="auto">
            <a:xfrm>
              <a:off x="4540819" y="5681339"/>
              <a:ext cx="174255"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rgbClr val="000000"/>
                  </a:solidFill>
                  <a:effectLst/>
                  <a:latin typeface="Arial" pitchFamily="34" charset="0"/>
                  <a:cs typeface="Arial" pitchFamily="34" charset="0"/>
                </a:rPr>
                <a:t>1800</a:t>
              </a:r>
              <a:endParaRPr kumimoji="0" 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0" name="Rectangle 31"/>
            <p:cNvSpPr>
              <a:spLocks noChangeArrowheads="1"/>
            </p:cNvSpPr>
            <p:nvPr/>
          </p:nvSpPr>
          <p:spPr bwMode="auto">
            <a:xfrm>
              <a:off x="4854925" y="5681339"/>
              <a:ext cx="174255"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2000</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81" name="Line 32"/>
            <p:cNvSpPr>
              <a:spLocks noChangeShapeType="1"/>
            </p:cNvSpPr>
            <p:nvPr/>
          </p:nvSpPr>
          <p:spPr bwMode="auto">
            <a:xfrm>
              <a:off x="1516244" y="3294348"/>
              <a:ext cx="3425061" cy="1235"/>
            </a:xfrm>
            <a:prstGeom prst="line">
              <a:avLst/>
            </a:prstGeom>
            <a:noFill/>
            <a:ln w="952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2" name="Rectangle 33"/>
            <p:cNvSpPr>
              <a:spLocks noChangeArrowheads="1"/>
            </p:cNvSpPr>
            <p:nvPr/>
          </p:nvSpPr>
          <p:spPr bwMode="auto">
            <a:xfrm rot="16200000">
              <a:off x="950251" y="4553861"/>
              <a:ext cx="329708" cy="11617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000" b="0" i="0" u="none" strike="noStrike" cap="none" normalizeH="0" baseline="0" dirty="0" smtClean="0">
                  <a:ln>
                    <a:noFill/>
                  </a:ln>
                  <a:solidFill>
                    <a:srgbClr val="000000"/>
                  </a:solidFill>
                  <a:effectLst/>
                  <a:latin typeface="Arial" pitchFamily="34" charset="0"/>
                  <a:cs typeface="Arial" pitchFamily="34" charset="0"/>
                </a:rPr>
                <a:t>TR</a:t>
              </a:r>
              <a:endParaRPr kumimoji="0" lang="es-MX"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3" name="Line 34"/>
            <p:cNvSpPr>
              <a:spLocks noChangeShapeType="1"/>
            </p:cNvSpPr>
            <p:nvPr/>
          </p:nvSpPr>
          <p:spPr bwMode="auto">
            <a:xfrm flipV="1">
              <a:off x="1516244" y="3294348"/>
              <a:ext cx="1308" cy="2326483"/>
            </a:xfrm>
            <a:prstGeom prst="line">
              <a:avLst/>
            </a:prstGeom>
            <a:noFill/>
            <a:ln w="952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4" name="Line 35"/>
            <p:cNvSpPr>
              <a:spLocks noChangeShapeType="1"/>
            </p:cNvSpPr>
            <p:nvPr/>
          </p:nvSpPr>
          <p:spPr bwMode="auto">
            <a:xfrm>
              <a:off x="1482216" y="5489936"/>
              <a:ext cx="3402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5" name="Line 36"/>
            <p:cNvSpPr>
              <a:spLocks noChangeShapeType="1"/>
            </p:cNvSpPr>
            <p:nvPr/>
          </p:nvSpPr>
          <p:spPr bwMode="auto">
            <a:xfrm>
              <a:off x="1482216" y="5215796"/>
              <a:ext cx="3402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6" name="Line 37"/>
            <p:cNvSpPr>
              <a:spLocks noChangeShapeType="1"/>
            </p:cNvSpPr>
            <p:nvPr/>
          </p:nvSpPr>
          <p:spPr bwMode="auto">
            <a:xfrm>
              <a:off x="1482216" y="4940422"/>
              <a:ext cx="3402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7" name="Line 38"/>
            <p:cNvSpPr>
              <a:spLocks noChangeShapeType="1"/>
            </p:cNvSpPr>
            <p:nvPr/>
          </p:nvSpPr>
          <p:spPr bwMode="auto">
            <a:xfrm>
              <a:off x="1482216" y="4666281"/>
              <a:ext cx="3402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8" name="Line 39"/>
            <p:cNvSpPr>
              <a:spLocks noChangeShapeType="1"/>
            </p:cNvSpPr>
            <p:nvPr/>
          </p:nvSpPr>
          <p:spPr bwMode="auto">
            <a:xfrm>
              <a:off x="1482216" y="4392142"/>
              <a:ext cx="3402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9" name="Line 40"/>
            <p:cNvSpPr>
              <a:spLocks noChangeShapeType="1"/>
            </p:cNvSpPr>
            <p:nvPr/>
          </p:nvSpPr>
          <p:spPr bwMode="auto">
            <a:xfrm>
              <a:off x="1482216" y="4116768"/>
              <a:ext cx="3402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0" name="Line 41"/>
            <p:cNvSpPr>
              <a:spLocks noChangeShapeType="1"/>
            </p:cNvSpPr>
            <p:nvPr/>
          </p:nvSpPr>
          <p:spPr bwMode="auto">
            <a:xfrm>
              <a:off x="1482216" y="3842628"/>
              <a:ext cx="3402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1" name="Line 42"/>
            <p:cNvSpPr>
              <a:spLocks noChangeShapeType="1"/>
            </p:cNvSpPr>
            <p:nvPr/>
          </p:nvSpPr>
          <p:spPr bwMode="auto">
            <a:xfrm>
              <a:off x="1482216" y="3567253"/>
              <a:ext cx="3402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2" name="Rectangle 43"/>
            <p:cNvSpPr>
              <a:spLocks noChangeArrowheads="1"/>
            </p:cNvSpPr>
            <p:nvPr/>
          </p:nvSpPr>
          <p:spPr bwMode="auto">
            <a:xfrm>
              <a:off x="1189051" y="5417079"/>
              <a:ext cx="221451"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-0.006</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93" name="Rectangle 44"/>
            <p:cNvSpPr>
              <a:spLocks noChangeArrowheads="1"/>
            </p:cNvSpPr>
            <p:nvPr/>
          </p:nvSpPr>
          <p:spPr bwMode="auto">
            <a:xfrm>
              <a:off x="1189051" y="5142938"/>
              <a:ext cx="221451"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rgbClr val="000000"/>
                  </a:solidFill>
                  <a:effectLst/>
                  <a:latin typeface="Arial" pitchFamily="34" charset="0"/>
                  <a:cs typeface="Arial" pitchFamily="34" charset="0"/>
                </a:rPr>
                <a:t>-0.004</a:t>
              </a:r>
              <a:endParaRPr kumimoji="0" 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94" name="Rectangle 45"/>
            <p:cNvSpPr>
              <a:spLocks noChangeArrowheads="1"/>
            </p:cNvSpPr>
            <p:nvPr/>
          </p:nvSpPr>
          <p:spPr bwMode="auto">
            <a:xfrm>
              <a:off x="1189051" y="4867564"/>
              <a:ext cx="221451"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-0.002</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95" name="Rectangle 46"/>
            <p:cNvSpPr>
              <a:spLocks noChangeArrowheads="1"/>
            </p:cNvSpPr>
            <p:nvPr/>
          </p:nvSpPr>
          <p:spPr bwMode="auto">
            <a:xfrm>
              <a:off x="1363118" y="4593425"/>
              <a:ext cx="43564"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rgbClr val="000000"/>
                  </a:solidFill>
                  <a:effectLst/>
                  <a:latin typeface="Arial" pitchFamily="34" charset="0"/>
                  <a:cs typeface="Arial" pitchFamily="34" charset="0"/>
                </a:rPr>
                <a:t>0</a:t>
              </a:r>
              <a:endParaRPr kumimoji="0" 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96" name="Rectangle 47"/>
            <p:cNvSpPr>
              <a:spLocks noChangeArrowheads="1"/>
            </p:cNvSpPr>
            <p:nvPr/>
          </p:nvSpPr>
          <p:spPr bwMode="auto">
            <a:xfrm>
              <a:off x="1208682" y="4319285"/>
              <a:ext cx="196038"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0.002</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97" name="Rectangle 48"/>
            <p:cNvSpPr>
              <a:spLocks noChangeArrowheads="1"/>
            </p:cNvSpPr>
            <p:nvPr/>
          </p:nvSpPr>
          <p:spPr bwMode="auto">
            <a:xfrm>
              <a:off x="1208682" y="4043911"/>
              <a:ext cx="196038"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smtClean="0">
                  <a:ln>
                    <a:noFill/>
                  </a:ln>
                  <a:solidFill>
                    <a:srgbClr val="000000"/>
                  </a:solidFill>
                  <a:effectLst/>
                  <a:latin typeface="Arial" pitchFamily="34" charset="0"/>
                  <a:cs typeface="Arial" pitchFamily="34" charset="0"/>
                </a:rPr>
                <a:t>0.004</a:t>
              </a:r>
              <a:endParaRPr kumimoji="0" lang="es-MX" sz="800" b="0" i="0" u="none" strike="noStrike" cap="none" normalizeH="0" baseline="0" smtClean="0">
                <a:ln>
                  <a:noFill/>
                </a:ln>
                <a:solidFill>
                  <a:schemeClr val="tx1"/>
                </a:solidFill>
                <a:effectLst/>
                <a:latin typeface="Arial" pitchFamily="34" charset="0"/>
                <a:cs typeface="Arial" pitchFamily="34" charset="0"/>
              </a:endParaRPr>
            </a:p>
          </p:txBody>
        </p:sp>
        <p:sp>
          <p:nvSpPr>
            <p:cNvPr id="3098" name="Rectangle 49"/>
            <p:cNvSpPr>
              <a:spLocks noChangeArrowheads="1"/>
            </p:cNvSpPr>
            <p:nvPr/>
          </p:nvSpPr>
          <p:spPr bwMode="auto">
            <a:xfrm>
              <a:off x="1208682" y="3769770"/>
              <a:ext cx="196038"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rgbClr val="000000"/>
                  </a:solidFill>
                  <a:effectLst/>
                  <a:latin typeface="Arial" pitchFamily="34" charset="0"/>
                  <a:cs typeface="Arial" pitchFamily="34" charset="0"/>
                </a:rPr>
                <a:t>0.006</a:t>
              </a:r>
              <a:endParaRPr kumimoji="0" 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99" name="Rectangle 50"/>
            <p:cNvSpPr>
              <a:spLocks noChangeArrowheads="1"/>
            </p:cNvSpPr>
            <p:nvPr/>
          </p:nvSpPr>
          <p:spPr bwMode="auto">
            <a:xfrm>
              <a:off x="1208682" y="3495631"/>
              <a:ext cx="196038" cy="1754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rgbClr val="000000"/>
                  </a:solidFill>
                  <a:effectLst/>
                  <a:latin typeface="Arial" pitchFamily="34" charset="0"/>
                  <a:cs typeface="Arial" pitchFamily="34" charset="0"/>
                </a:rPr>
                <a:t>0.008</a:t>
              </a:r>
              <a:endParaRPr kumimoji="0" 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00" name="Line 51"/>
            <p:cNvSpPr>
              <a:spLocks noChangeShapeType="1"/>
            </p:cNvSpPr>
            <p:nvPr/>
          </p:nvSpPr>
          <p:spPr bwMode="auto">
            <a:xfrm flipV="1">
              <a:off x="4941304" y="3294348"/>
              <a:ext cx="1308" cy="2326483"/>
            </a:xfrm>
            <a:prstGeom prst="line">
              <a:avLst/>
            </a:prstGeom>
            <a:noFill/>
            <a:ln w="952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2" name="Line 53"/>
            <p:cNvSpPr>
              <a:spLocks noChangeShapeType="1"/>
            </p:cNvSpPr>
            <p:nvPr/>
          </p:nvSpPr>
          <p:spPr bwMode="auto">
            <a:xfrm>
              <a:off x="1800247" y="4524273"/>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3" name="Line 54"/>
            <p:cNvSpPr>
              <a:spLocks noChangeShapeType="1"/>
            </p:cNvSpPr>
            <p:nvPr/>
          </p:nvSpPr>
          <p:spPr bwMode="auto">
            <a:xfrm flipV="1">
              <a:off x="1823805" y="4535386"/>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4" name="Line 55"/>
            <p:cNvSpPr>
              <a:spLocks noChangeShapeType="1"/>
            </p:cNvSpPr>
            <p:nvPr/>
          </p:nvSpPr>
          <p:spPr bwMode="auto">
            <a:xfrm>
              <a:off x="1847363" y="4547735"/>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5" name="Line 56"/>
            <p:cNvSpPr>
              <a:spLocks noChangeShapeType="1"/>
            </p:cNvSpPr>
            <p:nvPr/>
          </p:nvSpPr>
          <p:spPr bwMode="auto">
            <a:xfrm>
              <a:off x="1870921" y="4558849"/>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6" name="Line 57"/>
            <p:cNvSpPr>
              <a:spLocks noChangeShapeType="1"/>
            </p:cNvSpPr>
            <p:nvPr/>
          </p:nvSpPr>
          <p:spPr bwMode="auto">
            <a:xfrm>
              <a:off x="1894479" y="4571198"/>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7" name="Line 58"/>
            <p:cNvSpPr>
              <a:spLocks noChangeShapeType="1"/>
            </p:cNvSpPr>
            <p:nvPr/>
          </p:nvSpPr>
          <p:spPr bwMode="auto">
            <a:xfrm>
              <a:off x="1918037" y="4583546"/>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8" name="Line 59"/>
            <p:cNvSpPr>
              <a:spLocks noChangeShapeType="1"/>
            </p:cNvSpPr>
            <p:nvPr/>
          </p:nvSpPr>
          <p:spPr bwMode="auto">
            <a:xfrm>
              <a:off x="1941595" y="4594659"/>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9" name="Line 60"/>
            <p:cNvSpPr>
              <a:spLocks noChangeShapeType="1"/>
            </p:cNvSpPr>
            <p:nvPr/>
          </p:nvSpPr>
          <p:spPr bwMode="auto">
            <a:xfrm>
              <a:off x="1965153" y="4607008"/>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0" name="Line 61"/>
            <p:cNvSpPr>
              <a:spLocks noChangeShapeType="1"/>
            </p:cNvSpPr>
            <p:nvPr/>
          </p:nvSpPr>
          <p:spPr bwMode="auto">
            <a:xfrm>
              <a:off x="1988711" y="4619357"/>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1" name="Line 62"/>
            <p:cNvSpPr>
              <a:spLocks noChangeShapeType="1"/>
            </p:cNvSpPr>
            <p:nvPr/>
          </p:nvSpPr>
          <p:spPr bwMode="auto">
            <a:xfrm>
              <a:off x="2012269" y="4630471"/>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2" name="Line 63"/>
            <p:cNvSpPr>
              <a:spLocks noChangeShapeType="1"/>
            </p:cNvSpPr>
            <p:nvPr/>
          </p:nvSpPr>
          <p:spPr bwMode="auto">
            <a:xfrm>
              <a:off x="2035827" y="4642820"/>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3" name="Line 64"/>
            <p:cNvSpPr>
              <a:spLocks noChangeShapeType="1"/>
            </p:cNvSpPr>
            <p:nvPr/>
          </p:nvSpPr>
          <p:spPr bwMode="auto">
            <a:xfrm>
              <a:off x="2059385" y="4655168"/>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4" name="Line 65"/>
            <p:cNvSpPr>
              <a:spLocks noChangeShapeType="1"/>
            </p:cNvSpPr>
            <p:nvPr/>
          </p:nvSpPr>
          <p:spPr bwMode="auto">
            <a:xfrm>
              <a:off x="2082943" y="4666281"/>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5" name="Line 66"/>
            <p:cNvSpPr>
              <a:spLocks noChangeShapeType="1"/>
            </p:cNvSpPr>
            <p:nvPr/>
          </p:nvSpPr>
          <p:spPr bwMode="auto">
            <a:xfrm>
              <a:off x="2106501" y="4678630"/>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6" name="Line 67"/>
            <p:cNvSpPr>
              <a:spLocks noChangeShapeType="1"/>
            </p:cNvSpPr>
            <p:nvPr/>
          </p:nvSpPr>
          <p:spPr bwMode="auto">
            <a:xfrm>
              <a:off x="2130059" y="4690979"/>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7" name="Line 68"/>
            <p:cNvSpPr>
              <a:spLocks noChangeShapeType="1"/>
            </p:cNvSpPr>
            <p:nvPr/>
          </p:nvSpPr>
          <p:spPr bwMode="auto">
            <a:xfrm>
              <a:off x="2153617" y="4702093"/>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8" name="Line 69"/>
            <p:cNvSpPr>
              <a:spLocks noChangeShapeType="1"/>
            </p:cNvSpPr>
            <p:nvPr/>
          </p:nvSpPr>
          <p:spPr bwMode="auto">
            <a:xfrm>
              <a:off x="2177174" y="4714442"/>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9" name="Line 70"/>
            <p:cNvSpPr>
              <a:spLocks noChangeShapeType="1"/>
            </p:cNvSpPr>
            <p:nvPr/>
          </p:nvSpPr>
          <p:spPr bwMode="auto">
            <a:xfrm>
              <a:off x="2200732" y="4726790"/>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0" name="Line 71"/>
            <p:cNvSpPr>
              <a:spLocks noChangeShapeType="1"/>
            </p:cNvSpPr>
            <p:nvPr/>
          </p:nvSpPr>
          <p:spPr bwMode="auto">
            <a:xfrm flipV="1">
              <a:off x="2224290" y="4739139"/>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1" name="Line 72"/>
            <p:cNvSpPr>
              <a:spLocks noChangeShapeType="1"/>
            </p:cNvSpPr>
            <p:nvPr/>
          </p:nvSpPr>
          <p:spPr bwMode="auto">
            <a:xfrm>
              <a:off x="2247848" y="4750252"/>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2" name="Line 73"/>
            <p:cNvSpPr>
              <a:spLocks noChangeShapeType="1"/>
            </p:cNvSpPr>
            <p:nvPr/>
          </p:nvSpPr>
          <p:spPr bwMode="auto">
            <a:xfrm>
              <a:off x="2271406" y="4762601"/>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3" name="Line 74"/>
            <p:cNvSpPr>
              <a:spLocks noChangeShapeType="1"/>
            </p:cNvSpPr>
            <p:nvPr/>
          </p:nvSpPr>
          <p:spPr bwMode="auto">
            <a:xfrm flipV="1">
              <a:off x="2294964" y="4774950"/>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4" name="Line 75"/>
            <p:cNvSpPr>
              <a:spLocks noChangeShapeType="1"/>
            </p:cNvSpPr>
            <p:nvPr/>
          </p:nvSpPr>
          <p:spPr bwMode="auto">
            <a:xfrm>
              <a:off x="2318522" y="4786064"/>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5" name="Line 76"/>
            <p:cNvSpPr>
              <a:spLocks noChangeShapeType="1"/>
            </p:cNvSpPr>
            <p:nvPr/>
          </p:nvSpPr>
          <p:spPr bwMode="auto">
            <a:xfrm>
              <a:off x="2342080" y="4798412"/>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6" name="Line 77"/>
            <p:cNvSpPr>
              <a:spLocks noChangeShapeType="1"/>
            </p:cNvSpPr>
            <p:nvPr/>
          </p:nvSpPr>
          <p:spPr bwMode="auto">
            <a:xfrm flipV="1">
              <a:off x="2365638" y="4810761"/>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7" name="Line 78"/>
            <p:cNvSpPr>
              <a:spLocks noChangeShapeType="1"/>
            </p:cNvSpPr>
            <p:nvPr/>
          </p:nvSpPr>
          <p:spPr bwMode="auto">
            <a:xfrm>
              <a:off x="2389196" y="4821874"/>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8" name="Line 79"/>
            <p:cNvSpPr>
              <a:spLocks noChangeShapeType="1"/>
            </p:cNvSpPr>
            <p:nvPr/>
          </p:nvSpPr>
          <p:spPr bwMode="auto">
            <a:xfrm>
              <a:off x="2412754" y="4834223"/>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9" name="Line 80"/>
            <p:cNvSpPr>
              <a:spLocks noChangeShapeType="1"/>
            </p:cNvSpPr>
            <p:nvPr/>
          </p:nvSpPr>
          <p:spPr bwMode="auto">
            <a:xfrm flipV="1">
              <a:off x="2436312" y="4846572"/>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0" name="Line 81"/>
            <p:cNvSpPr>
              <a:spLocks noChangeShapeType="1"/>
            </p:cNvSpPr>
            <p:nvPr/>
          </p:nvSpPr>
          <p:spPr bwMode="auto">
            <a:xfrm>
              <a:off x="1800247" y="4530447"/>
              <a:ext cx="48424" cy="6174"/>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1" name="Line 82"/>
            <p:cNvSpPr>
              <a:spLocks noChangeShapeType="1"/>
            </p:cNvSpPr>
            <p:nvPr/>
          </p:nvSpPr>
          <p:spPr bwMode="auto">
            <a:xfrm>
              <a:off x="1872230" y="4540326"/>
              <a:ext cx="48424" cy="6174"/>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2" name="Line 83"/>
            <p:cNvSpPr>
              <a:spLocks noChangeShapeType="1"/>
            </p:cNvSpPr>
            <p:nvPr/>
          </p:nvSpPr>
          <p:spPr bwMode="auto">
            <a:xfrm>
              <a:off x="1942904" y="4550205"/>
              <a:ext cx="48424" cy="7409"/>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3" name="Line 84"/>
            <p:cNvSpPr>
              <a:spLocks noChangeShapeType="1"/>
            </p:cNvSpPr>
            <p:nvPr/>
          </p:nvSpPr>
          <p:spPr bwMode="auto">
            <a:xfrm>
              <a:off x="2014887" y="4560083"/>
              <a:ext cx="47116" cy="7409"/>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6" name="Line 97"/>
            <p:cNvSpPr>
              <a:spLocks noChangeShapeType="1"/>
            </p:cNvSpPr>
            <p:nvPr/>
          </p:nvSpPr>
          <p:spPr bwMode="auto">
            <a:xfrm>
              <a:off x="1800247" y="4588485"/>
              <a:ext cx="64130" cy="4939"/>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7" name="Line 98"/>
            <p:cNvSpPr>
              <a:spLocks noChangeShapeType="1"/>
            </p:cNvSpPr>
            <p:nvPr/>
          </p:nvSpPr>
          <p:spPr bwMode="auto">
            <a:xfrm>
              <a:off x="1887936" y="4594659"/>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8" name="Line 99"/>
            <p:cNvSpPr>
              <a:spLocks noChangeShapeType="1"/>
            </p:cNvSpPr>
            <p:nvPr/>
          </p:nvSpPr>
          <p:spPr bwMode="auto">
            <a:xfrm>
              <a:off x="1911494" y="4597129"/>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9" name="Line 100"/>
            <p:cNvSpPr>
              <a:spLocks noChangeShapeType="1"/>
            </p:cNvSpPr>
            <p:nvPr/>
          </p:nvSpPr>
          <p:spPr bwMode="auto">
            <a:xfrm>
              <a:off x="1935052" y="4598364"/>
              <a:ext cx="64130" cy="4939"/>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0" name="Line 101"/>
            <p:cNvSpPr>
              <a:spLocks noChangeShapeType="1"/>
            </p:cNvSpPr>
            <p:nvPr/>
          </p:nvSpPr>
          <p:spPr bwMode="auto">
            <a:xfrm>
              <a:off x="2022739" y="4605773"/>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1" name="Line 102"/>
            <p:cNvSpPr>
              <a:spLocks noChangeShapeType="1"/>
            </p:cNvSpPr>
            <p:nvPr/>
          </p:nvSpPr>
          <p:spPr bwMode="auto">
            <a:xfrm>
              <a:off x="2046297" y="4608244"/>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3" name="Line 104"/>
            <p:cNvSpPr>
              <a:spLocks noChangeShapeType="1"/>
            </p:cNvSpPr>
            <p:nvPr/>
          </p:nvSpPr>
          <p:spPr bwMode="auto">
            <a:xfrm>
              <a:off x="2156235" y="4616888"/>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4" name="Line 105"/>
            <p:cNvSpPr>
              <a:spLocks noChangeShapeType="1"/>
            </p:cNvSpPr>
            <p:nvPr/>
          </p:nvSpPr>
          <p:spPr bwMode="auto">
            <a:xfrm>
              <a:off x="2179792" y="4618122"/>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5" name="Line 116"/>
            <p:cNvSpPr>
              <a:spLocks noChangeShapeType="1"/>
            </p:cNvSpPr>
            <p:nvPr/>
          </p:nvSpPr>
          <p:spPr bwMode="auto">
            <a:xfrm>
              <a:off x="2694140" y="4657637"/>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7" name="Line 128"/>
            <p:cNvSpPr>
              <a:spLocks noChangeShapeType="1"/>
            </p:cNvSpPr>
            <p:nvPr/>
          </p:nvSpPr>
          <p:spPr bwMode="auto">
            <a:xfrm>
              <a:off x="3232046" y="4700858"/>
              <a:ext cx="1308" cy="1235"/>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0" name="Line 131"/>
            <p:cNvSpPr>
              <a:spLocks noChangeShapeType="1"/>
            </p:cNvSpPr>
            <p:nvPr/>
          </p:nvSpPr>
          <p:spPr bwMode="auto">
            <a:xfrm>
              <a:off x="1800247" y="4439066"/>
              <a:ext cx="96849" cy="1605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1" name="Line 132"/>
            <p:cNvSpPr>
              <a:spLocks noChangeShapeType="1"/>
            </p:cNvSpPr>
            <p:nvPr/>
          </p:nvSpPr>
          <p:spPr bwMode="auto">
            <a:xfrm>
              <a:off x="1936360" y="4462529"/>
              <a:ext cx="96849" cy="1728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2" name="Oval 143"/>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3" name="Oval 144"/>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4" name="Oval 145"/>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5" name="Oval 146"/>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6" name="Oval 147"/>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7" name="Oval 148"/>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8" name="Oval 149"/>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9" name="Oval 150"/>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0" name="Oval 151"/>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1" name="Oval 152"/>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2" name="Oval 153"/>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3" name="Oval 154"/>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4" name="Oval 155"/>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5" name="Oval 156"/>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6" name="Oval 157"/>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7" name="Oval 158"/>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8" name="Oval 159"/>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9" name="Oval 160"/>
            <p:cNvSpPr>
              <a:spLocks noChangeArrowheads="1"/>
            </p:cNvSpPr>
            <p:nvPr/>
          </p:nvSpPr>
          <p:spPr bwMode="auto">
            <a:xfrm>
              <a:off x="1779308"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0" name="Oval 161"/>
            <p:cNvSpPr>
              <a:spLocks noChangeArrowheads="1"/>
            </p:cNvSpPr>
            <p:nvPr/>
          </p:nvSpPr>
          <p:spPr bwMode="auto">
            <a:xfrm>
              <a:off x="1779308" y="4343983"/>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1" name="Oval 162"/>
            <p:cNvSpPr>
              <a:spLocks noChangeArrowheads="1"/>
            </p:cNvSpPr>
            <p:nvPr/>
          </p:nvSpPr>
          <p:spPr bwMode="auto">
            <a:xfrm>
              <a:off x="1779308" y="4343983"/>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2" name="Oval 163"/>
            <p:cNvSpPr>
              <a:spLocks noChangeArrowheads="1"/>
            </p:cNvSpPr>
            <p:nvPr/>
          </p:nvSpPr>
          <p:spPr bwMode="auto">
            <a:xfrm>
              <a:off x="1779308" y="4167397"/>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3" name="Oval 164"/>
            <p:cNvSpPr>
              <a:spLocks noChangeArrowheads="1"/>
            </p:cNvSpPr>
            <p:nvPr/>
          </p:nvSpPr>
          <p:spPr bwMode="auto">
            <a:xfrm>
              <a:off x="1779308" y="4167397"/>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4" name="Oval 165"/>
            <p:cNvSpPr>
              <a:spLocks noChangeArrowheads="1"/>
            </p:cNvSpPr>
            <p:nvPr/>
          </p:nvSpPr>
          <p:spPr bwMode="auto">
            <a:xfrm>
              <a:off x="1779308" y="4041441"/>
              <a:ext cx="41881"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5" name="Oval 166"/>
            <p:cNvSpPr>
              <a:spLocks noChangeArrowheads="1"/>
            </p:cNvSpPr>
            <p:nvPr/>
          </p:nvSpPr>
          <p:spPr bwMode="auto">
            <a:xfrm>
              <a:off x="1779308" y="4041441"/>
              <a:ext cx="41881"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6" name="Oval 167"/>
            <p:cNvSpPr>
              <a:spLocks noChangeArrowheads="1"/>
            </p:cNvSpPr>
            <p:nvPr/>
          </p:nvSpPr>
          <p:spPr bwMode="auto">
            <a:xfrm>
              <a:off x="1779308" y="4041441"/>
              <a:ext cx="41881"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7" name="Oval 168"/>
            <p:cNvSpPr>
              <a:spLocks noChangeArrowheads="1"/>
            </p:cNvSpPr>
            <p:nvPr/>
          </p:nvSpPr>
          <p:spPr bwMode="auto">
            <a:xfrm>
              <a:off x="1779308" y="4041441"/>
              <a:ext cx="41881"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8" name="Oval 169"/>
            <p:cNvSpPr>
              <a:spLocks noChangeArrowheads="1"/>
            </p:cNvSpPr>
            <p:nvPr/>
          </p:nvSpPr>
          <p:spPr bwMode="auto">
            <a:xfrm>
              <a:off x="1779308" y="3738899"/>
              <a:ext cx="41881"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9" name="Oval 170"/>
            <p:cNvSpPr>
              <a:spLocks noChangeArrowheads="1"/>
            </p:cNvSpPr>
            <p:nvPr/>
          </p:nvSpPr>
          <p:spPr bwMode="auto">
            <a:xfrm>
              <a:off x="1781925" y="4947830"/>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0" name="Oval 171"/>
            <p:cNvSpPr>
              <a:spLocks noChangeArrowheads="1"/>
            </p:cNvSpPr>
            <p:nvPr/>
          </p:nvSpPr>
          <p:spPr bwMode="auto">
            <a:xfrm>
              <a:off x="1781925" y="4947830"/>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1" name="Oval 172"/>
            <p:cNvSpPr>
              <a:spLocks noChangeArrowheads="1"/>
            </p:cNvSpPr>
            <p:nvPr/>
          </p:nvSpPr>
          <p:spPr bwMode="auto">
            <a:xfrm>
              <a:off x="1781925" y="4947830"/>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2" name="Oval 173"/>
            <p:cNvSpPr>
              <a:spLocks noChangeArrowheads="1"/>
            </p:cNvSpPr>
            <p:nvPr/>
          </p:nvSpPr>
          <p:spPr bwMode="auto">
            <a:xfrm>
              <a:off x="1781925" y="4947830"/>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3" name="Oval 174"/>
            <p:cNvSpPr>
              <a:spLocks noChangeArrowheads="1"/>
            </p:cNvSpPr>
            <p:nvPr/>
          </p:nvSpPr>
          <p:spPr bwMode="auto">
            <a:xfrm>
              <a:off x="1781925"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4" name="Oval 175"/>
            <p:cNvSpPr>
              <a:spLocks noChangeArrowheads="1"/>
            </p:cNvSpPr>
            <p:nvPr/>
          </p:nvSpPr>
          <p:spPr bwMode="auto">
            <a:xfrm>
              <a:off x="1781925"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5" name="Oval 176"/>
            <p:cNvSpPr>
              <a:spLocks noChangeArrowheads="1"/>
            </p:cNvSpPr>
            <p:nvPr/>
          </p:nvSpPr>
          <p:spPr bwMode="auto">
            <a:xfrm>
              <a:off x="1781925"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6" name="Oval 177"/>
            <p:cNvSpPr>
              <a:spLocks noChangeArrowheads="1"/>
            </p:cNvSpPr>
            <p:nvPr/>
          </p:nvSpPr>
          <p:spPr bwMode="auto">
            <a:xfrm>
              <a:off x="1781925"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7" name="Oval 178"/>
            <p:cNvSpPr>
              <a:spLocks noChangeArrowheads="1"/>
            </p:cNvSpPr>
            <p:nvPr/>
          </p:nvSpPr>
          <p:spPr bwMode="auto">
            <a:xfrm>
              <a:off x="1781925"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8" name="Oval 179"/>
            <p:cNvSpPr>
              <a:spLocks noChangeArrowheads="1"/>
            </p:cNvSpPr>
            <p:nvPr/>
          </p:nvSpPr>
          <p:spPr bwMode="auto">
            <a:xfrm>
              <a:off x="1781925"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9" name="Oval 180"/>
            <p:cNvSpPr>
              <a:spLocks noChangeArrowheads="1"/>
            </p:cNvSpPr>
            <p:nvPr/>
          </p:nvSpPr>
          <p:spPr bwMode="auto">
            <a:xfrm>
              <a:off x="1781925"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0" name="Oval 181"/>
            <p:cNvSpPr>
              <a:spLocks noChangeArrowheads="1"/>
            </p:cNvSpPr>
            <p:nvPr/>
          </p:nvSpPr>
          <p:spPr bwMode="auto">
            <a:xfrm>
              <a:off x="1781925"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1" name="Oval 182"/>
            <p:cNvSpPr>
              <a:spLocks noChangeArrowheads="1"/>
            </p:cNvSpPr>
            <p:nvPr/>
          </p:nvSpPr>
          <p:spPr bwMode="auto">
            <a:xfrm>
              <a:off x="1781925" y="4469939"/>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2" name="Oval 183"/>
            <p:cNvSpPr>
              <a:spLocks noChangeArrowheads="1"/>
            </p:cNvSpPr>
            <p:nvPr/>
          </p:nvSpPr>
          <p:spPr bwMode="auto">
            <a:xfrm>
              <a:off x="1781925" y="4469939"/>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3" name="Oval 184"/>
            <p:cNvSpPr>
              <a:spLocks noChangeArrowheads="1"/>
            </p:cNvSpPr>
            <p:nvPr/>
          </p:nvSpPr>
          <p:spPr bwMode="auto">
            <a:xfrm>
              <a:off x="1781925" y="4469939"/>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4" name="Oval 185"/>
            <p:cNvSpPr>
              <a:spLocks noChangeArrowheads="1"/>
            </p:cNvSpPr>
            <p:nvPr/>
          </p:nvSpPr>
          <p:spPr bwMode="auto">
            <a:xfrm>
              <a:off x="1781925" y="4469939"/>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5" name="Oval 186"/>
            <p:cNvSpPr>
              <a:spLocks noChangeArrowheads="1"/>
            </p:cNvSpPr>
            <p:nvPr/>
          </p:nvSpPr>
          <p:spPr bwMode="auto">
            <a:xfrm>
              <a:off x="1781925" y="4343983"/>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6" name="Oval 187"/>
            <p:cNvSpPr>
              <a:spLocks noChangeArrowheads="1"/>
            </p:cNvSpPr>
            <p:nvPr/>
          </p:nvSpPr>
          <p:spPr bwMode="auto">
            <a:xfrm>
              <a:off x="1781925" y="4343983"/>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7" name="Oval 188"/>
            <p:cNvSpPr>
              <a:spLocks noChangeArrowheads="1"/>
            </p:cNvSpPr>
            <p:nvPr/>
          </p:nvSpPr>
          <p:spPr bwMode="auto">
            <a:xfrm>
              <a:off x="1781925" y="4343983"/>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8" name="Oval 189"/>
            <p:cNvSpPr>
              <a:spLocks noChangeArrowheads="1"/>
            </p:cNvSpPr>
            <p:nvPr/>
          </p:nvSpPr>
          <p:spPr bwMode="auto">
            <a:xfrm>
              <a:off x="1781925" y="4246429"/>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9" name="Oval 190"/>
            <p:cNvSpPr>
              <a:spLocks noChangeArrowheads="1"/>
            </p:cNvSpPr>
            <p:nvPr/>
          </p:nvSpPr>
          <p:spPr bwMode="auto">
            <a:xfrm>
              <a:off x="1781925" y="4246429"/>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0" name="Oval 191"/>
            <p:cNvSpPr>
              <a:spLocks noChangeArrowheads="1"/>
            </p:cNvSpPr>
            <p:nvPr/>
          </p:nvSpPr>
          <p:spPr bwMode="auto">
            <a:xfrm>
              <a:off x="1781925" y="4246429"/>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1" name="Oval 192"/>
            <p:cNvSpPr>
              <a:spLocks noChangeArrowheads="1"/>
            </p:cNvSpPr>
            <p:nvPr/>
          </p:nvSpPr>
          <p:spPr bwMode="auto">
            <a:xfrm>
              <a:off x="1781925" y="4246429"/>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2" name="Oval 193"/>
            <p:cNvSpPr>
              <a:spLocks noChangeArrowheads="1"/>
            </p:cNvSpPr>
            <p:nvPr/>
          </p:nvSpPr>
          <p:spPr bwMode="auto">
            <a:xfrm>
              <a:off x="1781925" y="3830279"/>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3" name="Oval 194"/>
            <p:cNvSpPr>
              <a:spLocks noChangeArrowheads="1"/>
            </p:cNvSpPr>
            <p:nvPr/>
          </p:nvSpPr>
          <p:spPr bwMode="auto">
            <a:xfrm>
              <a:off x="1781925" y="3620352"/>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4" name="Oval 195"/>
            <p:cNvSpPr>
              <a:spLocks noChangeArrowheads="1"/>
            </p:cNvSpPr>
            <p:nvPr/>
          </p:nvSpPr>
          <p:spPr bwMode="auto">
            <a:xfrm>
              <a:off x="1781925" y="5124416"/>
              <a:ext cx="41881"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5" name="Oval 196"/>
            <p:cNvSpPr>
              <a:spLocks noChangeArrowheads="1"/>
            </p:cNvSpPr>
            <p:nvPr/>
          </p:nvSpPr>
          <p:spPr bwMode="auto">
            <a:xfrm>
              <a:off x="1781925" y="4823110"/>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6" name="Oval 197"/>
            <p:cNvSpPr>
              <a:spLocks noChangeArrowheads="1"/>
            </p:cNvSpPr>
            <p:nvPr/>
          </p:nvSpPr>
          <p:spPr bwMode="auto">
            <a:xfrm>
              <a:off x="1781925" y="4823110"/>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7" name="Oval 198"/>
            <p:cNvSpPr>
              <a:spLocks noChangeArrowheads="1"/>
            </p:cNvSpPr>
            <p:nvPr/>
          </p:nvSpPr>
          <p:spPr bwMode="auto">
            <a:xfrm>
              <a:off x="1781925" y="4646524"/>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8" name="Oval 199"/>
            <p:cNvSpPr>
              <a:spLocks noChangeArrowheads="1"/>
            </p:cNvSpPr>
            <p:nvPr/>
          </p:nvSpPr>
          <p:spPr bwMode="auto">
            <a:xfrm>
              <a:off x="1781925" y="4520568"/>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9" name="Oval 200"/>
            <p:cNvSpPr>
              <a:spLocks noChangeArrowheads="1"/>
            </p:cNvSpPr>
            <p:nvPr/>
          </p:nvSpPr>
          <p:spPr bwMode="auto">
            <a:xfrm>
              <a:off x="1781925" y="4520568"/>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0" name="Oval 201"/>
            <p:cNvSpPr>
              <a:spLocks noChangeArrowheads="1"/>
            </p:cNvSpPr>
            <p:nvPr/>
          </p:nvSpPr>
          <p:spPr bwMode="auto">
            <a:xfrm>
              <a:off x="1781925" y="4343983"/>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1" name="Oval 202"/>
            <p:cNvSpPr>
              <a:spLocks noChangeArrowheads="1"/>
            </p:cNvSpPr>
            <p:nvPr/>
          </p:nvSpPr>
          <p:spPr bwMode="auto">
            <a:xfrm>
              <a:off x="1781925" y="4343983"/>
              <a:ext cx="41881"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2" name="Oval 203"/>
            <p:cNvSpPr>
              <a:spLocks noChangeArrowheads="1"/>
            </p:cNvSpPr>
            <p:nvPr/>
          </p:nvSpPr>
          <p:spPr bwMode="auto">
            <a:xfrm>
              <a:off x="1784543" y="4947830"/>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3" name="Oval 204"/>
            <p:cNvSpPr>
              <a:spLocks noChangeArrowheads="1"/>
            </p:cNvSpPr>
            <p:nvPr/>
          </p:nvSpPr>
          <p:spPr bwMode="auto">
            <a:xfrm>
              <a:off x="1784543" y="4771245"/>
              <a:ext cx="40572" cy="39515"/>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4" name="Oval 205"/>
            <p:cNvSpPr>
              <a:spLocks noChangeArrowheads="1"/>
            </p:cNvSpPr>
            <p:nvPr/>
          </p:nvSpPr>
          <p:spPr bwMode="auto">
            <a:xfrm>
              <a:off x="1784543" y="4646524"/>
              <a:ext cx="40572" cy="3828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157" name="Group 407"/>
            <p:cNvGrpSpPr>
              <a:grpSpLocks/>
            </p:cNvGrpSpPr>
            <p:nvPr/>
          </p:nvGrpSpPr>
          <p:grpSpPr bwMode="auto">
            <a:xfrm>
              <a:off x="1779308" y="3798173"/>
              <a:ext cx="2870140" cy="1365760"/>
              <a:chOff x="1079" y="3258"/>
              <a:chExt cx="2193" cy="1106"/>
            </a:xfrm>
          </p:grpSpPr>
          <p:sp>
            <p:nvSpPr>
              <p:cNvPr id="2855" name="Oval 207"/>
              <p:cNvSpPr>
                <a:spLocks noChangeArrowheads="1"/>
              </p:cNvSpPr>
              <p:nvPr/>
            </p:nvSpPr>
            <p:spPr bwMode="auto">
              <a:xfrm>
                <a:off x="1083" y="394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6" name="Oval 208"/>
              <p:cNvSpPr>
                <a:spLocks noChangeArrowheads="1"/>
              </p:cNvSpPr>
              <p:nvPr/>
            </p:nvSpPr>
            <p:spPr bwMode="auto">
              <a:xfrm>
                <a:off x="1083" y="394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7" name="Oval 209"/>
              <p:cNvSpPr>
                <a:spLocks noChangeArrowheads="1"/>
              </p:cNvSpPr>
              <p:nvPr/>
            </p:nvSpPr>
            <p:spPr bwMode="auto">
              <a:xfrm>
                <a:off x="1083" y="3866"/>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8" name="Oval 210"/>
              <p:cNvSpPr>
                <a:spLocks noChangeArrowheads="1"/>
              </p:cNvSpPr>
              <p:nvPr/>
            </p:nvSpPr>
            <p:spPr bwMode="auto">
              <a:xfrm>
                <a:off x="1083" y="3866"/>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9" name="Oval 211"/>
              <p:cNvSpPr>
                <a:spLocks noChangeArrowheads="1"/>
              </p:cNvSpPr>
              <p:nvPr/>
            </p:nvSpPr>
            <p:spPr bwMode="auto">
              <a:xfrm>
                <a:off x="1083" y="3866"/>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0" name="Oval 212"/>
              <p:cNvSpPr>
                <a:spLocks noChangeArrowheads="1"/>
              </p:cNvSpPr>
              <p:nvPr/>
            </p:nvSpPr>
            <p:spPr bwMode="auto">
              <a:xfrm>
                <a:off x="1083" y="3866"/>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1" name="Oval 213"/>
              <p:cNvSpPr>
                <a:spLocks noChangeArrowheads="1"/>
              </p:cNvSpPr>
              <p:nvPr/>
            </p:nvSpPr>
            <p:spPr bwMode="auto">
              <a:xfrm>
                <a:off x="1083" y="3866"/>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2" name="Oval 214"/>
              <p:cNvSpPr>
                <a:spLocks noChangeArrowheads="1"/>
              </p:cNvSpPr>
              <p:nvPr/>
            </p:nvSpPr>
            <p:spPr bwMode="auto">
              <a:xfrm>
                <a:off x="1083" y="3866"/>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3" name="Oval 215"/>
              <p:cNvSpPr>
                <a:spLocks noChangeArrowheads="1"/>
              </p:cNvSpPr>
              <p:nvPr/>
            </p:nvSpPr>
            <p:spPr bwMode="auto">
              <a:xfrm>
                <a:off x="1083" y="3747"/>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4" name="Oval 216"/>
              <p:cNvSpPr>
                <a:spLocks noChangeArrowheads="1"/>
              </p:cNvSpPr>
              <p:nvPr/>
            </p:nvSpPr>
            <p:spPr bwMode="auto">
              <a:xfrm>
                <a:off x="1083" y="3700"/>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5" name="Oval 217"/>
              <p:cNvSpPr>
                <a:spLocks noChangeArrowheads="1"/>
              </p:cNvSpPr>
              <p:nvPr/>
            </p:nvSpPr>
            <p:spPr bwMode="auto">
              <a:xfrm>
                <a:off x="1083" y="3658"/>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6" name="Oval 218"/>
              <p:cNvSpPr>
                <a:spLocks noChangeArrowheads="1"/>
              </p:cNvSpPr>
              <p:nvPr/>
            </p:nvSpPr>
            <p:spPr bwMode="auto">
              <a:xfrm>
                <a:off x="1083" y="3621"/>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7" name="Oval 219"/>
              <p:cNvSpPr>
                <a:spLocks noChangeArrowheads="1"/>
              </p:cNvSpPr>
              <p:nvPr/>
            </p:nvSpPr>
            <p:spPr bwMode="auto">
              <a:xfrm>
                <a:off x="1083" y="3587"/>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8" name="Oval 220"/>
              <p:cNvSpPr>
                <a:spLocks noChangeArrowheads="1"/>
              </p:cNvSpPr>
              <p:nvPr/>
            </p:nvSpPr>
            <p:spPr bwMode="auto">
              <a:xfrm>
                <a:off x="1084" y="412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9" name="Oval 221"/>
              <p:cNvSpPr>
                <a:spLocks noChangeArrowheads="1"/>
              </p:cNvSpPr>
              <p:nvPr/>
            </p:nvSpPr>
            <p:spPr bwMode="auto">
              <a:xfrm>
                <a:off x="1084" y="412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0" name="Oval 222"/>
              <p:cNvSpPr>
                <a:spLocks noChangeArrowheads="1"/>
              </p:cNvSpPr>
              <p:nvPr/>
            </p:nvSpPr>
            <p:spPr bwMode="auto">
              <a:xfrm>
                <a:off x="1084" y="412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1" name="Oval 223"/>
              <p:cNvSpPr>
                <a:spLocks noChangeArrowheads="1"/>
              </p:cNvSpPr>
              <p:nvPr/>
            </p:nvSpPr>
            <p:spPr bwMode="auto">
              <a:xfrm>
                <a:off x="1084" y="394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2" name="Oval 224"/>
              <p:cNvSpPr>
                <a:spLocks noChangeArrowheads="1"/>
              </p:cNvSpPr>
              <p:nvPr/>
            </p:nvSpPr>
            <p:spPr bwMode="auto">
              <a:xfrm>
                <a:off x="1084" y="394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3" name="Oval 225"/>
              <p:cNvSpPr>
                <a:spLocks noChangeArrowheads="1"/>
              </p:cNvSpPr>
              <p:nvPr/>
            </p:nvSpPr>
            <p:spPr bwMode="auto">
              <a:xfrm>
                <a:off x="1084" y="394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4" name="Oval 226"/>
              <p:cNvSpPr>
                <a:spLocks noChangeArrowheads="1"/>
              </p:cNvSpPr>
              <p:nvPr/>
            </p:nvSpPr>
            <p:spPr bwMode="auto">
              <a:xfrm>
                <a:off x="1084" y="3779"/>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5" name="Oval 227"/>
              <p:cNvSpPr>
                <a:spLocks noChangeArrowheads="1"/>
              </p:cNvSpPr>
              <p:nvPr/>
            </p:nvSpPr>
            <p:spPr bwMode="auto">
              <a:xfrm>
                <a:off x="1084" y="3700"/>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6" name="Oval 228"/>
              <p:cNvSpPr>
                <a:spLocks noChangeArrowheads="1"/>
              </p:cNvSpPr>
              <p:nvPr/>
            </p:nvSpPr>
            <p:spPr bwMode="auto">
              <a:xfrm>
                <a:off x="1085" y="4189"/>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7" name="Oval 229"/>
              <p:cNvSpPr>
                <a:spLocks noChangeArrowheads="1"/>
              </p:cNvSpPr>
              <p:nvPr/>
            </p:nvSpPr>
            <p:spPr bwMode="auto">
              <a:xfrm>
                <a:off x="1085" y="3890"/>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8" name="Oval 230"/>
              <p:cNvSpPr>
                <a:spLocks noChangeArrowheads="1"/>
              </p:cNvSpPr>
              <p:nvPr/>
            </p:nvSpPr>
            <p:spPr bwMode="auto">
              <a:xfrm>
                <a:off x="1085" y="3890"/>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9" name="Oval 231"/>
              <p:cNvSpPr>
                <a:spLocks noChangeArrowheads="1"/>
              </p:cNvSpPr>
              <p:nvPr/>
            </p:nvSpPr>
            <p:spPr bwMode="auto">
              <a:xfrm>
                <a:off x="1085" y="3843"/>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0" name="Oval 232"/>
              <p:cNvSpPr>
                <a:spLocks noChangeArrowheads="1"/>
              </p:cNvSpPr>
              <p:nvPr/>
            </p:nvSpPr>
            <p:spPr bwMode="auto">
              <a:xfrm>
                <a:off x="1085" y="3802"/>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1" name="Oval 233"/>
              <p:cNvSpPr>
                <a:spLocks noChangeArrowheads="1"/>
              </p:cNvSpPr>
              <p:nvPr/>
            </p:nvSpPr>
            <p:spPr bwMode="auto">
              <a:xfrm>
                <a:off x="1085" y="3764"/>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2" name="Oval 234"/>
              <p:cNvSpPr>
                <a:spLocks noChangeArrowheads="1"/>
              </p:cNvSpPr>
              <p:nvPr/>
            </p:nvSpPr>
            <p:spPr bwMode="auto">
              <a:xfrm>
                <a:off x="1086" y="4142"/>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3" name="Oval 235"/>
              <p:cNvSpPr>
                <a:spLocks noChangeArrowheads="1"/>
              </p:cNvSpPr>
              <p:nvPr/>
            </p:nvSpPr>
            <p:spPr bwMode="auto">
              <a:xfrm>
                <a:off x="1086" y="3999"/>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4" name="Oval 236"/>
              <p:cNvSpPr>
                <a:spLocks noChangeArrowheads="1"/>
              </p:cNvSpPr>
              <p:nvPr/>
            </p:nvSpPr>
            <p:spPr bwMode="auto">
              <a:xfrm>
                <a:off x="1086" y="3754"/>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5" name="Oval 237"/>
              <p:cNvSpPr>
                <a:spLocks noChangeArrowheads="1"/>
              </p:cNvSpPr>
              <p:nvPr/>
            </p:nvSpPr>
            <p:spPr bwMode="auto">
              <a:xfrm>
                <a:off x="1086" y="3700"/>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6" name="Oval 238"/>
              <p:cNvSpPr>
                <a:spLocks noChangeArrowheads="1"/>
              </p:cNvSpPr>
              <p:nvPr/>
            </p:nvSpPr>
            <p:spPr bwMode="auto">
              <a:xfrm>
                <a:off x="1088" y="4291"/>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7" name="Oval 239"/>
              <p:cNvSpPr>
                <a:spLocks noChangeArrowheads="1"/>
              </p:cNvSpPr>
              <p:nvPr/>
            </p:nvSpPr>
            <p:spPr bwMode="auto">
              <a:xfrm>
                <a:off x="1088" y="3866"/>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8" name="Oval 240"/>
              <p:cNvSpPr>
                <a:spLocks noChangeArrowheads="1"/>
              </p:cNvSpPr>
              <p:nvPr/>
            </p:nvSpPr>
            <p:spPr bwMode="auto">
              <a:xfrm>
                <a:off x="1088" y="3832"/>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9" name="Oval 241"/>
              <p:cNvSpPr>
                <a:spLocks noChangeArrowheads="1"/>
              </p:cNvSpPr>
              <p:nvPr/>
            </p:nvSpPr>
            <p:spPr bwMode="auto">
              <a:xfrm>
                <a:off x="1088" y="3747"/>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0" name="Oval 242"/>
              <p:cNvSpPr>
                <a:spLocks noChangeArrowheads="1"/>
              </p:cNvSpPr>
              <p:nvPr/>
            </p:nvSpPr>
            <p:spPr bwMode="auto">
              <a:xfrm>
                <a:off x="1088" y="3747"/>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1" name="Oval 243"/>
              <p:cNvSpPr>
                <a:spLocks noChangeArrowheads="1"/>
              </p:cNvSpPr>
              <p:nvPr/>
            </p:nvSpPr>
            <p:spPr bwMode="auto">
              <a:xfrm>
                <a:off x="1088" y="3639"/>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2" name="Oval 244"/>
              <p:cNvSpPr>
                <a:spLocks noChangeArrowheads="1"/>
              </p:cNvSpPr>
              <p:nvPr/>
            </p:nvSpPr>
            <p:spPr bwMode="auto">
              <a:xfrm>
                <a:off x="1089" y="394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3" name="Oval 245"/>
              <p:cNvSpPr>
                <a:spLocks noChangeArrowheads="1"/>
              </p:cNvSpPr>
              <p:nvPr/>
            </p:nvSpPr>
            <p:spPr bwMode="auto">
              <a:xfrm>
                <a:off x="1089" y="3873"/>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4" name="Oval 246"/>
              <p:cNvSpPr>
                <a:spLocks noChangeArrowheads="1"/>
              </p:cNvSpPr>
              <p:nvPr/>
            </p:nvSpPr>
            <p:spPr bwMode="auto">
              <a:xfrm>
                <a:off x="1089" y="3843"/>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5" name="Oval 247"/>
              <p:cNvSpPr>
                <a:spLocks noChangeArrowheads="1"/>
              </p:cNvSpPr>
              <p:nvPr/>
            </p:nvSpPr>
            <p:spPr bwMode="auto">
              <a:xfrm>
                <a:off x="1089" y="381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6" name="Oval 248"/>
              <p:cNvSpPr>
                <a:spLocks noChangeArrowheads="1"/>
              </p:cNvSpPr>
              <p:nvPr/>
            </p:nvSpPr>
            <p:spPr bwMode="auto">
              <a:xfrm>
                <a:off x="1090" y="3852"/>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7" name="Oval 249"/>
              <p:cNvSpPr>
                <a:spLocks noChangeArrowheads="1"/>
              </p:cNvSpPr>
              <p:nvPr/>
            </p:nvSpPr>
            <p:spPr bwMode="auto">
              <a:xfrm>
                <a:off x="1090" y="3779"/>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8" name="Oval 250"/>
              <p:cNvSpPr>
                <a:spLocks noChangeArrowheads="1"/>
              </p:cNvSpPr>
              <p:nvPr/>
            </p:nvSpPr>
            <p:spPr bwMode="auto">
              <a:xfrm>
                <a:off x="1091" y="3945"/>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9" name="Oval 251"/>
              <p:cNvSpPr>
                <a:spLocks noChangeArrowheads="1"/>
              </p:cNvSpPr>
              <p:nvPr/>
            </p:nvSpPr>
            <p:spPr bwMode="auto">
              <a:xfrm>
                <a:off x="1091" y="3945"/>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0" name="Oval 252"/>
              <p:cNvSpPr>
                <a:spLocks noChangeArrowheads="1"/>
              </p:cNvSpPr>
              <p:nvPr/>
            </p:nvSpPr>
            <p:spPr bwMode="auto">
              <a:xfrm>
                <a:off x="1091" y="3914"/>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1" name="Oval 253"/>
              <p:cNvSpPr>
                <a:spLocks noChangeArrowheads="1"/>
              </p:cNvSpPr>
              <p:nvPr/>
            </p:nvSpPr>
            <p:spPr bwMode="auto">
              <a:xfrm>
                <a:off x="1091" y="3752"/>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2" name="Oval 254"/>
              <p:cNvSpPr>
                <a:spLocks noChangeArrowheads="1"/>
              </p:cNvSpPr>
              <p:nvPr/>
            </p:nvSpPr>
            <p:spPr bwMode="auto">
              <a:xfrm>
                <a:off x="1093" y="4253"/>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3" name="Oval 255"/>
              <p:cNvSpPr>
                <a:spLocks noChangeArrowheads="1"/>
              </p:cNvSpPr>
              <p:nvPr/>
            </p:nvSpPr>
            <p:spPr bwMode="auto">
              <a:xfrm>
                <a:off x="1095" y="3819"/>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4" name="Oval 256"/>
              <p:cNvSpPr>
                <a:spLocks noChangeArrowheads="1"/>
              </p:cNvSpPr>
              <p:nvPr/>
            </p:nvSpPr>
            <p:spPr bwMode="auto">
              <a:xfrm>
                <a:off x="1095" y="3802"/>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5" name="Oval 257"/>
              <p:cNvSpPr>
                <a:spLocks noChangeArrowheads="1"/>
              </p:cNvSpPr>
              <p:nvPr/>
            </p:nvSpPr>
            <p:spPr bwMode="auto">
              <a:xfrm>
                <a:off x="1097" y="3903"/>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6" name="Oval 258"/>
              <p:cNvSpPr>
                <a:spLocks noChangeArrowheads="1"/>
              </p:cNvSpPr>
              <p:nvPr/>
            </p:nvSpPr>
            <p:spPr bwMode="auto">
              <a:xfrm>
                <a:off x="1099" y="3924"/>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7" name="Oval 259"/>
              <p:cNvSpPr>
                <a:spLocks noChangeArrowheads="1"/>
              </p:cNvSpPr>
              <p:nvPr/>
            </p:nvSpPr>
            <p:spPr bwMode="auto">
              <a:xfrm>
                <a:off x="1100" y="396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8" name="Oval 260"/>
              <p:cNvSpPr>
                <a:spLocks noChangeArrowheads="1"/>
              </p:cNvSpPr>
              <p:nvPr/>
            </p:nvSpPr>
            <p:spPr bwMode="auto">
              <a:xfrm>
                <a:off x="1101" y="3909"/>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9" name="Oval 261"/>
              <p:cNvSpPr>
                <a:spLocks noChangeArrowheads="1"/>
              </p:cNvSpPr>
              <p:nvPr/>
            </p:nvSpPr>
            <p:spPr bwMode="auto">
              <a:xfrm>
                <a:off x="1101" y="3750"/>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0" name="Oval 262"/>
              <p:cNvSpPr>
                <a:spLocks noChangeArrowheads="1"/>
              </p:cNvSpPr>
              <p:nvPr/>
            </p:nvSpPr>
            <p:spPr bwMode="auto">
              <a:xfrm>
                <a:off x="1102" y="3982"/>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1" name="Oval 263"/>
              <p:cNvSpPr>
                <a:spLocks noChangeArrowheads="1"/>
              </p:cNvSpPr>
              <p:nvPr/>
            </p:nvSpPr>
            <p:spPr bwMode="auto">
              <a:xfrm>
                <a:off x="1102" y="3839"/>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2" name="Oval 264"/>
              <p:cNvSpPr>
                <a:spLocks noChangeArrowheads="1"/>
              </p:cNvSpPr>
              <p:nvPr/>
            </p:nvSpPr>
            <p:spPr bwMode="auto">
              <a:xfrm>
                <a:off x="1102" y="3839"/>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3" name="Oval 265"/>
              <p:cNvSpPr>
                <a:spLocks noChangeArrowheads="1"/>
              </p:cNvSpPr>
              <p:nvPr/>
            </p:nvSpPr>
            <p:spPr bwMode="auto">
              <a:xfrm>
                <a:off x="1103" y="3796"/>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4" name="Oval 266"/>
              <p:cNvSpPr>
                <a:spLocks noChangeArrowheads="1"/>
              </p:cNvSpPr>
              <p:nvPr/>
            </p:nvSpPr>
            <p:spPr bwMode="auto">
              <a:xfrm>
                <a:off x="1106" y="3875"/>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5" name="Oval 267"/>
              <p:cNvSpPr>
                <a:spLocks noChangeArrowheads="1"/>
              </p:cNvSpPr>
              <p:nvPr/>
            </p:nvSpPr>
            <p:spPr bwMode="auto">
              <a:xfrm>
                <a:off x="1106" y="3863"/>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6" name="Oval 268"/>
              <p:cNvSpPr>
                <a:spLocks noChangeArrowheads="1"/>
              </p:cNvSpPr>
              <p:nvPr/>
            </p:nvSpPr>
            <p:spPr bwMode="auto">
              <a:xfrm>
                <a:off x="1106" y="3786"/>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7" name="Oval 269"/>
              <p:cNvSpPr>
                <a:spLocks noChangeArrowheads="1"/>
              </p:cNvSpPr>
              <p:nvPr/>
            </p:nvSpPr>
            <p:spPr bwMode="auto">
              <a:xfrm>
                <a:off x="1106" y="3767"/>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8" name="Oval 270"/>
              <p:cNvSpPr>
                <a:spLocks noChangeArrowheads="1"/>
              </p:cNvSpPr>
              <p:nvPr/>
            </p:nvSpPr>
            <p:spPr bwMode="auto">
              <a:xfrm>
                <a:off x="1106" y="3692"/>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9" name="Oval 271"/>
              <p:cNvSpPr>
                <a:spLocks noChangeArrowheads="1"/>
              </p:cNvSpPr>
              <p:nvPr/>
            </p:nvSpPr>
            <p:spPr bwMode="auto">
              <a:xfrm>
                <a:off x="1107" y="3773"/>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0" name="Oval 272"/>
              <p:cNvSpPr>
                <a:spLocks noChangeArrowheads="1"/>
              </p:cNvSpPr>
              <p:nvPr/>
            </p:nvSpPr>
            <p:spPr bwMode="auto">
              <a:xfrm>
                <a:off x="1108" y="3729"/>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1" name="Oval 273"/>
              <p:cNvSpPr>
                <a:spLocks noChangeArrowheads="1"/>
              </p:cNvSpPr>
              <p:nvPr/>
            </p:nvSpPr>
            <p:spPr bwMode="auto">
              <a:xfrm>
                <a:off x="1114" y="3802"/>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2" name="Oval 274"/>
              <p:cNvSpPr>
                <a:spLocks noChangeArrowheads="1"/>
              </p:cNvSpPr>
              <p:nvPr/>
            </p:nvSpPr>
            <p:spPr bwMode="auto">
              <a:xfrm>
                <a:off x="1115" y="3813"/>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3" name="Oval 275"/>
              <p:cNvSpPr>
                <a:spLocks noChangeArrowheads="1"/>
              </p:cNvSpPr>
              <p:nvPr/>
            </p:nvSpPr>
            <p:spPr bwMode="auto">
              <a:xfrm>
                <a:off x="1117" y="3866"/>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4" name="Oval 276"/>
              <p:cNvSpPr>
                <a:spLocks noChangeArrowheads="1"/>
              </p:cNvSpPr>
              <p:nvPr/>
            </p:nvSpPr>
            <p:spPr bwMode="auto">
              <a:xfrm>
                <a:off x="1117" y="3621"/>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5" name="Oval 277"/>
              <p:cNvSpPr>
                <a:spLocks noChangeArrowheads="1"/>
              </p:cNvSpPr>
              <p:nvPr/>
            </p:nvSpPr>
            <p:spPr bwMode="auto">
              <a:xfrm>
                <a:off x="1118" y="394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6" name="Oval 278"/>
              <p:cNvSpPr>
                <a:spLocks noChangeArrowheads="1"/>
              </p:cNvSpPr>
              <p:nvPr/>
            </p:nvSpPr>
            <p:spPr bwMode="auto">
              <a:xfrm>
                <a:off x="1118" y="3868"/>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7" name="Oval 279"/>
              <p:cNvSpPr>
                <a:spLocks noChangeArrowheads="1"/>
              </p:cNvSpPr>
              <p:nvPr/>
            </p:nvSpPr>
            <p:spPr bwMode="auto">
              <a:xfrm>
                <a:off x="1118" y="3827"/>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8" name="Oval 280"/>
              <p:cNvSpPr>
                <a:spLocks noChangeArrowheads="1"/>
              </p:cNvSpPr>
              <p:nvPr/>
            </p:nvSpPr>
            <p:spPr bwMode="auto">
              <a:xfrm>
                <a:off x="1121" y="3965"/>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9" name="Oval 281"/>
              <p:cNvSpPr>
                <a:spLocks noChangeArrowheads="1"/>
              </p:cNvSpPr>
              <p:nvPr/>
            </p:nvSpPr>
            <p:spPr bwMode="auto">
              <a:xfrm>
                <a:off x="1121" y="3788"/>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0" name="Oval 282"/>
              <p:cNvSpPr>
                <a:spLocks noChangeArrowheads="1"/>
              </p:cNvSpPr>
              <p:nvPr/>
            </p:nvSpPr>
            <p:spPr bwMode="auto">
              <a:xfrm>
                <a:off x="1125" y="3963"/>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1" name="Oval 283"/>
              <p:cNvSpPr>
                <a:spLocks noChangeArrowheads="1"/>
              </p:cNvSpPr>
              <p:nvPr/>
            </p:nvSpPr>
            <p:spPr bwMode="auto">
              <a:xfrm>
                <a:off x="1133" y="3945"/>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2" name="Oval 284"/>
              <p:cNvSpPr>
                <a:spLocks noChangeArrowheads="1"/>
              </p:cNvSpPr>
              <p:nvPr/>
            </p:nvSpPr>
            <p:spPr bwMode="auto">
              <a:xfrm>
                <a:off x="1135" y="3707"/>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3" name="Oval 285"/>
              <p:cNvSpPr>
                <a:spLocks noChangeArrowheads="1"/>
              </p:cNvSpPr>
              <p:nvPr/>
            </p:nvSpPr>
            <p:spPr bwMode="auto">
              <a:xfrm>
                <a:off x="1147" y="3926"/>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4" name="Oval 286"/>
              <p:cNvSpPr>
                <a:spLocks noChangeArrowheads="1"/>
              </p:cNvSpPr>
              <p:nvPr/>
            </p:nvSpPr>
            <p:spPr bwMode="auto">
              <a:xfrm>
                <a:off x="1150" y="3900"/>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5" name="Oval 287"/>
              <p:cNvSpPr>
                <a:spLocks noChangeArrowheads="1"/>
              </p:cNvSpPr>
              <p:nvPr/>
            </p:nvSpPr>
            <p:spPr bwMode="auto">
              <a:xfrm>
                <a:off x="1150" y="3750"/>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6" name="Oval 288"/>
              <p:cNvSpPr>
                <a:spLocks noChangeArrowheads="1"/>
              </p:cNvSpPr>
              <p:nvPr/>
            </p:nvSpPr>
            <p:spPr bwMode="auto">
              <a:xfrm>
                <a:off x="1169" y="3918"/>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7" name="Oval 289"/>
              <p:cNvSpPr>
                <a:spLocks noChangeArrowheads="1"/>
              </p:cNvSpPr>
              <p:nvPr/>
            </p:nvSpPr>
            <p:spPr bwMode="auto">
              <a:xfrm>
                <a:off x="1172" y="387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8" name="Oval 290"/>
              <p:cNvSpPr>
                <a:spLocks noChangeArrowheads="1"/>
              </p:cNvSpPr>
              <p:nvPr/>
            </p:nvSpPr>
            <p:spPr bwMode="auto">
              <a:xfrm>
                <a:off x="1174" y="3666"/>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9" name="Oval 291"/>
              <p:cNvSpPr>
                <a:spLocks noChangeArrowheads="1"/>
              </p:cNvSpPr>
              <p:nvPr/>
            </p:nvSpPr>
            <p:spPr bwMode="auto">
              <a:xfrm>
                <a:off x="1176" y="3878"/>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0" name="Oval 292"/>
              <p:cNvSpPr>
                <a:spLocks noChangeArrowheads="1"/>
              </p:cNvSpPr>
              <p:nvPr/>
            </p:nvSpPr>
            <p:spPr bwMode="auto">
              <a:xfrm>
                <a:off x="1179" y="3905"/>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1" name="Oval 293"/>
              <p:cNvSpPr>
                <a:spLocks noChangeArrowheads="1"/>
              </p:cNvSpPr>
              <p:nvPr/>
            </p:nvSpPr>
            <p:spPr bwMode="auto">
              <a:xfrm>
                <a:off x="1203" y="3790"/>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2" name="Oval 294"/>
              <p:cNvSpPr>
                <a:spLocks noChangeArrowheads="1"/>
              </p:cNvSpPr>
              <p:nvPr/>
            </p:nvSpPr>
            <p:spPr bwMode="auto">
              <a:xfrm>
                <a:off x="1220" y="3793"/>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3" name="Oval 295"/>
              <p:cNvSpPr>
                <a:spLocks noChangeArrowheads="1"/>
              </p:cNvSpPr>
              <p:nvPr/>
            </p:nvSpPr>
            <p:spPr bwMode="auto">
              <a:xfrm>
                <a:off x="1223" y="3855"/>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4" name="Oval 296"/>
              <p:cNvSpPr>
                <a:spLocks noChangeArrowheads="1"/>
              </p:cNvSpPr>
              <p:nvPr/>
            </p:nvSpPr>
            <p:spPr bwMode="auto">
              <a:xfrm>
                <a:off x="1251" y="3818"/>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5" name="Oval 297"/>
              <p:cNvSpPr>
                <a:spLocks noChangeArrowheads="1"/>
              </p:cNvSpPr>
              <p:nvPr/>
            </p:nvSpPr>
            <p:spPr bwMode="auto">
              <a:xfrm>
                <a:off x="1269" y="3836"/>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6" name="Oval 298"/>
              <p:cNvSpPr>
                <a:spLocks noChangeArrowheads="1"/>
              </p:cNvSpPr>
              <p:nvPr/>
            </p:nvSpPr>
            <p:spPr bwMode="auto">
              <a:xfrm>
                <a:off x="1271" y="3907"/>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7" name="Oval 299"/>
              <p:cNvSpPr>
                <a:spLocks noChangeArrowheads="1"/>
              </p:cNvSpPr>
              <p:nvPr/>
            </p:nvSpPr>
            <p:spPr bwMode="auto">
              <a:xfrm>
                <a:off x="1305" y="4040"/>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8" name="Oval 300"/>
              <p:cNvSpPr>
                <a:spLocks noChangeArrowheads="1"/>
              </p:cNvSpPr>
              <p:nvPr/>
            </p:nvSpPr>
            <p:spPr bwMode="auto">
              <a:xfrm>
                <a:off x="1313" y="3842"/>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9" name="Oval 301"/>
              <p:cNvSpPr>
                <a:spLocks noChangeArrowheads="1"/>
              </p:cNvSpPr>
              <p:nvPr/>
            </p:nvSpPr>
            <p:spPr bwMode="auto">
              <a:xfrm>
                <a:off x="1374" y="3885"/>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0" name="Oval 302"/>
              <p:cNvSpPr>
                <a:spLocks noChangeArrowheads="1"/>
              </p:cNvSpPr>
              <p:nvPr/>
            </p:nvSpPr>
            <p:spPr bwMode="auto">
              <a:xfrm>
                <a:off x="1383" y="3880"/>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1" name="Oval 303"/>
              <p:cNvSpPr>
                <a:spLocks noChangeArrowheads="1"/>
              </p:cNvSpPr>
              <p:nvPr/>
            </p:nvSpPr>
            <p:spPr bwMode="auto">
              <a:xfrm>
                <a:off x="1392" y="3994"/>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2" name="Oval 304"/>
              <p:cNvSpPr>
                <a:spLocks noChangeArrowheads="1"/>
              </p:cNvSpPr>
              <p:nvPr/>
            </p:nvSpPr>
            <p:spPr bwMode="auto">
              <a:xfrm>
                <a:off x="1413" y="3832"/>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3" name="Oval 305"/>
              <p:cNvSpPr>
                <a:spLocks noChangeArrowheads="1"/>
              </p:cNvSpPr>
              <p:nvPr/>
            </p:nvSpPr>
            <p:spPr bwMode="auto">
              <a:xfrm>
                <a:off x="1423" y="3864"/>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4" name="Oval 306"/>
              <p:cNvSpPr>
                <a:spLocks noChangeArrowheads="1"/>
              </p:cNvSpPr>
              <p:nvPr/>
            </p:nvSpPr>
            <p:spPr bwMode="auto">
              <a:xfrm>
                <a:off x="1501" y="4011"/>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5" name="Oval 307"/>
              <p:cNvSpPr>
                <a:spLocks noChangeArrowheads="1"/>
              </p:cNvSpPr>
              <p:nvPr/>
            </p:nvSpPr>
            <p:spPr bwMode="auto">
              <a:xfrm>
                <a:off x="1529" y="3925"/>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6" name="Oval 308"/>
              <p:cNvSpPr>
                <a:spLocks noChangeArrowheads="1"/>
              </p:cNvSpPr>
              <p:nvPr/>
            </p:nvSpPr>
            <p:spPr bwMode="auto">
              <a:xfrm>
                <a:off x="1627" y="3983"/>
                <a:ext cx="31"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7" name="Oval 309"/>
              <p:cNvSpPr>
                <a:spLocks noChangeArrowheads="1"/>
              </p:cNvSpPr>
              <p:nvPr/>
            </p:nvSpPr>
            <p:spPr bwMode="auto">
              <a:xfrm>
                <a:off x="1844" y="4052"/>
                <a:ext cx="31"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8" name="Oval 310"/>
              <p:cNvSpPr>
                <a:spLocks noChangeArrowheads="1"/>
              </p:cNvSpPr>
              <p:nvPr/>
            </p:nvSpPr>
            <p:spPr bwMode="auto">
              <a:xfrm>
                <a:off x="2301" y="3979"/>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9" name="Oval 311"/>
              <p:cNvSpPr>
                <a:spLocks noChangeArrowheads="1"/>
              </p:cNvSpPr>
              <p:nvPr/>
            </p:nvSpPr>
            <p:spPr bwMode="auto">
              <a:xfrm>
                <a:off x="2692" y="3941"/>
                <a:ext cx="32" cy="32"/>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0" name="Oval 312"/>
              <p:cNvSpPr>
                <a:spLocks noChangeArrowheads="1"/>
              </p:cNvSpPr>
              <p:nvPr/>
            </p:nvSpPr>
            <p:spPr bwMode="auto">
              <a:xfrm>
                <a:off x="3240" y="4004"/>
                <a:ext cx="32" cy="31"/>
              </a:xfrm>
              <a:prstGeom prst="ellipse">
                <a:avLst/>
              </a:pr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1" name="Oval 313"/>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2" name="Oval 314"/>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3" name="Oval 315"/>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4" name="Oval 316"/>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5" name="Oval 317"/>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6" name="Oval 318"/>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7" name="Oval 319"/>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8" name="Oval 320"/>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9" name="Oval 321"/>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0" name="Oval 322"/>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1" name="Oval 323"/>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2" name="Oval 324"/>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3" name="Oval 325"/>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4" name="Oval 326"/>
              <p:cNvSpPr>
                <a:spLocks noChangeArrowheads="1"/>
              </p:cNvSpPr>
              <p:nvPr/>
            </p:nvSpPr>
            <p:spPr bwMode="auto">
              <a:xfrm>
                <a:off x="107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5" name="Oval 327"/>
              <p:cNvSpPr>
                <a:spLocks noChangeArrowheads="1"/>
              </p:cNvSpPr>
              <p:nvPr/>
            </p:nvSpPr>
            <p:spPr bwMode="auto">
              <a:xfrm>
                <a:off x="1079"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6" name="Oval 328"/>
              <p:cNvSpPr>
                <a:spLocks noChangeArrowheads="1"/>
              </p:cNvSpPr>
              <p:nvPr/>
            </p:nvSpPr>
            <p:spPr bwMode="auto">
              <a:xfrm>
                <a:off x="1079"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7" name="Oval 329"/>
              <p:cNvSpPr>
                <a:spLocks noChangeArrowheads="1"/>
              </p:cNvSpPr>
              <p:nvPr/>
            </p:nvSpPr>
            <p:spPr bwMode="auto">
              <a:xfrm>
                <a:off x="1079"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8" name="Oval 330"/>
              <p:cNvSpPr>
                <a:spLocks noChangeArrowheads="1"/>
              </p:cNvSpPr>
              <p:nvPr/>
            </p:nvSpPr>
            <p:spPr bwMode="auto">
              <a:xfrm>
                <a:off x="1079"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9" name="Oval 331"/>
              <p:cNvSpPr>
                <a:spLocks noChangeArrowheads="1"/>
              </p:cNvSpPr>
              <p:nvPr/>
            </p:nvSpPr>
            <p:spPr bwMode="auto">
              <a:xfrm>
                <a:off x="1079"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0" name="Oval 332"/>
              <p:cNvSpPr>
                <a:spLocks noChangeArrowheads="1"/>
              </p:cNvSpPr>
              <p:nvPr/>
            </p:nvSpPr>
            <p:spPr bwMode="auto">
              <a:xfrm>
                <a:off x="1079"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1" name="Oval 333"/>
              <p:cNvSpPr>
                <a:spLocks noChangeArrowheads="1"/>
              </p:cNvSpPr>
              <p:nvPr/>
            </p:nvSpPr>
            <p:spPr bwMode="auto">
              <a:xfrm>
                <a:off x="1079" y="355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2" name="Oval 334"/>
              <p:cNvSpPr>
                <a:spLocks noChangeArrowheads="1"/>
              </p:cNvSpPr>
              <p:nvPr/>
            </p:nvSpPr>
            <p:spPr bwMode="auto">
              <a:xfrm>
                <a:off x="1079" y="355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3" name="Oval 335"/>
              <p:cNvSpPr>
                <a:spLocks noChangeArrowheads="1"/>
              </p:cNvSpPr>
              <p:nvPr/>
            </p:nvSpPr>
            <p:spPr bwMode="auto">
              <a:xfrm>
                <a:off x="1079" y="355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4" name="Oval 336"/>
              <p:cNvSpPr>
                <a:spLocks noChangeArrowheads="1"/>
              </p:cNvSpPr>
              <p:nvPr/>
            </p:nvSpPr>
            <p:spPr bwMode="auto">
              <a:xfrm>
                <a:off x="1079" y="355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5" name="Oval 337"/>
              <p:cNvSpPr>
                <a:spLocks noChangeArrowheads="1"/>
              </p:cNvSpPr>
              <p:nvPr/>
            </p:nvSpPr>
            <p:spPr bwMode="auto">
              <a:xfrm>
                <a:off x="1079" y="355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6" name="Oval 338"/>
              <p:cNvSpPr>
                <a:spLocks noChangeArrowheads="1"/>
              </p:cNvSpPr>
              <p:nvPr/>
            </p:nvSpPr>
            <p:spPr bwMode="auto">
              <a:xfrm>
                <a:off x="1079" y="355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7" name="Oval 339"/>
              <p:cNvSpPr>
                <a:spLocks noChangeArrowheads="1"/>
              </p:cNvSpPr>
              <p:nvPr/>
            </p:nvSpPr>
            <p:spPr bwMode="auto">
              <a:xfrm>
                <a:off x="1079" y="355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8" name="Oval 340"/>
              <p:cNvSpPr>
                <a:spLocks noChangeArrowheads="1"/>
              </p:cNvSpPr>
              <p:nvPr/>
            </p:nvSpPr>
            <p:spPr bwMode="auto">
              <a:xfrm>
                <a:off x="1079" y="355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9" name="Oval 341"/>
              <p:cNvSpPr>
                <a:spLocks noChangeArrowheads="1"/>
              </p:cNvSpPr>
              <p:nvPr/>
            </p:nvSpPr>
            <p:spPr bwMode="auto">
              <a:xfrm>
                <a:off x="1079" y="3455"/>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0" name="Oval 342"/>
              <p:cNvSpPr>
                <a:spLocks noChangeArrowheads="1"/>
              </p:cNvSpPr>
              <p:nvPr/>
            </p:nvSpPr>
            <p:spPr bwMode="auto">
              <a:xfrm>
                <a:off x="1079" y="3455"/>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1" name="Oval 343"/>
              <p:cNvSpPr>
                <a:spLocks noChangeArrowheads="1"/>
              </p:cNvSpPr>
              <p:nvPr/>
            </p:nvSpPr>
            <p:spPr bwMode="auto">
              <a:xfrm>
                <a:off x="1079" y="3376"/>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2" name="Oval 344"/>
              <p:cNvSpPr>
                <a:spLocks noChangeArrowheads="1"/>
              </p:cNvSpPr>
              <p:nvPr/>
            </p:nvSpPr>
            <p:spPr bwMode="auto">
              <a:xfrm>
                <a:off x="1079" y="3376"/>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3" name="Oval 345"/>
              <p:cNvSpPr>
                <a:spLocks noChangeArrowheads="1"/>
              </p:cNvSpPr>
              <p:nvPr/>
            </p:nvSpPr>
            <p:spPr bwMode="auto">
              <a:xfrm>
                <a:off x="1079" y="3376"/>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4" name="Oval 346"/>
              <p:cNvSpPr>
                <a:spLocks noChangeArrowheads="1"/>
              </p:cNvSpPr>
              <p:nvPr/>
            </p:nvSpPr>
            <p:spPr bwMode="auto">
              <a:xfrm>
                <a:off x="1079" y="3376"/>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5" name="Oval 347"/>
              <p:cNvSpPr>
                <a:spLocks noChangeArrowheads="1"/>
              </p:cNvSpPr>
              <p:nvPr/>
            </p:nvSpPr>
            <p:spPr bwMode="auto">
              <a:xfrm>
                <a:off x="1079" y="3312"/>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6" name="Oval 348"/>
              <p:cNvSpPr>
                <a:spLocks noChangeArrowheads="1"/>
              </p:cNvSpPr>
              <p:nvPr/>
            </p:nvSpPr>
            <p:spPr bwMode="auto">
              <a:xfrm>
                <a:off x="1079" y="3258"/>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7" name="Oval 349"/>
              <p:cNvSpPr>
                <a:spLocks noChangeArrowheads="1"/>
              </p:cNvSpPr>
              <p:nvPr/>
            </p:nvSpPr>
            <p:spPr bwMode="auto">
              <a:xfrm>
                <a:off x="1081" y="4189"/>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8" name="Oval 350"/>
              <p:cNvSpPr>
                <a:spLocks noChangeArrowheads="1"/>
              </p:cNvSpPr>
              <p:nvPr/>
            </p:nvSpPr>
            <p:spPr bwMode="auto">
              <a:xfrm>
                <a:off x="1081" y="4189"/>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9" name="Oval 351"/>
              <p:cNvSpPr>
                <a:spLocks noChangeArrowheads="1"/>
              </p:cNvSpPr>
              <p:nvPr/>
            </p:nvSpPr>
            <p:spPr bwMode="auto">
              <a:xfrm>
                <a:off x="1081" y="4189"/>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0" name="Oval 352"/>
              <p:cNvSpPr>
                <a:spLocks noChangeArrowheads="1"/>
              </p:cNvSpPr>
              <p:nvPr/>
            </p:nvSpPr>
            <p:spPr bwMode="auto">
              <a:xfrm>
                <a:off x="1081" y="4189"/>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1" name="Oval 353"/>
              <p:cNvSpPr>
                <a:spLocks noChangeArrowheads="1"/>
              </p:cNvSpPr>
              <p:nvPr/>
            </p:nvSpPr>
            <p:spPr bwMode="auto">
              <a:xfrm>
                <a:off x="1081"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2" name="Oval 354"/>
              <p:cNvSpPr>
                <a:spLocks noChangeArrowheads="1"/>
              </p:cNvSpPr>
              <p:nvPr/>
            </p:nvSpPr>
            <p:spPr bwMode="auto">
              <a:xfrm>
                <a:off x="1081"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3" name="Oval 355"/>
              <p:cNvSpPr>
                <a:spLocks noChangeArrowheads="1"/>
              </p:cNvSpPr>
              <p:nvPr/>
            </p:nvSpPr>
            <p:spPr bwMode="auto">
              <a:xfrm>
                <a:off x="1081"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4" name="Oval 356"/>
              <p:cNvSpPr>
                <a:spLocks noChangeArrowheads="1"/>
              </p:cNvSpPr>
              <p:nvPr/>
            </p:nvSpPr>
            <p:spPr bwMode="auto">
              <a:xfrm>
                <a:off x="1081"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5" name="Oval 357"/>
              <p:cNvSpPr>
                <a:spLocks noChangeArrowheads="1"/>
              </p:cNvSpPr>
              <p:nvPr/>
            </p:nvSpPr>
            <p:spPr bwMode="auto">
              <a:xfrm>
                <a:off x="1081" y="380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6" name="Oval 358"/>
              <p:cNvSpPr>
                <a:spLocks noChangeArrowheads="1"/>
              </p:cNvSpPr>
              <p:nvPr/>
            </p:nvSpPr>
            <p:spPr bwMode="auto">
              <a:xfrm>
                <a:off x="1081" y="380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7" name="Oval 359"/>
              <p:cNvSpPr>
                <a:spLocks noChangeArrowheads="1"/>
              </p:cNvSpPr>
              <p:nvPr/>
            </p:nvSpPr>
            <p:spPr bwMode="auto">
              <a:xfrm>
                <a:off x="1081" y="380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8" name="Oval 360"/>
              <p:cNvSpPr>
                <a:spLocks noChangeArrowheads="1"/>
              </p:cNvSpPr>
              <p:nvPr/>
            </p:nvSpPr>
            <p:spPr bwMode="auto">
              <a:xfrm>
                <a:off x="1081"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9" name="Oval 361"/>
              <p:cNvSpPr>
                <a:spLocks noChangeArrowheads="1"/>
              </p:cNvSpPr>
              <p:nvPr/>
            </p:nvSpPr>
            <p:spPr bwMode="auto">
              <a:xfrm>
                <a:off x="1081"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0" name="Oval 362"/>
              <p:cNvSpPr>
                <a:spLocks noChangeArrowheads="1"/>
              </p:cNvSpPr>
              <p:nvPr/>
            </p:nvSpPr>
            <p:spPr bwMode="auto">
              <a:xfrm>
                <a:off x="1081"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1" name="Oval 363"/>
              <p:cNvSpPr>
                <a:spLocks noChangeArrowheads="1"/>
              </p:cNvSpPr>
              <p:nvPr/>
            </p:nvSpPr>
            <p:spPr bwMode="auto">
              <a:xfrm>
                <a:off x="1081"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2" name="Oval 364"/>
              <p:cNvSpPr>
                <a:spLocks noChangeArrowheads="1"/>
              </p:cNvSpPr>
              <p:nvPr/>
            </p:nvSpPr>
            <p:spPr bwMode="auto">
              <a:xfrm>
                <a:off x="1081"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3" name="Oval 365"/>
              <p:cNvSpPr>
                <a:spLocks noChangeArrowheads="1"/>
              </p:cNvSpPr>
              <p:nvPr/>
            </p:nvSpPr>
            <p:spPr bwMode="auto">
              <a:xfrm>
                <a:off x="1081"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4" name="Oval 366"/>
              <p:cNvSpPr>
                <a:spLocks noChangeArrowheads="1"/>
              </p:cNvSpPr>
              <p:nvPr/>
            </p:nvSpPr>
            <p:spPr bwMode="auto">
              <a:xfrm>
                <a:off x="1081" y="3621"/>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5" name="Oval 367"/>
              <p:cNvSpPr>
                <a:spLocks noChangeArrowheads="1"/>
              </p:cNvSpPr>
              <p:nvPr/>
            </p:nvSpPr>
            <p:spPr bwMode="auto">
              <a:xfrm>
                <a:off x="1081" y="3621"/>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6" name="Oval 368"/>
              <p:cNvSpPr>
                <a:spLocks noChangeArrowheads="1"/>
              </p:cNvSpPr>
              <p:nvPr/>
            </p:nvSpPr>
            <p:spPr bwMode="auto">
              <a:xfrm>
                <a:off x="1081" y="3557"/>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7" name="Oval 369"/>
              <p:cNvSpPr>
                <a:spLocks noChangeArrowheads="1"/>
              </p:cNvSpPr>
              <p:nvPr/>
            </p:nvSpPr>
            <p:spPr bwMode="auto">
              <a:xfrm>
                <a:off x="1081" y="3557"/>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8" name="Oval 370"/>
              <p:cNvSpPr>
                <a:spLocks noChangeArrowheads="1"/>
              </p:cNvSpPr>
              <p:nvPr/>
            </p:nvSpPr>
            <p:spPr bwMode="auto">
              <a:xfrm>
                <a:off x="1081" y="3557"/>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9" name="Oval 371"/>
              <p:cNvSpPr>
                <a:spLocks noChangeArrowheads="1"/>
              </p:cNvSpPr>
              <p:nvPr/>
            </p:nvSpPr>
            <p:spPr bwMode="auto">
              <a:xfrm>
                <a:off x="1081" y="341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0" name="Oval 372"/>
              <p:cNvSpPr>
                <a:spLocks noChangeArrowheads="1"/>
              </p:cNvSpPr>
              <p:nvPr/>
            </p:nvSpPr>
            <p:spPr bwMode="auto">
              <a:xfrm>
                <a:off x="1081" y="4332"/>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1" name="Oval 373"/>
              <p:cNvSpPr>
                <a:spLocks noChangeArrowheads="1"/>
              </p:cNvSpPr>
              <p:nvPr/>
            </p:nvSpPr>
            <p:spPr bwMode="auto">
              <a:xfrm>
                <a:off x="1081" y="4332"/>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2" name="Oval 374"/>
              <p:cNvSpPr>
                <a:spLocks noChangeArrowheads="1"/>
              </p:cNvSpPr>
              <p:nvPr/>
            </p:nvSpPr>
            <p:spPr bwMode="auto">
              <a:xfrm>
                <a:off x="1081" y="4088"/>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3" name="Oval 375"/>
              <p:cNvSpPr>
                <a:spLocks noChangeArrowheads="1"/>
              </p:cNvSpPr>
              <p:nvPr/>
            </p:nvSpPr>
            <p:spPr bwMode="auto">
              <a:xfrm>
                <a:off x="1081"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4" name="Oval 376"/>
              <p:cNvSpPr>
                <a:spLocks noChangeArrowheads="1"/>
              </p:cNvSpPr>
              <p:nvPr/>
            </p:nvSpPr>
            <p:spPr bwMode="auto">
              <a:xfrm>
                <a:off x="1081"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5" name="Oval 377"/>
              <p:cNvSpPr>
                <a:spLocks noChangeArrowheads="1"/>
              </p:cNvSpPr>
              <p:nvPr/>
            </p:nvSpPr>
            <p:spPr bwMode="auto">
              <a:xfrm>
                <a:off x="1081"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6" name="Oval 378"/>
              <p:cNvSpPr>
                <a:spLocks noChangeArrowheads="1"/>
              </p:cNvSpPr>
              <p:nvPr/>
            </p:nvSpPr>
            <p:spPr bwMode="auto">
              <a:xfrm>
                <a:off x="1081"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7" name="Oval 379"/>
              <p:cNvSpPr>
                <a:spLocks noChangeArrowheads="1"/>
              </p:cNvSpPr>
              <p:nvPr/>
            </p:nvSpPr>
            <p:spPr bwMode="auto">
              <a:xfrm>
                <a:off x="1081"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8" name="Oval 380"/>
              <p:cNvSpPr>
                <a:spLocks noChangeArrowheads="1"/>
              </p:cNvSpPr>
              <p:nvPr/>
            </p:nvSpPr>
            <p:spPr bwMode="auto">
              <a:xfrm>
                <a:off x="1081" y="3843"/>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9" name="Oval 381"/>
              <p:cNvSpPr>
                <a:spLocks noChangeArrowheads="1"/>
              </p:cNvSpPr>
              <p:nvPr/>
            </p:nvSpPr>
            <p:spPr bwMode="auto">
              <a:xfrm>
                <a:off x="1081" y="3843"/>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0" name="Oval 382"/>
              <p:cNvSpPr>
                <a:spLocks noChangeArrowheads="1"/>
              </p:cNvSpPr>
              <p:nvPr/>
            </p:nvSpPr>
            <p:spPr bwMode="auto">
              <a:xfrm>
                <a:off x="1081" y="3843"/>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1" name="Oval 383"/>
              <p:cNvSpPr>
                <a:spLocks noChangeArrowheads="1"/>
              </p:cNvSpPr>
              <p:nvPr/>
            </p:nvSpPr>
            <p:spPr bwMode="auto">
              <a:xfrm>
                <a:off x="1081" y="3843"/>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2" name="Oval 384"/>
              <p:cNvSpPr>
                <a:spLocks noChangeArrowheads="1"/>
              </p:cNvSpPr>
              <p:nvPr/>
            </p:nvSpPr>
            <p:spPr bwMode="auto">
              <a:xfrm>
                <a:off x="1081" y="3843"/>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3" name="Oval 385"/>
              <p:cNvSpPr>
                <a:spLocks noChangeArrowheads="1"/>
              </p:cNvSpPr>
              <p:nvPr/>
            </p:nvSpPr>
            <p:spPr bwMode="auto">
              <a:xfrm>
                <a:off x="1081" y="376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4" name="Oval 386"/>
              <p:cNvSpPr>
                <a:spLocks noChangeArrowheads="1"/>
              </p:cNvSpPr>
              <p:nvPr/>
            </p:nvSpPr>
            <p:spPr bwMode="auto">
              <a:xfrm>
                <a:off x="1081" y="376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5" name="Oval 387"/>
              <p:cNvSpPr>
                <a:spLocks noChangeArrowheads="1"/>
              </p:cNvSpPr>
              <p:nvPr/>
            </p:nvSpPr>
            <p:spPr bwMode="auto">
              <a:xfrm>
                <a:off x="1081" y="376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6" name="Oval 388"/>
              <p:cNvSpPr>
                <a:spLocks noChangeArrowheads="1"/>
              </p:cNvSpPr>
              <p:nvPr/>
            </p:nvSpPr>
            <p:spPr bwMode="auto">
              <a:xfrm>
                <a:off x="1081" y="376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7" name="Oval 389"/>
              <p:cNvSpPr>
                <a:spLocks noChangeArrowheads="1"/>
              </p:cNvSpPr>
              <p:nvPr/>
            </p:nvSpPr>
            <p:spPr bwMode="auto">
              <a:xfrm>
                <a:off x="1081" y="376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8" name="Oval 390"/>
              <p:cNvSpPr>
                <a:spLocks noChangeArrowheads="1"/>
              </p:cNvSpPr>
              <p:nvPr/>
            </p:nvSpPr>
            <p:spPr bwMode="auto">
              <a:xfrm>
                <a:off x="1081" y="376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9" name="Oval 391"/>
              <p:cNvSpPr>
                <a:spLocks noChangeArrowheads="1"/>
              </p:cNvSpPr>
              <p:nvPr/>
            </p:nvSpPr>
            <p:spPr bwMode="auto">
              <a:xfrm>
                <a:off x="1081" y="376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0" name="Oval 392"/>
              <p:cNvSpPr>
                <a:spLocks noChangeArrowheads="1"/>
              </p:cNvSpPr>
              <p:nvPr/>
            </p:nvSpPr>
            <p:spPr bwMode="auto">
              <a:xfrm>
                <a:off x="1081"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1" name="Oval 393"/>
              <p:cNvSpPr>
                <a:spLocks noChangeArrowheads="1"/>
              </p:cNvSpPr>
              <p:nvPr/>
            </p:nvSpPr>
            <p:spPr bwMode="auto">
              <a:xfrm>
                <a:off x="1081"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2" name="Oval 394"/>
              <p:cNvSpPr>
                <a:spLocks noChangeArrowheads="1"/>
              </p:cNvSpPr>
              <p:nvPr/>
            </p:nvSpPr>
            <p:spPr bwMode="auto">
              <a:xfrm>
                <a:off x="1081"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3" name="Oval 395"/>
              <p:cNvSpPr>
                <a:spLocks noChangeArrowheads="1"/>
              </p:cNvSpPr>
              <p:nvPr/>
            </p:nvSpPr>
            <p:spPr bwMode="auto">
              <a:xfrm>
                <a:off x="1081" y="3258"/>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4" name="Oval 396"/>
              <p:cNvSpPr>
                <a:spLocks noChangeArrowheads="1"/>
              </p:cNvSpPr>
              <p:nvPr/>
            </p:nvSpPr>
            <p:spPr bwMode="auto">
              <a:xfrm>
                <a:off x="1083" y="4046"/>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5" name="Oval 397"/>
              <p:cNvSpPr>
                <a:spLocks noChangeArrowheads="1"/>
              </p:cNvSpPr>
              <p:nvPr/>
            </p:nvSpPr>
            <p:spPr bwMode="auto">
              <a:xfrm>
                <a:off x="1083" y="4046"/>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6" name="Oval 398"/>
              <p:cNvSpPr>
                <a:spLocks noChangeArrowheads="1"/>
              </p:cNvSpPr>
              <p:nvPr/>
            </p:nvSpPr>
            <p:spPr bwMode="auto">
              <a:xfrm>
                <a:off x="1083"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7" name="Oval 399"/>
              <p:cNvSpPr>
                <a:spLocks noChangeArrowheads="1"/>
              </p:cNvSpPr>
              <p:nvPr/>
            </p:nvSpPr>
            <p:spPr bwMode="auto">
              <a:xfrm>
                <a:off x="1083"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8" name="Oval 400"/>
              <p:cNvSpPr>
                <a:spLocks noChangeArrowheads="1"/>
              </p:cNvSpPr>
              <p:nvPr/>
            </p:nvSpPr>
            <p:spPr bwMode="auto">
              <a:xfrm>
                <a:off x="1083"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9" name="Oval 401"/>
              <p:cNvSpPr>
                <a:spLocks noChangeArrowheads="1"/>
              </p:cNvSpPr>
              <p:nvPr/>
            </p:nvSpPr>
            <p:spPr bwMode="auto">
              <a:xfrm>
                <a:off x="1083" y="386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0" name="Oval 402"/>
              <p:cNvSpPr>
                <a:spLocks noChangeArrowheads="1"/>
              </p:cNvSpPr>
              <p:nvPr/>
            </p:nvSpPr>
            <p:spPr bwMode="auto">
              <a:xfrm>
                <a:off x="1083" y="380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1" name="Oval 403"/>
              <p:cNvSpPr>
                <a:spLocks noChangeArrowheads="1"/>
              </p:cNvSpPr>
              <p:nvPr/>
            </p:nvSpPr>
            <p:spPr bwMode="auto">
              <a:xfrm>
                <a:off x="1083" y="3747"/>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2" name="Oval 404"/>
              <p:cNvSpPr>
                <a:spLocks noChangeArrowheads="1"/>
              </p:cNvSpPr>
              <p:nvPr/>
            </p:nvSpPr>
            <p:spPr bwMode="auto">
              <a:xfrm>
                <a:off x="1083"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3" name="Oval 405"/>
              <p:cNvSpPr>
                <a:spLocks noChangeArrowheads="1"/>
              </p:cNvSpPr>
              <p:nvPr/>
            </p:nvSpPr>
            <p:spPr bwMode="auto">
              <a:xfrm>
                <a:off x="1083"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4" name="Oval 406"/>
              <p:cNvSpPr>
                <a:spLocks noChangeArrowheads="1"/>
              </p:cNvSpPr>
              <p:nvPr/>
            </p:nvSpPr>
            <p:spPr bwMode="auto">
              <a:xfrm>
                <a:off x="1083" y="3658"/>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0" name="Group 608"/>
            <p:cNvGrpSpPr>
              <a:grpSpLocks/>
            </p:cNvGrpSpPr>
            <p:nvPr/>
          </p:nvGrpSpPr>
          <p:grpSpPr bwMode="auto">
            <a:xfrm>
              <a:off x="1779308" y="3379554"/>
              <a:ext cx="694959" cy="2153602"/>
              <a:chOff x="1079" y="2919"/>
              <a:chExt cx="531" cy="1744"/>
            </a:xfrm>
          </p:grpSpPr>
          <p:sp>
            <p:nvSpPr>
              <p:cNvPr id="2655" name="Oval 408"/>
              <p:cNvSpPr>
                <a:spLocks noChangeArrowheads="1"/>
              </p:cNvSpPr>
              <p:nvPr/>
            </p:nvSpPr>
            <p:spPr bwMode="auto">
              <a:xfrm>
                <a:off x="1083" y="3658"/>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6" name="Oval 409"/>
              <p:cNvSpPr>
                <a:spLocks noChangeArrowheads="1"/>
              </p:cNvSpPr>
              <p:nvPr/>
            </p:nvSpPr>
            <p:spPr bwMode="auto">
              <a:xfrm>
                <a:off x="1083" y="3621"/>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7" name="Oval 410"/>
              <p:cNvSpPr>
                <a:spLocks noChangeArrowheads="1"/>
              </p:cNvSpPr>
              <p:nvPr/>
            </p:nvSpPr>
            <p:spPr bwMode="auto">
              <a:xfrm>
                <a:off x="1083" y="339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8" name="Oval 411"/>
              <p:cNvSpPr>
                <a:spLocks noChangeArrowheads="1"/>
              </p:cNvSpPr>
              <p:nvPr/>
            </p:nvSpPr>
            <p:spPr bwMode="auto">
              <a:xfrm>
                <a:off x="1084" y="4513"/>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9" name="Oval 412"/>
              <p:cNvSpPr>
                <a:spLocks noChangeArrowheads="1"/>
              </p:cNvSpPr>
              <p:nvPr/>
            </p:nvSpPr>
            <p:spPr bwMode="auto">
              <a:xfrm>
                <a:off x="1084" y="402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0" name="Oval 413"/>
              <p:cNvSpPr>
                <a:spLocks noChangeArrowheads="1"/>
              </p:cNvSpPr>
              <p:nvPr/>
            </p:nvSpPr>
            <p:spPr bwMode="auto">
              <a:xfrm>
                <a:off x="1084"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1" name="Oval 414"/>
              <p:cNvSpPr>
                <a:spLocks noChangeArrowheads="1"/>
              </p:cNvSpPr>
              <p:nvPr/>
            </p:nvSpPr>
            <p:spPr bwMode="auto">
              <a:xfrm>
                <a:off x="1084"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2" name="Oval 415"/>
              <p:cNvSpPr>
                <a:spLocks noChangeArrowheads="1"/>
              </p:cNvSpPr>
              <p:nvPr/>
            </p:nvSpPr>
            <p:spPr bwMode="auto">
              <a:xfrm>
                <a:off x="1084"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3" name="Oval 416"/>
              <p:cNvSpPr>
                <a:spLocks noChangeArrowheads="1"/>
              </p:cNvSpPr>
              <p:nvPr/>
            </p:nvSpPr>
            <p:spPr bwMode="auto">
              <a:xfrm>
                <a:off x="1084"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4" name="Oval 417"/>
              <p:cNvSpPr>
                <a:spLocks noChangeArrowheads="1"/>
              </p:cNvSpPr>
              <p:nvPr/>
            </p:nvSpPr>
            <p:spPr bwMode="auto">
              <a:xfrm>
                <a:off x="1084"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5" name="Oval 418"/>
              <p:cNvSpPr>
                <a:spLocks noChangeArrowheads="1"/>
              </p:cNvSpPr>
              <p:nvPr/>
            </p:nvSpPr>
            <p:spPr bwMode="auto">
              <a:xfrm>
                <a:off x="1084" y="388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6" name="Oval 419"/>
              <p:cNvSpPr>
                <a:spLocks noChangeArrowheads="1"/>
              </p:cNvSpPr>
              <p:nvPr/>
            </p:nvSpPr>
            <p:spPr bwMode="auto">
              <a:xfrm>
                <a:off x="1084" y="388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7" name="Oval 420"/>
              <p:cNvSpPr>
                <a:spLocks noChangeArrowheads="1"/>
              </p:cNvSpPr>
              <p:nvPr/>
            </p:nvSpPr>
            <p:spPr bwMode="auto">
              <a:xfrm>
                <a:off x="1084" y="388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8" name="Oval 421"/>
              <p:cNvSpPr>
                <a:spLocks noChangeArrowheads="1"/>
              </p:cNvSpPr>
              <p:nvPr/>
            </p:nvSpPr>
            <p:spPr bwMode="auto">
              <a:xfrm>
                <a:off x="1084" y="382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9" name="Oval 422"/>
              <p:cNvSpPr>
                <a:spLocks noChangeArrowheads="1"/>
              </p:cNvSpPr>
              <p:nvPr/>
            </p:nvSpPr>
            <p:spPr bwMode="auto">
              <a:xfrm>
                <a:off x="1084" y="382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0" name="Oval 423"/>
              <p:cNvSpPr>
                <a:spLocks noChangeArrowheads="1"/>
              </p:cNvSpPr>
              <p:nvPr/>
            </p:nvSpPr>
            <p:spPr bwMode="auto">
              <a:xfrm>
                <a:off x="1084" y="382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1" name="Oval 424"/>
              <p:cNvSpPr>
                <a:spLocks noChangeArrowheads="1"/>
              </p:cNvSpPr>
              <p:nvPr/>
            </p:nvSpPr>
            <p:spPr bwMode="auto">
              <a:xfrm>
                <a:off x="1084" y="382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2" name="Oval 425"/>
              <p:cNvSpPr>
                <a:spLocks noChangeArrowheads="1"/>
              </p:cNvSpPr>
              <p:nvPr/>
            </p:nvSpPr>
            <p:spPr bwMode="auto">
              <a:xfrm>
                <a:off x="1084" y="382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3" name="Oval 426"/>
              <p:cNvSpPr>
                <a:spLocks noChangeArrowheads="1"/>
              </p:cNvSpPr>
              <p:nvPr/>
            </p:nvSpPr>
            <p:spPr bwMode="auto">
              <a:xfrm>
                <a:off x="1084" y="382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4" name="Oval 427"/>
              <p:cNvSpPr>
                <a:spLocks noChangeArrowheads="1"/>
              </p:cNvSpPr>
              <p:nvPr/>
            </p:nvSpPr>
            <p:spPr bwMode="auto">
              <a:xfrm>
                <a:off x="1084" y="382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5" name="Oval 428"/>
              <p:cNvSpPr>
                <a:spLocks noChangeArrowheads="1"/>
              </p:cNvSpPr>
              <p:nvPr/>
            </p:nvSpPr>
            <p:spPr bwMode="auto">
              <a:xfrm>
                <a:off x="1084" y="3779"/>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6" name="Oval 429"/>
              <p:cNvSpPr>
                <a:spLocks noChangeArrowheads="1"/>
              </p:cNvSpPr>
              <p:nvPr/>
            </p:nvSpPr>
            <p:spPr bwMode="auto">
              <a:xfrm>
                <a:off x="1084" y="3779"/>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7" name="Oval 430"/>
              <p:cNvSpPr>
                <a:spLocks noChangeArrowheads="1"/>
              </p:cNvSpPr>
              <p:nvPr/>
            </p:nvSpPr>
            <p:spPr bwMode="auto">
              <a:xfrm>
                <a:off x="1084" y="3779"/>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8" name="Oval 431"/>
              <p:cNvSpPr>
                <a:spLocks noChangeArrowheads="1"/>
              </p:cNvSpPr>
              <p:nvPr/>
            </p:nvSpPr>
            <p:spPr bwMode="auto">
              <a:xfrm>
                <a:off x="1084" y="3779"/>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9" name="Oval 432"/>
              <p:cNvSpPr>
                <a:spLocks noChangeArrowheads="1"/>
              </p:cNvSpPr>
              <p:nvPr/>
            </p:nvSpPr>
            <p:spPr bwMode="auto">
              <a:xfrm>
                <a:off x="1084" y="3737"/>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0" name="Oval 433"/>
              <p:cNvSpPr>
                <a:spLocks noChangeArrowheads="1"/>
              </p:cNvSpPr>
              <p:nvPr/>
            </p:nvSpPr>
            <p:spPr bwMode="auto">
              <a:xfrm>
                <a:off x="1084"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1" name="Oval 434"/>
              <p:cNvSpPr>
                <a:spLocks noChangeArrowheads="1"/>
              </p:cNvSpPr>
              <p:nvPr/>
            </p:nvSpPr>
            <p:spPr bwMode="auto">
              <a:xfrm>
                <a:off x="1085" y="4332"/>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2" name="Oval 435"/>
              <p:cNvSpPr>
                <a:spLocks noChangeArrowheads="1"/>
              </p:cNvSpPr>
              <p:nvPr/>
            </p:nvSpPr>
            <p:spPr bwMode="auto">
              <a:xfrm>
                <a:off x="1085" y="4009"/>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3" name="Oval 436"/>
              <p:cNvSpPr>
                <a:spLocks noChangeArrowheads="1"/>
              </p:cNvSpPr>
              <p:nvPr/>
            </p:nvSpPr>
            <p:spPr bwMode="auto">
              <a:xfrm>
                <a:off x="1085"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4" name="Oval 437"/>
              <p:cNvSpPr>
                <a:spLocks noChangeArrowheads="1"/>
              </p:cNvSpPr>
              <p:nvPr/>
            </p:nvSpPr>
            <p:spPr bwMode="auto">
              <a:xfrm>
                <a:off x="1085" y="3890"/>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5" name="Oval 438"/>
              <p:cNvSpPr>
                <a:spLocks noChangeArrowheads="1"/>
              </p:cNvSpPr>
              <p:nvPr/>
            </p:nvSpPr>
            <p:spPr bwMode="auto">
              <a:xfrm>
                <a:off x="1085" y="3890"/>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6" name="Oval 439"/>
              <p:cNvSpPr>
                <a:spLocks noChangeArrowheads="1"/>
              </p:cNvSpPr>
              <p:nvPr/>
            </p:nvSpPr>
            <p:spPr bwMode="auto">
              <a:xfrm>
                <a:off x="1085" y="3843"/>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7" name="Oval 440"/>
              <p:cNvSpPr>
                <a:spLocks noChangeArrowheads="1"/>
              </p:cNvSpPr>
              <p:nvPr/>
            </p:nvSpPr>
            <p:spPr bwMode="auto">
              <a:xfrm>
                <a:off x="1085" y="3802"/>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8" name="Oval 441"/>
              <p:cNvSpPr>
                <a:spLocks noChangeArrowheads="1"/>
              </p:cNvSpPr>
              <p:nvPr/>
            </p:nvSpPr>
            <p:spPr bwMode="auto">
              <a:xfrm>
                <a:off x="1085" y="3802"/>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9" name="Oval 442"/>
              <p:cNvSpPr>
                <a:spLocks noChangeArrowheads="1"/>
              </p:cNvSpPr>
              <p:nvPr/>
            </p:nvSpPr>
            <p:spPr bwMode="auto">
              <a:xfrm>
                <a:off x="1085" y="376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0" name="Oval 443"/>
              <p:cNvSpPr>
                <a:spLocks noChangeArrowheads="1"/>
              </p:cNvSpPr>
              <p:nvPr/>
            </p:nvSpPr>
            <p:spPr bwMode="auto">
              <a:xfrm>
                <a:off x="1086" y="4631"/>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1" name="Oval 444"/>
              <p:cNvSpPr>
                <a:spLocks noChangeArrowheads="1"/>
              </p:cNvSpPr>
              <p:nvPr/>
            </p:nvSpPr>
            <p:spPr bwMode="auto">
              <a:xfrm>
                <a:off x="1086" y="3897"/>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2" name="Oval 445"/>
              <p:cNvSpPr>
                <a:spLocks noChangeArrowheads="1"/>
              </p:cNvSpPr>
              <p:nvPr/>
            </p:nvSpPr>
            <p:spPr bwMode="auto">
              <a:xfrm>
                <a:off x="1086" y="3856"/>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3" name="Oval 446"/>
              <p:cNvSpPr>
                <a:spLocks noChangeArrowheads="1"/>
              </p:cNvSpPr>
              <p:nvPr/>
            </p:nvSpPr>
            <p:spPr bwMode="auto">
              <a:xfrm>
                <a:off x="1086" y="3856"/>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4" name="Oval 447"/>
              <p:cNvSpPr>
                <a:spLocks noChangeArrowheads="1"/>
              </p:cNvSpPr>
              <p:nvPr/>
            </p:nvSpPr>
            <p:spPr bwMode="auto">
              <a:xfrm>
                <a:off x="1086" y="3856"/>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5" name="Oval 448"/>
              <p:cNvSpPr>
                <a:spLocks noChangeArrowheads="1"/>
              </p:cNvSpPr>
              <p:nvPr/>
            </p:nvSpPr>
            <p:spPr bwMode="auto">
              <a:xfrm>
                <a:off x="1086" y="3819"/>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6" name="Oval 449"/>
              <p:cNvSpPr>
                <a:spLocks noChangeArrowheads="1"/>
              </p:cNvSpPr>
              <p:nvPr/>
            </p:nvSpPr>
            <p:spPr bwMode="auto">
              <a:xfrm>
                <a:off x="1086" y="3819"/>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7" name="Oval 450"/>
              <p:cNvSpPr>
                <a:spLocks noChangeArrowheads="1"/>
              </p:cNvSpPr>
              <p:nvPr/>
            </p:nvSpPr>
            <p:spPr bwMode="auto">
              <a:xfrm>
                <a:off x="1086" y="3819"/>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8" name="Oval 451"/>
              <p:cNvSpPr>
                <a:spLocks noChangeArrowheads="1"/>
              </p:cNvSpPr>
              <p:nvPr/>
            </p:nvSpPr>
            <p:spPr bwMode="auto">
              <a:xfrm>
                <a:off x="1086" y="378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9" name="Oval 452"/>
              <p:cNvSpPr>
                <a:spLocks noChangeArrowheads="1"/>
              </p:cNvSpPr>
              <p:nvPr/>
            </p:nvSpPr>
            <p:spPr bwMode="auto">
              <a:xfrm>
                <a:off x="1086" y="37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0" name="Oval 453"/>
              <p:cNvSpPr>
                <a:spLocks noChangeArrowheads="1"/>
              </p:cNvSpPr>
              <p:nvPr/>
            </p:nvSpPr>
            <p:spPr bwMode="auto">
              <a:xfrm>
                <a:off x="1086" y="3243"/>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1" name="Oval 454"/>
              <p:cNvSpPr>
                <a:spLocks noChangeArrowheads="1"/>
              </p:cNvSpPr>
              <p:nvPr/>
            </p:nvSpPr>
            <p:spPr bwMode="auto">
              <a:xfrm>
                <a:off x="1088"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2" name="Oval 455"/>
              <p:cNvSpPr>
                <a:spLocks noChangeArrowheads="1"/>
              </p:cNvSpPr>
              <p:nvPr/>
            </p:nvSpPr>
            <p:spPr bwMode="auto">
              <a:xfrm>
                <a:off x="1088"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3" name="Oval 456"/>
              <p:cNvSpPr>
                <a:spLocks noChangeArrowheads="1"/>
              </p:cNvSpPr>
              <p:nvPr/>
            </p:nvSpPr>
            <p:spPr bwMode="auto">
              <a:xfrm>
                <a:off x="1088"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4" name="Oval 457"/>
              <p:cNvSpPr>
                <a:spLocks noChangeArrowheads="1"/>
              </p:cNvSpPr>
              <p:nvPr/>
            </p:nvSpPr>
            <p:spPr bwMode="auto">
              <a:xfrm>
                <a:off x="1088" y="3903"/>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5" name="Oval 458"/>
              <p:cNvSpPr>
                <a:spLocks noChangeArrowheads="1"/>
              </p:cNvSpPr>
              <p:nvPr/>
            </p:nvSpPr>
            <p:spPr bwMode="auto">
              <a:xfrm>
                <a:off x="1088" y="386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6" name="Oval 459"/>
              <p:cNvSpPr>
                <a:spLocks noChangeArrowheads="1"/>
              </p:cNvSpPr>
              <p:nvPr/>
            </p:nvSpPr>
            <p:spPr bwMode="auto">
              <a:xfrm>
                <a:off x="1088" y="386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7" name="Oval 460"/>
              <p:cNvSpPr>
                <a:spLocks noChangeArrowheads="1"/>
              </p:cNvSpPr>
              <p:nvPr/>
            </p:nvSpPr>
            <p:spPr bwMode="auto">
              <a:xfrm>
                <a:off x="1088" y="3832"/>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8" name="Oval 461"/>
              <p:cNvSpPr>
                <a:spLocks noChangeArrowheads="1"/>
              </p:cNvSpPr>
              <p:nvPr/>
            </p:nvSpPr>
            <p:spPr bwMode="auto">
              <a:xfrm>
                <a:off x="1088" y="380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9" name="Oval 462"/>
              <p:cNvSpPr>
                <a:spLocks noChangeArrowheads="1"/>
              </p:cNvSpPr>
              <p:nvPr/>
            </p:nvSpPr>
            <p:spPr bwMode="auto">
              <a:xfrm>
                <a:off x="1088" y="377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0" name="Oval 463"/>
              <p:cNvSpPr>
                <a:spLocks noChangeArrowheads="1"/>
              </p:cNvSpPr>
              <p:nvPr/>
            </p:nvSpPr>
            <p:spPr bwMode="auto">
              <a:xfrm>
                <a:off x="1088" y="377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1" name="Oval 464"/>
              <p:cNvSpPr>
                <a:spLocks noChangeArrowheads="1"/>
              </p:cNvSpPr>
              <p:nvPr/>
            </p:nvSpPr>
            <p:spPr bwMode="auto">
              <a:xfrm>
                <a:off x="1088" y="3747"/>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2" name="Oval 465"/>
              <p:cNvSpPr>
                <a:spLocks noChangeArrowheads="1"/>
              </p:cNvSpPr>
              <p:nvPr/>
            </p:nvSpPr>
            <p:spPr bwMode="auto">
              <a:xfrm>
                <a:off x="1088" y="3747"/>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3" name="Oval 466"/>
              <p:cNvSpPr>
                <a:spLocks noChangeArrowheads="1"/>
              </p:cNvSpPr>
              <p:nvPr/>
            </p:nvSpPr>
            <p:spPr bwMode="auto">
              <a:xfrm>
                <a:off x="1089" y="447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4" name="Oval 467"/>
              <p:cNvSpPr>
                <a:spLocks noChangeArrowheads="1"/>
              </p:cNvSpPr>
              <p:nvPr/>
            </p:nvSpPr>
            <p:spPr bwMode="auto">
              <a:xfrm>
                <a:off x="1089" y="4231"/>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5" name="Oval 468"/>
              <p:cNvSpPr>
                <a:spLocks noChangeArrowheads="1"/>
              </p:cNvSpPr>
              <p:nvPr/>
            </p:nvSpPr>
            <p:spPr bwMode="auto">
              <a:xfrm>
                <a:off x="1089" y="398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6" name="Oval 469"/>
              <p:cNvSpPr>
                <a:spLocks noChangeArrowheads="1"/>
              </p:cNvSpPr>
              <p:nvPr/>
            </p:nvSpPr>
            <p:spPr bwMode="auto">
              <a:xfrm>
                <a:off x="1089"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7" name="Oval 470"/>
              <p:cNvSpPr>
                <a:spLocks noChangeArrowheads="1"/>
              </p:cNvSpPr>
              <p:nvPr/>
            </p:nvSpPr>
            <p:spPr bwMode="auto">
              <a:xfrm>
                <a:off x="1089" y="387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8" name="Oval 471"/>
              <p:cNvSpPr>
                <a:spLocks noChangeArrowheads="1"/>
              </p:cNvSpPr>
              <p:nvPr/>
            </p:nvSpPr>
            <p:spPr bwMode="auto">
              <a:xfrm>
                <a:off x="1089" y="3843"/>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9" name="Oval 472"/>
              <p:cNvSpPr>
                <a:spLocks noChangeArrowheads="1"/>
              </p:cNvSpPr>
              <p:nvPr/>
            </p:nvSpPr>
            <p:spPr bwMode="auto">
              <a:xfrm>
                <a:off x="1089" y="372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0" name="Oval 473"/>
              <p:cNvSpPr>
                <a:spLocks noChangeArrowheads="1"/>
              </p:cNvSpPr>
              <p:nvPr/>
            </p:nvSpPr>
            <p:spPr bwMode="auto">
              <a:xfrm>
                <a:off x="1089" y="3629"/>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1" name="Oval 474"/>
              <p:cNvSpPr>
                <a:spLocks noChangeArrowheads="1"/>
              </p:cNvSpPr>
              <p:nvPr/>
            </p:nvSpPr>
            <p:spPr bwMode="auto">
              <a:xfrm>
                <a:off x="1090" y="412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2" name="Oval 475"/>
              <p:cNvSpPr>
                <a:spLocks noChangeArrowheads="1"/>
              </p:cNvSpPr>
              <p:nvPr/>
            </p:nvSpPr>
            <p:spPr bwMode="auto">
              <a:xfrm>
                <a:off x="1090" y="3982"/>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3" name="Oval 476"/>
              <p:cNvSpPr>
                <a:spLocks noChangeArrowheads="1"/>
              </p:cNvSpPr>
              <p:nvPr/>
            </p:nvSpPr>
            <p:spPr bwMode="auto">
              <a:xfrm>
                <a:off x="1090"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4" name="Oval 477"/>
              <p:cNvSpPr>
                <a:spLocks noChangeArrowheads="1"/>
              </p:cNvSpPr>
              <p:nvPr/>
            </p:nvSpPr>
            <p:spPr bwMode="auto">
              <a:xfrm>
                <a:off x="1090"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5" name="Oval 478"/>
              <p:cNvSpPr>
                <a:spLocks noChangeArrowheads="1"/>
              </p:cNvSpPr>
              <p:nvPr/>
            </p:nvSpPr>
            <p:spPr bwMode="auto">
              <a:xfrm>
                <a:off x="1090" y="3826"/>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6" name="Oval 479"/>
              <p:cNvSpPr>
                <a:spLocks noChangeArrowheads="1"/>
              </p:cNvSpPr>
              <p:nvPr/>
            </p:nvSpPr>
            <p:spPr bwMode="auto">
              <a:xfrm>
                <a:off x="1090" y="3621"/>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7" name="Oval 480"/>
              <p:cNvSpPr>
                <a:spLocks noChangeArrowheads="1"/>
              </p:cNvSpPr>
              <p:nvPr/>
            </p:nvSpPr>
            <p:spPr bwMode="auto">
              <a:xfrm>
                <a:off x="1091" y="4015"/>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8" name="Oval 481"/>
              <p:cNvSpPr>
                <a:spLocks noChangeArrowheads="1"/>
              </p:cNvSpPr>
              <p:nvPr/>
            </p:nvSpPr>
            <p:spPr bwMode="auto">
              <a:xfrm>
                <a:off x="1091" y="2919"/>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9" name="Oval 482"/>
              <p:cNvSpPr>
                <a:spLocks noChangeArrowheads="1"/>
              </p:cNvSpPr>
              <p:nvPr/>
            </p:nvSpPr>
            <p:spPr bwMode="auto">
              <a:xfrm>
                <a:off x="1093" y="4434"/>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0" name="Oval 483"/>
              <p:cNvSpPr>
                <a:spLocks noChangeArrowheads="1"/>
              </p:cNvSpPr>
              <p:nvPr/>
            </p:nvSpPr>
            <p:spPr bwMode="auto">
              <a:xfrm>
                <a:off x="1093" y="4189"/>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1" name="Oval 484"/>
              <p:cNvSpPr>
                <a:spLocks noChangeArrowheads="1"/>
              </p:cNvSpPr>
              <p:nvPr/>
            </p:nvSpPr>
            <p:spPr bwMode="auto">
              <a:xfrm>
                <a:off x="1093" y="3747"/>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2" name="Oval 485"/>
              <p:cNvSpPr>
                <a:spLocks noChangeArrowheads="1"/>
              </p:cNvSpPr>
              <p:nvPr/>
            </p:nvSpPr>
            <p:spPr bwMode="auto">
              <a:xfrm>
                <a:off x="1093" y="3747"/>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3" name="Oval 486"/>
              <p:cNvSpPr>
                <a:spLocks noChangeArrowheads="1"/>
              </p:cNvSpPr>
              <p:nvPr/>
            </p:nvSpPr>
            <p:spPr bwMode="auto">
              <a:xfrm>
                <a:off x="1094"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4" name="Oval 487"/>
              <p:cNvSpPr>
                <a:spLocks noChangeArrowheads="1"/>
              </p:cNvSpPr>
              <p:nvPr/>
            </p:nvSpPr>
            <p:spPr bwMode="auto">
              <a:xfrm>
                <a:off x="1095" y="387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5" name="Oval 488"/>
              <p:cNvSpPr>
                <a:spLocks noChangeArrowheads="1"/>
              </p:cNvSpPr>
              <p:nvPr/>
            </p:nvSpPr>
            <p:spPr bwMode="auto">
              <a:xfrm>
                <a:off x="1095" y="385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6" name="Oval 489"/>
              <p:cNvSpPr>
                <a:spLocks noChangeArrowheads="1"/>
              </p:cNvSpPr>
              <p:nvPr/>
            </p:nvSpPr>
            <p:spPr bwMode="auto">
              <a:xfrm>
                <a:off x="1095" y="3700"/>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7" name="Oval 490"/>
              <p:cNvSpPr>
                <a:spLocks noChangeArrowheads="1"/>
              </p:cNvSpPr>
              <p:nvPr/>
            </p:nvSpPr>
            <p:spPr bwMode="auto">
              <a:xfrm>
                <a:off x="1096" y="4166"/>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8" name="Oval 491"/>
              <p:cNvSpPr>
                <a:spLocks noChangeArrowheads="1"/>
              </p:cNvSpPr>
              <p:nvPr/>
            </p:nvSpPr>
            <p:spPr bwMode="auto">
              <a:xfrm>
                <a:off x="1097" y="3866"/>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9" name="Oval 492"/>
              <p:cNvSpPr>
                <a:spLocks noChangeArrowheads="1"/>
              </p:cNvSpPr>
              <p:nvPr/>
            </p:nvSpPr>
            <p:spPr bwMode="auto">
              <a:xfrm>
                <a:off x="1100" y="4278"/>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0" name="Oval 493"/>
              <p:cNvSpPr>
                <a:spLocks noChangeArrowheads="1"/>
              </p:cNvSpPr>
              <p:nvPr/>
            </p:nvSpPr>
            <p:spPr bwMode="auto">
              <a:xfrm>
                <a:off x="1100" y="389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1" name="Oval 494"/>
              <p:cNvSpPr>
                <a:spLocks noChangeArrowheads="1"/>
              </p:cNvSpPr>
              <p:nvPr/>
            </p:nvSpPr>
            <p:spPr bwMode="auto">
              <a:xfrm>
                <a:off x="1100" y="3828"/>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2" name="Oval 495"/>
              <p:cNvSpPr>
                <a:spLocks noChangeArrowheads="1"/>
              </p:cNvSpPr>
              <p:nvPr/>
            </p:nvSpPr>
            <p:spPr bwMode="auto">
              <a:xfrm>
                <a:off x="1100" y="3788"/>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3" name="Oval 496"/>
              <p:cNvSpPr>
                <a:spLocks noChangeArrowheads="1"/>
              </p:cNvSpPr>
              <p:nvPr/>
            </p:nvSpPr>
            <p:spPr bwMode="auto">
              <a:xfrm>
                <a:off x="1100" y="3764"/>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4" name="Oval 497"/>
              <p:cNvSpPr>
                <a:spLocks noChangeArrowheads="1"/>
              </p:cNvSpPr>
              <p:nvPr/>
            </p:nvSpPr>
            <p:spPr bwMode="auto">
              <a:xfrm>
                <a:off x="1100" y="3741"/>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5" name="Oval 498"/>
              <p:cNvSpPr>
                <a:spLocks noChangeArrowheads="1"/>
              </p:cNvSpPr>
              <p:nvPr/>
            </p:nvSpPr>
            <p:spPr bwMode="auto">
              <a:xfrm>
                <a:off x="1101" y="4078"/>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6" name="Oval 499"/>
              <p:cNvSpPr>
                <a:spLocks noChangeArrowheads="1"/>
              </p:cNvSpPr>
              <p:nvPr/>
            </p:nvSpPr>
            <p:spPr bwMode="auto">
              <a:xfrm>
                <a:off x="1101" y="396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7" name="Oval 500"/>
              <p:cNvSpPr>
                <a:spLocks noChangeArrowheads="1"/>
              </p:cNvSpPr>
              <p:nvPr/>
            </p:nvSpPr>
            <p:spPr bwMode="auto">
              <a:xfrm>
                <a:off x="1101" y="3909"/>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8" name="Oval 501"/>
              <p:cNvSpPr>
                <a:spLocks noChangeArrowheads="1"/>
              </p:cNvSpPr>
              <p:nvPr/>
            </p:nvSpPr>
            <p:spPr bwMode="auto">
              <a:xfrm>
                <a:off x="1101" y="382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9" name="Oval 502"/>
              <p:cNvSpPr>
                <a:spLocks noChangeArrowheads="1"/>
              </p:cNvSpPr>
              <p:nvPr/>
            </p:nvSpPr>
            <p:spPr bwMode="auto">
              <a:xfrm>
                <a:off x="1101" y="382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0" name="Oval 503"/>
              <p:cNvSpPr>
                <a:spLocks noChangeArrowheads="1"/>
              </p:cNvSpPr>
              <p:nvPr/>
            </p:nvSpPr>
            <p:spPr bwMode="auto">
              <a:xfrm>
                <a:off x="1102" y="4315"/>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1" name="Oval 504"/>
              <p:cNvSpPr>
                <a:spLocks noChangeArrowheads="1"/>
              </p:cNvSpPr>
              <p:nvPr/>
            </p:nvSpPr>
            <p:spPr bwMode="auto">
              <a:xfrm>
                <a:off x="1102" y="398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2" name="Oval 505"/>
              <p:cNvSpPr>
                <a:spLocks noChangeArrowheads="1"/>
              </p:cNvSpPr>
              <p:nvPr/>
            </p:nvSpPr>
            <p:spPr bwMode="auto">
              <a:xfrm>
                <a:off x="1102"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3" name="Oval 506"/>
              <p:cNvSpPr>
                <a:spLocks noChangeArrowheads="1"/>
              </p:cNvSpPr>
              <p:nvPr/>
            </p:nvSpPr>
            <p:spPr bwMode="auto">
              <a:xfrm>
                <a:off x="1102" y="3911"/>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4" name="Oval 507"/>
              <p:cNvSpPr>
                <a:spLocks noChangeArrowheads="1"/>
              </p:cNvSpPr>
              <p:nvPr/>
            </p:nvSpPr>
            <p:spPr bwMode="auto">
              <a:xfrm>
                <a:off x="1102" y="3737"/>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5" name="Oval 508"/>
              <p:cNvSpPr>
                <a:spLocks noChangeArrowheads="1"/>
              </p:cNvSpPr>
              <p:nvPr/>
            </p:nvSpPr>
            <p:spPr bwMode="auto">
              <a:xfrm>
                <a:off x="1102" y="3643"/>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6" name="Oval 509"/>
              <p:cNvSpPr>
                <a:spLocks noChangeArrowheads="1"/>
              </p:cNvSpPr>
              <p:nvPr/>
            </p:nvSpPr>
            <p:spPr bwMode="auto">
              <a:xfrm>
                <a:off x="1103" y="377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7" name="Oval 510"/>
              <p:cNvSpPr>
                <a:spLocks noChangeArrowheads="1"/>
              </p:cNvSpPr>
              <p:nvPr/>
            </p:nvSpPr>
            <p:spPr bwMode="auto">
              <a:xfrm>
                <a:off x="1104" y="4035"/>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8" name="Oval 511"/>
              <p:cNvSpPr>
                <a:spLocks noChangeArrowheads="1"/>
              </p:cNvSpPr>
              <p:nvPr/>
            </p:nvSpPr>
            <p:spPr bwMode="auto">
              <a:xfrm>
                <a:off x="1104" y="3761"/>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9" name="Oval 512"/>
              <p:cNvSpPr>
                <a:spLocks noChangeArrowheads="1"/>
              </p:cNvSpPr>
              <p:nvPr/>
            </p:nvSpPr>
            <p:spPr bwMode="auto">
              <a:xfrm>
                <a:off x="1106" y="3777"/>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0" name="Oval 513"/>
              <p:cNvSpPr>
                <a:spLocks noChangeArrowheads="1"/>
              </p:cNvSpPr>
              <p:nvPr/>
            </p:nvSpPr>
            <p:spPr bwMode="auto">
              <a:xfrm>
                <a:off x="1106" y="3589"/>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1" name="Oval 514"/>
              <p:cNvSpPr>
                <a:spLocks noChangeArrowheads="1"/>
              </p:cNvSpPr>
              <p:nvPr/>
            </p:nvSpPr>
            <p:spPr bwMode="auto">
              <a:xfrm>
                <a:off x="1107" y="4088"/>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2" name="Oval 515"/>
              <p:cNvSpPr>
                <a:spLocks noChangeArrowheads="1"/>
              </p:cNvSpPr>
              <p:nvPr/>
            </p:nvSpPr>
            <p:spPr bwMode="auto">
              <a:xfrm>
                <a:off x="1107"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3" name="Oval 516"/>
              <p:cNvSpPr>
                <a:spLocks noChangeArrowheads="1"/>
              </p:cNvSpPr>
              <p:nvPr/>
            </p:nvSpPr>
            <p:spPr bwMode="auto">
              <a:xfrm>
                <a:off x="1107" y="3843"/>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4" name="Oval 517"/>
              <p:cNvSpPr>
                <a:spLocks noChangeArrowheads="1"/>
              </p:cNvSpPr>
              <p:nvPr/>
            </p:nvSpPr>
            <p:spPr bwMode="auto">
              <a:xfrm>
                <a:off x="1107" y="379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5" name="Oval 518"/>
              <p:cNvSpPr>
                <a:spLocks noChangeArrowheads="1"/>
              </p:cNvSpPr>
              <p:nvPr/>
            </p:nvSpPr>
            <p:spPr bwMode="auto">
              <a:xfrm>
                <a:off x="1107" y="3764"/>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6" name="Oval 519"/>
              <p:cNvSpPr>
                <a:spLocks noChangeArrowheads="1"/>
              </p:cNvSpPr>
              <p:nvPr/>
            </p:nvSpPr>
            <p:spPr bwMode="auto">
              <a:xfrm>
                <a:off x="1109" y="3945"/>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7" name="Oval 520"/>
              <p:cNvSpPr>
                <a:spLocks noChangeArrowheads="1"/>
              </p:cNvSpPr>
              <p:nvPr/>
            </p:nvSpPr>
            <p:spPr bwMode="auto">
              <a:xfrm>
                <a:off x="1109" y="3882"/>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8" name="Oval 521"/>
              <p:cNvSpPr>
                <a:spLocks noChangeArrowheads="1"/>
              </p:cNvSpPr>
              <p:nvPr/>
            </p:nvSpPr>
            <p:spPr bwMode="auto">
              <a:xfrm>
                <a:off x="1109" y="385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9" name="Oval 522"/>
              <p:cNvSpPr>
                <a:spLocks noChangeArrowheads="1"/>
              </p:cNvSpPr>
              <p:nvPr/>
            </p:nvSpPr>
            <p:spPr bwMode="auto">
              <a:xfrm>
                <a:off x="1109" y="3743"/>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0" name="Oval 523"/>
              <p:cNvSpPr>
                <a:spLocks noChangeArrowheads="1"/>
              </p:cNvSpPr>
              <p:nvPr/>
            </p:nvSpPr>
            <p:spPr bwMode="auto">
              <a:xfrm>
                <a:off x="1111" y="3797"/>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1" name="Oval 524"/>
              <p:cNvSpPr>
                <a:spLocks noChangeArrowheads="1"/>
              </p:cNvSpPr>
              <p:nvPr/>
            </p:nvSpPr>
            <p:spPr bwMode="auto">
              <a:xfrm>
                <a:off x="1111" y="3662"/>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2" name="Oval 525"/>
              <p:cNvSpPr>
                <a:spLocks noChangeArrowheads="1"/>
              </p:cNvSpPr>
              <p:nvPr/>
            </p:nvSpPr>
            <p:spPr bwMode="auto">
              <a:xfrm>
                <a:off x="1113" y="4026"/>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3" name="Oval 526"/>
              <p:cNvSpPr>
                <a:spLocks noChangeArrowheads="1"/>
              </p:cNvSpPr>
              <p:nvPr/>
            </p:nvSpPr>
            <p:spPr bwMode="auto">
              <a:xfrm>
                <a:off x="1113" y="3806"/>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4" name="Oval 527"/>
              <p:cNvSpPr>
                <a:spLocks noChangeArrowheads="1"/>
              </p:cNvSpPr>
              <p:nvPr/>
            </p:nvSpPr>
            <p:spPr bwMode="auto">
              <a:xfrm>
                <a:off x="1121" y="3835"/>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5" name="Oval 528"/>
              <p:cNvSpPr>
                <a:spLocks noChangeArrowheads="1"/>
              </p:cNvSpPr>
              <p:nvPr/>
            </p:nvSpPr>
            <p:spPr bwMode="auto">
              <a:xfrm>
                <a:off x="1122" y="3900"/>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6" name="Oval 529"/>
              <p:cNvSpPr>
                <a:spLocks noChangeArrowheads="1"/>
              </p:cNvSpPr>
              <p:nvPr/>
            </p:nvSpPr>
            <p:spPr bwMode="auto">
              <a:xfrm>
                <a:off x="1126" y="3982"/>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7" name="Oval 530"/>
              <p:cNvSpPr>
                <a:spLocks noChangeArrowheads="1"/>
              </p:cNvSpPr>
              <p:nvPr/>
            </p:nvSpPr>
            <p:spPr bwMode="auto">
              <a:xfrm>
                <a:off x="1127" y="3927"/>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8" name="Oval 531"/>
              <p:cNvSpPr>
                <a:spLocks noChangeArrowheads="1"/>
              </p:cNvSpPr>
              <p:nvPr/>
            </p:nvSpPr>
            <p:spPr bwMode="auto">
              <a:xfrm>
                <a:off x="1129" y="406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9" name="Oval 532"/>
              <p:cNvSpPr>
                <a:spLocks noChangeArrowheads="1"/>
              </p:cNvSpPr>
              <p:nvPr/>
            </p:nvSpPr>
            <p:spPr bwMode="auto">
              <a:xfrm>
                <a:off x="1129" y="3945"/>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0" name="Oval 533"/>
              <p:cNvSpPr>
                <a:spLocks noChangeArrowheads="1"/>
              </p:cNvSpPr>
              <p:nvPr/>
            </p:nvSpPr>
            <p:spPr bwMode="auto">
              <a:xfrm>
                <a:off x="1129" y="373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1" name="Oval 534"/>
              <p:cNvSpPr>
                <a:spLocks noChangeArrowheads="1"/>
              </p:cNvSpPr>
              <p:nvPr/>
            </p:nvSpPr>
            <p:spPr bwMode="auto">
              <a:xfrm>
                <a:off x="1132" y="391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2" name="Oval 535"/>
              <p:cNvSpPr>
                <a:spLocks noChangeArrowheads="1"/>
              </p:cNvSpPr>
              <p:nvPr/>
            </p:nvSpPr>
            <p:spPr bwMode="auto">
              <a:xfrm>
                <a:off x="1133" y="3937"/>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3" name="Oval 536"/>
              <p:cNvSpPr>
                <a:spLocks noChangeArrowheads="1"/>
              </p:cNvSpPr>
              <p:nvPr/>
            </p:nvSpPr>
            <p:spPr bwMode="auto">
              <a:xfrm>
                <a:off x="1135" y="3819"/>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4" name="Oval 537"/>
              <p:cNvSpPr>
                <a:spLocks noChangeArrowheads="1"/>
              </p:cNvSpPr>
              <p:nvPr/>
            </p:nvSpPr>
            <p:spPr bwMode="auto">
              <a:xfrm>
                <a:off x="1136" y="4577"/>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5" name="Oval 538"/>
              <p:cNvSpPr>
                <a:spLocks noChangeArrowheads="1"/>
              </p:cNvSpPr>
              <p:nvPr/>
            </p:nvSpPr>
            <p:spPr bwMode="auto">
              <a:xfrm>
                <a:off x="1136" y="3843"/>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6" name="Oval 539"/>
              <p:cNvSpPr>
                <a:spLocks noChangeArrowheads="1"/>
              </p:cNvSpPr>
              <p:nvPr/>
            </p:nvSpPr>
            <p:spPr bwMode="auto">
              <a:xfrm>
                <a:off x="1144" y="3723"/>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7" name="Oval 540"/>
              <p:cNvSpPr>
                <a:spLocks noChangeArrowheads="1"/>
              </p:cNvSpPr>
              <p:nvPr/>
            </p:nvSpPr>
            <p:spPr bwMode="auto">
              <a:xfrm>
                <a:off x="1145" y="3866"/>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8" name="Oval 541"/>
              <p:cNvSpPr>
                <a:spLocks noChangeArrowheads="1"/>
              </p:cNvSpPr>
              <p:nvPr/>
            </p:nvSpPr>
            <p:spPr bwMode="auto">
              <a:xfrm>
                <a:off x="1149" y="4571"/>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9" name="Oval 542"/>
              <p:cNvSpPr>
                <a:spLocks noChangeArrowheads="1"/>
              </p:cNvSpPr>
              <p:nvPr/>
            </p:nvSpPr>
            <p:spPr bwMode="auto">
              <a:xfrm>
                <a:off x="1151" y="3871"/>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0" name="Oval 543"/>
              <p:cNvSpPr>
                <a:spLocks noChangeArrowheads="1"/>
              </p:cNvSpPr>
              <p:nvPr/>
            </p:nvSpPr>
            <p:spPr bwMode="auto">
              <a:xfrm>
                <a:off x="1154" y="3768"/>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1" name="Oval 544"/>
              <p:cNvSpPr>
                <a:spLocks noChangeArrowheads="1"/>
              </p:cNvSpPr>
              <p:nvPr/>
            </p:nvSpPr>
            <p:spPr bwMode="auto">
              <a:xfrm>
                <a:off x="1156" y="374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2" name="Oval 545"/>
              <p:cNvSpPr>
                <a:spLocks noChangeArrowheads="1"/>
              </p:cNvSpPr>
              <p:nvPr/>
            </p:nvSpPr>
            <p:spPr bwMode="auto">
              <a:xfrm>
                <a:off x="1157" y="3794"/>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3" name="Oval 546"/>
              <p:cNvSpPr>
                <a:spLocks noChangeArrowheads="1"/>
              </p:cNvSpPr>
              <p:nvPr/>
            </p:nvSpPr>
            <p:spPr bwMode="auto">
              <a:xfrm>
                <a:off x="1174" y="377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4" name="Oval 547"/>
              <p:cNvSpPr>
                <a:spLocks noChangeArrowheads="1"/>
              </p:cNvSpPr>
              <p:nvPr/>
            </p:nvSpPr>
            <p:spPr bwMode="auto">
              <a:xfrm>
                <a:off x="1184" y="3740"/>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5" name="Oval 548"/>
              <p:cNvSpPr>
                <a:spLocks noChangeArrowheads="1"/>
              </p:cNvSpPr>
              <p:nvPr/>
            </p:nvSpPr>
            <p:spPr bwMode="auto">
              <a:xfrm>
                <a:off x="1202" y="3891"/>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6" name="Oval 549"/>
              <p:cNvSpPr>
                <a:spLocks noChangeArrowheads="1"/>
              </p:cNvSpPr>
              <p:nvPr/>
            </p:nvSpPr>
            <p:spPr bwMode="auto">
              <a:xfrm>
                <a:off x="1216" y="3808"/>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7" name="Oval 550"/>
              <p:cNvSpPr>
                <a:spLocks noChangeArrowheads="1"/>
              </p:cNvSpPr>
              <p:nvPr/>
            </p:nvSpPr>
            <p:spPr bwMode="auto">
              <a:xfrm>
                <a:off x="1219" y="3979"/>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8" name="Oval 551"/>
              <p:cNvSpPr>
                <a:spLocks noChangeArrowheads="1"/>
              </p:cNvSpPr>
              <p:nvPr/>
            </p:nvSpPr>
            <p:spPr bwMode="auto">
              <a:xfrm>
                <a:off x="1219" y="3841"/>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9" name="Oval 552"/>
              <p:cNvSpPr>
                <a:spLocks noChangeArrowheads="1"/>
              </p:cNvSpPr>
              <p:nvPr/>
            </p:nvSpPr>
            <p:spPr bwMode="auto">
              <a:xfrm>
                <a:off x="1222" y="3953"/>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0" name="Oval 553"/>
              <p:cNvSpPr>
                <a:spLocks noChangeArrowheads="1"/>
              </p:cNvSpPr>
              <p:nvPr/>
            </p:nvSpPr>
            <p:spPr bwMode="auto">
              <a:xfrm>
                <a:off x="1255" y="3819"/>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1" name="Oval 554"/>
              <p:cNvSpPr>
                <a:spLocks noChangeArrowheads="1"/>
              </p:cNvSpPr>
              <p:nvPr/>
            </p:nvSpPr>
            <p:spPr bwMode="auto">
              <a:xfrm>
                <a:off x="1262" y="385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2" name="Oval 555"/>
              <p:cNvSpPr>
                <a:spLocks noChangeArrowheads="1"/>
              </p:cNvSpPr>
              <p:nvPr/>
            </p:nvSpPr>
            <p:spPr bwMode="auto">
              <a:xfrm>
                <a:off x="1268" y="3793"/>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3" name="Oval 556"/>
              <p:cNvSpPr>
                <a:spLocks noChangeArrowheads="1"/>
              </p:cNvSpPr>
              <p:nvPr/>
            </p:nvSpPr>
            <p:spPr bwMode="auto">
              <a:xfrm>
                <a:off x="1274" y="4132"/>
                <a:ext cx="31"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4" name="Oval 557"/>
              <p:cNvSpPr>
                <a:spLocks noChangeArrowheads="1"/>
              </p:cNvSpPr>
              <p:nvPr/>
            </p:nvSpPr>
            <p:spPr bwMode="auto">
              <a:xfrm>
                <a:off x="1274" y="3993"/>
                <a:ext cx="31"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5" name="Oval 558"/>
              <p:cNvSpPr>
                <a:spLocks noChangeArrowheads="1"/>
              </p:cNvSpPr>
              <p:nvPr/>
            </p:nvSpPr>
            <p:spPr bwMode="auto">
              <a:xfrm>
                <a:off x="1336" y="4005"/>
                <a:ext cx="32" cy="32"/>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6" name="Oval 559"/>
              <p:cNvSpPr>
                <a:spLocks noChangeArrowheads="1"/>
              </p:cNvSpPr>
              <p:nvPr/>
            </p:nvSpPr>
            <p:spPr bwMode="auto">
              <a:xfrm>
                <a:off x="1578" y="3893"/>
                <a:ext cx="32" cy="31"/>
              </a:xfrm>
              <a:prstGeom prst="ellipse">
                <a:avLst/>
              </a:pr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7" name="Freeform 560"/>
              <p:cNvSpPr>
                <a:spLocks/>
              </p:cNvSpPr>
              <p:nvPr/>
            </p:nvSpPr>
            <p:spPr bwMode="auto">
              <a:xfrm>
                <a:off x="1079"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8" name="Freeform 561"/>
              <p:cNvSpPr>
                <a:spLocks/>
              </p:cNvSpPr>
              <p:nvPr/>
            </p:nvSpPr>
            <p:spPr bwMode="auto">
              <a:xfrm>
                <a:off x="1079"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9" name="Freeform 562"/>
              <p:cNvSpPr>
                <a:spLocks/>
              </p:cNvSpPr>
              <p:nvPr/>
            </p:nvSpPr>
            <p:spPr bwMode="auto">
              <a:xfrm>
                <a:off x="1079"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0" name="Freeform 563"/>
              <p:cNvSpPr>
                <a:spLocks/>
              </p:cNvSpPr>
              <p:nvPr/>
            </p:nvSpPr>
            <p:spPr bwMode="auto">
              <a:xfrm>
                <a:off x="1079"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1" name="Freeform 564"/>
              <p:cNvSpPr>
                <a:spLocks/>
              </p:cNvSpPr>
              <p:nvPr/>
            </p:nvSpPr>
            <p:spPr bwMode="auto">
              <a:xfrm>
                <a:off x="1079"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2" name="Freeform 565"/>
              <p:cNvSpPr>
                <a:spLocks/>
              </p:cNvSpPr>
              <p:nvPr/>
            </p:nvSpPr>
            <p:spPr bwMode="auto">
              <a:xfrm>
                <a:off x="1079"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3" name="Freeform 566"/>
              <p:cNvSpPr>
                <a:spLocks/>
              </p:cNvSpPr>
              <p:nvPr/>
            </p:nvSpPr>
            <p:spPr bwMode="auto">
              <a:xfrm>
                <a:off x="1079" y="3707"/>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4" name="Freeform 567"/>
              <p:cNvSpPr>
                <a:spLocks/>
              </p:cNvSpPr>
              <p:nvPr/>
            </p:nvSpPr>
            <p:spPr bwMode="auto">
              <a:xfrm>
                <a:off x="1079" y="3707"/>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5" name="Freeform 568"/>
              <p:cNvSpPr>
                <a:spLocks/>
              </p:cNvSpPr>
              <p:nvPr/>
            </p:nvSpPr>
            <p:spPr bwMode="auto">
              <a:xfrm>
                <a:off x="1079" y="3462"/>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6" name="Freeform 569"/>
              <p:cNvSpPr>
                <a:spLocks/>
              </p:cNvSpPr>
              <p:nvPr/>
            </p:nvSpPr>
            <p:spPr bwMode="auto">
              <a:xfrm>
                <a:off x="1079" y="3319"/>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7" name="Freeform 570"/>
              <p:cNvSpPr>
                <a:spLocks/>
              </p:cNvSpPr>
              <p:nvPr/>
            </p:nvSpPr>
            <p:spPr bwMode="auto">
              <a:xfrm>
                <a:off x="1079" y="3319"/>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8" name="Freeform 571"/>
              <p:cNvSpPr>
                <a:spLocks/>
              </p:cNvSpPr>
              <p:nvPr/>
            </p:nvSpPr>
            <p:spPr bwMode="auto">
              <a:xfrm>
                <a:off x="1079" y="3217"/>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9" name="Freeform 572"/>
              <p:cNvSpPr>
                <a:spLocks/>
              </p:cNvSpPr>
              <p:nvPr/>
            </p:nvSpPr>
            <p:spPr bwMode="auto">
              <a:xfrm>
                <a:off x="1079" y="2995"/>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0" name="Freeform 573"/>
              <p:cNvSpPr>
                <a:spLocks/>
              </p:cNvSpPr>
              <p:nvPr/>
            </p:nvSpPr>
            <p:spPr bwMode="auto">
              <a:xfrm>
                <a:off x="1080" y="4196"/>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1" name="Freeform 574"/>
              <p:cNvSpPr>
                <a:spLocks/>
              </p:cNvSpPr>
              <p:nvPr/>
            </p:nvSpPr>
            <p:spPr bwMode="auto">
              <a:xfrm>
                <a:off x="1080" y="39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2" name="Freeform 575"/>
              <p:cNvSpPr>
                <a:spLocks/>
              </p:cNvSpPr>
              <p:nvPr/>
            </p:nvSpPr>
            <p:spPr bwMode="auto">
              <a:xfrm>
                <a:off x="1080" y="39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3" name="Freeform 576"/>
              <p:cNvSpPr>
                <a:spLocks/>
              </p:cNvSpPr>
              <p:nvPr/>
            </p:nvSpPr>
            <p:spPr bwMode="auto">
              <a:xfrm>
                <a:off x="1080" y="39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4" name="Freeform 577"/>
              <p:cNvSpPr>
                <a:spLocks/>
              </p:cNvSpPr>
              <p:nvPr/>
            </p:nvSpPr>
            <p:spPr bwMode="auto">
              <a:xfrm>
                <a:off x="1080" y="3808"/>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5" name="Freeform 578"/>
              <p:cNvSpPr>
                <a:spLocks/>
              </p:cNvSpPr>
              <p:nvPr/>
            </p:nvSpPr>
            <p:spPr bwMode="auto">
              <a:xfrm>
                <a:off x="1080" y="3808"/>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6" name="Freeform 579"/>
              <p:cNvSpPr>
                <a:spLocks/>
              </p:cNvSpPr>
              <p:nvPr/>
            </p:nvSpPr>
            <p:spPr bwMode="auto">
              <a:xfrm>
                <a:off x="1080" y="3808"/>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7" name="Freeform 580"/>
              <p:cNvSpPr>
                <a:spLocks/>
              </p:cNvSpPr>
              <p:nvPr/>
            </p:nvSpPr>
            <p:spPr bwMode="auto">
              <a:xfrm>
                <a:off x="1080" y="3808"/>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8" name="Freeform 581"/>
              <p:cNvSpPr>
                <a:spLocks/>
              </p:cNvSpPr>
              <p:nvPr/>
            </p:nvSpPr>
            <p:spPr bwMode="auto">
              <a:xfrm>
                <a:off x="1080" y="3707"/>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9" name="Freeform 582"/>
              <p:cNvSpPr>
                <a:spLocks/>
              </p:cNvSpPr>
              <p:nvPr/>
            </p:nvSpPr>
            <p:spPr bwMode="auto">
              <a:xfrm>
                <a:off x="1080" y="3628"/>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0" name="Freeform 583"/>
              <p:cNvSpPr>
                <a:spLocks/>
              </p:cNvSpPr>
              <p:nvPr/>
            </p:nvSpPr>
            <p:spPr bwMode="auto">
              <a:xfrm>
                <a:off x="1080" y="3509"/>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1" name="Freeform 584"/>
              <p:cNvSpPr>
                <a:spLocks/>
              </p:cNvSpPr>
              <p:nvPr/>
            </p:nvSpPr>
            <p:spPr bwMode="auto">
              <a:xfrm>
                <a:off x="1081" y="4339"/>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2" name="Freeform 585"/>
              <p:cNvSpPr>
                <a:spLocks/>
              </p:cNvSpPr>
              <p:nvPr/>
            </p:nvSpPr>
            <p:spPr bwMode="auto">
              <a:xfrm>
                <a:off x="1081" y="4095"/>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3" name="Freeform 586"/>
              <p:cNvSpPr>
                <a:spLocks/>
              </p:cNvSpPr>
              <p:nvPr/>
            </p:nvSpPr>
            <p:spPr bwMode="auto">
              <a:xfrm>
                <a:off x="1081" y="4095"/>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4" name="Freeform 587"/>
              <p:cNvSpPr>
                <a:spLocks/>
              </p:cNvSpPr>
              <p:nvPr/>
            </p:nvSpPr>
            <p:spPr bwMode="auto">
              <a:xfrm>
                <a:off x="1081"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5" name="Freeform 588"/>
              <p:cNvSpPr>
                <a:spLocks/>
              </p:cNvSpPr>
              <p:nvPr/>
            </p:nvSpPr>
            <p:spPr bwMode="auto">
              <a:xfrm>
                <a:off x="1081"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6" name="Freeform 589"/>
              <p:cNvSpPr>
                <a:spLocks/>
              </p:cNvSpPr>
              <p:nvPr/>
            </p:nvSpPr>
            <p:spPr bwMode="auto">
              <a:xfrm>
                <a:off x="1081"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7" name="Freeform 590"/>
              <p:cNvSpPr>
                <a:spLocks/>
              </p:cNvSpPr>
              <p:nvPr/>
            </p:nvSpPr>
            <p:spPr bwMode="auto">
              <a:xfrm>
                <a:off x="1081"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8" name="Freeform 591"/>
              <p:cNvSpPr>
                <a:spLocks/>
              </p:cNvSpPr>
              <p:nvPr/>
            </p:nvSpPr>
            <p:spPr bwMode="auto">
              <a:xfrm>
                <a:off x="1081"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9" name="Freeform 592"/>
              <p:cNvSpPr>
                <a:spLocks/>
              </p:cNvSpPr>
              <p:nvPr/>
            </p:nvSpPr>
            <p:spPr bwMode="auto">
              <a:xfrm>
                <a:off x="1081"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0" name="Freeform 593"/>
              <p:cNvSpPr>
                <a:spLocks/>
              </p:cNvSpPr>
              <p:nvPr/>
            </p:nvSpPr>
            <p:spPr bwMode="auto">
              <a:xfrm>
                <a:off x="1081"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1" name="Freeform 594"/>
              <p:cNvSpPr>
                <a:spLocks/>
              </p:cNvSpPr>
              <p:nvPr/>
            </p:nvSpPr>
            <p:spPr bwMode="auto">
              <a:xfrm>
                <a:off x="1081" y="39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2" name="Freeform 595"/>
              <p:cNvSpPr>
                <a:spLocks/>
              </p:cNvSpPr>
              <p:nvPr/>
            </p:nvSpPr>
            <p:spPr bwMode="auto">
              <a:xfrm>
                <a:off x="1081" y="3850"/>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3" name="Freeform 596"/>
              <p:cNvSpPr>
                <a:spLocks/>
              </p:cNvSpPr>
              <p:nvPr/>
            </p:nvSpPr>
            <p:spPr bwMode="auto">
              <a:xfrm>
                <a:off x="1081" y="3771"/>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4" name="Freeform 597"/>
              <p:cNvSpPr>
                <a:spLocks/>
              </p:cNvSpPr>
              <p:nvPr/>
            </p:nvSpPr>
            <p:spPr bwMode="auto">
              <a:xfrm>
                <a:off x="1081" y="3771"/>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5" name="Freeform 598"/>
              <p:cNvSpPr>
                <a:spLocks/>
              </p:cNvSpPr>
              <p:nvPr/>
            </p:nvSpPr>
            <p:spPr bwMode="auto">
              <a:xfrm>
                <a:off x="1081" y="3707"/>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6" name="Freeform 599"/>
              <p:cNvSpPr>
                <a:spLocks/>
              </p:cNvSpPr>
              <p:nvPr/>
            </p:nvSpPr>
            <p:spPr bwMode="auto">
              <a:xfrm>
                <a:off x="1081" y="3605"/>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7" name="Freeform 600"/>
              <p:cNvSpPr>
                <a:spLocks/>
              </p:cNvSpPr>
              <p:nvPr/>
            </p:nvSpPr>
            <p:spPr bwMode="auto">
              <a:xfrm>
                <a:off x="1081" y="3605"/>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8" name="Freeform 601"/>
              <p:cNvSpPr>
                <a:spLocks/>
              </p:cNvSpPr>
              <p:nvPr/>
            </p:nvSpPr>
            <p:spPr bwMode="auto">
              <a:xfrm>
                <a:off x="1081" y="3563"/>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9" name="Freeform 602"/>
              <p:cNvSpPr>
                <a:spLocks/>
              </p:cNvSpPr>
              <p:nvPr/>
            </p:nvSpPr>
            <p:spPr bwMode="auto">
              <a:xfrm>
                <a:off x="1081" y="3526"/>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0" name="Freeform 603"/>
              <p:cNvSpPr>
                <a:spLocks/>
              </p:cNvSpPr>
              <p:nvPr/>
            </p:nvSpPr>
            <p:spPr bwMode="auto">
              <a:xfrm>
                <a:off x="1081" y="3493"/>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1" name="Freeform 604"/>
              <p:cNvSpPr>
                <a:spLocks/>
              </p:cNvSpPr>
              <p:nvPr/>
            </p:nvSpPr>
            <p:spPr bwMode="auto">
              <a:xfrm>
                <a:off x="1081" y="3139"/>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2" name="Freeform 605"/>
              <p:cNvSpPr>
                <a:spLocks/>
              </p:cNvSpPr>
              <p:nvPr/>
            </p:nvSpPr>
            <p:spPr bwMode="auto">
              <a:xfrm>
                <a:off x="1082" y="39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3" name="Freeform 606"/>
              <p:cNvSpPr>
                <a:spLocks/>
              </p:cNvSpPr>
              <p:nvPr/>
            </p:nvSpPr>
            <p:spPr bwMode="auto">
              <a:xfrm>
                <a:off x="1082" y="39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4" name="Freeform 607"/>
              <p:cNvSpPr>
                <a:spLocks/>
              </p:cNvSpPr>
              <p:nvPr/>
            </p:nvSpPr>
            <p:spPr bwMode="auto">
              <a:xfrm>
                <a:off x="1082" y="39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1" name="Group 809"/>
            <p:cNvGrpSpPr>
              <a:grpSpLocks/>
            </p:cNvGrpSpPr>
            <p:nvPr/>
          </p:nvGrpSpPr>
          <p:grpSpPr bwMode="auto">
            <a:xfrm>
              <a:off x="1779308" y="3447472"/>
              <a:ext cx="1147794" cy="2023942"/>
              <a:chOff x="1079" y="2974"/>
              <a:chExt cx="877" cy="1639"/>
            </a:xfrm>
          </p:grpSpPr>
          <p:sp>
            <p:nvSpPr>
              <p:cNvPr id="2455" name="Freeform 609"/>
              <p:cNvSpPr>
                <a:spLocks/>
              </p:cNvSpPr>
              <p:nvPr/>
            </p:nvSpPr>
            <p:spPr bwMode="auto">
              <a:xfrm>
                <a:off x="1082" y="39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6" name="Freeform 610"/>
              <p:cNvSpPr>
                <a:spLocks/>
              </p:cNvSpPr>
              <p:nvPr/>
            </p:nvSpPr>
            <p:spPr bwMode="auto">
              <a:xfrm>
                <a:off x="1082" y="3873"/>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7" name="Freeform 611"/>
              <p:cNvSpPr>
                <a:spLocks/>
              </p:cNvSpPr>
              <p:nvPr/>
            </p:nvSpPr>
            <p:spPr bwMode="auto">
              <a:xfrm>
                <a:off x="1082" y="3873"/>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8" name="Freeform 612"/>
              <p:cNvSpPr>
                <a:spLocks/>
              </p:cNvSpPr>
              <p:nvPr/>
            </p:nvSpPr>
            <p:spPr bwMode="auto">
              <a:xfrm>
                <a:off x="1082" y="3665"/>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9" name="Freeform 613"/>
              <p:cNvSpPr>
                <a:spLocks/>
              </p:cNvSpPr>
              <p:nvPr/>
            </p:nvSpPr>
            <p:spPr bwMode="auto">
              <a:xfrm>
                <a:off x="1082" y="3305"/>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0" name="Freeform 614"/>
              <p:cNvSpPr>
                <a:spLocks/>
              </p:cNvSpPr>
              <p:nvPr/>
            </p:nvSpPr>
            <p:spPr bwMode="auto">
              <a:xfrm>
                <a:off x="1084" y="4520"/>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1" name="Freeform 615"/>
              <p:cNvSpPr>
                <a:spLocks/>
              </p:cNvSpPr>
              <p:nvPr/>
            </p:nvSpPr>
            <p:spPr bwMode="auto">
              <a:xfrm>
                <a:off x="1084" y="4132"/>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2" name="Freeform 616"/>
              <p:cNvSpPr>
                <a:spLocks/>
              </p:cNvSpPr>
              <p:nvPr/>
            </p:nvSpPr>
            <p:spPr bwMode="auto">
              <a:xfrm>
                <a:off x="1084" y="3952"/>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3" name="Freeform 617"/>
              <p:cNvSpPr>
                <a:spLocks/>
              </p:cNvSpPr>
              <p:nvPr/>
            </p:nvSpPr>
            <p:spPr bwMode="auto">
              <a:xfrm>
                <a:off x="1084" y="3952"/>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4" name="Freeform 618"/>
              <p:cNvSpPr>
                <a:spLocks/>
              </p:cNvSpPr>
              <p:nvPr/>
            </p:nvSpPr>
            <p:spPr bwMode="auto">
              <a:xfrm>
                <a:off x="1084" y="3952"/>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5" name="Freeform 619"/>
              <p:cNvSpPr>
                <a:spLocks/>
              </p:cNvSpPr>
              <p:nvPr/>
            </p:nvSpPr>
            <p:spPr bwMode="auto">
              <a:xfrm>
                <a:off x="1084" y="3952"/>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6" name="Freeform 620"/>
              <p:cNvSpPr>
                <a:spLocks/>
              </p:cNvSpPr>
              <p:nvPr/>
            </p:nvSpPr>
            <p:spPr bwMode="auto">
              <a:xfrm>
                <a:off x="1084" y="3887"/>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7" name="Freeform 621"/>
              <p:cNvSpPr>
                <a:spLocks/>
              </p:cNvSpPr>
              <p:nvPr/>
            </p:nvSpPr>
            <p:spPr bwMode="auto">
              <a:xfrm>
                <a:off x="1084" y="3786"/>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8" name="Freeform 622"/>
              <p:cNvSpPr>
                <a:spLocks/>
              </p:cNvSpPr>
              <p:nvPr/>
            </p:nvSpPr>
            <p:spPr bwMode="auto">
              <a:xfrm>
                <a:off x="1084" y="3462"/>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9" name="Freeform 623"/>
              <p:cNvSpPr>
                <a:spLocks/>
              </p:cNvSpPr>
              <p:nvPr/>
            </p:nvSpPr>
            <p:spPr bwMode="auto">
              <a:xfrm>
                <a:off x="1085" y="4584"/>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0" name="Freeform 624"/>
              <p:cNvSpPr>
                <a:spLocks/>
              </p:cNvSpPr>
              <p:nvPr/>
            </p:nvSpPr>
            <p:spPr bwMode="auto">
              <a:xfrm>
                <a:off x="1085" y="4095"/>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1" name="Freeform 625"/>
              <p:cNvSpPr>
                <a:spLocks/>
              </p:cNvSpPr>
              <p:nvPr/>
            </p:nvSpPr>
            <p:spPr bwMode="auto">
              <a:xfrm>
                <a:off x="1085" y="3952"/>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2" name="Freeform 626"/>
              <p:cNvSpPr>
                <a:spLocks/>
              </p:cNvSpPr>
              <p:nvPr/>
            </p:nvSpPr>
            <p:spPr bwMode="auto">
              <a:xfrm>
                <a:off x="1085" y="3952"/>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3" name="Freeform 627"/>
              <p:cNvSpPr>
                <a:spLocks/>
              </p:cNvSpPr>
              <p:nvPr/>
            </p:nvSpPr>
            <p:spPr bwMode="auto">
              <a:xfrm>
                <a:off x="1085" y="3952"/>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4" name="Freeform 628"/>
              <p:cNvSpPr>
                <a:spLocks/>
              </p:cNvSpPr>
              <p:nvPr/>
            </p:nvSpPr>
            <p:spPr bwMode="auto">
              <a:xfrm>
                <a:off x="1085" y="3897"/>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5" name="Freeform 629"/>
              <p:cNvSpPr>
                <a:spLocks/>
              </p:cNvSpPr>
              <p:nvPr/>
            </p:nvSpPr>
            <p:spPr bwMode="auto">
              <a:xfrm>
                <a:off x="1085" y="3897"/>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6" name="Freeform 630"/>
              <p:cNvSpPr>
                <a:spLocks/>
              </p:cNvSpPr>
              <p:nvPr/>
            </p:nvSpPr>
            <p:spPr bwMode="auto">
              <a:xfrm>
                <a:off x="1085" y="3897"/>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7" name="Freeform 631"/>
              <p:cNvSpPr>
                <a:spLocks/>
              </p:cNvSpPr>
              <p:nvPr/>
            </p:nvSpPr>
            <p:spPr bwMode="auto">
              <a:xfrm>
                <a:off x="1085" y="3897"/>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8" name="Freeform 632"/>
              <p:cNvSpPr>
                <a:spLocks/>
              </p:cNvSpPr>
              <p:nvPr/>
            </p:nvSpPr>
            <p:spPr bwMode="auto">
              <a:xfrm>
                <a:off x="1085" y="3808"/>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9" name="Freeform 633"/>
              <p:cNvSpPr>
                <a:spLocks/>
              </p:cNvSpPr>
              <p:nvPr/>
            </p:nvSpPr>
            <p:spPr bwMode="auto">
              <a:xfrm>
                <a:off x="1085" y="3448"/>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0" name="Freeform 634"/>
              <p:cNvSpPr>
                <a:spLocks/>
              </p:cNvSpPr>
              <p:nvPr/>
            </p:nvSpPr>
            <p:spPr bwMode="auto">
              <a:xfrm>
                <a:off x="1086" y="3863"/>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1" name="Freeform 635"/>
              <p:cNvSpPr>
                <a:spLocks/>
              </p:cNvSpPr>
              <p:nvPr/>
            </p:nvSpPr>
            <p:spPr bwMode="auto">
              <a:xfrm>
                <a:off x="1086" y="3733"/>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2" name="Freeform 636"/>
              <p:cNvSpPr>
                <a:spLocks/>
              </p:cNvSpPr>
              <p:nvPr/>
            </p:nvSpPr>
            <p:spPr bwMode="auto">
              <a:xfrm>
                <a:off x="1086" y="3660"/>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3" name="Freeform 637"/>
              <p:cNvSpPr>
                <a:spLocks/>
              </p:cNvSpPr>
              <p:nvPr/>
            </p:nvSpPr>
            <p:spPr bwMode="auto">
              <a:xfrm>
                <a:off x="1086" y="3502"/>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4" name="Freeform 638"/>
              <p:cNvSpPr>
                <a:spLocks/>
              </p:cNvSpPr>
              <p:nvPr/>
            </p:nvSpPr>
            <p:spPr bwMode="auto">
              <a:xfrm>
                <a:off x="1087" y="4117"/>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5" name="Freeform 639"/>
              <p:cNvSpPr>
                <a:spLocks/>
              </p:cNvSpPr>
              <p:nvPr/>
            </p:nvSpPr>
            <p:spPr bwMode="auto">
              <a:xfrm>
                <a:off x="1087" y="4053"/>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6" name="Freeform 640"/>
              <p:cNvSpPr>
                <a:spLocks/>
              </p:cNvSpPr>
              <p:nvPr/>
            </p:nvSpPr>
            <p:spPr bwMode="auto">
              <a:xfrm>
                <a:off x="1087" y="3999"/>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7" name="Freeform 641"/>
              <p:cNvSpPr>
                <a:spLocks/>
              </p:cNvSpPr>
              <p:nvPr/>
            </p:nvSpPr>
            <p:spPr bwMode="auto">
              <a:xfrm>
                <a:off x="1087" y="3910"/>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8" name="Freeform 642"/>
              <p:cNvSpPr>
                <a:spLocks/>
              </p:cNvSpPr>
              <p:nvPr/>
            </p:nvSpPr>
            <p:spPr bwMode="auto">
              <a:xfrm>
                <a:off x="1087" y="3808"/>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9" name="Freeform 643"/>
              <p:cNvSpPr>
                <a:spLocks/>
              </p:cNvSpPr>
              <p:nvPr/>
            </p:nvSpPr>
            <p:spPr bwMode="auto">
              <a:xfrm>
                <a:off x="1087" y="3780"/>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0" name="Freeform 644"/>
              <p:cNvSpPr>
                <a:spLocks/>
              </p:cNvSpPr>
              <p:nvPr/>
            </p:nvSpPr>
            <p:spPr bwMode="auto">
              <a:xfrm>
                <a:off x="1088" y="3850"/>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1" name="Freeform 645"/>
              <p:cNvSpPr>
                <a:spLocks/>
              </p:cNvSpPr>
              <p:nvPr/>
            </p:nvSpPr>
            <p:spPr bwMode="auto">
              <a:xfrm>
                <a:off x="1088" y="382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2" name="Freeform 646"/>
              <p:cNvSpPr>
                <a:spLocks/>
              </p:cNvSpPr>
              <p:nvPr/>
            </p:nvSpPr>
            <p:spPr bwMode="auto">
              <a:xfrm>
                <a:off x="1088" y="3652"/>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3" name="Freeform 647"/>
              <p:cNvSpPr>
                <a:spLocks/>
              </p:cNvSpPr>
              <p:nvPr/>
            </p:nvSpPr>
            <p:spPr bwMode="auto">
              <a:xfrm>
                <a:off x="1090" y="4077"/>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4" name="Freeform 648"/>
              <p:cNvSpPr>
                <a:spLocks/>
              </p:cNvSpPr>
              <p:nvPr/>
            </p:nvSpPr>
            <p:spPr bwMode="auto">
              <a:xfrm>
                <a:off x="1090" y="3918"/>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5" name="Freeform 649"/>
              <p:cNvSpPr>
                <a:spLocks/>
              </p:cNvSpPr>
              <p:nvPr/>
            </p:nvSpPr>
            <p:spPr bwMode="auto">
              <a:xfrm>
                <a:off x="1090" y="3887"/>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6" name="Freeform 650"/>
              <p:cNvSpPr>
                <a:spLocks/>
              </p:cNvSpPr>
              <p:nvPr/>
            </p:nvSpPr>
            <p:spPr bwMode="auto">
              <a:xfrm>
                <a:off x="1090" y="3887"/>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7" name="Freeform 651"/>
              <p:cNvSpPr>
                <a:spLocks/>
              </p:cNvSpPr>
              <p:nvPr/>
            </p:nvSpPr>
            <p:spPr bwMode="auto">
              <a:xfrm>
                <a:off x="1090" y="3833"/>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8" name="Freeform 652"/>
              <p:cNvSpPr>
                <a:spLocks/>
              </p:cNvSpPr>
              <p:nvPr/>
            </p:nvSpPr>
            <p:spPr bwMode="auto">
              <a:xfrm>
                <a:off x="1090" y="3689"/>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9" name="Freeform 653"/>
              <p:cNvSpPr>
                <a:spLocks/>
              </p:cNvSpPr>
              <p:nvPr/>
            </p:nvSpPr>
            <p:spPr bwMode="auto">
              <a:xfrm>
                <a:off x="1090" y="3658"/>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0" name="Freeform 654"/>
              <p:cNvSpPr>
                <a:spLocks/>
              </p:cNvSpPr>
              <p:nvPr/>
            </p:nvSpPr>
            <p:spPr bwMode="auto">
              <a:xfrm>
                <a:off x="1091" y="3892"/>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1" name="Freeform 655"/>
              <p:cNvSpPr>
                <a:spLocks/>
              </p:cNvSpPr>
              <p:nvPr/>
            </p:nvSpPr>
            <p:spPr bwMode="auto">
              <a:xfrm>
                <a:off x="1092" y="3850"/>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2" name="Freeform 656"/>
              <p:cNvSpPr>
                <a:spLocks/>
              </p:cNvSpPr>
              <p:nvPr/>
            </p:nvSpPr>
            <p:spPr bwMode="auto">
              <a:xfrm>
                <a:off x="1092" y="3828"/>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3" name="Freeform 657"/>
              <p:cNvSpPr>
                <a:spLocks/>
              </p:cNvSpPr>
              <p:nvPr/>
            </p:nvSpPr>
            <p:spPr bwMode="auto">
              <a:xfrm>
                <a:off x="1092" y="3545"/>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4" name="Freeform 658"/>
              <p:cNvSpPr>
                <a:spLocks/>
              </p:cNvSpPr>
              <p:nvPr/>
            </p:nvSpPr>
            <p:spPr bwMode="auto">
              <a:xfrm>
                <a:off x="1093" y="39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5" name="Freeform 659"/>
              <p:cNvSpPr>
                <a:spLocks/>
              </p:cNvSpPr>
              <p:nvPr/>
            </p:nvSpPr>
            <p:spPr bwMode="auto">
              <a:xfrm>
                <a:off x="1093" y="3901"/>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6" name="Freeform 660"/>
              <p:cNvSpPr>
                <a:spLocks/>
              </p:cNvSpPr>
              <p:nvPr/>
            </p:nvSpPr>
            <p:spPr bwMode="auto">
              <a:xfrm>
                <a:off x="1093" y="3878"/>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7" name="Freeform 661"/>
              <p:cNvSpPr>
                <a:spLocks/>
              </p:cNvSpPr>
              <p:nvPr/>
            </p:nvSpPr>
            <p:spPr bwMode="auto">
              <a:xfrm>
                <a:off x="1093" y="3857"/>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8" name="Freeform 662"/>
              <p:cNvSpPr>
                <a:spLocks/>
              </p:cNvSpPr>
              <p:nvPr/>
            </p:nvSpPr>
            <p:spPr bwMode="auto">
              <a:xfrm>
                <a:off x="1093" y="3644"/>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9" name="Freeform 663"/>
              <p:cNvSpPr>
                <a:spLocks/>
              </p:cNvSpPr>
              <p:nvPr/>
            </p:nvSpPr>
            <p:spPr bwMode="auto">
              <a:xfrm>
                <a:off x="1095" y="3883"/>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0" name="Freeform 664"/>
              <p:cNvSpPr>
                <a:spLocks/>
              </p:cNvSpPr>
              <p:nvPr/>
            </p:nvSpPr>
            <p:spPr bwMode="auto">
              <a:xfrm>
                <a:off x="1096" y="4220"/>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1" name="Freeform 665"/>
              <p:cNvSpPr>
                <a:spLocks/>
              </p:cNvSpPr>
              <p:nvPr/>
            </p:nvSpPr>
            <p:spPr bwMode="auto">
              <a:xfrm>
                <a:off x="1097" y="3930"/>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2" name="Freeform 666"/>
              <p:cNvSpPr>
                <a:spLocks/>
              </p:cNvSpPr>
              <p:nvPr/>
            </p:nvSpPr>
            <p:spPr bwMode="auto">
              <a:xfrm>
                <a:off x="1097" y="3873"/>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3" name="Freeform 667"/>
              <p:cNvSpPr>
                <a:spLocks/>
              </p:cNvSpPr>
              <p:nvPr/>
            </p:nvSpPr>
            <p:spPr bwMode="auto">
              <a:xfrm>
                <a:off x="1097" y="3823"/>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4" name="Freeform 668"/>
              <p:cNvSpPr>
                <a:spLocks/>
              </p:cNvSpPr>
              <p:nvPr/>
            </p:nvSpPr>
            <p:spPr bwMode="auto">
              <a:xfrm>
                <a:off x="1097" y="3730"/>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5" name="Freeform 669"/>
              <p:cNvSpPr>
                <a:spLocks/>
              </p:cNvSpPr>
              <p:nvPr/>
            </p:nvSpPr>
            <p:spPr bwMode="auto">
              <a:xfrm>
                <a:off x="1097" y="3655"/>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6" name="Freeform 670"/>
              <p:cNvSpPr>
                <a:spLocks/>
              </p:cNvSpPr>
              <p:nvPr/>
            </p:nvSpPr>
            <p:spPr bwMode="auto">
              <a:xfrm>
                <a:off x="1098" y="3894"/>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7" name="Freeform 671"/>
              <p:cNvSpPr>
                <a:spLocks/>
              </p:cNvSpPr>
              <p:nvPr/>
            </p:nvSpPr>
            <p:spPr bwMode="auto">
              <a:xfrm>
                <a:off x="1099" y="3835"/>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8" name="Freeform 672"/>
              <p:cNvSpPr>
                <a:spLocks/>
              </p:cNvSpPr>
              <p:nvPr/>
            </p:nvSpPr>
            <p:spPr bwMode="auto">
              <a:xfrm>
                <a:off x="1099" y="3771"/>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9" name="Freeform 673"/>
              <p:cNvSpPr>
                <a:spLocks/>
              </p:cNvSpPr>
              <p:nvPr/>
            </p:nvSpPr>
            <p:spPr bwMode="auto">
              <a:xfrm>
                <a:off x="1099" y="3661"/>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0" name="Freeform 674"/>
              <p:cNvSpPr>
                <a:spLocks/>
              </p:cNvSpPr>
              <p:nvPr/>
            </p:nvSpPr>
            <p:spPr bwMode="auto">
              <a:xfrm>
                <a:off x="1100" y="3827"/>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1" name="Freeform 675"/>
              <p:cNvSpPr>
                <a:spLocks/>
              </p:cNvSpPr>
              <p:nvPr/>
            </p:nvSpPr>
            <p:spPr bwMode="auto">
              <a:xfrm>
                <a:off x="1103" y="3904"/>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2" name="Freeform 676"/>
              <p:cNvSpPr>
                <a:spLocks/>
              </p:cNvSpPr>
              <p:nvPr/>
            </p:nvSpPr>
            <p:spPr bwMode="auto">
              <a:xfrm>
                <a:off x="1103" y="3876"/>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3" name="Freeform 677"/>
              <p:cNvSpPr>
                <a:spLocks/>
              </p:cNvSpPr>
              <p:nvPr/>
            </p:nvSpPr>
            <p:spPr bwMode="auto">
              <a:xfrm>
                <a:off x="1103" y="3850"/>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4" name="Freeform 678"/>
              <p:cNvSpPr>
                <a:spLocks/>
              </p:cNvSpPr>
              <p:nvPr/>
            </p:nvSpPr>
            <p:spPr bwMode="auto">
              <a:xfrm>
                <a:off x="1103" y="3803"/>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5" name="Freeform 679"/>
              <p:cNvSpPr>
                <a:spLocks/>
              </p:cNvSpPr>
              <p:nvPr/>
            </p:nvSpPr>
            <p:spPr bwMode="auto">
              <a:xfrm>
                <a:off x="1105" y="3922"/>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6" name="Freeform 680"/>
              <p:cNvSpPr>
                <a:spLocks/>
              </p:cNvSpPr>
              <p:nvPr/>
            </p:nvSpPr>
            <p:spPr bwMode="auto">
              <a:xfrm>
                <a:off x="1108" y="3924"/>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7" name="Freeform 681"/>
              <p:cNvSpPr>
                <a:spLocks/>
              </p:cNvSpPr>
              <p:nvPr/>
            </p:nvSpPr>
            <p:spPr bwMode="auto">
              <a:xfrm>
                <a:off x="1108" y="3833"/>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8" name="Freeform 682"/>
              <p:cNvSpPr>
                <a:spLocks/>
              </p:cNvSpPr>
              <p:nvPr/>
            </p:nvSpPr>
            <p:spPr bwMode="auto">
              <a:xfrm>
                <a:off x="1109" y="3817"/>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9" name="Freeform 683"/>
              <p:cNvSpPr>
                <a:spLocks/>
              </p:cNvSpPr>
              <p:nvPr/>
            </p:nvSpPr>
            <p:spPr bwMode="auto">
              <a:xfrm>
                <a:off x="1111" y="4070"/>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0" name="Freeform 684"/>
              <p:cNvSpPr>
                <a:spLocks/>
              </p:cNvSpPr>
              <p:nvPr/>
            </p:nvSpPr>
            <p:spPr bwMode="auto">
              <a:xfrm>
                <a:off x="1111" y="3853"/>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1" name="Freeform 685"/>
              <p:cNvSpPr>
                <a:spLocks/>
              </p:cNvSpPr>
              <p:nvPr/>
            </p:nvSpPr>
            <p:spPr bwMode="auto">
              <a:xfrm>
                <a:off x="1124" y="3817"/>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2" name="Freeform 686"/>
              <p:cNvSpPr>
                <a:spLocks/>
              </p:cNvSpPr>
              <p:nvPr/>
            </p:nvSpPr>
            <p:spPr bwMode="auto">
              <a:xfrm>
                <a:off x="1126" y="3999"/>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3" name="Freeform 687"/>
              <p:cNvSpPr>
                <a:spLocks/>
              </p:cNvSpPr>
              <p:nvPr/>
            </p:nvSpPr>
            <p:spPr bwMode="auto">
              <a:xfrm>
                <a:off x="1126" y="3859"/>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4" name="Freeform 688"/>
              <p:cNvSpPr>
                <a:spLocks/>
              </p:cNvSpPr>
              <p:nvPr/>
            </p:nvSpPr>
            <p:spPr bwMode="auto">
              <a:xfrm>
                <a:off x="1127" y="3841"/>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5" name="Freeform 689"/>
              <p:cNvSpPr>
                <a:spLocks/>
              </p:cNvSpPr>
              <p:nvPr/>
            </p:nvSpPr>
            <p:spPr bwMode="auto">
              <a:xfrm>
                <a:off x="1128" y="4180"/>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6" name="Freeform 690"/>
              <p:cNvSpPr>
                <a:spLocks/>
              </p:cNvSpPr>
              <p:nvPr/>
            </p:nvSpPr>
            <p:spPr bwMode="auto">
              <a:xfrm>
                <a:off x="1134" y="3883"/>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7" name="Freeform 691"/>
              <p:cNvSpPr>
                <a:spLocks/>
              </p:cNvSpPr>
              <p:nvPr/>
            </p:nvSpPr>
            <p:spPr bwMode="auto">
              <a:xfrm>
                <a:off x="1140" y="4011"/>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8" name="Freeform 692"/>
              <p:cNvSpPr>
                <a:spLocks/>
              </p:cNvSpPr>
              <p:nvPr/>
            </p:nvSpPr>
            <p:spPr bwMode="auto">
              <a:xfrm>
                <a:off x="1140" y="3743"/>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9" name="Freeform 693"/>
              <p:cNvSpPr>
                <a:spLocks/>
              </p:cNvSpPr>
              <p:nvPr/>
            </p:nvSpPr>
            <p:spPr bwMode="auto">
              <a:xfrm>
                <a:off x="1145" y="3873"/>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0" name="Freeform 694"/>
              <p:cNvSpPr>
                <a:spLocks/>
              </p:cNvSpPr>
              <p:nvPr/>
            </p:nvSpPr>
            <p:spPr bwMode="auto">
              <a:xfrm>
                <a:off x="1147" y="3997"/>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1" name="Freeform 695"/>
              <p:cNvSpPr>
                <a:spLocks/>
              </p:cNvSpPr>
              <p:nvPr/>
            </p:nvSpPr>
            <p:spPr bwMode="auto">
              <a:xfrm>
                <a:off x="1149" y="3912"/>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2" name="Freeform 696"/>
              <p:cNvSpPr>
                <a:spLocks/>
              </p:cNvSpPr>
              <p:nvPr/>
            </p:nvSpPr>
            <p:spPr bwMode="auto">
              <a:xfrm>
                <a:off x="1157" y="3985"/>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3" name="Freeform 697"/>
              <p:cNvSpPr>
                <a:spLocks/>
              </p:cNvSpPr>
              <p:nvPr/>
            </p:nvSpPr>
            <p:spPr bwMode="auto">
              <a:xfrm>
                <a:off x="1165" y="3719"/>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4" name="Freeform 698"/>
              <p:cNvSpPr>
                <a:spLocks/>
              </p:cNvSpPr>
              <p:nvPr/>
            </p:nvSpPr>
            <p:spPr bwMode="auto">
              <a:xfrm>
                <a:off x="1173" y="3848"/>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5" name="Freeform 699"/>
              <p:cNvSpPr>
                <a:spLocks/>
              </p:cNvSpPr>
              <p:nvPr/>
            </p:nvSpPr>
            <p:spPr bwMode="auto">
              <a:xfrm>
                <a:off x="1173" y="3819"/>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6" name="Freeform 700"/>
              <p:cNvSpPr>
                <a:spLocks/>
              </p:cNvSpPr>
              <p:nvPr/>
            </p:nvSpPr>
            <p:spPr bwMode="auto">
              <a:xfrm>
                <a:off x="1174" y="3910"/>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7" name="Freeform 701"/>
              <p:cNvSpPr>
                <a:spLocks/>
              </p:cNvSpPr>
              <p:nvPr/>
            </p:nvSpPr>
            <p:spPr bwMode="auto">
              <a:xfrm>
                <a:off x="1183" y="3899"/>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8" name="Freeform 702"/>
              <p:cNvSpPr>
                <a:spLocks/>
              </p:cNvSpPr>
              <p:nvPr/>
            </p:nvSpPr>
            <p:spPr bwMode="auto">
              <a:xfrm>
                <a:off x="1185" y="3843"/>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9" name="Freeform 703"/>
              <p:cNvSpPr>
                <a:spLocks/>
              </p:cNvSpPr>
              <p:nvPr/>
            </p:nvSpPr>
            <p:spPr bwMode="auto">
              <a:xfrm>
                <a:off x="1186" y="3808"/>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0" name="Freeform 704"/>
              <p:cNvSpPr>
                <a:spLocks/>
              </p:cNvSpPr>
              <p:nvPr/>
            </p:nvSpPr>
            <p:spPr bwMode="auto">
              <a:xfrm>
                <a:off x="1199" y="3941"/>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1" name="Freeform 705"/>
              <p:cNvSpPr>
                <a:spLocks/>
              </p:cNvSpPr>
              <p:nvPr/>
            </p:nvSpPr>
            <p:spPr bwMode="auto">
              <a:xfrm>
                <a:off x="1204" y="3879"/>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2" name="Freeform 706"/>
              <p:cNvSpPr>
                <a:spLocks/>
              </p:cNvSpPr>
              <p:nvPr/>
            </p:nvSpPr>
            <p:spPr bwMode="auto">
              <a:xfrm>
                <a:off x="1204" y="375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3" name="Freeform 707"/>
              <p:cNvSpPr>
                <a:spLocks/>
              </p:cNvSpPr>
              <p:nvPr/>
            </p:nvSpPr>
            <p:spPr bwMode="auto">
              <a:xfrm>
                <a:off x="1207" y="3936"/>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4" name="Freeform 708"/>
              <p:cNvSpPr>
                <a:spLocks/>
              </p:cNvSpPr>
              <p:nvPr/>
            </p:nvSpPr>
            <p:spPr bwMode="auto">
              <a:xfrm>
                <a:off x="1211" y="3783"/>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5" name="Freeform 709"/>
              <p:cNvSpPr>
                <a:spLocks/>
              </p:cNvSpPr>
              <p:nvPr/>
            </p:nvSpPr>
            <p:spPr bwMode="auto">
              <a:xfrm>
                <a:off x="1213" y="4052"/>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6" name="Freeform 710"/>
              <p:cNvSpPr>
                <a:spLocks/>
              </p:cNvSpPr>
              <p:nvPr/>
            </p:nvSpPr>
            <p:spPr bwMode="auto">
              <a:xfrm>
                <a:off x="1217" y="4150"/>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7" name="Freeform 711"/>
              <p:cNvSpPr>
                <a:spLocks/>
              </p:cNvSpPr>
              <p:nvPr/>
            </p:nvSpPr>
            <p:spPr bwMode="auto">
              <a:xfrm>
                <a:off x="1228" y="3853"/>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8" name="Freeform 712"/>
              <p:cNvSpPr>
                <a:spLocks/>
              </p:cNvSpPr>
              <p:nvPr/>
            </p:nvSpPr>
            <p:spPr bwMode="auto">
              <a:xfrm>
                <a:off x="1250" y="3923"/>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9" name="Freeform 713"/>
              <p:cNvSpPr>
                <a:spLocks/>
              </p:cNvSpPr>
              <p:nvPr/>
            </p:nvSpPr>
            <p:spPr bwMode="auto">
              <a:xfrm>
                <a:off x="1268" y="3945"/>
                <a:ext cx="33" cy="28"/>
              </a:xfrm>
              <a:custGeom>
                <a:avLst/>
                <a:gdLst/>
                <a:ahLst/>
                <a:cxnLst>
                  <a:cxn ang="0">
                    <a:pos x="17" y="28"/>
                  </a:cxn>
                  <a:cxn ang="0">
                    <a:pos x="33" y="0"/>
                  </a:cxn>
                  <a:cxn ang="0">
                    <a:pos x="0" y="0"/>
                  </a:cxn>
                  <a:cxn ang="0">
                    <a:pos x="17" y="28"/>
                  </a:cxn>
                </a:cxnLst>
                <a:rect l="0" t="0" r="r" b="b"/>
                <a:pathLst>
                  <a:path w="33" h="28">
                    <a:moveTo>
                      <a:pt x="17" y="28"/>
                    </a:moveTo>
                    <a:lnTo>
                      <a:pt x="33" y="0"/>
                    </a:lnTo>
                    <a:lnTo>
                      <a:pt x="0" y="0"/>
                    </a:lnTo>
                    <a:lnTo>
                      <a:pt x="17"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0" name="Freeform 714"/>
              <p:cNvSpPr>
                <a:spLocks/>
              </p:cNvSpPr>
              <p:nvPr/>
            </p:nvSpPr>
            <p:spPr bwMode="auto">
              <a:xfrm>
                <a:off x="1283" y="3979"/>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1" name="Freeform 715"/>
              <p:cNvSpPr>
                <a:spLocks/>
              </p:cNvSpPr>
              <p:nvPr/>
            </p:nvSpPr>
            <p:spPr bwMode="auto">
              <a:xfrm>
                <a:off x="1325" y="3932"/>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2" name="Freeform 716"/>
              <p:cNvSpPr>
                <a:spLocks/>
              </p:cNvSpPr>
              <p:nvPr/>
            </p:nvSpPr>
            <p:spPr bwMode="auto">
              <a:xfrm>
                <a:off x="1369" y="3863"/>
                <a:ext cx="33" cy="29"/>
              </a:xfrm>
              <a:custGeom>
                <a:avLst/>
                <a:gdLst/>
                <a:ahLst/>
                <a:cxnLst>
                  <a:cxn ang="0">
                    <a:pos x="17" y="29"/>
                  </a:cxn>
                  <a:cxn ang="0">
                    <a:pos x="33" y="0"/>
                  </a:cxn>
                  <a:cxn ang="0">
                    <a:pos x="0" y="0"/>
                  </a:cxn>
                  <a:cxn ang="0">
                    <a:pos x="17" y="29"/>
                  </a:cxn>
                </a:cxnLst>
                <a:rect l="0" t="0" r="r" b="b"/>
                <a:pathLst>
                  <a:path w="33" h="29">
                    <a:moveTo>
                      <a:pt x="17" y="29"/>
                    </a:moveTo>
                    <a:lnTo>
                      <a:pt x="33" y="0"/>
                    </a:lnTo>
                    <a:lnTo>
                      <a:pt x="0" y="0"/>
                    </a:lnTo>
                    <a:lnTo>
                      <a:pt x="17"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3" name="Freeform 717"/>
              <p:cNvSpPr>
                <a:spLocks/>
              </p:cNvSpPr>
              <p:nvPr/>
            </p:nvSpPr>
            <p:spPr bwMode="auto">
              <a:xfrm>
                <a:off x="1379" y="3872"/>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4" name="Freeform 718"/>
              <p:cNvSpPr>
                <a:spLocks/>
              </p:cNvSpPr>
              <p:nvPr/>
            </p:nvSpPr>
            <p:spPr bwMode="auto">
              <a:xfrm>
                <a:off x="1401" y="3920"/>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5" name="Freeform 719"/>
              <p:cNvSpPr>
                <a:spLocks/>
              </p:cNvSpPr>
              <p:nvPr/>
            </p:nvSpPr>
            <p:spPr bwMode="auto">
              <a:xfrm>
                <a:off x="1484" y="3841"/>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6" name="Freeform 720"/>
              <p:cNvSpPr>
                <a:spLocks/>
              </p:cNvSpPr>
              <p:nvPr/>
            </p:nvSpPr>
            <p:spPr bwMode="auto">
              <a:xfrm>
                <a:off x="1492" y="3867"/>
                <a:ext cx="32" cy="28"/>
              </a:xfrm>
              <a:custGeom>
                <a:avLst/>
                <a:gdLst/>
                <a:ahLst/>
                <a:cxnLst>
                  <a:cxn ang="0">
                    <a:pos x="16" y="28"/>
                  </a:cxn>
                  <a:cxn ang="0">
                    <a:pos x="32" y="0"/>
                  </a:cxn>
                  <a:cxn ang="0">
                    <a:pos x="0" y="0"/>
                  </a:cxn>
                  <a:cxn ang="0">
                    <a:pos x="16" y="28"/>
                  </a:cxn>
                </a:cxnLst>
                <a:rect l="0" t="0" r="r" b="b"/>
                <a:pathLst>
                  <a:path w="32" h="28">
                    <a:moveTo>
                      <a:pt x="16" y="28"/>
                    </a:moveTo>
                    <a:lnTo>
                      <a:pt x="32"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7" name="Freeform 721"/>
              <p:cNvSpPr>
                <a:spLocks/>
              </p:cNvSpPr>
              <p:nvPr/>
            </p:nvSpPr>
            <p:spPr bwMode="auto">
              <a:xfrm>
                <a:off x="1542" y="3961"/>
                <a:ext cx="33" cy="28"/>
              </a:xfrm>
              <a:custGeom>
                <a:avLst/>
                <a:gdLst/>
                <a:ahLst/>
                <a:cxnLst>
                  <a:cxn ang="0">
                    <a:pos x="16" y="28"/>
                  </a:cxn>
                  <a:cxn ang="0">
                    <a:pos x="33" y="0"/>
                  </a:cxn>
                  <a:cxn ang="0">
                    <a:pos x="0" y="0"/>
                  </a:cxn>
                  <a:cxn ang="0">
                    <a:pos x="16" y="28"/>
                  </a:cxn>
                </a:cxnLst>
                <a:rect l="0" t="0" r="r" b="b"/>
                <a:pathLst>
                  <a:path w="33" h="28">
                    <a:moveTo>
                      <a:pt x="16" y="28"/>
                    </a:moveTo>
                    <a:lnTo>
                      <a:pt x="33" y="0"/>
                    </a:lnTo>
                    <a:lnTo>
                      <a:pt x="0" y="0"/>
                    </a:lnTo>
                    <a:lnTo>
                      <a:pt x="16" y="28"/>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8" name="Freeform 722"/>
              <p:cNvSpPr>
                <a:spLocks/>
              </p:cNvSpPr>
              <p:nvPr/>
            </p:nvSpPr>
            <p:spPr bwMode="auto">
              <a:xfrm>
                <a:off x="1595" y="3912"/>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9" name="Freeform 723"/>
              <p:cNvSpPr>
                <a:spLocks/>
              </p:cNvSpPr>
              <p:nvPr/>
            </p:nvSpPr>
            <p:spPr bwMode="auto">
              <a:xfrm>
                <a:off x="1614" y="3957"/>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0" name="Freeform 724"/>
              <p:cNvSpPr>
                <a:spLocks/>
              </p:cNvSpPr>
              <p:nvPr/>
            </p:nvSpPr>
            <p:spPr bwMode="auto">
              <a:xfrm>
                <a:off x="1625" y="3986"/>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1" name="Freeform 725"/>
              <p:cNvSpPr>
                <a:spLocks/>
              </p:cNvSpPr>
              <p:nvPr/>
            </p:nvSpPr>
            <p:spPr bwMode="auto">
              <a:xfrm>
                <a:off x="1718" y="3644"/>
                <a:ext cx="32" cy="29"/>
              </a:xfrm>
              <a:custGeom>
                <a:avLst/>
                <a:gdLst/>
                <a:ahLst/>
                <a:cxnLst>
                  <a:cxn ang="0">
                    <a:pos x="16" y="29"/>
                  </a:cxn>
                  <a:cxn ang="0">
                    <a:pos x="32" y="0"/>
                  </a:cxn>
                  <a:cxn ang="0">
                    <a:pos x="0" y="0"/>
                  </a:cxn>
                  <a:cxn ang="0">
                    <a:pos x="16" y="29"/>
                  </a:cxn>
                </a:cxnLst>
                <a:rect l="0" t="0" r="r" b="b"/>
                <a:pathLst>
                  <a:path w="32" h="29">
                    <a:moveTo>
                      <a:pt x="16" y="29"/>
                    </a:moveTo>
                    <a:lnTo>
                      <a:pt x="32"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2" name="Freeform 726"/>
              <p:cNvSpPr>
                <a:spLocks/>
              </p:cNvSpPr>
              <p:nvPr/>
            </p:nvSpPr>
            <p:spPr bwMode="auto">
              <a:xfrm>
                <a:off x="1923" y="3947"/>
                <a:ext cx="33" cy="29"/>
              </a:xfrm>
              <a:custGeom>
                <a:avLst/>
                <a:gdLst/>
                <a:ahLst/>
                <a:cxnLst>
                  <a:cxn ang="0">
                    <a:pos x="16" y="29"/>
                  </a:cxn>
                  <a:cxn ang="0">
                    <a:pos x="33" y="0"/>
                  </a:cxn>
                  <a:cxn ang="0">
                    <a:pos x="0" y="0"/>
                  </a:cxn>
                  <a:cxn ang="0">
                    <a:pos x="16" y="29"/>
                  </a:cxn>
                </a:cxnLst>
                <a:rect l="0" t="0" r="r" b="b"/>
                <a:pathLst>
                  <a:path w="33" h="29">
                    <a:moveTo>
                      <a:pt x="16" y="29"/>
                    </a:moveTo>
                    <a:lnTo>
                      <a:pt x="33" y="0"/>
                    </a:lnTo>
                    <a:lnTo>
                      <a:pt x="0" y="0"/>
                    </a:lnTo>
                    <a:lnTo>
                      <a:pt x="16" y="29"/>
                    </a:lnTo>
                    <a:close/>
                  </a:path>
                </a:pathLst>
              </a:custGeom>
              <a:solidFill>
                <a:srgbClr val="000000"/>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3" name="Freeform 727"/>
              <p:cNvSpPr>
                <a:spLocks/>
              </p:cNvSpPr>
              <p:nvPr/>
            </p:nvSpPr>
            <p:spPr bwMode="auto">
              <a:xfrm>
                <a:off x="1079"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4" name="Freeform 728"/>
              <p:cNvSpPr>
                <a:spLocks/>
              </p:cNvSpPr>
              <p:nvPr/>
            </p:nvSpPr>
            <p:spPr bwMode="auto">
              <a:xfrm>
                <a:off x="1079"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5" name="Freeform 729"/>
              <p:cNvSpPr>
                <a:spLocks/>
              </p:cNvSpPr>
              <p:nvPr/>
            </p:nvSpPr>
            <p:spPr bwMode="auto">
              <a:xfrm>
                <a:off x="1079"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6" name="Freeform 730"/>
              <p:cNvSpPr>
                <a:spLocks/>
              </p:cNvSpPr>
              <p:nvPr/>
            </p:nvSpPr>
            <p:spPr bwMode="auto">
              <a:xfrm>
                <a:off x="1079"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7" name="Freeform 731"/>
              <p:cNvSpPr>
                <a:spLocks/>
              </p:cNvSpPr>
              <p:nvPr/>
            </p:nvSpPr>
            <p:spPr bwMode="auto">
              <a:xfrm>
                <a:off x="1079" y="3697"/>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8" name="Freeform 732"/>
              <p:cNvSpPr>
                <a:spLocks/>
              </p:cNvSpPr>
              <p:nvPr/>
            </p:nvSpPr>
            <p:spPr bwMode="auto">
              <a:xfrm>
                <a:off x="1079" y="3697"/>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9" name="Freeform 733"/>
              <p:cNvSpPr>
                <a:spLocks/>
              </p:cNvSpPr>
              <p:nvPr/>
            </p:nvSpPr>
            <p:spPr bwMode="auto">
              <a:xfrm>
                <a:off x="1079" y="3697"/>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0" name="Freeform 734"/>
              <p:cNvSpPr>
                <a:spLocks/>
              </p:cNvSpPr>
              <p:nvPr/>
            </p:nvSpPr>
            <p:spPr bwMode="auto">
              <a:xfrm>
                <a:off x="1079" y="3697"/>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1" name="Freeform 735"/>
              <p:cNvSpPr>
                <a:spLocks/>
              </p:cNvSpPr>
              <p:nvPr/>
            </p:nvSpPr>
            <p:spPr bwMode="auto">
              <a:xfrm>
                <a:off x="1079" y="3554"/>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2" name="Freeform 736"/>
              <p:cNvSpPr>
                <a:spLocks/>
              </p:cNvSpPr>
              <p:nvPr/>
            </p:nvSpPr>
            <p:spPr bwMode="auto">
              <a:xfrm>
                <a:off x="1079" y="3554"/>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3" name="Freeform 737"/>
              <p:cNvSpPr>
                <a:spLocks/>
              </p:cNvSpPr>
              <p:nvPr/>
            </p:nvSpPr>
            <p:spPr bwMode="auto">
              <a:xfrm>
                <a:off x="1079" y="345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4" name="Freeform 738"/>
              <p:cNvSpPr>
                <a:spLocks/>
              </p:cNvSpPr>
              <p:nvPr/>
            </p:nvSpPr>
            <p:spPr bwMode="auto">
              <a:xfrm>
                <a:off x="1079" y="345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5" name="Freeform 739"/>
              <p:cNvSpPr>
                <a:spLocks/>
              </p:cNvSpPr>
              <p:nvPr/>
            </p:nvSpPr>
            <p:spPr bwMode="auto">
              <a:xfrm>
                <a:off x="1079" y="3373"/>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6" name="Freeform 740"/>
              <p:cNvSpPr>
                <a:spLocks/>
              </p:cNvSpPr>
              <p:nvPr/>
            </p:nvSpPr>
            <p:spPr bwMode="auto">
              <a:xfrm>
                <a:off x="1079" y="3373"/>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7" name="Freeform 741"/>
              <p:cNvSpPr>
                <a:spLocks/>
              </p:cNvSpPr>
              <p:nvPr/>
            </p:nvSpPr>
            <p:spPr bwMode="auto">
              <a:xfrm>
                <a:off x="1081" y="4186"/>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8" name="Freeform 742"/>
              <p:cNvSpPr>
                <a:spLocks/>
              </p:cNvSpPr>
              <p:nvPr/>
            </p:nvSpPr>
            <p:spPr bwMode="auto">
              <a:xfrm>
                <a:off x="1081" y="4186"/>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9" name="Freeform 743"/>
              <p:cNvSpPr>
                <a:spLocks/>
              </p:cNvSpPr>
              <p:nvPr/>
            </p:nvSpPr>
            <p:spPr bwMode="auto">
              <a:xfrm>
                <a:off x="1081"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0" name="Freeform 744"/>
              <p:cNvSpPr>
                <a:spLocks/>
              </p:cNvSpPr>
              <p:nvPr/>
            </p:nvSpPr>
            <p:spPr bwMode="auto">
              <a:xfrm>
                <a:off x="1081"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1" name="Freeform 745"/>
              <p:cNvSpPr>
                <a:spLocks/>
              </p:cNvSpPr>
              <p:nvPr/>
            </p:nvSpPr>
            <p:spPr bwMode="auto">
              <a:xfrm>
                <a:off x="1081"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2" name="Freeform 746"/>
              <p:cNvSpPr>
                <a:spLocks/>
              </p:cNvSpPr>
              <p:nvPr/>
            </p:nvSpPr>
            <p:spPr bwMode="auto">
              <a:xfrm>
                <a:off x="1081"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3" name="Freeform 747"/>
              <p:cNvSpPr>
                <a:spLocks/>
              </p:cNvSpPr>
              <p:nvPr/>
            </p:nvSpPr>
            <p:spPr bwMode="auto">
              <a:xfrm>
                <a:off x="1081"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4" name="Freeform 748"/>
              <p:cNvSpPr>
                <a:spLocks/>
              </p:cNvSpPr>
              <p:nvPr/>
            </p:nvSpPr>
            <p:spPr bwMode="auto">
              <a:xfrm>
                <a:off x="1081"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5" name="Freeform 749"/>
              <p:cNvSpPr>
                <a:spLocks/>
              </p:cNvSpPr>
              <p:nvPr/>
            </p:nvSpPr>
            <p:spPr bwMode="auto">
              <a:xfrm>
                <a:off x="1081"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6" name="Freeform 750"/>
              <p:cNvSpPr>
                <a:spLocks/>
              </p:cNvSpPr>
              <p:nvPr/>
            </p:nvSpPr>
            <p:spPr bwMode="auto">
              <a:xfrm>
                <a:off x="1081"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7" name="Freeform 751"/>
              <p:cNvSpPr>
                <a:spLocks/>
              </p:cNvSpPr>
              <p:nvPr/>
            </p:nvSpPr>
            <p:spPr bwMode="auto">
              <a:xfrm>
                <a:off x="1081"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8" name="Freeform 752"/>
              <p:cNvSpPr>
                <a:spLocks/>
              </p:cNvSpPr>
              <p:nvPr/>
            </p:nvSpPr>
            <p:spPr bwMode="auto">
              <a:xfrm>
                <a:off x="1081"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9" name="Freeform 753"/>
              <p:cNvSpPr>
                <a:spLocks/>
              </p:cNvSpPr>
              <p:nvPr/>
            </p:nvSpPr>
            <p:spPr bwMode="auto">
              <a:xfrm>
                <a:off x="1081"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0" name="Freeform 754"/>
              <p:cNvSpPr>
                <a:spLocks/>
              </p:cNvSpPr>
              <p:nvPr/>
            </p:nvSpPr>
            <p:spPr bwMode="auto">
              <a:xfrm>
                <a:off x="1081"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1" name="Freeform 755"/>
              <p:cNvSpPr>
                <a:spLocks/>
              </p:cNvSpPr>
              <p:nvPr/>
            </p:nvSpPr>
            <p:spPr bwMode="auto">
              <a:xfrm>
                <a:off x="1081"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2" name="Freeform 756"/>
              <p:cNvSpPr>
                <a:spLocks/>
              </p:cNvSpPr>
              <p:nvPr/>
            </p:nvSpPr>
            <p:spPr bwMode="auto">
              <a:xfrm>
                <a:off x="1081"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3" name="Freeform 757"/>
              <p:cNvSpPr>
                <a:spLocks/>
              </p:cNvSpPr>
              <p:nvPr/>
            </p:nvSpPr>
            <p:spPr bwMode="auto">
              <a:xfrm>
                <a:off x="1081" y="369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4" name="Freeform 758"/>
              <p:cNvSpPr>
                <a:spLocks/>
              </p:cNvSpPr>
              <p:nvPr/>
            </p:nvSpPr>
            <p:spPr bwMode="auto">
              <a:xfrm>
                <a:off x="1081" y="369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5" name="Freeform 759"/>
              <p:cNvSpPr>
                <a:spLocks/>
              </p:cNvSpPr>
              <p:nvPr/>
            </p:nvSpPr>
            <p:spPr bwMode="auto">
              <a:xfrm>
                <a:off x="1081" y="361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6" name="Freeform 760"/>
              <p:cNvSpPr>
                <a:spLocks/>
              </p:cNvSpPr>
              <p:nvPr/>
            </p:nvSpPr>
            <p:spPr bwMode="auto">
              <a:xfrm>
                <a:off x="1081" y="361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7" name="Freeform 761"/>
              <p:cNvSpPr>
                <a:spLocks/>
              </p:cNvSpPr>
              <p:nvPr/>
            </p:nvSpPr>
            <p:spPr bwMode="auto">
              <a:xfrm>
                <a:off x="1081" y="3554"/>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8" name="Freeform 762"/>
              <p:cNvSpPr>
                <a:spLocks/>
              </p:cNvSpPr>
              <p:nvPr/>
            </p:nvSpPr>
            <p:spPr bwMode="auto">
              <a:xfrm>
                <a:off x="1081" y="4085"/>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9" name="Freeform 763"/>
              <p:cNvSpPr>
                <a:spLocks/>
              </p:cNvSpPr>
              <p:nvPr/>
            </p:nvSpPr>
            <p:spPr bwMode="auto">
              <a:xfrm>
                <a:off x="1081" y="4085"/>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0" name="Freeform 764"/>
              <p:cNvSpPr>
                <a:spLocks/>
              </p:cNvSpPr>
              <p:nvPr/>
            </p:nvSpPr>
            <p:spPr bwMode="auto">
              <a:xfrm>
                <a:off x="1081"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1" name="Freeform 765"/>
              <p:cNvSpPr>
                <a:spLocks/>
              </p:cNvSpPr>
              <p:nvPr/>
            </p:nvSpPr>
            <p:spPr bwMode="auto">
              <a:xfrm>
                <a:off x="1081"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2" name="Freeform 766"/>
              <p:cNvSpPr>
                <a:spLocks/>
              </p:cNvSpPr>
              <p:nvPr/>
            </p:nvSpPr>
            <p:spPr bwMode="auto">
              <a:xfrm>
                <a:off x="1081"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3" name="Freeform 767"/>
              <p:cNvSpPr>
                <a:spLocks/>
              </p:cNvSpPr>
              <p:nvPr/>
            </p:nvSpPr>
            <p:spPr bwMode="auto">
              <a:xfrm>
                <a:off x="1081"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4" name="Freeform 768"/>
              <p:cNvSpPr>
                <a:spLocks/>
              </p:cNvSpPr>
              <p:nvPr/>
            </p:nvSpPr>
            <p:spPr bwMode="auto">
              <a:xfrm>
                <a:off x="1081"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5" name="Freeform 769"/>
              <p:cNvSpPr>
                <a:spLocks/>
              </p:cNvSpPr>
              <p:nvPr/>
            </p:nvSpPr>
            <p:spPr bwMode="auto">
              <a:xfrm>
                <a:off x="1081" y="3840"/>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6" name="Freeform 770"/>
              <p:cNvSpPr>
                <a:spLocks/>
              </p:cNvSpPr>
              <p:nvPr/>
            </p:nvSpPr>
            <p:spPr bwMode="auto">
              <a:xfrm>
                <a:off x="1081" y="3840"/>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7" name="Freeform 771"/>
              <p:cNvSpPr>
                <a:spLocks/>
              </p:cNvSpPr>
              <p:nvPr/>
            </p:nvSpPr>
            <p:spPr bwMode="auto">
              <a:xfrm>
                <a:off x="1081" y="3840"/>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8" name="Freeform 772"/>
              <p:cNvSpPr>
                <a:spLocks/>
              </p:cNvSpPr>
              <p:nvPr/>
            </p:nvSpPr>
            <p:spPr bwMode="auto">
              <a:xfrm>
                <a:off x="1081" y="3761"/>
                <a:ext cx="33" cy="29"/>
              </a:xfrm>
              <a:custGeom>
                <a:avLst/>
                <a:gdLst/>
                <a:ahLst/>
                <a:cxnLst>
                  <a:cxn ang="0">
                    <a:pos x="16" y="0"/>
                  </a:cxn>
                  <a:cxn ang="0">
                    <a:pos x="0" y="29"/>
                  </a:cxn>
                  <a:cxn ang="0">
                    <a:pos x="33" y="29"/>
                  </a:cxn>
                  <a:cxn ang="0">
                    <a:pos x="16" y="0"/>
                  </a:cxn>
                </a:cxnLst>
                <a:rect l="0" t="0" r="r" b="b"/>
                <a:pathLst>
                  <a:path w="33" h="29">
                    <a:moveTo>
                      <a:pt x="16" y="0"/>
                    </a:moveTo>
                    <a:lnTo>
                      <a:pt x="0" y="29"/>
                    </a:lnTo>
                    <a:lnTo>
                      <a:pt x="33"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9" name="Freeform 773"/>
              <p:cNvSpPr>
                <a:spLocks/>
              </p:cNvSpPr>
              <p:nvPr/>
            </p:nvSpPr>
            <p:spPr bwMode="auto">
              <a:xfrm>
                <a:off x="1081" y="3697"/>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0" name="Freeform 774"/>
              <p:cNvSpPr>
                <a:spLocks/>
              </p:cNvSpPr>
              <p:nvPr/>
            </p:nvSpPr>
            <p:spPr bwMode="auto">
              <a:xfrm>
                <a:off x="1081" y="3516"/>
                <a:ext cx="33" cy="29"/>
              </a:xfrm>
              <a:custGeom>
                <a:avLst/>
                <a:gdLst/>
                <a:ahLst/>
                <a:cxnLst>
                  <a:cxn ang="0">
                    <a:pos x="16" y="0"/>
                  </a:cxn>
                  <a:cxn ang="0">
                    <a:pos x="0" y="29"/>
                  </a:cxn>
                  <a:cxn ang="0">
                    <a:pos x="33" y="29"/>
                  </a:cxn>
                  <a:cxn ang="0">
                    <a:pos x="16" y="0"/>
                  </a:cxn>
                </a:cxnLst>
                <a:rect l="0" t="0" r="r" b="b"/>
                <a:pathLst>
                  <a:path w="33" h="29">
                    <a:moveTo>
                      <a:pt x="16" y="0"/>
                    </a:moveTo>
                    <a:lnTo>
                      <a:pt x="0" y="29"/>
                    </a:lnTo>
                    <a:lnTo>
                      <a:pt x="33"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1" name="Freeform 775"/>
              <p:cNvSpPr>
                <a:spLocks/>
              </p:cNvSpPr>
              <p:nvPr/>
            </p:nvSpPr>
            <p:spPr bwMode="auto">
              <a:xfrm>
                <a:off x="1081" y="3373"/>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2" name="Freeform 776"/>
              <p:cNvSpPr>
                <a:spLocks/>
              </p:cNvSpPr>
              <p:nvPr/>
            </p:nvSpPr>
            <p:spPr bwMode="auto">
              <a:xfrm>
                <a:off x="1083" y="4186"/>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3" name="Freeform 777"/>
              <p:cNvSpPr>
                <a:spLocks/>
              </p:cNvSpPr>
              <p:nvPr/>
            </p:nvSpPr>
            <p:spPr bwMode="auto">
              <a:xfrm>
                <a:off x="1083" y="4186"/>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4" name="Freeform 778"/>
              <p:cNvSpPr>
                <a:spLocks/>
              </p:cNvSpPr>
              <p:nvPr/>
            </p:nvSpPr>
            <p:spPr bwMode="auto">
              <a:xfrm>
                <a:off x="1083" y="4186"/>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5" name="Freeform 779"/>
              <p:cNvSpPr>
                <a:spLocks/>
              </p:cNvSpPr>
              <p:nvPr/>
            </p:nvSpPr>
            <p:spPr bwMode="auto">
              <a:xfrm>
                <a:off x="1083" y="404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6" name="Freeform 780"/>
              <p:cNvSpPr>
                <a:spLocks/>
              </p:cNvSpPr>
              <p:nvPr/>
            </p:nvSpPr>
            <p:spPr bwMode="auto">
              <a:xfrm>
                <a:off x="1083"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7" name="Freeform 781"/>
              <p:cNvSpPr>
                <a:spLocks/>
              </p:cNvSpPr>
              <p:nvPr/>
            </p:nvSpPr>
            <p:spPr bwMode="auto">
              <a:xfrm>
                <a:off x="1083"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8" name="Freeform 782"/>
              <p:cNvSpPr>
                <a:spLocks/>
              </p:cNvSpPr>
              <p:nvPr/>
            </p:nvSpPr>
            <p:spPr bwMode="auto">
              <a:xfrm>
                <a:off x="1083"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9" name="Freeform 783"/>
              <p:cNvSpPr>
                <a:spLocks/>
              </p:cNvSpPr>
              <p:nvPr/>
            </p:nvSpPr>
            <p:spPr bwMode="auto">
              <a:xfrm>
                <a:off x="1083"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0" name="Freeform 784"/>
              <p:cNvSpPr>
                <a:spLocks/>
              </p:cNvSpPr>
              <p:nvPr/>
            </p:nvSpPr>
            <p:spPr bwMode="auto">
              <a:xfrm>
                <a:off x="1083" y="386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1" name="Freeform 785"/>
              <p:cNvSpPr>
                <a:spLocks/>
              </p:cNvSpPr>
              <p:nvPr/>
            </p:nvSpPr>
            <p:spPr bwMode="auto">
              <a:xfrm>
                <a:off x="1083" y="386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2" name="Freeform 786"/>
              <p:cNvSpPr>
                <a:spLocks/>
              </p:cNvSpPr>
              <p:nvPr/>
            </p:nvSpPr>
            <p:spPr bwMode="auto">
              <a:xfrm>
                <a:off x="1083" y="386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3" name="Freeform 787"/>
              <p:cNvSpPr>
                <a:spLocks/>
              </p:cNvSpPr>
              <p:nvPr/>
            </p:nvSpPr>
            <p:spPr bwMode="auto">
              <a:xfrm>
                <a:off x="1083" y="386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4" name="Freeform 788"/>
              <p:cNvSpPr>
                <a:spLocks/>
              </p:cNvSpPr>
              <p:nvPr/>
            </p:nvSpPr>
            <p:spPr bwMode="auto">
              <a:xfrm>
                <a:off x="1083" y="386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5" name="Freeform 789"/>
              <p:cNvSpPr>
                <a:spLocks/>
              </p:cNvSpPr>
              <p:nvPr/>
            </p:nvSpPr>
            <p:spPr bwMode="auto">
              <a:xfrm>
                <a:off x="1083" y="386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6" name="Freeform 790"/>
              <p:cNvSpPr>
                <a:spLocks/>
              </p:cNvSpPr>
              <p:nvPr/>
            </p:nvSpPr>
            <p:spPr bwMode="auto">
              <a:xfrm>
                <a:off x="1083"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7" name="Freeform 791"/>
              <p:cNvSpPr>
                <a:spLocks/>
              </p:cNvSpPr>
              <p:nvPr/>
            </p:nvSpPr>
            <p:spPr bwMode="auto">
              <a:xfrm>
                <a:off x="1083" y="3744"/>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8" name="Freeform 792"/>
              <p:cNvSpPr>
                <a:spLocks/>
              </p:cNvSpPr>
              <p:nvPr/>
            </p:nvSpPr>
            <p:spPr bwMode="auto">
              <a:xfrm>
                <a:off x="1083" y="2974"/>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9" name="Freeform 793"/>
              <p:cNvSpPr>
                <a:spLocks/>
              </p:cNvSpPr>
              <p:nvPr/>
            </p:nvSpPr>
            <p:spPr bwMode="auto">
              <a:xfrm>
                <a:off x="1084" y="4510"/>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0" name="Freeform 794"/>
              <p:cNvSpPr>
                <a:spLocks/>
              </p:cNvSpPr>
              <p:nvPr/>
            </p:nvSpPr>
            <p:spPr bwMode="auto">
              <a:xfrm>
                <a:off x="1084" y="4510"/>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1" name="Freeform 795"/>
              <p:cNvSpPr>
                <a:spLocks/>
              </p:cNvSpPr>
              <p:nvPr/>
            </p:nvSpPr>
            <p:spPr bwMode="auto">
              <a:xfrm>
                <a:off x="1084" y="4265"/>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2" name="Freeform 796"/>
              <p:cNvSpPr>
                <a:spLocks/>
              </p:cNvSpPr>
              <p:nvPr/>
            </p:nvSpPr>
            <p:spPr bwMode="auto">
              <a:xfrm>
                <a:off x="1084" y="4020"/>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3" name="Freeform 797"/>
              <p:cNvSpPr>
                <a:spLocks/>
              </p:cNvSpPr>
              <p:nvPr/>
            </p:nvSpPr>
            <p:spPr bwMode="auto">
              <a:xfrm>
                <a:off x="108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4" name="Freeform 798"/>
              <p:cNvSpPr>
                <a:spLocks/>
              </p:cNvSpPr>
              <p:nvPr/>
            </p:nvSpPr>
            <p:spPr bwMode="auto">
              <a:xfrm>
                <a:off x="108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5" name="Freeform 799"/>
              <p:cNvSpPr>
                <a:spLocks/>
              </p:cNvSpPr>
              <p:nvPr/>
            </p:nvSpPr>
            <p:spPr bwMode="auto">
              <a:xfrm>
                <a:off x="108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6" name="Freeform 800"/>
              <p:cNvSpPr>
                <a:spLocks/>
              </p:cNvSpPr>
              <p:nvPr/>
            </p:nvSpPr>
            <p:spPr bwMode="auto">
              <a:xfrm>
                <a:off x="108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7" name="Freeform 801"/>
              <p:cNvSpPr>
                <a:spLocks/>
              </p:cNvSpPr>
              <p:nvPr/>
            </p:nvSpPr>
            <p:spPr bwMode="auto">
              <a:xfrm>
                <a:off x="108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8" name="Freeform 802"/>
              <p:cNvSpPr>
                <a:spLocks/>
              </p:cNvSpPr>
              <p:nvPr/>
            </p:nvSpPr>
            <p:spPr bwMode="auto">
              <a:xfrm>
                <a:off x="108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9" name="Freeform 803"/>
              <p:cNvSpPr>
                <a:spLocks/>
              </p:cNvSpPr>
              <p:nvPr/>
            </p:nvSpPr>
            <p:spPr bwMode="auto">
              <a:xfrm>
                <a:off x="108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0" name="Freeform 804"/>
              <p:cNvSpPr>
                <a:spLocks/>
              </p:cNvSpPr>
              <p:nvPr/>
            </p:nvSpPr>
            <p:spPr bwMode="auto">
              <a:xfrm>
                <a:off x="1084" y="387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1" name="Freeform 805"/>
              <p:cNvSpPr>
                <a:spLocks/>
              </p:cNvSpPr>
              <p:nvPr/>
            </p:nvSpPr>
            <p:spPr bwMode="auto">
              <a:xfrm>
                <a:off x="1084" y="387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2" name="Freeform 806"/>
              <p:cNvSpPr>
                <a:spLocks/>
              </p:cNvSpPr>
              <p:nvPr/>
            </p:nvSpPr>
            <p:spPr bwMode="auto">
              <a:xfrm>
                <a:off x="1084" y="382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3" name="Freeform 807"/>
              <p:cNvSpPr>
                <a:spLocks/>
              </p:cNvSpPr>
              <p:nvPr/>
            </p:nvSpPr>
            <p:spPr bwMode="auto">
              <a:xfrm>
                <a:off x="1084" y="382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4" name="Freeform 808"/>
              <p:cNvSpPr>
                <a:spLocks/>
              </p:cNvSpPr>
              <p:nvPr/>
            </p:nvSpPr>
            <p:spPr bwMode="auto">
              <a:xfrm>
                <a:off x="1084" y="3734"/>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62" name="Group 1010"/>
            <p:cNvGrpSpPr>
              <a:grpSpLocks/>
            </p:cNvGrpSpPr>
            <p:nvPr/>
          </p:nvGrpSpPr>
          <p:grpSpPr bwMode="auto">
            <a:xfrm>
              <a:off x="1781925" y="3690740"/>
              <a:ext cx="1552206" cy="1767090"/>
              <a:chOff x="1081" y="3171"/>
              <a:chExt cx="1186" cy="1431"/>
            </a:xfrm>
          </p:grpSpPr>
          <p:sp>
            <p:nvSpPr>
              <p:cNvPr id="2255" name="Freeform 810"/>
              <p:cNvSpPr>
                <a:spLocks/>
              </p:cNvSpPr>
              <p:nvPr/>
            </p:nvSpPr>
            <p:spPr bwMode="auto">
              <a:xfrm>
                <a:off x="1084" y="369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6" name="Freeform 811"/>
              <p:cNvSpPr>
                <a:spLocks/>
              </p:cNvSpPr>
              <p:nvPr/>
            </p:nvSpPr>
            <p:spPr bwMode="auto">
              <a:xfrm>
                <a:off x="1084" y="369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7" name="Freeform 812"/>
              <p:cNvSpPr>
                <a:spLocks/>
              </p:cNvSpPr>
              <p:nvPr/>
            </p:nvSpPr>
            <p:spPr bwMode="auto">
              <a:xfrm>
                <a:off x="1084" y="369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8" name="Freeform 813"/>
              <p:cNvSpPr>
                <a:spLocks/>
              </p:cNvSpPr>
              <p:nvPr/>
            </p:nvSpPr>
            <p:spPr bwMode="auto">
              <a:xfrm>
                <a:off x="1084" y="363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9" name="Freeform 814"/>
              <p:cNvSpPr>
                <a:spLocks/>
              </p:cNvSpPr>
              <p:nvPr/>
            </p:nvSpPr>
            <p:spPr bwMode="auto">
              <a:xfrm>
                <a:off x="1085" y="4186"/>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0" name="Freeform 815"/>
              <p:cNvSpPr>
                <a:spLocks/>
              </p:cNvSpPr>
              <p:nvPr/>
            </p:nvSpPr>
            <p:spPr bwMode="auto">
              <a:xfrm>
                <a:off x="1085"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1" name="Freeform 816"/>
              <p:cNvSpPr>
                <a:spLocks/>
              </p:cNvSpPr>
              <p:nvPr/>
            </p:nvSpPr>
            <p:spPr bwMode="auto">
              <a:xfrm>
                <a:off x="1085"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2" name="Freeform 817"/>
              <p:cNvSpPr>
                <a:spLocks/>
              </p:cNvSpPr>
              <p:nvPr/>
            </p:nvSpPr>
            <p:spPr bwMode="auto">
              <a:xfrm>
                <a:off x="1085" y="3887"/>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3" name="Freeform 818"/>
              <p:cNvSpPr>
                <a:spLocks/>
              </p:cNvSpPr>
              <p:nvPr/>
            </p:nvSpPr>
            <p:spPr bwMode="auto">
              <a:xfrm>
                <a:off x="1085" y="3840"/>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4" name="Freeform 819"/>
              <p:cNvSpPr>
                <a:spLocks/>
              </p:cNvSpPr>
              <p:nvPr/>
            </p:nvSpPr>
            <p:spPr bwMode="auto">
              <a:xfrm>
                <a:off x="1085"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5" name="Freeform 820"/>
              <p:cNvSpPr>
                <a:spLocks/>
              </p:cNvSpPr>
              <p:nvPr/>
            </p:nvSpPr>
            <p:spPr bwMode="auto">
              <a:xfrm>
                <a:off x="1085"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6" name="Freeform 821"/>
              <p:cNvSpPr>
                <a:spLocks/>
              </p:cNvSpPr>
              <p:nvPr/>
            </p:nvSpPr>
            <p:spPr bwMode="auto">
              <a:xfrm>
                <a:off x="1085" y="3727"/>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7" name="Freeform 822"/>
              <p:cNvSpPr>
                <a:spLocks/>
              </p:cNvSpPr>
              <p:nvPr/>
            </p:nvSpPr>
            <p:spPr bwMode="auto">
              <a:xfrm>
                <a:off x="1085" y="369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8" name="Freeform 823"/>
              <p:cNvSpPr>
                <a:spLocks/>
              </p:cNvSpPr>
              <p:nvPr/>
            </p:nvSpPr>
            <p:spPr bwMode="auto">
              <a:xfrm>
                <a:off x="1085" y="361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9" name="Freeform 824"/>
              <p:cNvSpPr>
                <a:spLocks/>
              </p:cNvSpPr>
              <p:nvPr/>
            </p:nvSpPr>
            <p:spPr bwMode="auto">
              <a:xfrm>
                <a:off x="1086" y="4060"/>
                <a:ext cx="33" cy="29"/>
              </a:xfrm>
              <a:custGeom>
                <a:avLst/>
                <a:gdLst/>
                <a:ahLst/>
                <a:cxnLst>
                  <a:cxn ang="0">
                    <a:pos x="16" y="0"/>
                  </a:cxn>
                  <a:cxn ang="0">
                    <a:pos x="0" y="29"/>
                  </a:cxn>
                  <a:cxn ang="0">
                    <a:pos x="33" y="29"/>
                  </a:cxn>
                  <a:cxn ang="0">
                    <a:pos x="16" y="0"/>
                  </a:cxn>
                </a:cxnLst>
                <a:rect l="0" t="0" r="r" b="b"/>
                <a:pathLst>
                  <a:path w="33" h="29">
                    <a:moveTo>
                      <a:pt x="16" y="0"/>
                    </a:moveTo>
                    <a:lnTo>
                      <a:pt x="0" y="29"/>
                    </a:lnTo>
                    <a:lnTo>
                      <a:pt x="33"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0" name="Freeform 825"/>
              <p:cNvSpPr>
                <a:spLocks/>
              </p:cNvSpPr>
              <p:nvPr/>
            </p:nvSpPr>
            <p:spPr bwMode="auto">
              <a:xfrm>
                <a:off x="1086" y="3996"/>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1" name="Freeform 826"/>
              <p:cNvSpPr>
                <a:spLocks/>
              </p:cNvSpPr>
              <p:nvPr/>
            </p:nvSpPr>
            <p:spPr bwMode="auto">
              <a:xfrm>
                <a:off x="1086"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2" name="Freeform 827"/>
              <p:cNvSpPr>
                <a:spLocks/>
              </p:cNvSpPr>
              <p:nvPr/>
            </p:nvSpPr>
            <p:spPr bwMode="auto">
              <a:xfrm>
                <a:off x="1086"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3" name="Freeform 828"/>
              <p:cNvSpPr>
                <a:spLocks/>
              </p:cNvSpPr>
              <p:nvPr/>
            </p:nvSpPr>
            <p:spPr bwMode="auto">
              <a:xfrm>
                <a:off x="1086"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4" name="Freeform 829"/>
              <p:cNvSpPr>
                <a:spLocks/>
              </p:cNvSpPr>
              <p:nvPr/>
            </p:nvSpPr>
            <p:spPr bwMode="auto">
              <a:xfrm>
                <a:off x="1086" y="3894"/>
                <a:ext cx="33" cy="29"/>
              </a:xfrm>
              <a:custGeom>
                <a:avLst/>
                <a:gdLst/>
                <a:ahLst/>
                <a:cxnLst>
                  <a:cxn ang="0">
                    <a:pos x="16" y="0"/>
                  </a:cxn>
                  <a:cxn ang="0">
                    <a:pos x="0" y="29"/>
                  </a:cxn>
                  <a:cxn ang="0">
                    <a:pos x="33" y="29"/>
                  </a:cxn>
                  <a:cxn ang="0">
                    <a:pos x="16" y="0"/>
                  </a:cxn>
                </a:cxnLst>
                <a:rect l="0" t="0" r="r" b="b"/>
                <a:pathLst>
                  <a:path w="33" h="29">
                    <a:moveTo>
                      <a:pt x="16" y="0"/>
                    </a:moveTo>
                    <a:lnTo>
                      <a:pt x="0" y="29"/>
                    </a:lnTo>
                    <a:lnTo>
                      <a:pt x="33"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5" name="Freeform 830"/>
              <p:cNvSpPr>
                <a:spLocks/>
              </p:cNvSpPr>
              <p:nvPr/>
            </p:nvSpPr>
            <p:spPr bwMode="auto">
              <a:xfrm>
                <a:off x="1086" y="3853"/>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6" name="Freeform 831"/>
              <p:cNvSpPr>
                <a:spLocks/>
              </p:cNvSpPr>
              <p:nvPr/>
            </p:nvSpPr>
            <p:spPr bwMode="auto">
              <a:xfrm>
                <a:off x="1086" y="378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7" name="Freeform 832"/>
              <p:cNvSpPr>
                <a:spLocks/>
              </p:cNvSpPr>
              <p:nvPr/>
            </p:nvSpPr>
            <p:spPr bwMode="auto">
              <a:xfrm>
                <a:off x="1086" y="3751"/>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8" name="Freeform 833"/>
              <p:cNvSpPr>
                <a:spLocks/>
              </p:cNvSpPr>
              <p:nvPr/>
            </p:nvSpPr>
            <p:spPr bwMode="auto">
              <a:xfrm>
                <a:off x="1088" y="428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9" name="Freeform 834"/>
              <p:cNvSpPr>
                <a:spLocks/>
              </p:cNvSpPr>
              <p:nvPr/>
            </p:nvSpPr>
            <p:spPr bwMode="auto">
              <a:xfrm>
                <a:off x="1088" y="4107"/>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0" name="Freeform 835"/>
              <p:cNvSpPr>
                <a:spLocks/>
              </p:cNvSpPr>
              <p:nvPr/>
            </p:nvSpPr>
            <p:spPr bwMode="auto">
              <a:xfrm>
                <a:off x="1088"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1" name="Freeform 836"/>
              <p:cNvSpPr>
                <a:spLocks/>
              </p:cNvSpPr>
              <p:nvPr/>
            </p:nvSpPr>
            <p:spPr bwMode="auto">
              <a:xfrm>
                <a:off x="1088"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2" name="Freeform 837"/>
              <p:cNvSpPr>
                <a:spLocks/>
              </p:cNvSpPr>
              <p:nvPr/>
            </p:nvSpPr>
            <p:spPr bwMode="auto">
              <a:xfrm>
                <a:off x="1088" y="3829"/>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3" name="Freeform 838"/>
              <p:cNvSpPr>
                <a:spLocks/>
              </p:cNvSpPr>
              <p:nvPr/>
            </p:nvSpPr>
            <p:spPr bwMode="auto">
              <a:xfrm>
                <a:off x="1088" y="3829"/>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4" name="Freeform 839"/>
              <p:cNvSpPr>
                <a:spLocks/>
              </p:cNvSpPr>
              <p:nvPr/>
            </p:nvSpPr>
            <p:spPr bwMode="auto">
              <a:xfrm>
                <a:off x="1088"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5" name="Freeform 840"/>
              <p:cNvSpPr>
                <a:spLocks/>
              </p:cNvSpPr>
              <p:nvPr/>
            </p:nvSpPr>
            <p:spPr bwMode="auto">
              <a:xfrm>
                <a:off x="1088" y="3676"/>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6" name="Freeform 841"/>
              <p:cNvSpPr>
                <a:spLocks/>
              </p:cNvSpPr>
              <p:nvPr/>
            </p:nvSpPr>
            <p:spPr bwMode="auto">
              <a:xfrm>
                <a:off x="1089" y="414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7" name="Freeform 842"/>
              <p:cNvSpPr>
                <a:spLocks/>
              </p:cNvSpPr>
              <p:nvPr/>
            </p:nvSpPr>
            <p:spPr bwMode="auto">
              <a:xfrm>
                <a:off x="1089" y="398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8" name="Freeform 843"/>
              <p:cNvSpPr>
                <a:spLocks/>
              </p:cNvSpPr>
              <p:nvPr/>
            </p:nvSpPr>
            <p:spPr bwMode="auto">
              <a:xfrm>
                <a:off x="1089"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9" name="Freeform 844"/>
              <p:cNvSpPr>
                <a:spLocks/>
              </p:cNvSpPr>
              <p:nvPr/>
            </p:nvSpPr>
            <p:spPr bwMode="auto">
              <a:xfrm>
                <a:off x="1089" y="3905"/>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0" name="Freeform 845"/>
              <p:cNvSpPr>
                <a:spLocks/>
              </p:cNvSpPr>
              <p:nvPr/>
            </p:nvSpPr>
            <p:spPr bwMode="auto">
              <a:xfrm>
                <a:off x="1089" y="3871"/>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1" name="Freeform 846"/>
              <p:cNvSpPr>
                <a:spLocks/>
              </p:cNvSpPr>
              <p:nvPr/>
            </p:nvSpPr>
            <p:spPr bwMode="auto">
              <a:xfrm>
                <a:off x="1089" y="3871"/>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2" name="Freeform 847"/>
              <p:cNvSpPr>
                <a:spLocks/>
              </p:cNvSpPr>
              <p:nvPr/>
            </p:nvSpPr>
            <p:spPr bwMode="auto">
              <a:xfrm>
                <a:off x="1089" y="381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3" name="Freeform 848"/>
              <p:cNvSpPr>
                <a:spLocks/>
              </p:cNvSpPr>
              <p:nvPr/>
            </p:nvSpPr>
            <p:spPr bwMode="auto">
              <a:xfrm>
                <a:off x="1089" y="381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4" name="Freeform 849"/>
              <p:cNvSpPr>
                <a:spLocks/>
              </p:cNvSpPr>
              <p:nvPr/>
            </p:nvSpPr>
            <p:spPr bwMode="auto">
              <a:xfrm>
                <a:off x="1089" y="3786"/>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5" name="Freeform 850"/>
              <p:cNvSpPr>
                <a:spLocks/>
              </p:cNvSpPr>
              <p:nvPr/>
            </p:nvSpPr>
            <p:spPr bwMode="auto">
              <a:xfrm>
                <a:off x="1089" y="3761"/>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6" name="Freeform 851"/>
              <p:cNvSpPr>
                <a:spLocks/>
              </p:cNvSpPr>
              <p:nvPr/>
            </p:nvSpPr>
            <p:spPr bwMode="auto">
              <a:xfrm>
                <a:off x="1090" y="412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7" name="Freeform 852"/>
              <p:cNvSpPr>
                <a:spLocks/>
              </p:cNvSpPr>
              <p:nvPr/>
            </p:nvSpPr>
            <p:spPr bwMode="auto">
              <a:xfrm>
                <a:off x="1090" y="397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8" name="Freeform 853"/>
              <p:cNvSpPr>
                <a:spLocks/>
              </p:cNvSpPr>
              <p:nvPr/>
            </p:nvSpPr>
            <p:spPr bwMode="auto">
              <a:xfrm>
                <a:off x="1090"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9" name="Freeform 854"/>
              <p:cNvSpPr>
                <a:spLocks/>
              </p:cNvSpPr>
              <p:nvPr/>
            </p:nvSpPr>
            <p:spPr bwMode="auto">
              <a:xfrm>
                <a:off x="1090" y="390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0" name="Freeform 855"/>
              <p:cNvSpPr>
                <a:spLocks/>
              </p:cNvSpPr>
              <p:nvPr/>
            </p:nvSpPr>
            <p:spPr bwMode="auto">
              <a:xfrm>
                <a:off x="1090" y="390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1" name="Freeform 856"/>
              <p:cNvSpPr>
                <a:spLocks/>
              </p:cNvSpPr>
              <p:nvPr/>
            </p:nvSpPr>
            <p:spPr bwMode="auto">
              <a:xfrm>
                <a:off x="1090" y="387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2" name="Freeform 857"/>
              <p:cNvSpPr>
                <a:spLocks/>
              </p:cNvSpPr>
              <p:nvPr/>
            </p:nvSpPr>
            <p:spPr bwMode="auto">
              <a:xfrm>
                <a:off x="1090" y="387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3" name="Freeform 858"/>
              <p:cNvSpPr>
                <a:spLocks/>
              </p:cNvSpPr>
              <p:nvPr/>
            </p:nvSpPr>
            <p:spPr bwMode="auto">
              <a:xfrm>
                <a:off x="1090" y="387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4" name="Freeform 859"/>
              <p:cNvSpPr>
                <a:spLocks/>
              </p:cNvSpPr>
              <p:nvPr/>
            </p:nvSpPr>
            <p:spPr bwMode="auto">
              <a:xfrm>
                <a:off x="1090" y="384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5" name="Freeform 860"/>
              <p:cNvSpPr>
                <a:spLocks/>
              </p:cNvSpPr>
              <p:nvPr/>
            </p:nvSpPr>
            <p:spPr bwMode="auto">
              <a:xfrm>
                <a:off x="1090" y="3754"/>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6" name="Freeform 861"/>
              <p:cNvSpPr>
                <a:spLocks/>
              </p:cNvSpPr>
              <p:nvPr/>
            </p:nvSpPr>
            <p:spPr bwMode="auto">
              <a:xfrm>
                <a:off x="1091"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7" name="Freeform 862"/>
              <p:cNvSpPr>
                <a:spLocks/>
              </p:cNvSpPr>
              <p:nvPr/>
            </p:nvSpPr>
            <p:spPr bwMode="auto">
              <a:xfrm>
                <a:off x="1091" y="3856"/>
                <a:ext cx="33" cy="29"/>
              </a:xfrm>
              <a:custGeom>
                <a:avLst/>
                <a:gdLst/>
                <a:ahLst/>
                <a:cxnLst>
                  <a:cxn ang="0">
                    <a:pos x="16" y="0"/>
                  </a:cxn>
                  <a:cxn ang="0">
                    <a:pos x="0" y="29"/>
                  </a:cxn>
                  <a:cxn ang="0">
                    <a:pos x="33" y="29"/>
                  </a:cxn>
                  <a:cxn ang="0">
                    <a:pos x="16" y="0"/>
                  </a:cxn>
                </a:cxnLst>
                <a:rect l="0" t="0" r="r" b="b"/>
                <a:pathLst>
                  <a:path w="33" h="29">
                    <a:moveTo>
                      <a:pt x="16" y="0"/>
                    </a:moveTo>
                    <a:lnTo>
                      <a:pt x="0" y="29"/>
                    </a:lnTo>
                    <a:lnTo>
                      <a:pt x="33"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8" name="Freeform 863"/>
              <p:cNvSpPr>
                <a:spLocks/>
              </p:cNvSpPr>
              <p:nvPr/>
            </p:nvSpPr>
            <p:spPr bwMode="auto">
              <a:xfrm>
                <a:off x="1091" y="383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9" name="Freeform 864"/>
              <p:cNvSpPr>
                <a:spLocks/>
              </p:cNvSpPr>
              <p:nvPr/>
            </p:nvSpPr>
            <p:spPr bwMode="auto">
              <a:xfrm>
                <a:off x="1091" y="3713"/>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0" name="Freeform 865"/>
              <p:cNvSpPr>
                <a:spLocks/>
              </p:cNvSpPr>
              <p:nvPr/>
            </p:nvSpPr>
            <p:spPr bwMode="auto">
              <a:xfrm>
                <a:off x="1093" y="4574"/>
                <a:ext cx="32" cy="28"/>
              </a:xfrm>
              <a:custGeom>
                <a:avLst/>
                <a:gdLst/>
                <a:ahLst/>
                <a:cxnLst>
                  <a:cxn ang="0">
                    <a:pos x="15" y="0"/>
                  </a:cxn>
                  <a:cxn ang="0">
                    <a:pos x="0" y="28"/>
                  </a:cxn>
                  <a:cxn ang="0">
                    <a:pos x="32" y="28"/>
                  </a:cxn>
                  <a:cxn ang="0">
                    <a:pos x="15" y="0"/>
                  </a:cxn>
                </a:cxnLst>
                <a:rect l="0" t="0" r="r" b="b"/>
                <a:pathLst>
                  <a:path w="32" h="28">
                    <a:moveTo>
                      <a:pt x="15" y="0"/>
                    </a:moveTo>
                    <a:lnTo>
                      <a:pt x="0" y="28"/>
                    </a:lnTo>
                    <a:lnTo>
                      <a:pt x="32" y="28"/>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1" name="Freeform 866"/>
              <p:cNvSpPr>
                <a:spLocks/>
              </p:cNvSpPr>
              <p:nvPr/>
            </p:nvSpPr>
            <p:spPr bwMode="auto">
              <a:xfrm>
                <a:off x="1093" y="4186"/>
                <a:ext cx="32" cy="29"/>
              </a:xfrm>
              <a:custGeom>
                <a:avLst/>
                <a:gdLst/>
                <a:ahLst/>
                <a:cxnLst>
                  <a:cxn ang="0">
                    <a:pos x="15" y="0"/>
                  </a:cxn>
                  <a:cxn ang="0">
                    <a:pos x="0" y="29"/>
                  </a:cxn>
                  <a:cxn ang="0">
                    <a:pos x="32" y="29"/>
                  </a:cxn>
                  <a:cxn ang="0">
                    <a:pos x="15" y="0"/>
                  </a:cxn>
                </a:cxnLst>
                <a:rect l="0" t="0" r="r" b="b"/>
                <a:pathLst>
                  <a:path w="32" h="29">
                    <a:moveTo>
                      <a:pt x="15" y="0"/>
                    </a:moveTo>
                    <a:lnTo>
                      <a:pt x="0" y="29"/>
                    </a:lnTo>
                    <a:lnTo>
                      <a:pt x="32" y="29"/>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2" name="Freeform 867"/>
              <p:cNvSpPr>
                <a:spLocks/>
              </p:cNvSpPr>
              <p:nvPr/>
            </p:nvSpPr>
            <p:spPr bwMode="auto">
              <a:xfrm>
                <a:off x="1093" y="4085"/>
                <a:ext cx="32" cy="28"/>
              </a:xfrm>
              <a:custGeom>
                <a:avLst/>
                <a:gdLst/>
                <a:ahLst/>
                <a:cxnLst>
                  <a:cxn ang="0">
                    <a:pos x="15" y="0"/>
                  </a:cxn>
                  <a:cxn ang="0">
                    <a:pos x="0" y="28"/>
                  </a:cxn>
                  <a:cxn ang="0">
                    <a:pos x="32" y="28"/>
                  </a:cxn>
                  <a:cxn ang="0">
                    <a:pos x="15" y="0"/>
                  </a:cxn>
                </a:cxnLst>
                <a:rect l="0" t="0" r="r" b="b"/>
                <a:pathLst>
                  <a:path w="32" h="28">
                    <a:moveTo>
                      <a:pt x="15" y="0"/>
                    </a:moveTo>
                    <a:lnTo>
                      <a:pt x="0" y="28"/>
                    </a:lnTo>
                    <a:lnTo>
                      <a:pt x="32" y="28"/>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3" name="Freeform 868"/>
              <p:cNvSpPr>
                <a:spLocks/>
              </p:cNvSpPr>
              <p:nvPr/>
            </p:nvSpPr>
            <p:spPr bwMode="auto">
              <a:xfrm>
                <a:off x="1093" y="3887"/>
                <a:ext cx="32" cy="29"/>
              </a:xfrm>
              <a:custGeom>
                <a:avLst/>
                <a:gdLst/>
                <a:ahLst/>
                <a:cxnLst>
                  <a:cxn ang="0">
                    <a:pos x="15" y="0"/>
                  </a:cxn>
                  <a:cxn ang="0">
                    <a:pos x="0" y="29"/>
                  </a:cxn>
                  <a:cxn ang="0">
                    <a:pos x="32" y="29"/>
                  </a:cxn>
                  <a:cxn ang="0">
                    <a:pos x="15" y="0"/>
                  </a:cxn>
                </a:cxnLst>
                <a:rect l="0" t="0" r="r" b="b"/>
                <a:pathLst>
                  <a:path w="32" h="29">
                    <a:moveTo>
                      <a:pt x="15" y="0"/>
                    </a:moveTo>
                    <a:lnTo>
                      <a:pt x="0" y="29"/>
                    </a:lnTo>
                    <a:lnTo>
                      <a:pt x="32" y="29"/>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4" name="Freeform 869"/>
              <p:cNvSpPr>
                <a:spLocks/>
              </p:cNvSpPr>
              <p:nvPr/>
            </p:nvSpPr>
            <p:spPr bwMode="auto">
              <a:xfrm>
                <a:off x="1093" y="3863"/>
                <a:ext cx="32" cy="28"/>
              </a:xfrm>
              <a:custGeom>
                <a:avLst/>
                <a:gdLst/>
                <a:ahLst/>
                <a:cxnLst>
                  <a:cxn ang="0">
                    <a:pos x="15" y="0"/>
                  </a:cxn>
                  <a:cxn ang="0">
                    <a:pos x="0" y="28"/>
                  </a:cxn>
                  <a:cxn ang="0">
                    <a:pos x="32" y="28"/>
                  </a:cxn>
                  <a:cxn ang="0">
                    <a:pos x="15" y="0"/>
                  </a:cxn>
                </a:cxnLst>
                <a:rect l="0" t="0" r="r" b="b"/>
                <a:pathLst>
                  <a:path w="32" h="28">
                    <a:moveTo>
                      <a:pt x="15" y="0"/>
                    </a:moveTo>
                    <a:lnTo>
                      <a:pt x="0" y="28"/>
                    </a:lnTo>
                    <a:lnTo>
                      <a:pt x="32" y="28"/>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5" name="Freeform 870"/>
              <p:cNvSpPr>
                <a:spLocks/>
              </p:cNvSpPr>
              <p:nvPr/>
            </p:nvSpPr>
            <p:spPr bwMode="auto">
              <a:xfrm>
                <a:off x="1093" y="3863"/>
                <a:ext cx="32" cy="28"/>
              </a:xfrm>
              <a:custGeom>
                <a:avLst/>
                <a:gdLst/>
                <a:ahLst/>
                <a:cxnLst>
                  <a:cxn ang="0">
                    <a:pos x="15" y="0"/>
                  </a:cxn>
                  <a:cxn ang="0">
                    <a:pos x="0" y="28"/>
                  </a:cxn>
                  <a:cxn ang="0">
                    <a:pos x="32" y="28"/>
                  </a:cxn>
                  <a:cxn ang="0">
                    <a:pos x="15" y="0"/>
                  </a:cxn>
                </a:cxnLst>
                <a:rect l="0" t="0" r="r" b="b"/>
                <a:pathLst>
                  <a:path w="32" h="28">
                    <a:moveTo>
                      <a:pt x="15" y="0"/>
                    </a:moveTo>
                    <a:lnTo>
                      <a:pt x="0" y="28"/>
                    </a:lnTo>
                    <a:lnTo>
                      <a:pt x="32" y="28"/>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6" name="Freeform 871"/>
              <p:cNvSpPr>
                <a:spLocks/>
              </p:cNvSpPr>
              <p:nvPr/>
            </p:nvSpPr>
            <p:spPr bwMode="auto">
              <a:xfrm>
                <a:off x="1094" y="4001"/>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7" name="Freeform 872"/>
              <p:cNvSpPr>
                <a:spLocks/>
              </p:cNvSpPr>
              <p:nvPr/>
            </p:nvSpPr>
            <p:spPr bwMode="auto">
              <a:xfrm>
                <a:off x="109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8" name="Freeform 873"/>
              <p:cNvSpPr>
                <a:spLocks/>
              </p:cNvSpPr>
              <p:nvPr/>
            </p:nvSpPr>
            <p:spPr bwMode="auto">
              <a:xfrm>
                <a:off x="109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9" name="Freeform 874"/>
              <p:cNvSpPr>
                <a:spLocks/>
              </p:cNvSpPr>
              <p:nvPr/>
            </p:nvSpPr>
            <p:spPr bwMode="auto">
              <a:xfrm>
                <a:off x="109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0" name="Freeform 875"/>
              <p:cNvSpPr>
                <a:spLocks/>
              </p:cNvSpPr>
              <p:nvPr/>
            </p:nvSpPr>
            <p:spPr bwMode="auto">
              <a:xfrm>
                <a:off x="1094"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1" name="Freeform 876"/>
              <p:cNvSpPr>
                <a:spLocks/>
              </p:cNvSpPr>
              <p:nvPr/>
            </p:nvSpPr>
            <p:spPr bwMode="auto">
              <a:xfrm>
                <a:off x="1094" y="3790"/>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2" name="Freeform 877"/>
              <p:cNvSpPr>
                <a:spLocks/>
              </p:cNvSpPr>
              <p:nvPr/>
            </p:nvSpPr>
            <p:spPr bwMode="auto">
              <a:xfrm>
                <a:off x="1095" y="396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3" name="Freeform 878"/>
              <p:cNvSpPr>
                <a:spLocks/>
              </p:cNvSpPr>
              <p:nvPr/>
            </p:nvSpPr>
            <p:spPr bwMode="auto">
              <a:xfrm>
                <a:off x="1095"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4" name="Freeform 879"/>
              <p:cNvSpPr>
                <a:spLocks/>
              </p:cNvSpPr>
              <p:nvPr/>
            </p:nvSpPr>
            <p:spPr bwMode="auto">
              <a:xfrm>
                <a:off x="1095" y="387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5" name="Freeform 880"/>
              <p:cNvSpPr>
                <a:spLocks/>
              </p:cNvSpPr>
              <p:nvPr/>
            </p:nvSpPr>
            <p:spPr bwMode="auto">
              <a:xfrm>
                <a:off x="1095" y="3751"/>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6" name="Freeform 881"/>
              <p:cNvSpPr>
                <a:spLocks/>
              </p:cNvSpPr>
              <p:nvPr/>
            </p:nvSpPr>
            <p:spPr bwMode="auto">
              <a:xfrm>
                <a:off x="1096"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7" name="Freeform 882"/>
              <p:cNvSpPr>
                <a:spLocks/>
              </p:cNvSpPr>
              <p:nvPr/>
            </p:nvSpPr>
            <p:spPr bwMode="auto">
              <a:xfrm>
                <a:off x="1096" y="394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8" name="Freeform 883"/>
              <p:cNvSpPr>
                <a:spLocks/>
              </p:cNvSpPr>
              <p:nvPr/>
            </p:nvSpPr>
            <p:spPr bwMode="auto">
              <a:xfrm>
                <a:off x="1096" y="3823"/>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9" name="Freeform 884"/>
              <p:cNvSpPr>
                <a:spLocks/>
              </p:cNvSpPr>
              <p:nvPr/>
            </p:nvSpPr>
            <p:spPr bwMode="auto">
              <a:xfrm>
                <a:off x="1097" y="3989"/>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0" name="Freeform 885"/>
              <p:cNvSpPr>
                <a:spLocks/>
              </p:cNvSpPr>
              <p:nvPr/>
            </p:nvSpPr>
            <p:spPr bwMode="auto">
              <a:xfrm>
                <a:off x="1097" y="3881"/>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1" name="Freeform 886"/>
              <p:cNvSpPr>
                <a:spLocks/>
              </p:cNvSpPr>
              <p:nvPr/>
            </p:nvSpPr>
            <p:spPr bwMode="auto">
              <a:xfrm>
                <a:off x="1097" y="3784"/>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2" name="Freeform 887"/>
              <p:cNvSpPr>
                <a:spLocks/>
              </p:cNvSpPr>
              <p:nvPr/>
            </p:nvSpPr>
            <p:spPr bwMode="auto">
              <a:xfrm>
                <a:off x="1097" y="3757"/>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3" name="Freeform 888"/>
              <p:cNvSpPr>
                <a:spLocks/>
              </p:cNvSpPr>
              <p:nvPr/>
            </p:nvSpPr>
            <p:spPr bwMode="auto">
              <a:xfrm>
                <a:off x="1099" y="396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4" name="Freeform 889"/>
              <p:cNvSpPr>
                <a:spLocks/>
              </p:cNvSpPr>
              <p:nvPr/>
            </p:nvSpPr>
            <p:spPr bwMode="auto">
              <a:xfrm>
                <a:off x="1099"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5" name="Freeform 890"/>
              <p:cNvSpPr>
                <a:spLocks/>
              </p:cNvSpPr>
              <p:nvPr/>
            </p:nvSpPr>
            <p:spPr bwMode="auto">
              <a:xfrm>
                <a:off x="1099" y="386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6" name="Freeform 891"/>
              <p:cNvSpPr>
                <a:spLocks/>
              </p:cNvSpPr>
              <p:nvPr/>
            </p:nvSpPr>
            <p:spPr bwMode="auto">
              <a:xfrm>
                <a:off x="1099" y="379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7" name="Freeform 892"/>
              <p:cNvSpPr>
                <a:spLocks/>
              </p:cNvSpPr>
              <p:nvPr/>
            </p:nvSpPr>
            <p:spPr bwMode="auto">
              <a:xfrm>
                <a:off x="1100" y="4085"/>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8" name="Freeform 893"/>
              <p:cNvSpPr>
                <a:spLocks/>
              </p:cNvSpPr>
              <p:nvPr/>
            </p:nvSpPr>
            <p:spPr bwMode="auto">
              <a:xfrm>
                <a:off x="1100" y="396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9" name="Freeform 894"/>
              <p:cNvSpPr>
                <a:spLocks/>
              </p:cNvSpPr>
              <p:nvPr/>
            </p:nvSpPr>
            <p:spPr bwMode="auto">
              <a:xfrm>
                <a:off x="1100" y="366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0" name="Freeform 895"/>
              <p:cNvSpPr>
                <a:spLocks/>
              </p:cNvSpPr>
              <p:nvPr/>
            </p:nvSpPr>
            <p:spPr bwMode="auto">
              <a:xfrm>
                <a:off x="1101" y="4168"/>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1" name="Freeform 896"/>
              <p:cNvSpPr>
                <a:spLocks/>
              </p:cNvSpPr>
              <p:nvPr/>
            </p:nvSpPr>
            <p:spPr bwMode="auto">
              <a:xfrm>
                <a:off x="1101" y="3923"/>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2" name="Freeform 897"/>
              <p:cNvSpPr>
                <a:spLocks/>
              </p:cNvSpPr>
              <p:nvPr/>
            </p:nvSpPr>
            <p:spPr bwMode="auto">
              <a:xfrm>
                <a:off x="1101" y="385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3" name="Freeform 898"/>
              <p:cNvSpPr>
                <a:spLocks/>
              </p:cNvSpPr>
              <p:nvPr/>
            </p:nvSpPr>
            <p:spPr bwMode="auto">
              <a:xfrm>
                <a:off x="1101" y="385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4" name="Freeform 899"/>
              <p:cNvSpPr>
                <a:spLocks/>
              </p:cNvSpPr>
              <p:nvPr/>
            </p:nvSpPr>
            <p:spPr bwMode="auto">
              <a:xfrm>
                <a:off x="1102" y="3924"/>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5" name="Freeform 900"/>
              <p:cNvSpPr>
                <a:spLocks/>
              </p:cNvSpPr>
              <p:nvPr/>
            </p:nvSpPr>
            <p:spPr bwMode="auto">
              <a:xfrm>
                <a:off x="1102" y="379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6" name="Freeform 901"/>
              <p:cNvSpPr>
                <a:spLocks/>
              </p:cNvSpPr>
              <p:nvPr/>
            </p:nvSpPr>
            <p:spPr bwMode="auto">
              <a:xfrm>
                <a:off x="1103" y="3894"/>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7" name="Freeform 902"/>
              <p:cNvSpPr>
                <a:spLocks/>
              </p:cNvSpPr>
              <p:nvPr/>
            </p:nvSpPr>
            <p:spPr bwMode="auto">
              <a:xfrm>
                <a:off x="1106" y="4171"/>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8" name="Freeform 903"/>
              <p:cNvSpPr>
                <a:spLocks/>
              </p:cNvSpPr>
              <p:nvPr/>
            </p:nvSpPr>
            <p:spPr bwMode="auto">
              <a:xfrm>
                <a:off x="1106" y="369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9" name="Freeform 904"/>
              <p:cNvSpPr>
                <a:spLocks/>
              </p:cNvSpPr>
              <p:nvPr/>
            </p:nvSpPr>
            <p:spPr bwMode="auto">
              <a:xfrm>
                <a:off x="1106" y="3689"/>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0" name="Freeform 905"/>
              <p:cNvSpPr>
                <a:spLocks/>
              </p:cNvSpPr>
              <p:nvPr/>
            </p:nvSpPr>
            <p:spPr bwMode="auto">
              <a:xfrm>
                <a:off x="1107" y="3887"/>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1" name="Freeform 906"/>
              <p:cNvSpPr>
                <a:spLocks/>
              </p:cNvSpPr>
              <p:nvPr/>
            </p:nvSpPr>
            <p:spPr bwMode="auto">
              <a:xfrm>
                <a:off x="1107" y="3863"/>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2" name="Freeform 907"/>
              <p:cNvSpPr>
                <a:spLocks/>
              </p:cNvSpPr>
              <p:nvPr/>
            </p:nvSpPr>
            <p:spPr bwMode="auto">
              <a:xfrm>
                <a:off x="1107" y="3840"/>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3" name="Freeform 908"/>
              <p:cNvSpPr>
                <a:spLocks/>
              </p:cNvSpPr>
              <p:nvPr/>
            </p:nvSpPr>
            <p:spPr bwMode="auto">
              <a:xfrm>
                <a:off x="1108" y="3855"/>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4" name="Freeform 909"/>
              <p:cNvSpPr>
                <a:spLocks/>
              </p:cNvSpPr>
              <p:nvPr/>
            </p:nvSpPr>
            <p:spPr bwMode="auto">
              <a:xfrm>
                <a:off x="1111" y="3860"/>
                <a:ext cx="32" cy="29"/>
              </a:xfrm>
              <a:custGeom>
                <a:avLst/>
                <a:gdLst/>
                <a:ahLst/>
                <a:cxnLst>
                  <a:cxn ang="0">
                    <a:pos x="15" y="0"/>
                  </a:cxn>
                  <a:cxn ang="0">
                    <a:pos x="0" y="29"/>
                  </a:cxn>
                  <a:cxn ang="0">
                    <a:pos x="32" y="29"/>
                  </a:cxn>
                  <a:cxn ang="0">
                    <a:pos x="15" y="0"/>
                  </a:cxn>
                </a:cxnLst>
                <a:rect l="0" t="0" r="r" b="b"/>
                <a:pathLst>
                  <a:path w="32" h="29">
                    <a:moveTo>
                      <a:pt x="15" y="0"/>
                    </a:moveTo>
                    <a:lnTo>
                      <a:pt x="0" y="29"/>
                    </a:lnTo>
                    <a:lnTo>
                      <a:pt x="32" y="29"/>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5" name="Freeform 910"/>
              <p:cNvSpPr>
                <a:spLocks/>
              </p:cNvSpPr>
              <p:nvPr/>
            </p:nvSpPr>
            <p:spPr bwMode="auto">
              <a:xfrm>
                <a:off x="1111" y="3821"/>
                <a:ext cx="32" cy="28"/>
              </a:xfrm>
              <a:custGeom>
                <a:avLst/>
                <a:gdLst/>
                <a:ahLst/>
                <a:cxnLst>
                  <a:cxn ang="0">
                    <a:pos x="15" y="0"/>
                  </a:cxn>
                  <a:cxn ang="0">
                    <a:pos x="0" y="28"/>
                  </a:cxn>
                  <a:cxn ang="0">
                    <a:pos x="32" y="28"/>
                  </a:cxn>
                  <a:cxn ang="0">
                    <a:pos x="15" y="0"/>
                  </a:cxn>
                </a:cxnLst>
                <a:rect l="0" t="0" r="r" b="b"/>
                <a:pathLst>
                  <a:path w="32" h="28">
                    <a:moveTo>
                      <a:pt x="15" y="0"/>
                    </a:moveTo>
                    <a:lnTo>
                      <a:pt x="0" y="28"/>
                    </a:lnTo>
                    <a:lnTo>
                      <a:pt x="32" y="28"/>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6" name="Freeform 911"/>
              <p:cNvSpPr>
                <a:spLocks/>
              </p:cNvSpPr>
              <p:nvPr/>
            </p:nvSpPr>
            <p:spPr bwMode="auto">
              <a:xfrm>
                <a:off x="1112" y="391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7" name="Freeform 912"/>
              <p:cNvSpPr>
                <a:spLocks/>
              </p:cNvSpPr>
              <p:nvPr/>
            </p:nvSpPr>
            <p:spPr bwMode="auto">
              <a:xfrm>
                <a:off x="1113" y="3930"/>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8" name="Freeform 913"/>
              <p:cNvSpPr>
                <a:spLocks/>
              </p:cNvSpPr>
              <p:nvPr/>
            </p:nvSpPr>
            <p:spPr bwMode="auto">
              <a:xfrm>
                <a:off x="1113" y="3855"/>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9" name="Freeform 914"/>
              <p:cNvSpPr>
                <a:spLocks/>
              </p:cNvSpPr>
              <p:nvPr/>
            </p:nvSpPr>
            <p:spPr bwMode="auto">
              <a:xfrm>
                <a:off x="1113" y="3786"/>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0" name="Freeform 915"/>
              <p:cNvSpPr>
                <a:spLocks/>
              </p:cNvSpPr>
              <p:nvPr/>
            </p:nvSpPr>
            <p:spPr bwMode="auto">
              <a:xfrm>
                <a:off x="1113" y="3709"/>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1" name="Freeform 916"/>
              <p:cNvSpPr>
                <a:spLocks/>
              </p:cNvSpPr>
              <p:nvPr/>
            </p:nvSpPr>
            <p:spPr bwMode="auto">
              <a:xfrm>
                <a:off x="1114" y="3877"/>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2" name="Freeform 917"/>
              <p:cNvSpPr>
                <a:spLocks/>
              </p:cNvSpPr>
              <p:nvPr/>
            </p:nvSpPr>
            <p:spPr bwMode="auto">
              <a:xfrm>
                <a:off x="1117" y="4186"/>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3" name="Freeform 918"/>
              <p:cNvSpPr>
                <a:spLocks/>
              </p:cNvSpPr>
              <p:nvPr/>
            </p:nvSpPr>
            <p:spPr bwMode="auto">
              <a:xfrm>
                <a:off x="1117" y="3763"/>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4" name="Freeform 919"/>
              <p:cNvSpPr>
                <a:spLocks/>
              </p:cNvSpPr>
              <p:nvPr/>
            </p:nvSpPr>
            <p:spPr bwMode="auto">
              <a:xfrm>
                <a:off x="1118" y="4543"/>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5" name="Freeform 920"/>
              <p:cNvSpPr>
                <a:spLocks/>
              </p:cNvSpPr>
              <p:nvPr/>
            </p:nvSpPr>
            <p:spPr bwMode="auto">
              <a:xfrm>
                <a:off x="1119" y="385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6" name="Freeform 921"/>
              <p:cNvSpPr>
                <a:spLocks/>
              </p:cNvSpPr>
              <p:nvPr/>
            </p:nvSpPr>
            <p:spPr bwMode="auto">
              <a:xfrm>
                <a:off x="1122" y="3951"/>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7" name="Freeform 922"/>
              <p:cNvSpPr>
                <a:spLocks/>
              </p:cNvSpPr>
              <p:nvPr/>
            </p:nvSpPr>
            <p:spPr bwMode="auto">
              <a:xfrm>
                <a:off x="1122" y="3771"/>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8" name="Freeform 923"/>
              <p:cNvSpPr>
                <a:spLocks/>
              </p:cNvSpPr>
              <p:nvPr/>
            </p:nvSpPr>
            <p:spPr bwMode="auto">
              <a:xfrm>
                <a:off x="1124" y="4294"/>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9" name="Freeform 924"/>
              <p:cNvSpPr>
                <a:spLocks/>
              </p:cNvSpPr>
              <p:nvPr/>
            </p:nvSpPr>
            <p:spPr bwMode="auto">
              <a:xfrm>
                <a:off x="1126" y="3781"/>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0" name="Freeform 925"/>
              <p:cNvSpPr>
                <a:spLocks/>
              </p:cNvSpPr>
              <p:nvPr/>
            </p:nvSpPr>
            <p:spPr bwMode="auto">
              <a:xfrm>
                <a:off x="1127" y="4064"/>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1" name="Freeform 926"/>
              <p:cNvSpPr>
                <a:spLocks/>
              </p:cNvSpPr>
              <p:nvPr/>
            </p:nvSpPr>
            <p:spPr bwMode="auto">
              <a:xfrm>
                <a:off x="1129" y="4072"/>
                <a:ext cx="32" cy="28"/>
              </a:xfrm>
              <a:custGeom>
                <a:avLst/>
                <a:gdLst/>
                <a:ahLst/>
                <a:cxnLst>
                  <a:cxn ang="0">
                    <a:pos x="15" y="0"/>
                  </a:cxn>
                  <a:cxn ang="0">
                    <a:pos x="0" y="28"/>
                  </a:cxn>
                  <a:cxn ang="0">
                    <a:pos x="32" y="28"/>
                  </a:cxn>
                  <a:cxn ang="0">
                    <a:pos x="15" y="0"/>
                  </a:cxn>
                </a:cxnLst>
                <a:rect l="0" t="0" r="r" b="b"/>
                <a:pathLst>
                  <a:path w="32" h="28">
                    <a:moveTo>
                      <a:pt x="15" y="0"/>
                    </a:moveTo>
                    <a:lnTo>
                      <a:pt x="0" y="28"/>
                    </a:lnTo>
                    <a:lnTo>
                      <a:pt x="32" y="28"/>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2" name="Freeform 927"/>
              <p:cNvSpPr>
                <a:spLocks/>
              </p:cNvSpPr>
              <p:nvPr/>
            </p:nvSpPr>
            <p:spPr bwMode="auto">
              <a:xfrm>
                <a:off x="1131" y="3911"/>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3" name="Freeform 928"/>
              <p:cNvSpPr>
                <a:spLocks/>
              </p:cNvSpPr>
              <p:nvPr/>
            </p:nvSpPr>
            <p:spPr bwMode="auto">
              <a:xfrm>
                <a:off x="1135" y="3886"/>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4" name="Freeform 929"/>
              <p:cNvSpPr>
                <a:spLocks/>
              </p:cNvSpPr>
              <p:nvPr/>
            </p:nvSpPr>
            <p:spPr bwMode="auto">
              <a:xfrm>
                <a:off x="1135" y="3850"/>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5" name="Freeform 930"/>
              <p:cNvSpPr>
                <a:spLocks/>
              </p:cNvSpPr>
              <p:nvPr/>
            </p:nvSpPr>
            <p:spPr bwMode="auto">
              <a:xfrm>
                <a:off x="1137" y="39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6" name="Freeform 931"/>
              <p:cNvSpPr>
                <a:spLocks/>
              </p:cNvSpPr>
              <p:nvPr/>
            </p:nvSpPr>
            <p:spPr bwMode="auto">
              <a:xfrm>
                <a:off x="1138" y="394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7" name="Freeform 932"/>
              <p:cNvSpPr>
                <a:spLocks/>
              </p:cNvSpPr>
              <p:nvPr/>
            </p:nvSpPr>
            <p:spPr bwMode="auto">
              <a:xfrm>
                <a:off x="1140" y="385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8" name="Freeform 933"/>
              <p:cNvSpPr>
                <a:spLocks/>
              </p:cNvSpPr>
              <p:nvPr/>
            </p:nvSpPr>
            <p:spPr bwMode="auto">
              <a:xfrm>
                <a:off x="1143" y="3910"/>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9" name="Freeform 934"/>
              <p:cNvSpPr>
                <a:spLocks/>
              </p:cNvSpPr>
              <p:nvPr/>
            </p:nvSpPr>
            <p:spPr bwMode="auto">
              <a:xfrm>
                <a:off x="1144" y="373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0" name="Freeform 935"/>
              <p:cNvSpPr>
                <a:spLocks/>
              </p:cNvSpPr>
              <p:nvPr/>
            </p:nvSpPr>
            <p:spPr bwMode="auto">
              <a:xfrm>
                <a:off x="1147" y="3788"/>
                <a:ext cx="32" cy="29"/>
              </a:xfrm>
              <a:custGeom>
                <a:avLst/>
                <a:gdLst/>
                <a:ahLst/>
                <a:cxnLst>
                  <a:cxn ang="0">
                    <a:pos x="15" y="0"/>
                  </a:cxn>
                  <a:cxn ang="0">
                    <a:pos x="0" y="29"/>
                  </a:cxn>
                  <a:cxn ang="0">
                    <a:pos x="32" y="29"/>
                  </a:cxn>
                  <a:cxn ang="0">
                    <a:pos x="15" y="0"/>
                  </a:cxn>
                </a:cxnLst>
                <a:rect l="0" t="0" r="r" b="b"/>
                <a:pathLst>
                  <a:path w="32" h="29">
                    <a:moveTo>
                      <a:pt x="15" y="0"/>
                    </a:moveTo>
                    <a:lnTo>
                      <a:pt x="0" y="29"/>
                    </a:lnTo>
                    <a:lnTo>
                      <a:pt x="32" y="29"/>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1" name="Freeform 936"/>
              <p:cNvSpPr>
                <a:spLocks/>
              </p:cNvSpPr>
              <p:nvPr/>
            </p:nvSpPr>
            <p:spPr bwMode="auto">
              <a:xfrm>
                <a:off x="1150" y="3844"/>
                <a:ext cx="33" cy="29"/>
              </a:xfrm>
              <a:custGeom>
                <a:avLst/>
                <a:gdLst/>
                <a:ahLst/>
                <a:cxnLst>
                  <a:cxn ang="0">
                    <a:pos x="16" y="0"/>
                  </a:cxn>
                  <a:cxn ang="0">
                    <a:pos x="0" y="29"/>
                  </a:cxn>
                  <a:cxn ang="0">
                    <a:pos x="33" y="29"/>
                  </a:cxn>
                  <a:cxn ang="0">
                    <a:pos x="16" y="0"/>
                  </a:cxn>
                </a:cxnLst>
                <a:rect l="0" t="0" r="r" b="b"/>
                <a:pathLst>
                  <a:path w="33" h="29">
                    <a:moveTo>
                      <a:pt x="16" y="0"/>
                    </a:moveTo>
                    <a:lnTo>
                      <a:pt x="0" y="29"/>
                    </a:lnTo>
                    <a:lnTo>
                      <a:pt x="33"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2" name="Freeform 937"/>
              <p:cNvSpPr>
                <a:spLocks/>
              </p:cNvSpPr>
              <p:nvPr/>
            </p:nvSpPr>
            <p:spPr bwMode="auto">
              <a:xfrm>
                <a:off x="1155" y="384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3" name="Freeform 938"/>
              <p:cNvSpPr>
                <a:spLocks/>
              </p:cNvSpPr>
              <p:nvPr/>
            </p:nvSpPr>
            <p:spPr bwMode="auto">
              <a:xfrm>
                <a:off x="1157" y="3809"/>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4" name="Freeform 939"/>
              <p:cNvSpPr>
                <a:spLocks/>
              </p:cNvSpPr>
              <p:nvPr/>
            </p:nvSpPr>
            <p:spPr bwMode="auto">
              <a:xfrm>
                <a:off x="1157" y="3784"/>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5" name="Freeform 940"/>
              <p:cNvSpPr>
                <a:spLocks/>
              </p:cNvSpPr>
              <p:nvPr/>
            </p:nvSpPr>
            <p:spPr bwMode="auto">
              <a:xfrm>
                <a:off x="1161" y="399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6" name="Freeform 941"/>
              <p:cNvSpPr>
                <a:spLocks/>
              </p:cNvSpPr>
              <p:nvPr/>
            </p:nvSpPr>
            <p:spPr bwMode="auto">
              <a:xfrm>
                <a:off x="1162" y="3957"/>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7" name="Freeform 942"/>
              <p:cNvSpPr>
                <a:spLocks/>
              </p:cNvSpPr>
              <p:nvPr/>
            </p:nvSpPr>
            <p:spPr bwMode="auto">
              <a:xfrm>
                <a:off x="1165" y="4107"/>
                <a:ext cx="32" cy="29"/>
              </a:xfrm>
              <a:custGeom>
                <a:avLst/>
                <a:gdLst/>
                <a:ahLst/>
                <a:cxnLst>
                  <a:cxn ang="0">
                    <a:pos x="15" y="0"/>
                  </a:cxn>
                  <a:cxn ang="0">
                    <a:pos x="0" y="29"/>
                  </a:cxn>
                  <a:cxn ang="0">
                    <a:pos x="32" y="29"/>
                  </a:cxn>
                  <a:cxn ang="0">
                    <a:pos x="15" y="0"/>
                  </a:cxn>
                </a:cxnLst>
                <a:rect l="0" t="0" r="r" b="b"/>
                <a:pathLst>
                  <a:path w="32" h="29">
                    <a:moveTo>
                      <a:pt x="15" y="0"/>
                    </a:moveTo>
                    <a:lnTo>
                      <a:pt x="0" y="29"/>
                    </a:lnTo>
                    <a:lnTo>
                      <a:pt x="32" y="29"/>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8" name="Freeform 943"/>
              <p:cNvSpPr>
                <a:spLocks/>
              </p:cNvSpPr>
              <p:nvPr/>
            </p:nvSpPr>
            <p:spPr bwMode="auto">
              <a:xfrm>
                <a:off x="1173" y="3907"/>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9" name="Freeform 944"/>
              <p:cNvSpPr>
                <a:spLocks/>
              </p:cNvSpPr>
              <p:nvPr/>
            </p:nvSpPr>
            <p:spPr bwMode="auto">
              <a:xfrm>
                <a:off x="1181" y="3959"/>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0" name="Freeform 945"/>
              <p:cNvSpPr>
                <a:spLocks/>
              </p:cNvSpPr>
              <p:nvPr/>
            </p:nvSpPr>
            <p:spPr bwMode="auto">
              <a:xfrm>
                <a:off x="1185" y="3975"/>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1" name="Freeform 946"/>
              <p:cNvSpPr>
                <a:spLocks/>
              </p:cNvSpPr>
              <p:nvPr/>
            </p:nvSpPr>
            <p:spPr bwMode="auto">
              <a:xfrm>
                <a:off x="1193" y="3835"/>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2" name="Freeform 947"/>
              <p:cNvSpPr>
                <a:spLocks/>
              </p:cNvSpPr>
              <p:nvPr/>
            </p:nvSpPr>
            <p:spPr bwMode="auto">
              <a:xfrm>
                <a:off x="1193" y="3782"/>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3" name="Freeform 948"/>
              <p:cNvSpPr>
                <a:spLocks/>
              </p:cNvSpPr>
              <p:nvPr/>
            </p:nvSpPr>
            <p:spPr bwMode="auto">
              <a:xfrm>
                <a:off x="1199" y="3853"/>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4" name="Freeform 949"/>
              <p:cNvSpPr>
                <a:spLocks/>
              </p:cNvSpPr>
              <p:nvPr/>
            </p:nvSpPr>
            <p:spPr bwMode="auto">
              <a:xfrm>
                <a:off x="1227" y="3849"/>
                <a:ext cx="32" cy="29"/>
              </a:xfrm>
              <a:custGeom>
                <a:avLst/>
                <a:gdLst/>
                <a:ahLst/>
                <a:cxnLst>
                  <a:cxn ang="0">
                    <a:pos x="16" y="0"/>
                  </a:cxn>
                  <a:cxn ang="0">
                    <a:pos x="0" y="29"/>
                  </a:cxn>
                  <a:cxn ang="0">
                    <a:pos x="32" y="29"/>
                  </a:cxn>
                  <a:cxn ang="0">
                    <a:pos x="16" y="0"/>
                  </a:cxn>
                </a:cxnLst>
                <a:rect l="0" t="0" r="r" b="b"/>
                <a:pathLst>
                  <a:path w="32" h="29">
                    <a:moveTo>
                      <a:pt x="16" y="0"/>
                    </a:moveTo>
                    <a:lnTo>
                      <a:pt x="0" y="29"/>
                    </a:lnTo>
                    <a:lnTo>
                      <a:pt x="32"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5" name="Freeform 950"/>
              <p:cNvSpPr>
                <a:spLocks/>
              </p:cNvSpPr>
              <p:nvPr/>
            </p:nvSpPr>
            <p:spPr bwMode="auto">
              <a:xfrm>
                <a:off x="1237" y="3880"/>
                <a:ext cx="32" cy="29"/>
              </a:xfrm>
              <a:custGeom>
                <a:avLst/>
                <a:gdLst/>
                <a:ahLst/>
                <a:cxnLst>
                  <a:cxn ang="0">
                    <a:pos x="15" y="0"/>
                  </a:cxn>
                  <a:cxn ang="0">
                    <a:pos x="0" y="29"/>
                  </a:cxn>
                  <a:cxn ang="0">
                    <a:pos x="32" y="29"/>
                  </a:cxn>
                  <a:cxn ang="0">
                    <a:pos x="15" y="0"/>
                  </a:cxn>
                </a:cxnLst>
                <a:rect l="0" t="0" r="r" b="b"/>
                <a:pathLst>
                  <a:path w="32" h="29">
                    <a:moveTo>
                      <a:pt x="15" y="0"/>
                    </a:moveTo>
                    <a:lnTo>
                      <a:pt x="0" y="29"/>
                    </a:lnTo>
                    <a:lnTo>
                      <a:pt x="32" y="29"/>
                    </a:lnTo>
                    <a:lnTo>
                      <a:pt x="15"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6" name="Freeform 951"/>
              <p:cNvSpPr>
                <a:spLocks/>
              </p:cNvSpPr>
              <p:nvPr/>
            </p:nvSpPr>
            <p:spPr bwMode="auto">
              <a:xfrm>
                <a:off x="1253" y="3939"/>
                <a:ext cx="33" cy="29"/>
              </a:xfrm>
              <a:custGeom>
                <a:avLst/>
                <a:gdLst/>
                <a:ahLst/>
                <a:cxnLst>
                  <a:cxn ang="0">
                    <a:pos x="16" y="0"/>
                  </a:cxn>
                  <a:cxn ang="0">
                    <a:pos x="0" y="29"/>
                  </a:cxn>
                  <a:cxn ang="0">
                    <a:pos x="33" y="29"/>
                  </a:cxn>
                  <a:cxn ang="0">
                    <a:pos x="16" y="0"/>
                  </a:cxn>
                </a:cxnLst>
                <a:rect l="0" t="0" r="r" b="b"/>
                <a:pathLst>
                  <a:path w="33" h="29">
                    <a:moveTo>
                      <a:pt x="16" y="0"/>
                    </a:moveTo>
                    <a:lnTo>
                      <a:pt x="0" y="29"/>
                    </a:lnTo>
                    <a:lnTo>
                      <a:pt x="33" y="29"/>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7" name="Freeform 952"/>
              <p:cNvSpPr>
                <a:spLocks/>
              </p:cNvSpPr>
              <p:nvPr/>
            </p:nvSpPr>
            <p:spPr bwMode="auto">
              <a:xfrm>
                <a:off x="1275" y="3841"/>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8" name="Freeform 953"/>
              <p:cNvSpPr>
                <a:spLocks/>
              </p:cNvSpPr>
              <p:nvPr/>
            </p:nvSpPr>
            <p:spPr bwMode="auto">
              <a:xfrm>
                <a:off x="1292" y="384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9" name="Freeform 954"/>
              <p:cNvSpPr>
                <a:spLocks/>
              </p:cNvSpPr>
              <p:nvPr/>
            </p:nvSpPr>
            <p:spPr bwMode="auto">
              <a:xfrm>
                <a:off x="1300" y="400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0" name="Freeform 955"/>
              <p:cNvSpPr>
                <a:spLocks/>
              </p:cNvSpPr>
              <p:nvPr/>
            </p:nvSpPr>
            <p:spPr bwMode="auto">
              <a:xfrm>
                <a:off x="1306" y="391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1" name="Freeform 956"/>
              <p:cNvSpPr>
                <a:spLocks/>
              </p:cNvSpPr>
              <p:nvPr/>
            </p:nvSpPr>
            <p:spPr bwMode="auto">
              <a:xfrm>
                <a:off x="1324" y="389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2" name="Freeform 957"/>
              <p:cNvSpPr>
                <a:spLocks/>
              </p:cNvSpPr>
              <p:nvPr/>
            </p:nvSpPr>
            <p:spPr bwMode="auto">
              <a:xfrm>
                <a:off x="1361" y="3976"/>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3" name="Freeform 958"/>
              <p:cNvSpPr>
                <a:spLocks/>
              </p:cNvSpPr>
              <p:nvPr/>
            </p:nvSpPr>
            <p:spPr bwMode="auto">
              <a:xfrm>
                <a:off x="1408" y="3862"/>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4" name="Freeform 959"/>
              <p:cNvSpPr>
                <a:spLocks/>
              </p:cNvSpPr>
              <p:nvPr/>
            </p:nvSpPr>
            <p:spPr bwMode="auto">
              <a:xfrm>
                <a:off x="1413" y="3834"/>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5" name="Freeform 960"/>
              <p:cNvSpPr>
                <a:spLocks/>
              </p:cNvSpPr>
              <p:nvPr/>
            </p:nvSpPr>
            <p:spPr bwMode="auto">
              <a:xfrm>
                <a:off x="1519" y="3855"/>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6" name="Freeform 961"/>
              <p:cNvSpPr>
                <a:spLocks/>
              </p:cNvSpPr>
              <p:nvPr/>
            </p:nvSpPr>
            <p:spPr bwMode="auto">
              <a:xfrm>
                <a:off x="1545" y="3888"/>
                <a:ext cx="32" cy="28"/>
              </a:xfrm>
              <a:custGeom>
                <a:avLst/>
                <a:gdLst/>
                <a:ahLst/>
                <a:cxnLst>
                  <a:cxn ang="0">
                    <a:pos x="16" y="0"/>
                  </a:cxn>
                  <a:cxn ang="0">
                    <a:pos x="0" y="28"/>
                  </a:cxn>
                  <a:cxn ang="0">
                    <a:pos x="32" y="28"/>
                  </a:cxn>
                  <a:cxn ang="0">
                    <a:pos x="16" y="0"/>
                  </a:cxn>
                </a:cxnLst>
                <a:rect l="0" t="0" r="r" b="b"/>
                <a:pathLst>
                  <a:path w="32" h="28">
                    <a:moveTo>
                      <a:pt x="16" y="0"/>
                    </a:moveTo>
                    <a:lnTo>
                      <a:pt x="0" y="28"/>
                    </a:lnTo>
                    <a:lnTo>
                      <a:pt x="32"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7" name="Freeform 962"/>
              <p:cNvSpPr>
                <a:spLocks/>
              </p:cNvSpPr>
              <p:nvPr/>
            </p:nvSpPr>
            <p:spPr bwMode="auto">
              <a:xfrm>
                <a:off x="2234" y="3949"/>
                <a:ext cx="33" cy="28"/>
              </a:xfrm>
              <a:custGeom>
                <a:avLst/>
                <a:gdLst/>
                <a:ahLst/>
                <a:cxnLst>
                  <a:cxn ang="0">
                    <a:pos x="16" y="0"/>
                  </a:cxn>
                  <a:cxn ang="0">
                    <a:pos x="0" y="28"/>
                  </a:cxn>
                  <a:cxn ang="0">
                    <a:pos x="33" y="28"/>
                  </a:cxn>
                  <a:cxn ang="0">
                    <a:pos x="16" y="0"/>
                  </a:cxn>
                </a:cxnLst>
                <a:rect l="0" t="0" r="r" b="b"/>
                <a:pathLst>
                  <a:path w="33" h="28">
                    <a:moveTo>
                      <a:pt x="16" y="0"/>
                    </a:moveTo>
                    <a:lnTo>
                      <a:pt x="0" y="28"/>
                    </a:lnTo>
                    <a:lnTo>
                      <a:pt x="33" y="28"/>
                    </a:lnTo>
                    <a:lnTo>
                      <a:pt x="16" y="0"/>
                    </a:lnTo>
                    <a:close/>
                  </a:path>
                </a:pathLst>
              </a:custGeom>
              <a:solidFill>
                <a:srgbClr val="FFFFFF"/>
              </a:solid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8" name="Rectangle 963"/>
              <p:cNvSpPr>
                <a:spLocks noChangeArrowheads="1"/>
              </p:cNvSpPr>
              <p:nvPr/>
            </p:nvSpPr>
            <p:spPr bwMode="auto">
              <a:xfrm>
                <a:off x="1081" y="3947"/>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09" name="Rectangle 964"/>
              <p:cNvSpPr>
                <a:spLocks noChangeArrowheads="1"/>
              </p:cNvSpPr>
              <p:nvPr/>
            </p:nvSpPr>
            <p:spPr bwMode="auto">
              <a:xfrm>
                <a:off x="1081" y="3947"/>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0" name="Rectangle 965"/>
              <p:cNvSpPr>
                <a:spLocks noChangeArrowheads="1"/>
              </p:cNvSpPr>
              <p:nvPr/>
            </p:nvSpPr>
            <p:spPr bwMode="auto">
              <a:xfrm>
                <a:off x="1081"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1" name="Rectangle 966"/>
              <p:cNvSpPr>
                <a:spLocks noChangeArrowheads="1"/>
              </p:cNvSpPr>
              <p:nvPr/>
            </p:nvSpPr>
            <p:spPr bwMode="auto">
              <a:xfrm>
                <a:off x="1081"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2" name="Rectangle 967"/>
              <p:cNvSpPr>
                <a:spLocks noChangeArrowheads="1"/>
              </p:cNvSpPr>
              <p:nvPr/>
            </p:nvSpPr>
            <p:spPr bwMode="auto">
              <a:xfrm>
                <a:off x="1081"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3" name="Rectangle 968"/>
              <p:cNvSpPr>
                <a:spLocks noChangeArrowheads="1"/>
              </p:cNvSpPr>
              <p:nvPr/>
            </p:nvSpPr>
            <p:spPr bwMode="auto">
              <a:xfrm>
                <a:off x="1081"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4" name="Rectangle 969"/>
              <p:cNvSpPr>
                <a:spLocks noChangeArrowheads="1"/>
              </p:cNvSpPr>
              <p:nvPr/>
            </p:nvSpPr>
            <p:spPr bwMode="auto">
              <a:xfrm>
                <a:off x="1081"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5" name="Rectangle 970"/>
              <p:cNvSpPr>
                <a:spLocks noChangeArrowheads="1"/>
              </p:cNvSpPr>
              <p:nvPr/>
            </p:nvSpPr>
            <p:spPr bwMode="auto">
              <a:xfrm>
                <a:off x="1081" y="3559"/>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6" name="Rectangle 971"/>
              <p:cNvSpPr>
                <a:spLocks noChangeArrowheads="1"/>
              </p:cNvSpPr>
              <p:nvPr/>
            </p:nvSpPr>
            <p:spPr bwMode="auto">
              <a:xfrm>
                <a:off x="1081" y="3559"/>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7" name="Rectangle 972"/>
              <p:cNvSpPr>
                <a:spLocks noChangeArrowheads="1"/>
              </p:cNvSpPr>
              <p:nvPr/>
            </p:nvSpPr>
            <p:spPr bwMode="auto">
              <a:xfrm>
                <a:off x="1081" y="3559"/>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8" name="Rectangle 973"/>
              <p:cNvSpPr>
                <a:spLocks noChangeArrowheads="1"/>
              </p:cNvSpPr>
              <p:nvPr/>
            </p:nvSpPr>
            <p:spPr bwMode="auto">
              <a:xfrm>
                <a:off x="1081" y="3559"/>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9" name="Rectangle 974"/>
              <p:cNvSpPr>
                <a:spLocks noChangeArrowheads="1"/>
              </p:cNvSpPr>
              <p:nvPr/>
            </p:nvSpPr>
            <p:spPr bwMode="auto">
              <a:xfrm>
                <a:off x="1081" y="3559"/>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0" name="Rectangle 975"/>
              <p:cNvSpPr>
                <a:spLocks noChangeArrowheads="1"/>
              </p:cNvSpPr>
              <p:nvPr/>
            </p:nvSpPr>
            <p:spPr bwMode="auto">
              <a:xfrm>
                <a:off x="1081" y="3458"/>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1" name="Rectangle 976"/>
              <p:cNvSpPr>
                <a:spLocks noChangeArrowheads="1"/>
              </p:cNvSpPr>
              <p:nvPr/>
            </p:nvSpPr>
            <p:spPr bwMode="auto">
              <a:xfrm>
                <a:off x="1081" y="3458"/>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2" name="Rectangle 977"/>
              <p:cNvSpPr>
                <a:spLocks noChangeArrowheads="1"/>
              </p:cNvSpPr>
              <p:nvPr/>
            </p:nvSpPr>
            <p:spPr bwMode="auto">
              <a:xfrm>
                <a:off x="1081" y="3379"/>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3" name="Rectangle 978"/>
              <p:cNvSpPr>
                <a:spLocks noChangeArrowheads="1"/>
              </p:cNvSpPr>
              <p:nvPr/>
            </p:nvSpPr>
            <p:spPr bwMode="auto">
              <a:xfrm>
                <a:off x="1081" y="3314"/>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4" name="Rectangle 979"/>
              <p:cNvSpPr>
                <a:spLocks noChangeArrowheads="1"/>
              </p:cNvSpPr>
              <p:nvPr/>
            </p:nvSpPr>
            <p:spPr bwMode="auto">
              <a:xfrm>
                <a:off x="1081" y="3260"/>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5" name="Rectangle 980"/>
              <p:cNvSpPr>
                <a:spLocks noChangeArrowheads="1"/>
              </p:cNvSpPr>
              <p:nvPr/>
            </p:nvSpPr>
            <p:spPr bwMode="auto">
              <a:xfrm>
                <a:off x="1081" y="3260"/>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6" name="Rectangle 981"/>
              <p:cNvSpPr>
                <a:spLocks noChangeArrowheads="1"/>
              </p:cNvSpPr>
              <p:nvPr/>
            </p:nvSpPr>
            <p:spPr bwMode="auto">
              <a:xfrm>
                <a:off x="1081" y="3260"/>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7" name="Rectangle 982"/>
              <p:cNvSpPr>
                <a:spLocks noChangeArrowheads="1"/>
              </p:cNvSpPr>
              <p:nvPr/>
            </p:nvSpPr>
            <p:spPr bwMode="auto">
              <a:xfrm>
                <a:off x="1081" y="3260"/>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8" name="Rectangle 983"/>
              <p:cNvSpPr>
                <a:spLocks noChangeArrowheads="1"/>
              </p:cNvSpPr>
              <p:nvPr/>
            </p:nvSpPr>
            <p:spPr bwMode="auto">
              <a:xfrm>
                <a:off x="1081" y="3213"/>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9" name="Rectangle 984"/>
              <p:cNvSpPr>
                <a:spLocks noChangeArrowheads="1"/>
              </p:cNvSpPr>
              <p:nvPr/>
            </p:nvSpPr>
            <p:spPr bwMode="auto">
              <a:xfrm>
                <a:off x="1081" y="3171"/>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0" name="Rectangle 985"/>
              <p:cNvSpPr>
                <a:spLocks noChangeArrowheads="1"/>
              </p:cNvSpPr>
              <p:nvPr/>
            </p:nvSpPr>
            <p:spPr bwMode="auto">
              <a:xfrm>
                <a:off x="1083" y="3947"/>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1" name="Rectangle 986"/>
              <p:cNvSpPr>
                <a:spLocks noChangeArrowheads="1"/>
              </p:cNvSpPr>
              <p:nvPr/>
            </p:nvSpPr>
            <p:spPr bwMode="auto">
              <a:xfrm>
                <a:off x="1083" y="3947"/>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2" name="Rectangle 987"/>
              <p:cNvSpPr>
                <a:spLocks noChangeArrowheads="1"/>
              </p:cNvSpPr>
              <p:nvPr/>
            </p:nvSpPr>
            <p:spPr bwMode="auto">
              <a:xfrm>
                <a:off x="1083" y="3947"/>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3" name="Rectangle 988"/>
              <p:cNvSpPr>
                <a:spLocks noChangeArrowheads="1"/>
              </p:cNvSpPr>
              <p:nvPr/>
            </p:nvSpPr>
            <p:spPr bwMode="auto">
              <a:xfrm>
                <a:off x="1083"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4" name="Rectangle 989"/>
              <p:cNvSpPr>
                <a:spLocks noChangeArrowheads="1"/>
              </p:cNvSpPr>
              <p:nvPr/>
            </p:nvSpPr>
            <p:spPr bwMode="auto">
              <a:xfrm>
                <a:off x="1083"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5" name="Rectangle 990"/>
              <p:cNvSpPr>
                <a:spLocks noChangeArrowheads="1"/>
              </p:cNvSpPr>
              <p:nvPr/>
            </p:nvSpPr>
            <p:spPr bwMode="auto">
              <a:xfrm>
                <a:off x="1083"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6" name="Rectangle 991"/>
              <p:cNvSpPr>
                <a:spLocks noChangeArrowheads="1"/>
              </p:cNvSpPr>
              <p:nvPr/>
            </p:nvSpPr>
            <p:spPr bwMode="auto">
              <a:xfrm>
                <a:off x="1083" y="3702"/>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7" name="Rectangle 992"/>
              <p:cNvSpPr>
                <a:spLocks noChangeArrowheads="1"/>
              </p:cNvSpPr>
              <p:nvPr/>
            </p:nvSpPr>
            <p:spPr bwMode="auto">
              <a:xfrm>
                <a:off x="1083" y="3624"/>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8" name="Rectangle 993"/>
              <p:cNvSpPr>
                <a:spLocks noChangeArrowheads="1"/>
              </p:cNvSpPr>
              <p:nvPr/>
            </p:nvSpPr>
            <p:spPr bwMode="auto">
              <a:xfrm>
                <a:off x="1083" y="3505"/>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9" name="Rectangle 994"/>
              <p:cNvSpPr>
                <a:spLocks noChangeArrowheads="1"/>
              </p:cNvSpPr>
              <p:nvPr/>
            </p:nvSpPr>
            <p:spPr bwMode="auto">
              <a:xfrm>
                <a:off x="1084" y="3947"/>
                <a:ext cx="27"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0" name="Rectangle 995"/>
              <p:cNvSpPr>
                <a:spLocks noChangeArrowheads="1"/>
              </p:cNvSpPr>
              <p:nvPr/>
            </p:nvSpPr>
            <p:spPr bwMode="auto">
              <a:xfrm>
                <a:off x="1084" y="3845"/>
                <a:ext cx="27"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1" name="Rectangle 996"/>
              <p:cNvSpPr>
                <a:spLocks noChangeArrowheads="1"/>
              </p:cNvSpPr>
              <p:nvPr/>
            </p:nvSpPr>
            <p:spPr bwMode="auto">
              <a:xfrm>
                <a:off x="1084" y="3845"/>
                <a:ext cx="27"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2" name="Rectangle 997"/>
              <p:cNvSpPr>
                <a:spLocks noChangeArrowheads="1"/>
              </p:cNvSpPr>
              <p:nvPr/>
            </p:nvSpPr>
            <p:spPr bwMode="auto">
              <a:xfrm>
                <a:off x="1084" y="3702"/>
                <a:ext cx="27"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3" name="Rectangle 998"/>
              <p:cNvSpPr>
                <a:spLocks noChangeArrowheads="1"/>
              </p:cNvSpPr>
              <p:nvPr/>
            </p:nvSpPr>
            <p:spPr bwMode="auto">
              <a:xfrm>
                <a:off x="1084" y="3648"/>
                <a:ext cx="27"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4" name="Rectangle 999"/>
              <p:cNvSpPr>
                <a:spLocks noChangeArrowheads="1"/>
              </p:cNvSpPr>
              <p:nvPr/>
            </p:nvSpPr>
            <p:spPr bwMode="auto">
              <a:xfrm>
                <a:off x="1084" y="3559"/>
                <a:ext cx="27"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5" name="Rectangle 1000"/>
              <p:cNvSpPr>
                <a:spLocks noChangeArrowheads="1"/>
              </p:cNvSpPr>
              <p:nvPr/>
            </p:nvSpPr>
            <p:spPr bwMode="auto">
              <a:xfrm>
                <a:off x="1085" y="3947"/>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6" name="Rectangle 1001"/>
              <p:cNvSpPr>
                <a:spLocks noChangeArrowheads="1"/>
              </p:cNvSpPr>
              <p:nvPr/>
            </p:nvSpPr>
            <p:spPr bwMode="auto">
              <a:xfrm>
                <a:off x="1085" y="3868"/>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7" name="Rectangle 1002"/>
              <p:cNvSpPr>
                <a:spLocks noChangeArrowheads="1"/>
              </p:cNvSpPr>
              <p:nvPr/>
            </p:nvSpPr>
            <p:spPr bwMode="auto">
              <a:xfrm>
                <a:off x="1085" y="3868"/>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8" name="Rectangle 1003"/>
              <p:cNvSpPr>
                <a:spLocks noChangeArrowheads="1"/>
              </p:cNvSpPr>
              <p:nvPr/>
            </p:nvSpPr>
            <p:spPr bwMode="auto">
              <a:xfrm>
                <a:off x="1085" y="3804"/>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9" name="Rectangle 1004"/>
              <p:cNvSpPr>
                <a:spLocks noChangeArrowheads="1"/>
              </p:cNvSpPr>
              <p:nvPr/>
            </p:nvSpPr>
            <p:spPr bwMode="auto">
              <a:xfrm>
                <a:off x="1085" y="3750"/>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0" name="Rectangle 1005"/>
              <p:cNvSpPr>
                <a:spLocks noChangeArrowheads="1"/>
              </p:cNvSpPr>
              <p:nvPr/>
            </p:nvSpPr>
            <p:spPr bwMode="auto">
              <a:xfrm>
                <a:off x="1085" y="3624"/>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1" name="Rectangle 1006"/>
              <p:cNvSpPr>
                <a:spLocks noChangeArrowheads="1"/>
              </p:cNvSpPr>
              <p:nvPr/>
            </p:nvSpPr>
            <p:spPr bwMode="auto">
              <a:xfrm>
                <a:off x="1085" y="3590"/>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2" name="Rectangle 1007"/>
              <p:cNvSpPr>
                <a:spLocks noChangeArrowheads="1"/>
              </p:cNvSpPr>
              <p:nvPr/>
            </p:nvSpPr>
            <p:spPr bwMode="auto">
              <a:xfrm>
                <a:off x="1085" y="3590"/>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3" name="Rectangle 1008"/>
              <p:cNvSpPr>
                <a:spLocks noChangeArrowheads="1"/>
              </p:cNvSpPr>
              <p:nvPr/>
            </p:nvSpPr>
            <p:spPr bwMode="auto">
              <a:xfrm>
                <a:off x="1085" y="3590"/>
                <a:ext cx="28" cy="27"/>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4" name="Rectangle 1009"/>
              <p:cNvSpPr>
                <a:spLocks noChangeArrowheads="1"/>
              </p:cNvSpPr>
              <p:nvPr/>
            </p:nvSpPr>
            <p:spPr bwMode="auto">
              <a:xfrm>
                <a:off x="1086" y="3947"/>
                <a:ext cx="28" cy="28"/>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8" name="Rectangle 1011"/>
            <p:cNvSpPr>
              <a:spLocks noChangeArrowheads="1"/>
            </p:cNvSpPr>
            <p:nvPr/>
          </p:nvSpPr>
          <p:spPr bwMode="auto">
            <a:xfrm>
              <a:off x="1788469" y="464899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1012"/>
            <p:cNvSpPr>
              <a:spLocks noChangeArrowheads="1"/>
            </p:cNvSpPr>
            <p:nvPr/>
          </p:nvSpPr>
          <p:spPr bwMode="auto">
            <a:xfrm>
              <a:off x="1788469" y="4568727"/>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1013"/>
            <p:cNvSpPr>
              <a:spLocks noChangeArrowheads="1"/>
            </p:cNvSpPr>
            <p:nvPr/>
          </p:nvSpPr>
          <p:spPr bwMode="auto">
            <a:xfrm>
              <a:off x="1788469" y="4568727"/>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 name="Rectangle 1014"/>
            <p:cNvSpPr>
              <a:spLocks noChangeArrowheads="1"/>
            </p:cNvSpPr>
            <p:nvPr/>
          </p:nvSpPr>
          <p:spPr bwMode="auto">
            <a:xfrm>
              <a:off x="1789778" y="482557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 name="Rectangle 1015"/>
            <p:cNvSpPr>
              <a:spLocks noChangeArrowheads="1"/>
            </p:cNvSpPr>
            <p:nvPr/>
          </p:nvSpPr>
          <p:spPr bwMode="auto">
            <a:xfrm>
              <a:off x="1789778" y="464899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016"/>
            <p:cNvSpPr>
              <a:spLocks noChangeArrowheads="1"/>
            </p:cNvSpPr>
            <p:nvPr/>
          </p:nvSpPr>
          <p:spPr bwMode="auto">
            <a:xfrm>
              <a:off x="1789778" y="4523037"/>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Rectangle 1017"/>
            <p:cNvSpPr>
              <a:spLocks noChangeArrowheads="1"/>
            </p:cNvSpPr>
            <p:nvPr/>
          </p:nvSpPr>
          <p:spPr bwMode="auto">
            <a:xfrm>
              <a:off x="1789778" y="4472408"/>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Rectangle 1018"/>
            <p:cNvSpPr>
              <a:spLocks noChangeArrowheads="1"/>
            </p:cNvSpPr>
            <p:nvPr/>
          </p:nvSpPr>
          <p:spPr bwMode="auto">
            <a:xfrm>
              <a:off x="1789778" y="434645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1019"/>
            <p:cNvSpPr>
              <a:spLocks noChangeArrowheads="1"/>
            </p:cNvSpPr>
            <p:nvPr/>
          </p:nvSpPr>
          <p:spPr bwMode="auto">
            <a:xfrm>
              <a:off x="1791086" y="519480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020"/>
            <p:cNvSpPr>
              <a:spLocks noChangeArrowheads="1"/>
            </p:cNvSpPr>
            <p:nvPr/>
          </p:nvSpPr>
          <p:spPr bwMode="auto">
            <a:xfrm>
              <a:off x="1791086" y="479594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Rectangle 1021"/>
            <p:cNvSpPr>
              <a:spLocks noChangeArrowheads="1"/>
            </p:cNvSpPr>
            <p:nvPr/>
          </p:nvSpPr>
          <p:spPr bwMode="auto">
            <a:xfrm>
              <a:off x="1791086" y="464899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022"/>
            <p:cNvSpPr>
              <a:spLocks noChangeArrowheads="1"/>
            </p:cNvSpPr>
            <p:nvPr/>
          </p:nvSpPr>
          <p:spPr bwMode="auto">
            <a:xfrm>
              <a:off x="1791086" y="4493401"/>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Rectangle 1023"/>
            <p:cNvSpPr>
              <a:spLocks noChangeArrowheads="1"/>
            </p:cNvSpPr>
            <p:nvPr/>
          </p:nvSpPr>
          <p:spPr bwMode="auto">
            <a:xfrm>
              <a:off x="1791086" y="4493401"/>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024"/>
            <p:cNvSpPr>
              <a:spLocks noChangeArrowheads="1"/>
            </p:cNvSpPr>
            <p:nvPr/>
          </p:nvSpPr>
          <p:spPr bwMode="auto">
            <a:xfrm>
              <a:off x="1791086" y="4451415"/>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1025"/>
            <p:cNvSpPr>
              <a:spLocks noChangeArrowheads="1"/>
            </p:cNvSpPr>
            <p:nvPr/>
          </p:nvSpPr>
          <p:spPr bwMode="auto">
            <a:xfrm>
              <a:off x="1791086" y="437855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026"/>
            <p:cNvSpPr>
              <a:spLocks noChangeArrowheads="1"/>
            </p:cNvSpPr>
            <p:nvPr/>
          </p:nvSpPr>
          <p:spPr bwMode="auto">
            <a:xfrm>
              <a:off x="1793704" y="4707032"/>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Rectangle 1027"/>
            <p:cNvSpPr>
              <a:spLocks noChangeArrowheads="1"/>
            </p:cNvSpPr>
            <p:nvPr/>
          </p:nvSpPr>
          <p:spPr bwMode="auto">
            <a:xfrm>
              <a:off x="1793704" y="4551439"/>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1028"/>
            <p:cNvSpPr>
              <a:spLocks noChangeArrowheads="1"/>
            </p:cNvSpPr>
            <p:nvPr/>
          </p:nvSpPr>
          <p:spPr bwMode="auto">
            <a:xfrm>
              <a:off x="1793704" y="4551439"/>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1029"/>
            <p:cNvSpPr>
              <a:spLocks noChangeArrowheads="1"/>
            </p:cNvSpPr>
            <p:nvPr/>
          </p:nvSpPr>
          <p:spPr bwMode="auto">
            <a:xfrm>
              <a:off x="1793704" y="4405726"/>
              <a:ext cx="3533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1030"/>
            <p:cNvSpPr>
              <a:spLocks noChangeArrowheads="1"/>
            </p:cNvSpPr>
            <p:nvPr/>
          </p:nvSpPr>
          <p:spPr bwMode="auto">
            <a:xfrm>
              <a:off x="1795012" y="482557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Rectangle 1031"/>
            <p:cNvSpPr>
              <a:spLocks noChangeArrowheads="1"/>
            </p:cNvSpPr>
            <p:nvPr/>
          </p:nvSpPr>
          <p:spPr bwMode="auto">
            <a:xfrm>
              <a:off x="1795012" y="469962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Rectangle 1032"/>
            <p:cNvSpPr>
              <a:spLocks noChangeArrowheads="1"/>
            </p:cNvSpPr>
            <p:nvPr/>
          </p:nvSpPr>
          <p:spPr bwMode="auto">
            <a:xfrm>
              <a:off x="1795012" y="4603304"/>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Rectangle 1033"/>
            <p:cNvSpPr>
              <a:spLocks noChangeArrowheads="1"/>
            </p:cNvSpPr>
            <p:nvPr/>
          </p:nvSpPr>
          <p:spPr bwMode="auto">
            <a:xfrm>
              <a:off x="1795012" y="4603304"/>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1034"/>
            <p:cNvSpPr>
              <a:spLocks noChangeArrowheads="1"/>
            </p:cNvSpPr>
            <p:nvPr/>
          </p:nvSpPr>
          <p:spPr bwMode="auto">
            <a:xfrm>
              <a:off x="1795012" y="4603304"/>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8" name="Rectangle 1035"/>
            <p:cNvSpPr>
              <a:spLocks noChangeArrowheads="1"/>
            </p:cNvSpPr>
            <p:nvPr/>
          </p:nvSpPr>
          <p:spPr bwMode="auto">
            <a:xfrm>
              <a:off x="1795012" y="456131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9" name="Rectangle 1036"/>
            <p:cNvSpPr>
              <a:spLocks noChangeArrowheads="1"/>
            </p:cNvSpPr>
            <p:nvPr/>
          </p:nvSpPr>
          <p:spPr bwMode="auto">
            <a:xfrm>
              <a:off x="1795012" y="442671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3" name="Rectangle 1037"/>
            <p:cNvSpPr>
              <a:spLocks noChangeArrowheads="1"/>
            </p:cNvSpPr>
            <p:nvPr/>
          </p:nvSpPr>
          <p:spPr bwMode="auto">
            <a:xfrm>
              <a:off x="1795012" y="4138995"/>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4" name="Rectangle 1038"/>
            <p:cNvSpPr>
              <a:spLocks noChangeArrowheads="1"/>
            </p:cNvSpPr>
            <p:nvPr/>
          </p:nvSpPr>
          <p:spPr bwMode="auto">
            <a:xfrm>
              <a:off x="1796321" y="487126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0" name="Rectangle 1039"/>
            <p:cNvSpPr>
              <a:spLocks noChangeArrowheads="1"/>
            </p:cNvSpPr>
            <p:nvPr/>
          </p:nvSpPr>
          <p:spPr bwMode="auto">
            <a:xfrm>
              <a:off x="1796321" y="4502046"/>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1" name="Rectangle 1040"/>
            <p:cNvSpPr>
              <a:spLocks noChangeArrowheads="1"/>
            </p:cNvSpPr>
            <p:nvPr/>
          </p:nvSpPr>
          <p:spPr bwMode="auto">
            <a:xfrm>
              <a:off x="1796321" y="4418075"/>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2" name="Rectangle 1041"/>
            <p:cNvSpPr>
              <a:spLocks noChangeArrowheads="1"/>
            </p:cNvSpPr>
            <p:nvPr/>
          </p:nvSpPr>
          <p:spPr bwMode="auto">
            <a:xfrm>
              <a:off x="1796321" y="4325460"/>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3" name="Rectangle 1042"/>
            <p:cNvSpPr>
              <a:spLocks noChangeArrowheads="1"/>
            </p:cNvSpPr>
            <p:nvPr/>
          </p:nvSpPr>
          <p:spPr bwMode="auto">
            <a:xfrm>
              <a:off x="1797630" y="4846572"/>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4" name="Rectangle 1043"/>
            <p:cNvSpPr>
              <a:spLocks noChangeArrowheads="1"/>
            </p:cNvSpPr>
            <p:nvPr/>
          </p:nvSpPr>
          <p:spPr bwMode="auto">
            <a:xfrm>
              <a:off x="1797630" y="4576137"/>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5" name="Rectangle 1044"/>
            <p:cNvSpPr>
              <a:spLocks noChangeArrowheads="1"/>
            </p:cNvSpPr>
            <p:nvPr/>
          </p:nvSpPr>
          <p:spPr bwMode="auto">
            <a:xfrm>
              <a:off x="1797630" y="4388438"/>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6" name="Rectangle 1045"/>
            <p:cNvSpPr>
              <a:spLocks noChangeArrowheads="1"/>
            </p:cNvSpPr>
            <p:nvPr/>
          </p:nvSpPr>
          <p:spPr bwMode="auto">
            <a:xfrm>
              <a:off x="1797630" y="421185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7" name="Rectangle 1046"/>
            <p:cNvSpPr>
              <a:spLocks noChangeArrowheads="1"/>
            </p:cNvSpPr>
            <p:nvPr/>
          </p:nvSpPr>
          <p:spPr bwMode="auto">
            <a:xfrm>
              <a:off x="1800247" y="4825579"/>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8" name="Rectangle 1047"/>
            <p:cNvSpPr>
              <a:spLocks noChangeArrowheads="1"/>
            </p:cNvSpPr>
            <p:nvPr/>
          </p:nvSpPr>
          <p:spPr bwMode="auto">
            <a:xfrm>
              <a:off x="1800247" y="4613183"/>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9" name="Rectangle 1048"/>
            <p:cNvSpPr>
              <a:spLocks noChangeArrowheads="1"/>
            </p:cNvSpPr>
            <p:nvPr/>
          </p:nvSpPr>
          <p:spPr bwMode="auto">
            <a:xfrm>
              <a:off x="1800247" y="4613183"/>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0" name="Rectangle 1049"/>
            <p:cNvSpPr>
              <a:spLocks noChangeArrowheads="1"/>
            </p:cNvSpPr>
            <p:nvPr/>
          </p:nvSpPr>
          <p:spPr bwMode="auto">
            <a:xfrm>
              <a:off x="1800247" y="4497105"/>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1" name="Rectangle 1050"/>
            <p:cNvSpPr>
              <a:spLocks noChangeArrowheads="1"/>
            </p:cNvSpPr>
            <p:nvPr/>
          </p:nvSpPr>
          <p:spPr bwMode="auto">
            <a:xfrm>
              <a:off x="1800247" y="4448946"/>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2" name="Rectangle 1051"/>
            <p:cNvSpPr>
              <a:spLocks noChangeArrowheads="1"/>
            </p:cNvSpPr>
            <p:nvPr/>
          </p:nvSpPr>
          <p:spPr bwMode="auto">
            <a:xfrm>
              <a:off x="1801556" y="4180980"/>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3" name="Rectangle 1052"/>
            <p:cNvSpPr>
              <a:spLocks noChangeArrowheads="1"/>
            </p:cNvSpPr>
            <p:nvPr/>
          </p:nvSpPr>
          <p:spPr bwMode="auto">
            <a:xfrm>
              <a:off x="1804174" y="4710737"/>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4" name="Rectangle 1053"/>
            <p:cNvSpPr>
              <a:spLocks noChangeArrowheads="1"/>
            </p:cNvSpPr>
            <p:nvPr/>
          </p:nvSpPr>
          <p:spPr bwMode="auto">
            <a:xfrm>
              <a:off x="1804174" y="446252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7" name="Rectangle 1054"/>
            <p:cNvSpPr>
              <a:spLocks noChangeArrowheads="1"/>
            </p:cNvSpPr>
            <p:nvPr/>
          </p:nvSpPr>
          <p:spPr bwMode="auto">
            <a:xfrm>
              <a:off x="1804174" y="4377324"/>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8" name="Rectangle 1055"/>
            <p:cNvSpPr>
              <a:spLocks noChangeArrowheads="1"/>
            </p:cNvSpPr>
            <p:nvPr/>
          </p:nvSpPr>
          <p:spPr bwMode="auto">
            <a:xfrm>
              <a:off x="1804174" y="4305702"/>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9" name="Rectangle 1056"/>
            <p:cNvSpPr>
              <a:spLocks noChangeArrowheads="1"/>
            </p:cNvSpPr>
            <p:nvPr/>
          </p:nvSpPr>
          <p:spPr bwMode="auto">
            <a:xfrm>
              <a:off x="1804174" y="425507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0" name="Rectangle 1057"/>
            <p:cNvSpPr>
              <a:spLocks noChangeArrowheads="1"/>
            </p:cNvSpPr>
            <p:nvPr/>
          </p:nvSpPr>
          <p:spPr bwMode="auto">
            <a:xfrm>
              <a:off x="1805482" y="4320520"/>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2" name="Rectangle 1058"/>
            <p:cNvSpPr>
              <a:spLocks noChangeArrowheads="1"/>
            </p:cNvSpPr>
            <p:nvPr/>
          </p:nvSpPr>
          <p:spPr bwMode="auto">
            <a:xfrm>
              <a:off x="1808100" y="4447712"/>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4" name="Rectangle 1059"/>
            <p:cNvSpPr>
              <a:spLocks noChangeArrowheads="1"/>
            </p:cNvSpPr>
            <p:nvPr/>
          </p:nvSpPr>
          <p:spPr bwMode="auto">
            <a:xfrm>
              <a:off x="1808100" y="4360036"/>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5" name="Rectangle 1060"/>
            <p:cNvSpPr>
              <a:spLocks noChangeArrowheads="1"/>
            </p:cNvSpPr>
            <p:nvPr/>
          </p:nvSpPr>
          <p:spPr bwMode="auto">
            <a:xfrm>
              <a:off x="1809409" y="4541561"/>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6" name="Rectangle 1061"/>
            <p:cNvSpPr>
              <a:spLocks noChangeArrowheads="1"/>
            </p:cNvSpPr>
            <p:nvPr/>
          </p:nvSpPr>
          <p:spPr bwMode="auto">
            <a:xfrm>
              <a:off x="1809409" y="442671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7" name="Rectangle 1062"/>
            <p:cNvSpPr>
              <a:spLocks noChangeArrowheads="1"/>
            </p:cNvSpPr>
            <p:nvPr/>
          </p:nvSpPr>
          <p:spPr bwMode="auto">
            <a:xfrm>
              <a:off x="1809409" y="442671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8" name="Rectangle 1063"/>
            <p:cNvSpPr>
              <a:spLocks noChangeArrowheads="1"/>
            </p:cNvSpPr>
            <p:nvPr/>
          </p:nvSpPr>
          <p:spPr bwMode="auto">
            <a:xfrm>
              <a:off x="1812027" y="4285944"/>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0" name="Rectangle 1064"/>
            <p:cNvSpPr>
              <a:spLocks noChangeArrowheads="1"/>
            </p:cNvSpPr>
            <p:nvPr/>
          </p:nvSpPr>
          <p:spPr bwMode="auto">
            <a:xfrm>
              <a:off x="1813335" y="433657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1" name="Rectangle 1065"/>
            <p:cNvSpPr>
              <a:spLocks noChangeArrowheads="1"/>
            </p:cNvSpPr>
            <p:nvPr/>
          </p:nvSpPr>
          <p:spPr bwMode="auto">
            <a:xfrm>
              <a:off x="1817262" y="4441537"/>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2" name="Rectangle 1066"/>
            <p:cNvSpPr>
              <a:spLocks noChangeArrowheads="1"/>
            </p:cNvSpPr>
            <p:nvPr/>
          </p:nvSpPr>
          <p:spPr bwMode="auto">
            <a:xfrm>
              <a:off x="1818570" y="4510690"/>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3" name="Rectangle 1067"/>
            <p:cNvSpPr>
              <a:spLocks noChangeArrowheads="1"/>
            </p:cNvSpPr>
            <p:nvPr/>
          </p:nvSpPr>
          <p:spPr bwMode="auto">
            <a:xfrm>
              <a:off x="1818570" y="4364975"/>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4" name="Rectangle 1068"/>
            <p:cNvSpPr>
              <a:spLocks noChangeArrowheads="1"/>
            </p:cNvSpPr>
            <p:nvPr/>
          </p:nvSpPr>
          <p:spPr bwMode="auto">
            <a:xfrm>
              <a:off x="1819879" y="4816935"/>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5" name="Rectangle 1069"/>
            <p:cNvSpPr>
              <a:spLocks noChangeArrowheads="1"/>
            </p:cNvSpPr>
            <p:nvPr/>
          </p:nvSpPr>
          <p:spPr bwMode="auto">
            <a:xfrm>
              <a:off x="1823805" y="4548970"/>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6" name="Rectangle 1070"/>
            <p:cNvSpPr>
              <a:spLocks noChangeArrowheads="1"/>
            </p:cNvSpPr>
            <p:nvPr/>
          </p:nvSpPr>
          <p:spPr bwMode="auto">
            <a:xfrm>
              <a:off x="1826423" y="4542795"/>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7" name="Rectangle 1071"/>
            <p:cNvSpPr>
              <a:spLocks noChangeArrowheads="1"/>
            </p:cNvSpPr>
            <p:nvPr/>
          </p:nvSpPr>
          <p:spPr bwMode="auto">
            <a:xfrm>
              <a:off x="1826423" y="4385968"/>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8" name="Rectangle 1072"/>
            <p:cNvSpPr>
              <a:spLocks noChangeArrowheads="1"/>
            </p:cNvSpPr>
            <p:nvPr/>
          </p:nvSpPr>
          <p:spPr bwMode="auto">
            <a:xfrm>
              <a:off x="1827732" y="4400786"/>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9" name="Rectangle 1073"/>
            <p:cNvSpPr>
              <a:spLocks noChangeArrowheads="1"/>
            </p:cNvSpPr>
            <p:nvPr/>
          </p:nvSpPr>
          <p:spPr bwMode="auto">
            <a:xfrm>
              <a:off x="1829040" y="446746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0" name="Rectangle 1074"/>
            <p:cNvSpPr>
              <a:spLocks noChangeArrowheads="1"/>
            </p:cNvSpPr>
            <p:nvPr/>
          </p:nvSpPr>
          <p:spPr bwMode="auto">
            <a:xfrm>
              <a:off x="1829040" y="4306936"/>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1" name="Rectangle 1075"/>
            <p:cNvSpPr>
              <a:spLocks noChangeArrowheads="1"/>
            </p:cNvSpPr>
            <p:nvPr/>
          </p:nvSpPr>
          <p:spPr bwMode="auto">
            <a:xfrm>
              <a:off x="1831658" y="4374854"/>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2" name="Rectangle 1076"/>
            <p:cNvSpPr>
              <a:spLocks noChangeArrowheads="1"/>
            </p:cNvSpPr>
            <p:nvPr/>
          </p:nvSpPr>
          <p:spPr bwMode="auto">
            <a:xfrm>
              <a:off x="1832967" y="4576137"/>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3" name="Rectangle 1077"/>
            <p:cNvSpPr>
              <a:spLocks noChangeArrowheads="1"/>
            </p:cNvSpPr>
            <p:nvPr/>
          </p:nvSpPr>
          <p:spPr bwMode="auto">
            <a:xfrm>
              <a:off x="1832967" y="451315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4" name="Rectangle 1078"/>
            <p:cNvSpPr>
              <a:spLocks noChangeArrowheads="1"/>
            </p:cNvSpPr>
            <p:nvPr/>
          </p:nvSpPr>
          <p:spPr bwMode="auto">
            <a:xfrm>
              <a:off x="1832967" y="4352627"/>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5" name="Rectangle 1079"/>
            <p:cNvSpPr>
              <a:spLocks noChangeArrowheads="1"/>
            </p:cNvSpPr>
            <p:nvPr/>
          </p:nvSpPr>
          <p:spPr bwMode="auto">
            <a:xfrm>
              <a:off x="1834275" y="4455120"/>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6" name="Rectangle 1080"/>
            <p:cNvSpPr>
              <a:spLocks noChangeArrowheads="1"/>
            </p:cNvSpPr>
            <p:nvPr/>
          </p:nvSpPr>
          <p:spPr bwMode="auto">
            <a:xfrm>
              <a:off x="1838202" y="452674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7" name="Rectangle 1081"/>
            <p:cNvSpPr>
              <a:spLocks noChangeArrowheads="1"/>
            </p:cNvSpPr>
            <p:nvPr/>
          </p:nvSpPr>
          <p:spPr bwMode="auto">
            <a:xfrm>
              <a:off x="1840820" y="4710737"/>
              <a:ext cx="3533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8" name="Rectangle 1082"/>
            <p:cNvSpPr>
              <a:spLocks noChangeArrowheads="1"/>
            </p:cNvSpPr>
            <p:nvPr/>
          </p:nvSpPr>
          <p:spPr bwMode="auto">
            <a:xfrm>
              <a:off x="1840820" y="4574902"/>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9" name="Rectangle 1083"/>
            <p:cNvSpPr>
              <a:spLocks noChangeArrowheads="1"/>
            </p:cNvSpPr>
            <p:nvPr/>
          </p:nvSpPr>
          <p:spPr bwMode="auto">
            <a:xfrm>
              <a:off x="1842128" y="453168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0" name="Rectangle 1084"/>
            <p:cNvSpPr>
              <a:spLocks noChangeArrowheads="1"/>
            </p:cNvSpPr>
            <p:nvPr/>
          </p:nvSpPr>
          <p:spPr bwMode="auto">
            <a:xfrm>
              <a:off x="1842128" y="4468704"/>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1" name="Rectangle 1085"/>
            <p:cNvSpPr>
              <a:spLocks noChangeArrowheads="1"/>
            </p:cNvSpPr>
            <p:nvPr/>
          </p:nvSpPr>
          <p:spPr bwMode="auto">
            <a:xfrm>
              <a:off x="1843437" y="443783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2" name="Rectangle 1086"/>
            <p:cNvSpPr>
              <a:spLocks noChangeArrowheads="1"/>
            </p:cNvSpPr>
            <p:nvPr/>
          </p:nvSpPr>
          <p:spPr bwMode="auto">
            <a:xfrm>
              <a:off x="1843437" y="4320520"/>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3" name="Rectangle 1087"/>
            <p:cNvSpPr>
              <a:spLocks noChangeArrowheads="1"/>
            </p:cNvSpPr>
            <p:nvPr/>
          </p:nvSpPr>
          <p:spPr bwMode="auto">
            <a:xfrm>
              <a:off x="1844746" y="4385968"/>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4" name="Rectangle 1088"/>
            <p:cNvSpPr>
              <a:spLocks noChangeArrowheads="1"/>
            </p:cNvSpPr>
            <p:nvPr/>
          </p:nvSpPr>
          <p:spPr bwMode="auto">
            <a:xfrm>
              <a:off x="1844746" y="433657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5" name="Rectangle 1089"/>
            <p:cNvSpPr>
              <a:spLocks noChangeArrowheads="1"/>
            </p:cNvSpPr>
            <p:nvPr/>
          </p:nvSpPr>
          <p:spPr bwMode="auto">
            <a:xfrm>
              <a:off x="1848672" y="4600834"/>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6" name="Rectangle 1090"/>
            <p:cNvSpPr>
              <a:spLocks noChangeArrowheads="1"/>
            </p:cNvSpPr>
            <p:nvPr/>
          </p:nvSpPr>
          <p:spPr bwMode="auto">
            <a:xfrm>
              <a:off x="1849981" y="462059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7" name="Rectangle 1091"/>
            <p:cNvSpPr>
              <a:spLocks noChangeArrowheads="1"/>
            </p:cNvSpPr>
            <p:nvPr/>
          </p:nvSpPr>
          <p:spPr bwMode="auto">
            <a:xfrm>
              <a:off x="1849981" y="444030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8" name="Rectangle 1092"/>
            <p:cNvSpPr>
              <a:spLocks noChangeArrowheads="1"/>
            </p:cNvSpPr>
            <p:nvPr/>
          </p:nvSpPr>
          <p:spPr bwMode="auto">
            <a:xfrm>
              <a:off x="1855216" y="4527978"/>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9" name="Rectangle 1093"/>
            <p:cNvSpPr>
              <a:spLocks noChangeArrowheads="1"/>
            </p:cNvSpPr>
            <p:nvPr/>
          </p:nvSpPr>
          <p:spPr bwMode="auto">
            <a:xfrm>
              <a:off x="1857833" y="4519334"/>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4" name="Rectangle 1094"/>
            <p:cNvSpPr>
              <a:spLocks noChangeArrowheads="1"/>
            </p:cNvSpPr>
            <p:nvPr/>
          </p:nvSpPr>
          <p:spPr bwMode="auto">
            <a:xfrm>
              <a:off x="1861760" y="5162698"/>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5" name="Rectangle 1095"/>
            <p:cNvSpPr>
              <a:spLocks noChangeArrowheads="1"/>
            </p:cNvSpPr>
            <p:nvPr/>
          </p:nvSpPr>
          <p:spPr bwMode="auto">
            <a:xfrm>
              <a:off x="1864378" y="4376089"/>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7" name="Rectangle 1096"/>
            <p:cNvSpPr>
              <a:spLocks noChangeArrowheads="1"/>
            </p:cNvSpPr>
            <p:nvPr/>
          </p:nvSpPr>
          <p:spPr bwMode="auto">
            <a:xfrm>
              <a:off x="1864378" y="4315580"/>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Rectangle 1097"/>
            <p:cNvSpPr>
              <a:spLocks noChangeArrowheads="1"/>
            </p:cNvSpPr>
            <p:nvPr/>
          </p:nvSpPr>
          <p:spPr bwMode="auto">
            <a:xfrm>
              <a:off x="1870921" y="4518098"/>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3" name="Rectangle 1098"/>
            <p:cNvSpPr>
              <a:spLocks noChangeArrowheads="1"/>
            </p:cNvSpPr>
            <p:nvPr/>
          </p:nvSpPr>
          <p:spPr bwMode="auto">
            <a:xfrm>
              <a:off x="1878774" y="444030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6" name="Rectangle 1099"/>
            <p:cNvSpPr>
              <a:spLocks noChangeArrowheads="1"/>
            </p:cNvSpPr>
            <p:nvPr/>
          </p:nvSpPr>
          <p:spPr bwMode="auto">
            <a:xfrm>
              <a:off x="1881391" y="4340278"/>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9" name="Rectangle 1100"/>
            <p:cNvSpPr>
              <a:spLocks noChangeArrowheads="1"/>
            </p:cNvSpPr>
            <p:nvPr/>
          </p:nvSpPr>
          <p:spPr bwMode="auto">
            <a:xfrm>
              <a:off x="1884009" y="4377324"/>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0" name="Rectangle 1101"/>
            <p:cNvSpPr>
              <a:spLocks noChangeArrowheads="1"/>
            </p:cNvSpPr>
            <p:nvPr/>
          </p:nvSpPr>
          <p:spPr bwMode="auto">
            <a:xfrm>
              <a:off x="1894479" y="4258777"/>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2" name="Rectangle 1102"/>
            <p:cNvSpPr>
              <a:spLocks noChangeArrowheads="1"/>
            </p:cNvSpPr>
            <p:nvPr/>
          </p:nvSpPr>
          <p:spPr bwMode="auto">
            <a:xfrm>
              <a:off x="1897097" y="4472408"/>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5" name="Rectangle 1103"/>
            <p:cNvSpPr>
              <a:spLocks noChangeArrowheads="1"/>
            </p:cNvSpPr>
            <p:nvPr/>
          </p:nvSpPr>
          <p:spPr bwMode="auto">
            <a:xfrm>
              <a:off x="1919346" y="4474878"/>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6" name="Rectangle 1104"/>
            <p:cNvSpPr>
              <a:spLocks noChangeArrowheads="1"/>
            </p:cNvSpPr>
            <p:nvPr/>
          </p:nvSpPr>
          <p:spPr bwMode="auto">
            <a:xfrm>
              <a:off x="1919346" y="4416839"/>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5" name="Rectangle 1105"/>
            <p:cNvSpPr>
              <a:spLocks noChangeArrowheads="1"/>
            </p:cNvSpPr>
            <p:nvPr/>
          </p:nvSpPr>
          <p:spPr bwMode="auto">
            <a:xfrm>
              <a:off x="1920655" y="453662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8" name="Rectangle 1106"/>
            <p:cNvSpPr>
              <a:spLocks noChangeArrowheads="1"/>
            </p:cNvSpPr>
            <p:nvPr/>
          </p:nvSpPr>
          <p:spPr bwMode="auto">
            <a:xfrm>
              <a:off x="1923272" y="439461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0" name="Rectangle 1107"/>
            <p:cNvSpPr>
              <a:spLocks noChangeArrowheads="1"/>
            </p:cNvSpPr>
            <p:nvPr/>
          </p:nvSpPr>
          <p:spPr bwMode="auto">
            <a:xfrm>
              <a:off x="1941595" y="4504515"/>
              <a:ext cx="3533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1" name="Rectangle 1108"/>
            <p:cNvSpPr>
              <a:spLocks noChangeArrowheads="1"/>
            </p:cNvSpPr>
            <p:nvPr/>
          </p:nvSpPr>
          <p:spPr bwMode="auto">
            <a:xfrm>
              <a:off x="1984784" y="4452651"/>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0" name="Rectangle 1109"/>
            <p:cNvSpPr>
              <a:spLocks noChangeArrowheads="1"/>
            </p:cNvSpPr>
            <p:nvPr/>
          </p:nvSpPr>
          <p:spPr bwMode="auto">
            <a:xfrm>
              <a:off x="2000490" y="4546500"/>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1" name="Rectangle 1110"/>
            <p:cNvSpPr>
              <a:spLocks noChangeArrowheads="1"/>
            </p:cNvSpPr>
            <p:nvPr/>
          </p:nvSpPr>
          <p:spPr bwMode="auto">
            <a:xfrm>
              <a:off x="2086869" y="4531682"/>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2" name="Rectangle 1111"/>
            <p:cNvSpPr>
              <a:spLocks noChangeArrowheads="1"/>
            </p:cNvSpPr>
            <p:nvPr/>
          </p:nvSpPr>
          <p:spPr bwMode="auto">
            <a:xfrm>
              <a:off x="2092104" y="4590956"/>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3" name="Rectangle 1112"/>
            <p:cNvSpPr>
              <a:spLocks noChangeArrowheads="1"/>
            </p:cNvSpPr>
            <p:nvPr/>
          </p:nvSpPr>
          <p:spPr bwMode="auto">
            <a:xfrm>
              <a:off x="2132677" y="441930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4" name="Rectangle 1113"/>
            <p:cNvSpPr>
              <a:spLocks noChangeArrowheads="1"/>
            </p:cNvSpPr>
            <p:nvPr/>
          </p:nvSpPr>
          <p:spPr bwMode="auto">
            <a:xfrm>
              <a:off x="2150999" y="4130351"/>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5" name="Rectangle 1114"/>
            <p:cNvSpPr>
              <a:spLocks noChangeArrowheads="1"/>
            </p:cNvSpPr>
            <p:nvPr/>
          </p:nvSpPr>
          <p:spPr bwMode="auto">
            <a:xfrm>
              <a:off x="2245230" y="4461295"/>
              <a:ext cx="36646" cy="33341"/>
            </a:xfrm>
            <a:prstGeom prst="rect">
              <a:avLst/>
            </a:prstGeom>
            <a:solidFill>
              <a:srgbClr val="000000"/>
            </a:solidFill>
            <a:ln w="952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6" name="Rectangle 1115"/>
            <p:cNvSpPr>
              <a:spLocks noChangeArrowheads="1"/>
            </p:cNvSpPr>
            <p:nvPr/>
          </p:nvSpPr>
          <p:spPr bwMode="auto">
            <a:xfrm>
              <a:off x="2253083" y="4508219"/>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7" name="Rectangle 1116"/>
            <p:cNvSpPr>
              <a:spLocks noChangeArrowheads="1"/>
            </p:cNvSpPr>
            <p:nvPr/>
          </p:nvSpPr>
          <p:spPr bwMode="auto">
            <a:xfrm>
              <a:off x="2313287" y="4535386"/>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8" name="Rectangle 1117"/>
            <p:cNvSpPr>
              <a:spLocks noChangeArrowheads="1"/>
            </p:cNvSpPr>
            <p:nvPr/>
          </p:nvSpPr>
          <p:spPr bwMode="auto">
            <a:xfrm>
              <a:off x="2382651" y="4506985"/>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9" name="Rectangle 1118"/>
            <p:cNvSpPr>
              <a:spLocks noChangeArrowheads="1"/>
            </p:cNvSpPr>
            <p:nvPr/>
          </p:nvSpPr>
          <p:spPr bwMode="auto">
            <a:xfrm>
              <a:off x="2643098" y="4553910"/>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0" name="Rectangle 1119"/>
            <p:cNvSpPr>
              <a:spLocks noChangeArrowheads="1"/>
            </p:cNvSpPr>
            <p:nvPr/>
          </p:nvSpPr>
          <p:spPr bwMode="auto">
            <a:xfrm>
              <a:off x="2683670" y="4605773"/>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1" name="Rectangle 1120"/>
            <p:cNvSpPr>
              <a:spLocks noChangeArrowheads="1"/>
            </p:cNvSpPr>
            <p:nvPr/>
          </p:nvSpPr>
          <p:spPr bwMode="auto">
            <a:xfrm>
              <a:off x="2793606" y="4451415"/>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2" name="Rectangle 1121"/>
            <p:cNvSpPr>
              <a:spLocks noChangeArrowheads="1"/>
            </p:cNvSpPr>
            <p:nvPr/>
          </p:nvSpPr>
          <p:spPr bwMode="auto">
            <a:xfrm>
              <a:off x="2902235" y="4702093"/>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3" name="Rectangle 1122"/>
            <p:cNvSpPr>
              <a:spLocks noChangeArrowheads="1"/>
            </p:cNvSpPr>
            <p:nvPr/>
          </p:nvSpPr>
          <p:spPr bwMode="auto">
            <a:xfrm>
              <a:off x="3166607" y="4552675"/>
              <a:ext cx="36646" cy="33341"/>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4" name="Rectangle 1123"/>
            <p:cNvSpPr>
              <a:spLocks noChangeArrowheads="1"/>
            </p:cNvSpPr>
            <p:nvPr/>
          </p:nvSpPr>
          <p:spPr bwMode="auto">
            <a:xfrm>
              <a:off x="3285706" y="4772480"/>
              <a:ext cx="36646" cy="34576"/>
            </a:xfrm>
            <a:prstGeom prst="rect">
              <a:avLst/>
            </a:prstGeom>
            <a:solidFill>
              <a:srgbClr val="000000"/>
            </a:solid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165" name="2164 CuadroTexto"/>
          <p:cNvSpPr txBox="1"/>
          <p:nvPr/>
        </p:nvSpPr>
        <p:spPr>
          <a:xfrm>
            <a:off x="1475656" y="5733256"/>
            <a:ext cx="6048672" cy="923330"/>
          </a:xfrm>
          <a:prstGeom prst="rect">
            <a:avLst/>
          </a:prstGeom>
          <a:noFill/>
        </p:spPr>
        <p:txBody>
          <a:bodyPr wrap="square" rtlCol="0">
            <a:spAutoFit/>
          </a:bodyPr>
          <a:lstStyle/>
          <a:p>
            <a:r>
              <a:rPr lang="es-MX" sz="1200" dirty="0" smtClean="0"/>
              <a:t>El 67% del total de plantas de candelilla censada aumentó el número de ramas en un año, 17% se mantuvieron con el mismo número de ramas y 16% decreció. En promedio se produjeron 80 ramas por individuo.</a:t>
            </a:r>
          </a:p>
          <a:p>
            <a:endParaRPr lang="es-MX" dirty="0"/>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126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32040" y="1268760"/>
            <a:ext cx="2076231" cy="579413"/>
          </a:xfrm>
          <a:prstGeom prst="rect">
            <a:avLst/>
          </a:prstGeom>
          <a:noFill/>
        </p:spPr>
      </p:pic>
    </p:spTree>
    <p:extLst>
      <p:ext uri="{BB962C8B-B14F-4D97-AF65-F5344CB8AC3E}">
        <p14:creationId xmlns:p14="http://schemas.microsoft.com/office/powerpoint/2010/main" val="11335265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IMG_1216.JPG"/>
          <p:cNvPicPr>
            <a:picLocks noChangeAspect="1"/>
          </p:cNvPicPr>
          <p:nvPr/>
        </p:nvPicPr>
        <p:blipFill>
          <a:blip r:embed="rId2" cstate="print"/>
          <a:stretch>
            <a:fillRect/>
          </a:stretch>
        </p:blipFill>
        <p:spPr>
          <a:xfrm>
            <a:off x="0" y="0"/>
            <a:ext cx="9144000" cy="6858000"/>
          </a:xfrm>
          <a:prstGeom prst="rect">
            <a:avLst/>
          </a:prstGeom>
          <a:ln>
            <a:noFill/>
          </a:ln>
          <a:effectLst>
            <a:softEdge rad="112500"/>
          </a:effectLst>
        </p:spPr>
      </p:pic>
      <p:sp>
        <p:nvSpPr>
          <p:cNvPr id="36867" name="1 CuadroTexto"/>
          <p:cNvSpPr txBox="1">
            <a:spLocks noChangeArrowheads="1"/>
          </p:cNvSpPr>
          <p:nvPr/>
        </p:nvSpPr>
        <p:spPr bwMode="auto">
          <a:xfrm>
            <a:off x="1714500" y="1500189"/>
            <a:ext cx="5357813" cy="1107996"/>
          </a:xfrm>
          <a:prstGeom prst="rect">
            <a:avLst/>
          </a:prstGeom>
          <a:noFill/>
          <a:ln w="9525">
            <a:noFill/>
            <a:miter lim="800000"/>
            <a:headEnd/>
            <a:tailEnd/>
          </a:ln>
        </p:spPr>
        <p:txBody>
          <a:bodyPr>
            <a:spAutoFit/>
          </a:bodyPr>
          <a:lstStyle/>
          <a:p>
            <a:pPr algn="ctr"/>
            <a:r>
              <a:rPr lang="es-MX" sz="6600"/>
              <a:t>GRACIAS</a:t>
            </a:r>
            <a:endParaRPr lang="es-ES" sz="6600"/>
          </a:p>
        </p:txBody>
      </p:sp>
    </p:spTree>
    <p:extLst>
      <p:ext uri="{BB962C8B-B14F-4D97-AF65-F5344CB8AC3E}">
        <p14:creationId xmlns:p14="http://schemas.microsoft.com/office/powerpoint/2010/main" val="2076384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500" name="Picture 4" descr="http://static.wixstatic.com/media/f431c4_5301d7a308fc4049a619a923a9dec1ff.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16" y="1422452"/>
            <a:ext cx="4279560" cy="28454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nvGrpSpPr>
          <p:cNvPr id="4" name="Group 42"/>
          <p:cNvGrpSpPr/>
          <p:nvPr/>
        </p:nvGrpSpPr>
        <p:grpSpPr>
          <a:xfrm>
            <a:off x="179082" y="218340"/>
            <a:ext cx="8785837" cy="362975"/>
            <a:chOff x="0" y="-53962"/>
            <a:chExt cx="12495411" cy="516229"/>
          </a:xfrm>
        </p:grpSpPr>
        <p:sp>
          <p:nvSpPr>
            <p:cNvPr id="5" name="Shape 39"/>
            <p:cNvSpPr/>
            <p:nvPr/>
          </p:nvSpPr>
          <p:spPr>
            <a:xfrm>
              <a:off x="84386" y="-53962"/>
              <a:ext cx="1671114"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defRPr sz="1800">
                  <a:solidFill>
                    <a:srgbClr val="000000"/>
                  </a:solidFill>
                </a:defRPr>
              </a:pPr>
              <a:r>
                <a:rPr lang="es-MX" sz="1800" dirty="0" err="1" smtClean="0"/>
                <a:t>Universum</a:t>
              </a:r>
              <a:endParaRPr sz="1800" dirty="0"/>
            </a:p>
          </p:txBody>
        </p:sp>
        <p:sp>
          <p:nvSpPr>
            <p:cNvPr id="6" name="Shape 40"/>
            <p:cNvSpPr/>
            <p:nvPr/>
          </p:nvSpPr>
          <p:spPr>
            <a:xfrm>
              <a:off x="5846081" y="-53962"/>
              <a:ext cx="6517256"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lgn="r">
                <a:defRPr sz="1800">
                  <a:solidFill>
                    <a:srgbClr val="000000"/>
                  </a:solidFill>
                </a:defRPr>
              </a:pPr>
              <a:r>
                <a:rPr lang="es-MX" sz="1800" dirty="0" err="1" smtClean="0"/>
                <a:t>Etnoecología</a:t>
              </a:r>
              <a:endParaRPr sz="1800" dirty="0"/>
            </a:p>
          </p:txBody>
        </p:sp>
        <p:sp>
          <p:nvSpPr>
            <p:cNvPr id="7" name="Shape 41"/>
            <p:cNvSpPr/>
            <p:nvPr/>
          </p:nvSpPr>
          <p:spPr>
            <a:xfrm>
              <a:off x="0" y="462266"/>
              <a:ext cx="12495411"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
        <p:nvSpPr>
          <p:cNvPr id="8" name="6 CuadroTexto"/>
          <p:cNvSpPr txBox="1"/>
          <p:nvPr/>
        </p:nvSpPr>
        <p:spPr>
          <a:xfrm>
            <a:off x="397784" y="767390"/>
            <a:ext cx="7783648" cy="5030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800" dirty="0" smtClean="0">
                <a:solidFill>
                  <a:srgbClr val="000000"/>
                </a:solidFill>
              </a:rPr>
              <a:t>Sistemas agrícolas</a:t>
            </a:r>
            <a:endParaRPr lang="es-MX" sz="2800" dirty="0">
              <a:solidFill>
                <a:srgbClr val="000000"/>
              </a:solidFill>
              <a:sym typeface="Helvetica Light"/>
            </a:endParaRPr>
          </a:p>
        </p:txBody>
      </p:sp>
      <p:pic>
        <p:nvPicPr>
          <p:cNvPr id="9" name="Picture 4" descr="http://www.ecology.com/wp-content/uploads/2012/01/TEK-photo-1.jpg"/>
          <p:cNvPicPr>
            <a:picLocks noChangeAspect="1" noChangeArrowheads="1"/>
          </p:cNvPicPr>
          <p:nvPr/>
        </p:nvPicPr>
        <p:blipFill>
          <a:blip r:embed="rId3" cstate="print"/>
          <a:srcRect/>
          <a:stretch>
            <a:fillRect/>
          </a:stretch>
        </p:blipFill>
        <p:spPr bwMode="auto">
          <a:xfrm>
            <a:off x="1979712" y="4344858"/>
            <a:ext cx="3509367" cy="23239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34504" name="Picture 8" descr="http://www.biodiversidad.gob.mx/usos/alimentacion/images/imgMilpa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4584432"/>
            <a:ext cx="1828406" cy="18576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234506" name="Picture 10" descr="http://www.biodiversidad.gob.mx/usos/alimentacion/images/imgMilp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2393" y="1623222"/>
            <a:ext cx="4495800" cy="28479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5353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2" name="Picture 2" descr="http://4.bp.blogspot.com/-QHF5WpMbbBk/UWHdn48016I/AAAAAAAAPT4/hPMukJERdf0/s1600/Terrazas+agr%C3%ADcol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5090" y="2276872"/>
            <a:ext cx="4356964" cy="326481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235524" name="Picture 4" descr="http://www7.uc.cl/sw_educ/historia/conquista/parte1/medios/aztecas/f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09" y="4293096"/>
            <a:ext cx="3984545" cy="23276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235526" name="Picture 6" descr="https://sidewalksprouts.files.wordpress.com/2008/04/slclassi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009" y="1588813"/>
            <a:ext cx="3977599" cy="270428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grpSp>
        <p:nvGrpSpPr>
          <p:cNvPr id="5" name="Group 42"/>
          <p:cNvGrpSpPr/>
          <p:nvPr/>
        </p:nvGrpSpPr>
        <p:grpSpPr>
          <a:xfrm>
            <a:off x="179082" y="218340"/>
            <a:ext cx="8785837" cy="362975"/>
            <a:chOff x="0" y="-53962"/>
            <a:chExt cx="12495411" cy="516229"/>
          </a:xfrm>
        </p:grpSpPr>
        <p:sp>
          <p:nvSpPr>
            <p:cNvPr id="6" name="Shape 39"/>
            <p:cNvSpPr/>
            <p:nvPr/>
          </p:nvSpPr>
          <p:spPr>
            <a:xfrm>
              <a:off x="84386" y="-53962"/>
              <a:ext cx="1671114"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defRPr sz="1800">
                  <a:solidFill>
                    <a:srgbClr val="000000"/>
                  </a:solidFill>
                </a:defRPr>
              </a:pPr>
              <a:r>
                <a:rPr lang="es-MX" sz="1800" dirty="0" err="1" smtClean="0"/>
                <a:t>Universum</a:t>
              </a:r>
              <a:endParaRPr sz="1800" dirty="0"/>
            </a:p>
          </p:txBody>
        </p:sp>
        <p:sp>
          <p:nvSpPr>
            <p:cNvPr id="7" name="Shape 40"/>
            <p:cNvSpPr/>
            <p:nvPr/>
          </p:nvSpPr>
          <p:spPr>
            <a:xfrm>
              <a:off x="5846081" y="-53962"/>
              <a:ext cx="6517256"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lgn="r">
                <a:defRPr sz="1800">
                  <a:solidFill>
                    <a:srgbClr val="000000"/>
                  </a:solidFill>
                </a:defRPr>
              </a:pPr>
              <a:r>
                <a:rPr lang="es-MX" sz="1800" dirty="0" err="1" smtClean="0"/>
                <a:t>Etnoecología</a:t>
              </a:r>
              <a:endParaRPr sz="1800" dirty="0"/>
            </a:p>
          </p:txBody>
        </p:sp>
        <p:sp>
          <p:nvSpPr>
            <p:cNvPr id="8" name="Shape 41"/>
            <p:cNvSpPr/>
            <p:nvPr/>
          </p:nvSpPr>
          <p:spPr>
            <a:xfrm>
              <a:off x="0" y="462266"/>
              <a:ext cx="12495411"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
        <p:nvSpPr>
          <p:cNvPr id="9" name="6 CuadroTexto"/>
          <p:cNvSpPr txBox="1"/>
          <p:nvPr/>
        </p:nvSpPr>
        <p:spPr>
          <a:xfrm>
            <a:off x="397784" y="767390"/>
            <a:ext cx="7783648" cy="5030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800" dirty="0" smtClean="0">
                <a:solidFill>
                  <a:srgbClr val="000000"/>
                </a:solidFill>
              </a:rPr>
              <a:t>Sistemas agrícolas (chinampas y </a:t>
            </a:r>
            <a:r>
              <a:rPr lang="es-MX" sz="2800" dirty="0" err="1" smtClean="0">
                <a:solidFill>
                  <a:srgbClr val="000000"/>
                </a:solidFill>
              </a:rPr>
              <a:t>terraceo</a:t>
            </a:r>
            <a:r>
              <a:rPr lang="es-MX" sz="2800" dirty="0" smtClean="0">
                <a:solidFill>
                  <a:srgbClr val="000000"/>
                </a:solidFill>
              </a:rPr>
              <a:t>)</a:t>
            </a:r>
            <a:endParaRPr lang="es-MX" sz="2800" dirty="0">
              <a:solidFill>
                <a:srgbClr val="000000"/>
              </a:solidFill>
              <a:sym typeface="Helvetica Light"/>
            </a:endParaRPr>
          </a:p>
        </p:txBody>
      </p:sp>
    </p:spTree>
    <p:extLst>
      <p:ext uri="{BB962C8B-B14F-4D97-AF65-F5344CB8AC3E}">
        <p14:creationId xmlns:p14="http://schemas.microsoft.com/office/powerpoint/2010/main" val="3681529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2"/>
          <p:cNvGrpSpPr/>
          <p:nvPr/>
        </p:nvGrpSpPr>
        <p:grpSpPr>
          <a:xfrm>
            <a:off x="179082" y="218340"/>
            <a:ext cx="8785837" cy="362975"/>
            <a:chOff x="0" y="-53962"/>
            <a:chExt cx="12495411" cy="516229"/>
          </a:xfrm>
        </p:grpSpPr>
        <p:sp>
          <p:nvSpPr>
            <p:cNvPr id="6" name="Shape 39"/>
            <p:cNvSpPr/>
            <p:nvPr/>
          </p:nvSpPr>
          <p:spPr>
            <a:xfrm>
              <a:off x="84386" y="-53962"/>
              <a:ext cx="1671114"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defRPr sz="1800">
                  <a:solidFill>
                    <a:srgbClr val="000000"/>
                  </a:solidFill>
                </a:defRPr>
              </a:pPr>
              <a:r>
                <a:rPr lang="es-MX" sz="1800" dirty="0" err="1" smtClean="0"/>
                <a:t>Universum</a:t>
              </a:r>
              <a:endParaRPr sz="1800" dirty="0"/>
            </a:p>
          </p:txBody>
        </p:sp>
        <p:sp>
          <p:nvSpPr>
            <p:cNvPr id="7" name="Shape 40"/>
            <p:cNvSpPr/>
            <p:nvPr/>
          </p:nvSpPr>
          <p:spPr>
            <a:xfrm>
              <a:off x="5846081" y="-53962"/>
              <a:ext cx="6517256"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lgn="r">
                <a:defRPr sz="1800">
                  <a:solidFill>
                    <a:srgbClr val="000000"/>
                  </a:solidFill>
                </a:defRPr>
              </a:pPr>
              <a:r>
                <a:rPr lang="es-MX" sz="1800" dirty="0" err="1" smtClean="0"/>
                <a:t>Etnoecología</a:t>
              </a:r>
              <a:endParaRPr sz="1800" dirty="0"/>
            </a:p>
          </p:txBody>
        </p:sp>
        <p:sp>
          <p:nvSpPr>
            <p:cNvPr id="8" name="Shape 41"/>
            <p:cNvSpPr/>
            <p:nvPr/>
          </p:nvSpPr>
          <p:spPr>
            <a:xfrm>
              <a:off x="0" y="462266"/>
              <a:ext cx="12495411"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
        <p:nvSpPr>
          <p:cNvPr id="9" name="6 CuadroTexto"/>
          <p:cNvSpPr txBox="1"/>
          <p:nvPr/>
        </p:nvSpPr>
        <p:spPr>
          <a:xfrm>
            <a:off x="397784" y="767390"/>
            <a:ext cx="7783648" cy="5030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800" dirty="0" smtClean="0">
                <a:solidFill>
                  <a:srgbClr val="000000"/>
                </a:solidFill>
              </a:rPr>
              <a:t>Sistemas agroforestales</a:t>
            </a:r>
            <a:endParaRPr lang="es-MX" sz="2800" dirty="0">
              <a:solidFill>
                <a:srgbClr val="000000"/>
              </a:solidFill>
              <a:sym typeface="Helvetica Light"/>
            </a:endParaRPr>
          </a:p>
        </p:txBody>
      </p:sp>
      <p:pic>
        <p:nvPicPr>
          <p:cNvPr id="237570" name="Picture 2" descr="http://www.pronaturaveracruz.org/ecoforestal/imagenes/cafetal_con_sombra_divers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30" y="1267222"/>
            <a:ext cx="4392918" cy="285539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 name="3 Imagen" descr="maxcanu aereo casa.jpg"/>
          <p:cNvPicPr>
            <a:picLocks noChangeAspect="1"/>
          </p:cNvPicPr>
          <p:nvPr/>
        </p:nvPicPr>
        <p:blipFill>
          <a:blip r:embed="rId3" cstate="print"/>
          <a:stretch>
            <a:fillRect/>
          </a:stretch>
        </p:blipFill>
        <p:spPr>
          <a:xfrm>
            <a:off x="4616319" y="2708920"/>
            <a:ext cx="4348600" cy="3035145"/>
          </a:xfrm>
          <a:prstGeom prst="rect">
            <a:avLst/>
          </a:prstGeom>
          <a:ln>
            <a:noFill/>
          </a:ln>
          <a:effectLst>
            <a:softEdge rad="112500"/>
          </a:effectLst>
        </p:spPr>
      </p:pic>
      <p:pic>
        <p:nvPicPr>
          <p:cNvPr id="12" name="Picture 2"/>
          <p:cNvPicPr>
            <a:picLocks noChangeAspect="1" noChangeArrowheads="1"/>
          </p:cNvPicPr>
          <p:nvPr/>
        </p:nvPicPr>
        <p:blipFill>
          <a:blip r:embed="rId4" cstate="print"/>
          <a:srcRect/>
          <a:stretch>
            <a:fillRect/>
          </a:stretch>
        </p:blipFill>
        <p:spPr bwMode="auto">
          <a:xfrm>
            <a:off x="236549" y="3933056"/>
            <a:ext cx="3696525" cy="275228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244113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426" name="Picture 2" descr="http://www.pronatura-sur.org/web/img/articulo/chi/cortaxa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99" y="1503058"/>
            <a:ext cx="3218343" cy="2411136"/>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grpSp>
        <p:nvGrpSpPr>
          <p:cNvPr id="3" name="Group 42"/>
          <p:cNvGrpSpPr/>
          <p:nvPr/>
        </p:nvGrpSpPr>
        <p:grpSpPr>
          <a:xfrm>
            <a:off x="179082" y="218340"/>
            <a:ext cx="8785837" cy="362975"/>
            <a:chOff x="0" y="-53962"/>
            <a:chExt cx="12495411" cy="516229"/>
          </a:xfrm>
        </p:grpSpPr>
        <p:sp>
          <p:nvSpPr>
            <p:cNvPr id="4" name="Shape 39"/>
            <p:cNvSpPr/>
            <p:nvPr/>
          </p:nvSpPr>
          <p:spPr>
            <a:xfrm>
              <a:off x="84386" y="-53962"/>
              <a:ext cx="1671114"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defRPr sz="1800">
                  <a:solidFill>
                    <a:srgbClr val="000000"/>
                  </a:solidFill>
                </a:defRPr>
              </a:pPr>
              <a:r>
                <a:rPr lang="es-MX" sz="1800" dirty="0" err="1" smtClean="0"/>
                <a:t>Universum</a:t>
              </a:r>
              <a:endParaRPr sz="1800" dirty="0"/>
            </a:p>
          </p:txBody>
        </p:sp>
        <p:sp>
          <p:nvSpPr>
            <p:cNvPr id="5" name="Shape 40"/>
            <p:cNvSpPr/>
            <p:nvPr/>
          </p:nvSpPr>
          <p:spPr>
            <a:xfrm>
              <a:off x="5846081" y="-53962"/>
              <a:ext cx="6517256" cy="4965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719" tIns="35719" rIns="35719" bIns="35719" numCol="1" anchor="ctr">
              <a:spAutoFit/>
            </a:bodyPr>
            <a:lstStyle>
              <a:lvl1pPr>
                <a:defRPr sz="2200">
                  <a:solidFill>
                    <a:srgbClr val="797979"/>
                  </a:solidFill>
                  <a:latin typeface="Myriad Pro"/>
                  <a:ea typeface="Myriad Pro"/>
                  <a:cs typeface="Myriad Pro"/>
                  <a:sym typeface="Myriad Pro"/>
                </a:defRPr>
              </a:lvl1pPr>
            </a:lstStyle>
            <a:p>
              <a:pPr lvl="0" algn="r">
                <a:defRPr sz="1800">
                  <a:solidFill>
                    <a:srgbClr val="000000"/>
                  </a:solidFill>
                </a:defRPr>
              </a:pPr>
              <a:r>
                <a:rPr lang="es-MX" sz="1800" dirty="0" err="1" smtClean="0"/>
                <a:t>Etnoecología</a:t>
              </a:r>
              <a:endParaRPr sz="1800" dirty="0"/>
            </a:p>
          </p:txBody>
        </p:sp>
        <p:sp>
          <p:nvSpPr>
            <p:cNvPr id="6" name="Shape 41"/>
            <p:cNvSpPr/>
            <p:nvPr/>
          </p:nvSpPr>
          <p:spPr>
            <a:xfrm>
              <a:off x="0" y="462266"/>
              <a:ext cx="12495411" cy="1"/>
            </a:xfrm>
            <a:prstGeom prst="line">
              <a:avLst/>
            </a:prstGeom>
            <a:noFill/>
            <a:ln w="25400" cap="flat">
              <a:solidFill>
                <a:srgbClr val="A9A742"/>
              </a:solidFill>
              <a:prstDash val="solid"/>
              <a:miter lim="400000"/>
            </a:ln>
            <a:effectLst/>
          </p:spPr>
          <p:txBody>
            <a:bodyPr wrap="square" lIns="0" tIns="0" rIns="0" bIns="0" numCol="1" anchor="ctr">
              <a:noAutofit/>
            </a:bodyPr>
            <a:lstStyle/>
            <a:p>
              <a:pPr lvl="0">
                <a:defRPr sz="2400"/>
              </a:pPr>
              <a:endParaRPr sz="1687"/>
            </a:p>
          </p:txBody>
        </p:sp>
      </p:grpSp>
      <p:sp>
        <p:nvSpPr>
          <p:cNvPr id="7" name="6 CuadroTexto"/>
          <p:cNvSpPr txBox="1"/>
          <p:nvPr/>
        </p:nvSpPr>
        <p:spPr>
          <a:xfrm>
            <a:off x="397784" y="798167"/>
            <a:ext cx="7783648" cy="44146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latinLnBrk="1" hangingPunct="0"/>
            <a:r>
              <a:rPr lang="es-MX" sz="2400" dirty="0" smtClean="0">
                <a:solidFill>
                  <a:srgbClr val="000000"/>
                </a:solidFill>
              </a:rPr>
              <a:t>Recolección de recursos silvestres</a:t>
            </a:r>
            <a:endParaRPr lang="es-MX" sz="2400" dirty="0">
              <a:solidFill>
                <a:srgbClr val="000000"/>
              </a:solidFill>
              <a:sym typeface="Helvetica Light"/>
            </a:endParaRPr>
          </a:p>
        </p:txBody>
      </p:sp>
      <p:pic>
        <p:nvPicPr>
          <p:cNvPr id="8" name="Picture 2" descr="http://img.inforegion.pe.s3.amazonaws.com/wp-content/uploads/2014/08/castanas-617x3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086" y="3704292"/>
            <a:ext cx="5097832" cy="29000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 name="Picture 2" descr="http://img.socioambiental.org/d/330641-3/amelia2-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1701279"/>
            <a:ext cx="3599334" cy="236527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471955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2810</TotalTime>
  <Words>2878</Words>
  <Application>Microsoft Office PowerPoint</Application>
  <PresentationFormat>Presentación en pantalla (4:3)</PresentationFormat>
  <Paragraphs>494</Paragraphs>
  <Slides>55</Slides>
  <Notes>18</Notes>
  <HiddenSlides>0</HiddenSlides>
  <MMClips>0</MMClips>
  <ScaleCrop>false</ScaleCrop>
  <HeadingPairs>
    <vt:vector size="8" baseType="variant">
      <vt:variant>
        <vt:lpstr>Fuentes usadas</vt:lpstr>
      </vt:variant>
      <vt:variant>
        <vt:i4>11</vt:i4>
      </vt:variant>
      <vt:variant>
        <vt:lpstr>Tema</vt:lpstr>
      </vt:variant>
      <vt:variant>
        <vt:i4>1</vt:i4>
      </vt:variant>
      <vt:variant>
        <vt:lpstr>Servidores OLE incrustados</vt:lpstr>
      </vt:variant>
      <vt:variant>
        <vt:i4>1</vt:i4>
      </vt:variant>
      <vt:variant>
        <vt:lpstr>Títulos de diapositiva</vt:lpstr>
      </vt:variant>
      <vt:variant>
        <vt:i4>55</vt:i4>
      </vt:variant>
    </vt:vector>
  </HeadingPairs>
  <TitlesOfParts>
    <vt:vector size="68" baseType="lpstr">
      <vt:lpstr>Arial</vt:lpstr>
      <vt:lpstr>Avenir Roman</vt:lpstr>
      <vt:lpstr>Calibri</vt:lpstr>
      <vt:lpstr>Comic Sans MS</vt:lpstr>
      <vt:lpstr>Constantia</vt:lpstr>
      <vt:lpstr>Helvetica Light</vt:lpstr>
      <vt:lpstr>Lithograph</vt:lpstr>
      <vt:lpstr>Myriad Pro</vt:lpstr>
      <vt:lpstr>Symbol</vt:lpstr>
      <vt:lpstr>Times New Roman</vt:lpstr>
      <vt:lpstr>Wingdings</vt:lpstr>
      <vt:lpstr>Tema de Office</vt:lpstr>
      <vt:lpstr>Gráfico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Datos socioeconómicos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Sony Electronics,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xxxx</dc:creator>
  <cp:lastModifiedBy>Andrea Martínez Ballesté</cp:lastModifiedBy>
  <cp:revision>190</cp:revision>
  <dcterms:created xsi:type="dcterms:W3CDTF">2013-11-21T15:45:14Z</dcterms:created>
  <dcterms:modified xsi:type="dcterms:W3CDTF">2016-01-29T20:15:08Z</dcterms:modified>
</cp:coreProperties>
</file>