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1"/>
  </p:notesMasterIdLst>
  <p:sldIdLst>
    <p:sldId id="256" r:id="rId2"/>
    <p:sldId id="257" r:id="rId3"/>
    <p:sldId id="348" r:id="rId4"/>
    <p:sldId id="292" r:id="rId5"/>
    <p:sldId id="289" r:id="rId6"/>
    <p:sldId id="290" r:id="rId7"/>
    <p:sldId id="273" r:id="rId8"/>
    <p:sldId id="260" r:id="rId9"/>
    <p:sldId id="284" r:id="rId10"/>
    <p:sldId id="286" r:id="rId11"/>
    <p:sldId id="285" r:id="rId12"/>
    <p:sldId id="287" r:id="rId13"/>
    <p:sldId id="288" r:id="rId14"/>
    <p:sldId id="280" r:id="rId15"/>
    <p:sldId id="349" r:id="rId16"/>
    <p:sldId id="350" r:id="rId17"/>
    <p:sldId id="351" r:id="rId18"/>
    <p:sldId id="352" r:id="rId19"/>
    <p:sldId id="279" r:id="rId20"/>
    <p:sldId id="293" r:id="rId21"/>
    <p:sldId id="354" r:id="rId22"/>
    <p:sldId id="261" r:id="rId23"/>
    <p:sldId id="262" r:id="rId24"/>
    <p:sldId id="294" r:id="rId25"/>
    <p:sldId id="355" r:id="rId26"/>
    <p:sldId id="295" r:id="rId27"/>
    <p:sldId id="353" r:id="rId28"/>
    <p:sldId id="358" r:id="rId29"/>
    <p:sldId id="297" r:id="rId30"/>
    <p:sldId id="359" r:id="rId31"/>
    <p:sldId id="356" r:id="rId32"/>
    <p:sldId id="357" r:id="rId33"/>
    <p:sldId id="296" r:id="rId34"/>
    <p:sldId id="298" r:id="rId35"/>
    <p:sldId id="303" r:id="rId36"/>
    <p:sldId id="304" r:id="rId37"/>
    <p:sldId id="305" r:id="rId38"/>
    <p:sldId id="307" r:id="rId39"/>
    <p:sldId id="308" r:id="rId40"/>
    <p:sldId id="309" r:id="rId41"/>
    <p:sldId id="310" r:id="rId42"/>
    <p:sldId id="311" r:id="rId43"/>
    <p:sldId id="312" r:id="rId44"/>
    <p:sldId id="313" r:id="rId45"/>
    <p:sldId id="314" r:id="rId46"/>
    <p:sldId id="315" r:id="rId47"/>
    <p:sldId id="316" r:id="rId48"/>
    <p:sldId id="317" r:id="rId49"/>
    <p:sldId id="318" r:id="rId50"/>
    <p:sldId id="319" r:id="rId51"/>
    <p:sldId id="320" r:id="rId52"/>
    <p:sldId id="321" r:id="rId53"/>
    <p:sldId id="322" r:id="rId54"/>
    <p:sldId id="323" r:id="rId55"/>
    <p:sldId id="325" r:id="rId56"/>
    <p:sldId id="327" r:id="rId57"/>
    <p:sldId id="268" r:id="rId58"/>
    <p:sldId id="328" r:id="rId59"/>
    <p:sldId id="258" r:id="rId60"/>
    <p:sldId id="330" r:id="rId61"/>
    <p:sldId id="331" r:id="rId62"/>
    <p:sldId id="332" r:id="rId63"/>
    <p:sldId id="336" r:id="rId64"/>
    <p:sldId id="337" r:id="rId65"/>
    <p:sldId id="347" r:id="rId66"/>
    <p:sldId id="338" r:id="rId67"/>
    <p:sldId id="346" r:id="rId68"/>
    <p:sldId id="283" r:id="rId69"/>
    <p:sldId id="263" r:id="rId70"/>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663399"/>
    <a:srgbClr val="66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0" d="100"/>
          <a:sy n="50" d="100"/>
        </p:scale>
        <p:origin x="-4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2ED5CD-4BE5-C648-BD31-43F234CB8BE3}" type="doc">
      <dgm:prSet loTypeId="urn:microsoft.com/office/officeart/2005/8/layout/radial3" loCatId="" qsTypeId="urn:microsoft.com/office/officeart/2005/8/quickstyle/simple2" qsCatId="simple" csTypeId="urn:microsoft.com/office/officeart/2005/8/colors/accent0_2" csCatId="mainScheme" phldr="1"/>
      <dgm:spPr/>
      <dgm:t>
        <a:bodyPr/>
        <a:lstStyle/>
        <a:p>
          <a:endParaRPr lang="es-ES"/>
        </a:p>
      </dgm:t>
    </dgm:pt>
    <dgm:pt modelId="{9D6FF3A3-5329-784B-8D07-EA9C7DC6B5BE}">
      <dgm:prSet phldrT="[Texto]" custT="1"/>
      <dgm:spPr>
        <a:solidFill>
          <a:schemeClr val="accent5">
            <a:lumMod val="50000"/>
          </a:schemeClr>
        </a:solidFill>
        <a:ln w="76200" cmpd="sng">
          <a:solidFill>
            <a:srgbClr val="FF9933"/>
          </a:solidFill>
          <a:prstDash val="sysDash"/>
        </a:ln>
      </dgm:spPr>
      <dgm:t>
        <a:bodyPr/>
        <a:lstStyle/>
        <a:p>
          <a:r>
            <a:rPr lang="es-ES" sz="2800" b="1" dirty="0" smtClean="0">
              <a:solidFill>
                <a:srgbClr val="FF6600"/>
              </a:solidFill>
              <a:latin typeface="Calibri"/>
              <a:cs typeface="Calibri"/>
            </a:rPr>
            <a:t>Cambio orgánico EVOLUCIÓN</a:t>
          </a:r>
          <a:endParaRPr lang="es-ES" sz="2800" b="1" dirty="0">
            <a:solidFill>
              <a:srgbClr val="FF6600"/>
            </a:solidFill>
            <a:latin typeface="Calibri"/>
            <a:cs typeface="Calibri"/>
          </a:endParaRPr>
        </a:p>
      </dgm:t>
    </dgm:pt>
    <dgm:pt modelId="{F920E310-DC73-0A47-AD04-09954F4728E2}" type="parTrans" cxnId="{E2CFA565-275F-694E-A0EF-9B8B88A697A2}">
      <dgm:prSet/>
      <dgm:spPr/>
      <dgm:t>
        <a:bodyPr/>
        <a:lstStyle/>
        <a:p>
          <a:endParaRPr lang="es-ES">
            <a:solidFill>
              <a:schemeClr val="bg2"/>
            </a:solidFill>
          </a:endParaRPr>
        </a:p>
      </dgm:t>
    </dgm:pt>
    <dgm:pt modelId="{ECBBD334-39D7-FF41-AB47-2250BA0B66AA}" type="sibTrans" cxnId="{E2CFA565-275F-694E-A0EF-9B8B88A697A2}">
      <dgm:prSet/>
      <dgm:spPr/>
      <dgm:t>
        <a:bodyPr/>
        <a:lstStyle/>
        <a:p>
          <a:endParaRPr lang="es-ES">
            <a:solidFill>
              <a:schemeClr val="bg2"/>
            </a:solidFill>
          </a:endParaRPr>
        </a:p>
      </dgm:t>
    </dgm:pt>
    <dgm:pt modelId="{C84D46E4-7561-B24D-9AF0-C37778C5D7D2}">
      <dgm:prSet phldrT="[Texto]"/>
      <dgm:spPr>
        <a:solidFill>
          <a:schemeClr val="accent5">
            <a:lumMod val="50000"/>
          </a:schemeClr>
        </a:solidFill>
        <a:ln w="57150" cmpd="sng">
          <a:solidFill>
            <a:srgbClr val="FF9933"/>
          </a:solidFill>
        </a:ln>
      </dgm:spPr>
      <dgm:t>
        <a:bodyPr/>
        <a:lstStyle/>
        <a:p>
          <a:r>
            <a:rPr lang="es-ES" b="1" dirty="0" smtClean="0">
              <a:solidFill>
                <a:srgbClr val="FF6600"/>
              </a:solidFill>
              <a:latin typeface="Calibri"/>
              <a:cs typeface="Calibri"/>
            </a:rPr>
            <a:t>Biogeografía</a:t>
          </a:r>
        </a:p>
        <a:p>
          <a:r>
            <a:rPr lang="es-ES" dirty="0" smtClean="0">
              <a:solidFill>
                <a:schemeClr val="bg2"/>
              </a:solidFill>
              <a:latin typeface="Calibri"/>
              <a:cs typeface="Calibri"/>
            </a:rPr>
            <a:t>(Causas de la distribución en tiempo y espacio)</a:t>
          </a:r>
          <a:endParaRPr lang="es-ES" dirty="0">
            <a:solidFill>
              <a:schemeClr val="bg2"/>
            </a:solidFill>
            <a:latin typeface="Calibri"/>
            <a:cs typeface="Calibri"/>
          </a:endParaRPr>
        </a:p>
      </dgm:t>
    </dgm:pt>
    <dgm:pt modelId="{63BA03B5-2E6E-E948-8E06-0432AF13A052}" type="parTrans" cxnId="{2EC60FC8-6BB8-B74A-8643-DBC49E4DA25A}">
      <dgm:prSet/>
      <dgm:spPr/>
      <dgm:t>
        <a:bodyPr/>
        <a:lstStyle/>
        <a:p>
          <a:endParaRPr lang="es-ES">
            <a:solidFill>
              <a:schemeClr val="bg2"/>
            </a:solidFill>
            <a:latin typeface="Calibri"/>
            <a:cs typeface="Calibri"/>
          </a:endParaRPr>
        </a:p>
      </dgm:t>
    </dgm:pt>
    <dgm:pt modelId="{D91E2B94-65EA-6E4A-BD5E-843603B6148B}" type="sibTrans" cxnId="{2EC60FC8-6BB8-B74A-8643-DBC49E4DA25A}">
      <dgm:prSet/>
      <dgm:spPr/>
      <dgm:t>
        <a:bodyPr/>
        <a:lstStyle/>
        <a:p>
          <a:endParaRPr lang="es-ES">
            <a:solidFill>
              <a:schemeClr val="bg2"/>
            </a:solidFill>
          </a:endParaRPr>
        </a:p>
      </dgm:t>
    </dgm:pt>
    <dgm:pt modelId="{BCBFE7A9-BB23-FB4B-BF22-C38B1B52BCB8}">
      <dgm:prSet phldrT="[Texto]"/>
      <dgm:spPr>
        <a:solidFill>
          <a:schemeClr val="accent5">
            <a:lumMod val="50000"/>
          </a:schemeClr>
        </a:solidFill>
        <a:ln w="57150" cmpd="sng">
          <a:solidFill>
            <a:srgbClr val="FF9933"/>
          </a:solidFill>
        </a:ln>
      </dgm:spPr>
      <dgm:t>
        <a:bodyPr/>
        <a:lstStyle/>
        <a:p>
          <a:r>
            <a:rPr lang="es-ES" b="1" dirty="0" smtClean="0">
              <a:solidFill>
                <a:srgbClr val="FF6600"/>
              </a:solidFill>
              <a:latin typeface="Calibri"/>
              <a:cs typeface="Calibri"/>
            </a:rPr>
            <a:t>Biología Celular y Genética </a:t>
          </a:r>
        </a:p>
        <a:p>
          <a:r>
            <a:rPr lang="es-ES" dirty="0" smtClean="0">
              <a:solidFill>
                <a:schemeClr val="bg2"/>
              </a:solidFill>
              <a:latin typeface="Calibri"/>
              <a:cs typeface="Calibri"/>
            </a:rPr>
            <a:t>(Unidad y diversidad)</a:t>
          </a:r>
          <a:endParaRPr lang="es-ES" dirty="0">
            <a:solidFill>
              <a:schemeClr val="bg2"/>
            </a:solidFill>
            <a:latin typeface="Calibri"/>
            <a:cs typeface="Calibri"/>
          </a:endParaRPr>
        </a:p>
      </dgm:t>
    </dgm:pt>
    <dgm:pt modelId="{B22C6DAB-3E4C-4F43-B28B-77C9AA3265E8}" type="parTrans" cxnId="{160E2FA3-18E4-5743-B387-A784021E89CF}">
      <dgm:prSet/>
      <dgm:spPr/>
      <dgm:t>
        <a:bodyPr/>
        <a:lstStyle/>
        <a:p>
          <a:endParaRPr lang="es-ES">
            <a:solidFill>
              <a:schemeClr val="bg2"/>
            </a:solidFill>
            <a:latin typeface="Calibri"/>
            <a:cs typeface="Calibri"/>
          </a:endParaRPr>
        </a:p>
      </dgm:t>
    </dgm:pt>
    <dgm:pt modelId="{81BDF4C3-C6C3-804D-AA66-3D9E3B78F898}" type="sibTrans" cxnId="{160E2FA3-18E4-5743-B387-A784021E89CF}">
      <dgm:prSet/>
      <dgm:spPr/>
      <dgm:t>
        <a:bodyPr/>
        <a:lstStyle/>
        <a:p>
          <a:endParaRPr lang="es-ES">
            <a:solidFill>
              <a:schemeClr val="bg2"/>
            </a:solidFill>
          </a:endParaRPr>
        </a:p>
      </dgm:t>
    </dgm:pt>
    <dgm:pt modelId="{BA24483E-DF77-524A-A0EB-9FCD229A932A}">
      <dgm:prSet phldrT="[Texto]"/>
      <dgm:spPr>
        <a:solidFill>
          <a:schemeClr val="accent5">
            <a:lumMod val="50000"/>
          </a:schemeClr>
        </a:solidFill>
        <a:ln w="57150" cmpd="sng">
          <a:solidFill>
            <a:srgbClr val="FF9933"/>
          </a:solidFill>
        </a:ln>
      </dgm:spPr>
      <dgm:t>
        <a:bodyPr/>
        <a:lstStyle/>
        <a:p>
          <a:r>
            <a:rPr lang="es-ES" b="1" dirty="0" smtClean="0">
              <a:solidFill>
                <a:srgbClr val="FF6600"/>
              </a:solidFill>
              <a:latin typeface="Calibri"/>
              <a:cs typeface="Calibri"/>
            </a:rPr>
            <a:t>Anatomía, Fisiología y Embriología</a:t>
          </a:r>
        </a:p>
        <a:p>
          <a:r>
            <a:rPr lang="es-ES" dirty="0" smtClean="0">
              <a:solidFill>
                <a:schemeClr val="bg2"/>
              </a:solidFill>
              <a:latin typeface="Calibri"/>
              <a:cs typeface="Calibri"/>
            </a:rPr>
            <a:t>(Recapitulación)</a:t>
          </a:r>
          <a:endParaRPr lang="es-ES" dirty="0">
            <a:solidFill>
              <a:schemeClr val="bg2"/>
            </a:solidFill>
            <a:latin typeface="Calibri"/>
            <a:cs typeface="Calibri"/>
          </a:endParaRPr>
        </a:p>
      </dgm:t>
    </dgm:pt>
    <dgm:pt modelId="{2FEEA78E-BC72-B14E-B960-82833DF99642}" type="parTrans" cxnId="{D1D9043A-9263-3E43-91BF-230E4E4977B5}">
      <dgm:prSet/>
      <dgm:spPr/>
      <dgm:t>
        <a:bodyPr/>
        <a:lstStyle/>
        <a:p>
          <a:endParaRPr lang="es-ES">
            <a:solidFill>
              <a:schemeClr val="bg2"/>
            </a:solidFill>
            <a:latin typeface="Calibri"/>
            <a:cs typeface="Calibri"/>
          </a:endParaRPr>
        </a:p>
      </dgm:t>
    </dgm:pt>
    <dgm:pt modelId="{91025048-27D8-E647-B1A7-F274D7AC965C}" type="sibTrans" cxnId="{D1D9043A-9263-3E43-91BF-230E4E4977B5}">
      <dgm:prSet/>
      <dgm:spPr/>
      <dgm:t>
        <a:bodyPr/>
        <a:lstStyle/>
        <a:p>
          <a:endParaRPr lang="es-ES">
            <a:solidFill>
              <a:schemeClr val="bg2"/>
            </a:solidFill>
          </a:endParaRPr>
        </a:p>
      </dgm:t>
    </dgm:pt>
    <dgm:pt modelId="{5C7A8213-4B50-A647-9959-65B5FDB65B96}">
      <dgm:prSet/>
      <dgm:spPr>
        <a:solidFill>
          <a:schemeClr val="accent5">
            <a:lumMod val="50000"/>
          </a:schemeClr>
        </a:solidFill>
        <a:ln w="57150" cmpd="sng">
          <a:solidFill>
            <a:srgbClr val="FF9933"/>
          </a:solidFill>
        </a:ln>
      </dgm:spPr>
      <dgm:t>
        <a:bodyPr/>
        <a:lstStyle/>
        <a:p>
          <a:r>
            <a:rPr lang="es-ES" b="1" dirty="0" smtClean="0">
              <a:solidFill>
                <a:srgbClr val="FF6600"/>
              </a:solidFill>
              <a:latin typeface="Calibri"/>
              <a:cs typeface="Calibri"/>
            </a:rPr>
            <a:t>Taxonomía</a:t>
          </a:r>
        </a:p>
        <a:p>
          <a:r>
            <a:rPr lang="es-ES" dirty="0" smtClean="0">
              <a:solidFill>
                <a:schemeClr val="bg2"/>
              </a:solidFill>
              <a:latin typeface="Calibri"/>
              <a:cs typeface="Calibri"/>
            </a:rPr>
            <a:t>(Catálogo, relación y riqueza de especies)</a:t>
          </a:r>
          <a:endParaRPr lang="es-ES" dirty="0">
            <a:solidFill>
              <a:schemeClr val="bg2"/>
            </a:solidFill>
            <a:latin typeface="Calibri"/>
            <a:cs typeface="Calibri"/>
          </a:endParaRPr>
        </a:p>
      </dgm:t>
    </dgm:pt>
    <dgm:pt modelId="{A6156B7F-290F-6741-86A2-09B3679B6A6A}" type="parTrans" cxnId="{E6FE4334-A743-C642-A070-E76248562765}">
      <dgm:prSet/>
      <dgm:spPr/>
      <dgm:t>
        <a:bodyPr/>
        <a:lstStyle/>
        <a:p>
          <a:endParaRPr lang="es-ES">
            <a:solidFill>
              <a:schemeClr val="bg2"/>
            </a:solidFill>
            <a:latin typeface="Calibri"/>
            <a:cs typeface="Calibri"/>
          </a:endParaRPr>
        </a:p>
      </dgm:t>
    </dgm:pt>
    <dgm:pt modelId="{06F17EB5-7FA5-AE45-9909-AA094E90DE5F}" type="sibTrans" cxnId="{E6FE4334-A743-C642-A070-E76248562765}">
      <dgm:prSet/>
      <dgm:spPr/>
      <dgm:t>
        <a:bodyPr/>
        <a:lstStyle/>
        <a:p>
          <a:endParaRPr lang="es-ES">
            <a:solidFill>
              <a:schemeClr val="bg2"/>
            </a:solidFill>
          </a:endParaRPr>
        </a:p>
      </dgm:t>
    </dgm:pt>
    <dgm:pt modelId="{05C05054-BEAF-CF40-9163-09FC920A7023}">
      <dgm:prSet/>
      <dgm:spPr>
        <a:solidFill>
          <a:schemeClr val="accent5">
            <a:lumMod val="50000"/>
          </a:schemeClr>
        </a:solidFill>
        <a:ln w="57150" cmpd="sng">
          <a:solidFill>
            <a:srgbClr val="FF9933"/>
          </a:solidFill>
        </a:ln>
      </dgm:spPr>
      <dgm:t>
        <a:bodyPr/>
        <a:lstStyle/>
        <a:p>
          <a:r>
            <a:rPr lang="es-ES" b="1" dirty="0" smtClean="0">
              <a:solidFill>
                <a:srgbClr val="FF6600"/>
              </a:solidFill>
              <a:latin typeface="Calibri"/>
              <a:cs typeface="Calibri"/>
            </a:rPr>
            <a:t>Biodiversidad</a:t>
          </a:r>
        </a:p>
        <a:p>
          <a:r>
            <a:rPr lang="es-ES" dirty="0" smtClean="0">
              <a:solidFill>
                <a:schemeClr val="bg2"/>
              </a:solidFill>
              <a:latin typeface="Calibri"/>
              <a:cs typeface="Calibri"/>
            </a:rPr>
            <a:t>(Genética, comunidades y ecosistemas)</a:t>
          </a:r>
          <a:endParaRPr lang="es-ES" dirty="0">
            <a:solidFill>
              <a:schemeClr val="bg2"/>
            </a:solidFill>
            <a:latin typeface="Calibri"/>
            <a:cs typeface="Calibri"/>
          </a:endParaRPr>
        </a:p>
      </dgm:t>
    </dgm:pt>
    <dgm:pt modelId="{CC4876A6-3E17-AD47-9FCA-C051F70E8249}" type="parTrans" cxnId="{F7E0980F-25D8-CD42-B5EB-E34353426CAE}">
      <dgm:prSet/>
      <dgm:spPr/>
      <dgm:t>
        <a:bodyPr/>
        <a:lstStyle/>
        <a:p>
          <a:endParaRPr lang="es-ES">
            <a:solidFill>
              <a:schemeClr val="bg2"/>
            </a:solidFill>
            <a:latin typeface="Calibri"/>
            <a:cs typeface="Calibri"/>
          </a:endParaRPr>
        </a:p>
      </dgm:t>
    </dgm:pt>
    <dgm:pt modelId="{5C25273D-14B5-7A43-B04E-3CEE4E567A25}" type="sibTrans" cxnId="{F7E0980F-25D8-CD42-B5EB-E34353426CAE}">
      <dgm:prSet/>
      <dgm:spPr/>
      <dgm:t>
        <a:bodyPr/>
        <a:lstStyle/>
        <a:p>
          <a:endParaRPr lang="es-ES">
            <a:solidFill>
              <a:schemeClr val="bg2"/>
            </a:solidFill>
          </a:endParaRPr>
        </a:p>
      </dgm:t>
    </dgm:pt>
    <dgm:pt modelId="{FC6D9460-FDCF-D84A-99C0-4D068509DC2B}">
      <dgm:prSet/>
      <dgm:spPr>
        <a:solidFill>
          <a:schemeClr val="accent5">
            <a:lumMod val="50000"/>
          </a:schemeClr>
        </a:solidFill>
        <a:ln w="57150" cmpd="sng">
          <a:solidFill>
            <a:srgbClr val="FF9933"/>
          </a:solidFill>
        </a:ln>
      </dgm:spPr>
      <dgm:t>
        <a:bodyPr/>
        <a:lstStyle/>
        <a:p>
          <a:r>
            <a:rPr lang="es-ES" b="1" dirty="0" smtClean="0">
              <a:solidFill>
                <a:srgbClr val="FF6600"/>
              </a:solidFill>
              <a:latin typeface="Calibri"/>
              <a:cs typeface="Calibri"/>
            </a:rPr>
            <a:t>Ecología</a:t>
          </a:r>
        </a:p>
        <a:p>
          <a:r>
            <a:rPr lang="es-ES" dirty="0" smtClean="0">
              <a:solidFill>
                <a:schemeClr val="bg2"/>
              </a:solidFill>
              <a:latin typeface="Calibri"/>
              <a:cs typeface="Calibri"/>
            </a:rPr>
            <a:t>(Relevo/sucesión al medio ambiente y sus limitaciones)</a:t>
          </a:r>
          <a:endParaRPr lang="es-ES" dirty="0">
            <a:solidFill>
              <a:schemeClr val="bg2"/>
            </a:solidFill>
            <a:latin typeface="Calibri"/>
            <a:cs typeface="Calibri"/>
          </a:endParaRPr>
        </a:p>
      </dgm:t>
    </dgm:pt>
    <dgm:pt modelId="{76819B56-F547-104F-9F70-8BC0B15B23A2}" type="parTrans" cxnId="{A6D01ED0-E182-F242-AE36-C4D5679BE3DE}">
      <dgm:prSet/>
      <dgm:spPr/>
      <dgm:t>
        <a:bodyPr/>
        <a:lstStyle/>
        <a:p>
          <a:endParaRPr lang="es-ES">
            <a:solidFill>
              <a:schemeClr val="bg2"/>
            </a:solidFill>
            <a:latin typeface="Calibri"/>
            <a:cs typeface="Calibri"/>
          </a:endParaRPr>
        </a:p>
      </dgm:t>
    </dgm:pt>
    <dgm:pt modelId="{57B5087E-E2A4-9C45-BA58-1657AD70B383}" type="sibTrans" cxnId="{A6D01ED0-E182-F242-AE36-C4D5679BE3DE}">
      <dgm:prSet/>
      <dgm:spPr/>
      <dgm:t>
        <a:bodyPr/>
        <a:lstStyle/>
        <a:p>
          <a:endParaRPr lang="es-ES">
            <a:solidFill>
              <a:schemeClr val="bg2"/>
            </a:solidFill>
          </a:endParaRPr>
        </a:p>
      </dgm:t>
    </dgm:pt>
    <dgm:pt modelId="{44CE3DEB-D973-C44D-AB80-D1590A042C38}">
      <dgm:prSet/>
      <dgm:spPr>
        <a:solidFill>
          <a:schemeClr val="accent5">
            <a:lumMod val="50000"/>
          </a:schemeClr>
        </a:solidFill>
        <a:ln w="57150" cmpd="sng">
          <a:solidFill>
            <a:srgbClr val="FF9933"/>
          </a:solidFill>
        </a:ln>
      </dgm:spPr>
      <dgm:t>
        <a:bodyPr/>
        <a:lstStyle/>
        <a:p>
          <a:r>
            <a:rPr lang="es-ES" b="1" dirty="0" smtClean="0">
              <a:solidFill>
                <a:srgbClr val="FF6600"/>
              </a:solidFill>
              <a:latin typeface="Calibri"/>
              <a:cs typeface="Calibri"/>
            </a:rPr>
            <a:t>Paleontología</a:t>
          </a:r>
        </a:p>
        <a:p>
          <a:r>
            <a:rPr lang="es-ES" dirty="0" smtClean="0">
              <a:solidFill>
                <a:schemeClr val="bg2"/>
              </a:solidFill>
              <a:latin typeface="Calibri"/>
              <a:cs typeface="Calibri"/>
            </a:rPr>
            <a:t>(Diferencias entre efectos de extinción y adaptación)</a:t>
          </a:r>
          <a:endParaRPr lang="es-ES" dirty="0">
            <a:solidFill>
              <a:schemeClr val="bg2"/>
            </a:solidFill>
            <a:latin typeface="Calibri"/>
            <a:cs typeface="Calibri"/>
          </a:endParaRPr>
        </a:p>
      </dgm:t>
    </dgm:pt>
    <dgm:pt modelId="{D984E4FF-39CF-7B4B-AFDF-FF241DDEA0DC}" type="parTrans" cxnId="{AF06CC98-0575-394E-95D8-9A51760CBA22}">
      <dgm:prSet/>
      <dgm:spPr/>
      <dgm:t>
        <a:bodyPr/>
        <a:lstStyle/>
        <a:p>
          <a:endParaRPr lang="es-ES">
            <a:solidFill>
              <a:schemeClr val="bg2"/>
            </a:solidFill>
            <a:latin typeface="Calibri"/>
            <a:cs typeface="Calibri"/>
          </a:endParaRPr>
        </a:p>
      </dgm:t>
    </dgm:pt>
    <dgm:pt modelId="{9B67BD7F-0347-E14A-ADF2-D0C287540CC7}" type="sibTrans" cxnId="{AF06CC98-0575-394E-95D8-9A51760CBA22}">
      <dgm:prSet/>
      <dgm:spPr/>
      <dgm:t>
        <a:bodyPr/>
        <a:lstStyle/>
        <a:p>
          <a:endParaRPr lang="es-ES">
            <a:solidFill>
              <a:schemeClr val="bg2"/>
            </a:solidFill>
          </a:endParaRPr>
        </a:p>
      </dgm:t>
    </dgm:pt>
    <dgm:pt modelId="{8A3C1CD1-6A2D-AE49-86B3-A3D0E3F16C6D}">
      <dgm:prSet/>
      <dgm:spPr>
        <a:solidFill>
          <a:schemeClr val="accent5">
            <a:lumMod val="50000"/>
          </a:schemeClr>
        </a:solidFill>
        <a:ln w="57150" cmpd="sng">
          <a:solidFill>
            <a:srgbClr val="FF9933"/>
          </a:solidFill>
        </a:ln>
      </dgm:spPr>
      <dgm:t>
        <a:bodyPr/>
        <a:lstStyle/>
        <a:p>
          <a:r>
            <a:rPr lang="es-ES" b="1" dirty="0" smtClean="0">
              <a:solidFill>
                <a:srgbClr val="FF6600"/>
              </a:solidFill>
              <a:latin typeface="Calibri"/>
              <a:cs typeface="Calibri"/>
            </a:rPr>
            <a:t>Bioestratigrafía</a:t>
          </a:r>
        </a:p>
        <a:p>
          <a:r>
            <a:rPr lang="es-ES" dirty="0" smtClean="0">
              <a:solidFill>
                <a:schemeClr val="bg2"/>
              </a:solidFill>
              <a:latin typeface="Calibri"/>
              <a:cs typeface="Calibri"/>
            </a:rPr>
            <a:t>(Geología histórica, geodinámica y T)</a:t>
          </a:r>
          <a:endParaRPr lang="es-ES" dirty="0">
            <a:solidFill>
              <a:schemeClr val="bg2"/>
            </a:solidFill>
            <a:latin typeface="Calibri"/>
            <a:cs typeface="Calibri"/>
          </a:endParaRPr>
        </a:p>
      </dgm:t>
    </dgm:pt>
    <dgm:pt modelId="{240117CF-E61F-B449-8F82-C30EDAE76899}" type="parTrans" cxnId="{CDE53364-7B68-394B-B0B1-217C6D6BE6BC}">
      <dgm:prSet/>
      <dgm:spPr/>
      <dgm:t>
        <a:bodyPr/>
        <a:lstStyle/>
        <a:p>
          <a:endParaRPr lang="es-ES">
            <a:solidFill>
              <a:schemeClr val="bg2"/>
            </a:solidFill>
            <a:latin typeface="Calibri"/>
            <a:cs typeface="Calibri"/>
          </a:endParaRPr>
        </a:p>
      </dgm:t>
    </dgm:pt>
    <dgm:pt modelId="{56CF1899-D7D2-7B47-A796-8876FF3A09BE}" type="sibTrans" cxnId="{CDE53364-7B68-394B-B0B1-217C6D6BE6BC}">
      <dgm:prSet/>
      <dgm:spPr/>
      <dgm:t>
        <a:bodyPr/>
        <a:lstStyle/>
        <a:p>
          <a:endParaRPr lang="es-ES">
            <a:solidFill>
              <a:schemeClr val="bg2"/>
            </a:solidFill>
          </a:endParaRPr>
        </a:p>
      </dgm:t>
    </dgm:pt>
    <dgm:pt modelId="{DE41EC66-E7A6-C044-B8F6-92787B6590A6}" type="pres">
      <dgm:prSet presAssocID="{852ED5CD-4BE5-C648-BD31-43F234CB8BE3}" presName="composite" presStyleCnt="0">
        <dgm:presLayoutVars>
          <dgm:chMax val="1"/>
          <dgm:dir/>
          <dgm:resizeHandles val="exact"/>
        </dgm:presLayoutVars>
      </dgm:prSet>
      <dgm:spPr/>
      <dgm:t>
        <a:bodyPr/>
        <a:lstStyle/>
        <a:p>
          <a:endParaRPr lang="es-ES"/>
        </a:p>
      </dgm:t>
    </dgm:pt>
    <dgm:pt modelId="{60B3BB99-F4D1-9D47-B8E9-18687D7DFE00}" type="pres">
      <dgm:prSet presAssocID="{852ED5CD-4BE5-C648-BD31-43F234CB8BE3}" presName="radial" presStyleCnt="0">
        <dgm:presLayoutVars>
          <dgm:animLvl val="ctr"/>
        </dgm:presLayoutVars>
      </dgm:prSet>
      <dgm:spPr/>
      <dgm:t>
        <a:bodyPr/>
        <a:lstStyle/>
        <a:p>
          <a:endParaRPr lang="es-ES"/>
        </a:p>
      </dgm:t>
    </dgm:pt>
    <dgm:pt modelId="{384637F1-D908-F744-B440-DAD334C25A74}" type="pres">
      <dgm:prSet presAssocID="{9D6FF3A3-5329-784B-8D07-EA9C7DC6B5BE}" presName="centerShape" presStyleLbl="vennNode1" presStyleIdx="0" presStyleCnt="9" custScaleX="110943" custScaleY="106980"/>
      <dgm:spPr/>
      <dgm:t>
        <a:bodyPr/>
        <a:lstStyle/>
        <a:p>
          <a:endParaRPr lang="es-ES"/>
        </a:p>
      </dgm:t>
    </dgm:pt>
    <dgm:pt modelId="{C4C4E3F4-AA2F-5B4A-BBD2-634E01563F36}" type="pres">
      <dgm:prSet presAssocID="{C84D46E4-7561-B24D-9AF0-C37778C5D7D2}" presName="node" presStyleLbl="vennNode1" presStyleIdx="1" presStyleCnt="9">
        <dgm:presLayoutVars>
          <dgm:bulletEnabled val="1"/>
        </dgm:presLayoutVars>
      </dgm:prSet>
      <dgm:spPr/>
      <dgm:t>
        <a:bodyPr/>
        <a:lstStyle/>
        <a:p>
          <a:endParaRPr lang="es-ES"/>
        </a:p>
      </dgm:t>
    </dgm:pt>
    <dgm:pt modelId="{49BC6539-CF55-A943-AC30-2AE6F296843B}" type="pres">
      <dgm:prSet presAssocID="{44CE3DEB-D973-C44D-AB80-D1590A042C38}" presName="node" presStyleLbl="vennNode1" presStyleIdx="2" presStyleCnt="9">
        <dgm:presLayoutVars>
          <dgm:bulletEnabled val="1"/>
        </dgm:presLayoutVars>
      </dgm:prSet>
      <dgm:spPr/>
      <dgm:t>
        <a:bodyPr/>
        <a:lstStyle/>
        <a:p>
          <a:endParaRPr lang="es-ES"/>
        </a:p>
      </dgm:t>
    </dgm:pt>
    <dgm:pt modelId="{A140C3A0-A720-A649-84AB-1365EA1594E0}" type="pres">
      <dgm:prSet presAssocID="{8A3C1CD1-6A2D-AE49-86B3-A3D0E3F16C6D}" presName="node" presStyleLbl="vennNode1" presStyleIdx="3" presStyleCnt="9">
        <dgm:presLayoutVars>
          <dgm:bulletEnabled val="1"/>
        </dgm:presLayoutVars>
      </dgm:prSet>
      <dgm:spPr/>
      <dgm:t>
        <a:bodyPr/>
        <a:lstStyle/>
        <a:p>
          <a:endParaRPr lang="es-ES"/>
        </a:p>
      </dgm:t>
    </dgm:pt>
    <dgm:pt modelId="{EA8FC148-6408-754E-9ECE-631EB06770E0}" type="pres">
      <dgm:prSet presAssocID="{BCBFE7A9-BB23-FB4B-BF22-C38B1B52BCB8}" presName="node" presStyleLbl="vennNode1" presStyleIdx="4" presStyleCnt="9">
        <dgm:presLayoutVars>
          <dgm:bulletEnabled val="1"/>
        </dgm:presLayoutVars>
      </dgm:prSet>
      <dgm:spPr/>
      <dgm:t>
        <a:bodyPr/>
        <a:lstStyle/>
        <a:p>
          <a:endParaRPr lang="es-ES"/>
        </a:p>
      </dgm:t>
    </dgm:pt>
    <dgm:pt modelId="{920EEB2C-08F3-0E45-8E0B-84768DD29EF0}" type="pres">
      <dgm:prSet presAssocID="{BA24483E-DF77-524A-A0EB-9FCD229A932A}" presName="node" presStyleLbl="vennNode1" presStyleIdx="5" presStyleCnt="9">
        <dgm:presLayoutVars>
          <dgm:bulletEnabled val="1"/>
        </dgm:presLayoutVars>
      </dgm:prSet>
      <dgm:spPr/>
      <dgm:t>
        <a:bodyPr/>
        <a:lstStyle/>
        <a:p>
          <a:endParaRPr lang="es-ES"/>
        </a:p>
      </dgm:t>
    </dgm:pt>
    <dgm:pt modelId="{FBDE4FB2-6025-B745-B0ED-FE3C959F2122}" type="pres">
      <dgm:prSet presAssocID="{5C7A8213-4B50-A647-9959-65B5FDB65B96}" presName="node" presStyleLbl="vennNode1" presStyleIdx="6" presStyleCnt="9">
        <dgm:presLayoutVars>
          <dgm:bulletEnabled val="1"/>
        </dgm:presLayoutVars>
      </dgm:prSet>
      <dgm:spPr/>
      <dgm:t>
        <a:bodyPr/>
        <a:lstStyle/>
        <a:p>
          <a:endParaRPr lang="es-ES"/>
        </a:p>
      </dgm:t>
    </dgm:pt>
    <dgm:pt modelId="{0CE4196B-10F4-F74E-BDA3-3F2AB8255AD1}" type="pres">
      <dgm:prSet presAssocID="{05C05054-BEAF-CF40-9163-09FC920A7023}" presName="node" presStyleLbl="vennNode1" presStyleIdx="7" presStyleCnt="9">
        <dgm:presLayoutVars>
          <dgm:bulletEnabled val="1"/>
        </dgm:presLayoutVars>
      </dgm:prSet>
      <dgm:spPr/>
      <dgm:t>
        <a:bodyPr/>
        <a:lstStyle/>
        <a:p>
          <a:endParaRPr lang="es-ES"/>
        </a:p>
      </dgm:t>
    </dgm:pt>
    <dgm:pt modelId="{9F26B2B6-B4AF-5744-806C-70DD30BF7804}" type="pres">
      <dgm:prSet presAssocID="{FC6D9460-FDCF-D84A-99C0-4D068509DC2B}" presName="node" presStyleLbl="vennNode1" presStyleIdx="8" presStyleCnt="9">
        <dgm:presLayoutVars>
          <dgm:bulletEnabled val="1"/>
        </dgm:presLayoutVars>
      </dgm:prSet>
      <dgm:spPr/>
      <dgm:t>
        <a:bodyPr/>
        <a:lstStyle/>
        <a:p>
          <a:endParaRPr lang="es-ES"/>
        </a:p>
      </dgm:t>
    </dgm:pt>
  </dgm:ptLst>
  <dgm:cxnLst>
    <dgm:cxn modelId="{F7E0980F-25D8-CD42-B5EB-E34353426CAE}" srcId="{9D6FF3A3-5329-784B-8D07-EA9C7DC6B5BE}" destId="{05C05054-BEAF-CF40-9163-09FC920A7023}" srcOrd="6" destOrd="0" parTransId="{CC4876A6-3E17-AD47-9FCA-C051F70E8249}" sibTransId="{5C25273D-14B5-7A43-B04E-3CEE4E567A25}"/>
    <dgm:cxn modelId="{160E2FA3-18E4-5743-B387-A784021E89CF}" srcId="{9D6FF3A3-5329-784B-8D07-EA9C7DC6B5BE}" destId="{BCBFE7A9-BB23-FB4B-BF22-C38B1B52BCB8}" srcOrd="3" destOrd="0" parTransId="{B22C6DAB-3E4C-4F43-B28B-77C9AA3265E8}" sibTransId="{81BDF4C3-C6C3-804D-AA66-3D9E3B78F898}"/>
    <dgm:cxn modelId="{111C42AC-131F-8A44-B131-3052F8CF8962}" type="presOf" srcId="{05C05054-BEAF-CF40-9163-09FC920A7023}" destId="{0CE4196B-10F4-F74E-BDA3-3F2AB8255AD1}" srcOrd="0" destOrd="0" presId="urn:microsoft.com/office/officeart/2005/8/layout/radial3"/>
    <dgm:cxn modelId="{D1D9043A-9263-3E43-91BF-230E4E4977B5}" srcId="{9D6FF3A3-5329-784B-8D07-EA9C7DC6B5BE}" destId="{BA24483E-DF77-524A-A0EB-9FCD229A932A}" srcOrd="4" destOrd="0" parTransId="{2FEEA78E-BC72-B14E-B960-82833DF99642}" sibTransId="{91025048-27D8-E647-B1A7-F274D7AC965C}"/>
    <dgm:cxn modelId="{AF06CC98-0575-394E-95D8-9A51760CBA22}" srcId="{9D6FF3A3-5329-784B-8D07-EA9C7DC6B5BE}" destId="{44CE3DEB-D973-C44D-AB80-D1590A042C38}" srcOrd="1" destOrd="0" parTransId="{D984E4FF-39CF-7B4B-AFDF-FF241DDEA0DC}" sibTransId="{9B67BD7F-0347-E14A-ADF2-D0C287540CC7}"/>
    <dgm:cxn modelId="{6D5793C5-D795-474F-97F5-5D6790221719}" type="presOf" srcId="{852ED5CD-4BE5-C648-BD31-43F234CB8BE3}" destId="{DE41EC66-E7A6-C044-B8F6-92787B6590A6}" srcOrd="0" destOrd="0" presId="urn:microsoft.com/office/officeart/2005/8/layout/radial3"/>
    <dgm:cxn modelId="{2EC60FC8-6BB8-B74A-8643-DBC49E4DA25A}" srcId="{9D6FF3A3-5329-784B-8D07-EA9C7DC6B5BE}" destId="{C84D46E4-7561-B24D-9AF0-C37778C5D7D2}" srcOrd="0" destOrd="0" parTransId="{63BA03B5-2E6E-E948-8E06-0432AF13A052}" sibTransId="{D91E2B94-65EA-6E4A-BD5E-843603B6148B}"/>
    <dgm:cxn modelId="{CDE53364-7B68-394B-B0B1-217C6D6BE6BC}" srcId="{9D6FF3A3-5329-784B-8D07-EA9C7DC6B5BE}" destId="{8A3C1CD1-6A2D-AE49-86B3-A3D0E3F16C6D}" srcOrd="2" destOrd="0" parTransId="{240117CF-E61F-B449-8F82-C30EDAE76899}" sibTransId="{56CF1899-D7D2-7B47-A796-8876FF3A09BE}"/>
    <dgm:cxn modelId="{A6D01ED0-E182-F242-AE36-C4D5679BE3DE}" srcId="{9D6FF3A3-5329-784B-8D07-EA9C7DC6B5BE}" destId="{FC6D9460-FDCF-D84A-99C0-4D068509DC2B}" srcOrd="7" destOrd="0" parTransId="{76819B56-F547-104F-9F70-8BC0B15B23A2}" sibTransId="{57B5087E-E2A4-9C45-BA58-1657AD70B383}"/>
    <dgm:cxn modelId="{34BDC746-FCC7-9F4C-88DF-569466CAD9DF}" type="presOf" srcId="{FC6D9460-FDCF-D84A-99C0-4D068509DC2B}" destId="{9F26B2B6-B4AF-5744-806C-70DD30BF7804}" srcOrd="0" destOrd="0" presId="urn:microsoft.com/office/officeart/2005/8/layout/radial3"/>
    <dgm:cxn modelId="{A781E083-3302-9B4B-AFC7-940B869D7D75}" type="presOf" srcId="{44CE3DEB-D973-C44D-AB80-D1590A042C38}" destId="{49BC6539-CF55-A943-AC30-2AE6F296843B}" srcOrd="0" destOrd="0" presId="urn:microsoft.com/office/officeart/2005/8/layout/radial3"/>
    <dgm:cxn modelId="{E2CFA565-275F-694E-A0EF-9B8B88A697A2}" srcId="{852ED5CD-4BE5-C648-BD31-43F234CB8BE3}" destId="{9D6FF3A3-5329-784B-8D07-EA9C7DC6B5BE}" srcOrd="0" destOrd="0" parTransId="{F920E310-DC73-0A47-AD04-09954F4728E2}" sibTransId="{ECBBD334-39D7-FF41-AB47-2250BA0B66AA}"/>
    <dgm:cxn modelId="{9F564D5A-94D0-4146-ADB1-91C635B98CC9}" type="presOf" srcId="{C84D46E4-7561-B24D-9AF0-C37778C5D7D2}" destId="{C4C4E3F4-AA2F-5B4A-BBD2-634E01563F36}" srcOrd="0" destOrd="0" presId="urn:microsoft.com/office/officeart/2005/8/layout/radial3"/>
    <dgm:cxn modelId="{A6BE8E7A-33D4-3A49-819A-EE295898167E}" type="presOf" srcId="{8A3C1CD1-6A2D-AE49-86B3-A3D0E3F16C6D}" destId="{A140C3A0-A720-A649-84AB-1365EA1594E0}" srcOrd="0" destOrd="0" presId="urn:microsoft.com/office/officeart/2005/8/layout/radial3"/>
    <dgm:cxn modelId="{81CA4DA4-C38B-ED4C-8AEE-EBA7B0755FDA}" type="presOf" srcId="{BA24483E-DF77-524A-A0EB-9FCD229A932A}" destId="{920EEB2C-08F3-0E45-8E0B-84768DD29EF0}" srcOrd="0" destOrd="0" presId="urn:microsoft.com/office/officeart/2005/8/layout/radial3"/>
    <dgm:cxn modelId="{42947E0E-D1DA-1A4B-8CB8-93A6B8731D2E}" type="presOf" srcId="{BCBFE7A9-BB23-FB4B-BF22-C38B1B52BCB8}" destId="{EA8FC148-6408-754E-9ECE-631EB06770E0}" srcOrd="0" destOrd="0" presId="urn:microsoft.com/office/officeart/2005/8/layout/radial3"/>
    <dgm:cxn modelId="{8E2E6380-BB7D-5C48-996A-EE3FFB92C85D}" type="presOf" srcId="{5C7A8213-4B50-A647-9959-65B5FDB65B96}" destId="{FBDE4FB2-6025-B745-B0ED-FE3C959F2122}" srcOrd="0" destOrd="0" presId="urn:microsoft.com/office/officeart/2005/8/layout/radial3"/>
    <dgm:cxn modelId="{E6FE4334-A743-C642-A070-E76248562765}" srcId="{9D6FF3A3-5329-784B-8D07-EA9C7DC6B5BE}" destId="{5C7A8213-4B50-A647-9959-65B5FDB65B96}" srcOrd="5" destOrd="0" parTransId="{A6156B7F-290F-6741-86A2-09B3679B6A6A}" sibTransId="{06F17EB5-7FA5-AE45-9909-AA094E90DE5F}"/>
    <dgm:cxn modelId="{F104D29F-2887-E948-8777-A5747132B451}" type="presOf" srcId="{9D6FF3A3-5329-784B-8D07-EA9C7DC6B5BE}" destId="{384637F1-D908-F744-B440-DAD334C25A74}" srcOrd="0" destOrd="0" presId="urn:microsoft.com/office/officeart/2005/8/layout/radial3"/>
    <dgm:cxn modelId="{939B3157-01D5-4F40-A0DC-9F32408E2FDF}" type="presParOf" srcId="{DE41EC66-E7A6-C044-B8F6-92787B6590A6}" destId="{60B3BB99-F4D1-9D47-B8E9-18687D7DFE00}" srcOrd="0" destOrd="0" presId="urn:microsoft.com/office/officeart/2005/8/layout/radial3"/>
    <dgm:cxn modelId="{44E69425-3033-9341-A792-392138A84CFB}" type="presParOf" srcId="{60B3BB99-F4D1-9D47-B8E9-18687D7DFE00}" destId="{384637F1-D908-F744-B440-DAD334C25A74}" srcOrd="0" destOrd="0" presId="urn:microsoft.com/office/officeart/2005/8/layout/radial3"/>
    <dgm:cxn modelId="{2697F1A3-69A1-CF4C-BD82-5CDA5E55AE5D}" type="presParOf" srcId="{60B3BB99-F4D1-9D47-B8E9-18687D7DFE00}" destId="{C4C4E3F4-AA2F-5B4A-BBD2-634E01563F36}" srcOrd="1" destOrd="0" presId="urn:microsoft.com/office/officeart/2005/8/layout/radial3"/>
    <dgm:cxn modelId="{B9D4D513-D27F-CA47-803C-6AD52865D02A}" type="presParOf" srcId="{60B3BB99-F4D1-9D47-B8E9-18687D7DFE00}" destId="{49BC6539-CF55-A943-AC30-2AE6F296843B}" srcOrd="2" destOrd="0" presId="urn:microsoft.com/office/officeart/2005/8/layout/radial3"/>
    <dgm:cxn modelId="{B69B3271-D84C-814F-A4B4-595F63E828C5}" type="presParOf" srcId="{60B3BB99-F4D1-9D47-B8E9-18687D7DFE00}" destId="{A140C3A0-A720-A649-84AB-1365EA1594E0}" srcOrd="3" destOrd="0" presId="urn:microsoft.com/office/officeart/2005/8/layout/radial3"/>
    <dgm:cxn modelId="{5406E3DC-62A0-7141-B5D7-976D6BD809A1}" type="presParOf" srcId="{60B3BB99-F4D1-9D47-B8E9-18687D7DFE00}" destId="{EA8FC148-6408-754E-9ECE-631EB06770E0}" srcOrd="4" destOrd="0" presId="urn:microsoft.com/office/officeart/2005/8/layout/radial3"/>
    <dgm:cxn modelId="{62E18AAC-B5A9-0649-95F4-91EF766C3669}" type="presParOf" srcId="{60B3BB99-F4D1-9D47-B8E9-18687D7DFE00}" destId="{920EEB2C-08F3-0E45-8E0B-84768DD29EF0}" srcOrd="5" destOrd="0" presId="urn:microsoft.com/office/officeart/2005/8/layout/radial3"/>
    <dgm:cxn modelId="{7B008503-71CB-E540-998D-7F3AB8B8C3F4}" type="presParOf" srcId="{60B3BB99-F4D1-9D47-B8E9-18687D7DFE00}" destId="{FBDE4FB2-6025-B745-B0ED-FE3C959F2122}" srcOrd="6" destOrd="0" presId="urn:microsoft.com/office/officeart/2005/8/layout/radial3"/>
    <dgm:cxn modelId="{A16824C6-2478-FD45-A641-296DAFC06D36}" type="presParOf" srcId="{60B3BB99-F4D1-9D47-B8E9-18687D7DFE00}" destId="{0CE4196B-10F4-F74E-BDA3-3F2AB8255AD1}" srcOrd="7" destOrd="0" presId="urn:microsoft.com/office/officeart/2005/8/layout/radial3"/>
    <dgm:cxn modelId="{ED5766B9-7885-1A47-ABEF-BEF77B4A3CD2}" type="presParOf" srcId="{60B3BB99-F4D1-9D47-B8E9-18687D7DFE00}" destId="{9F26B2B6-B4AF-5744-806C-70DD30BF7804}" srcOrd="8" destOrd="0" presId="urn:microsoft.com/office/officeart/2005/8/layout/radial3"/>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B3C799-1505-4102-B9B7-13BDA3256BF0}" type="doc">
      <dgm:prSet loTypeId="urn:microsoft.com/office/officeart/2005/8/layout/target3" loCatId="list" qsTypeId="urn:microsoft.com/office/officeart/2005/8/quickstyle/simple1" qsCatId="simple" csTypeId="urn:microsoft.com/office/officeart/2005/8/colors/accent1_3" csCatId="accent1" phldr="1"/>
      <dgm:spPr/>
      <dgm:t>
        <a:bodyPr/>
        <a:lstStyle/>
        <a:p>
          <a:endParaRPr lang="es-MX"/>
        </a:p>
      </dgm:t>
    </dgm:pt>
    <dgm:pt modelId="{3EF92270-AD22-4E5E-86C3-B2A2C9B74F33}">
      <dgm:prSet phldrT="[Texto]"/>
      <dgm:spPr/>
      <dgm:t>
        <a:bodyPr/>
        <a:lstStyle/>
        <a:p>
          <a:r>
            <a:rPr lang="es-MX" smtClean="0">
              <a:solidFill>
                <a:srgbClr val="388273"/>
              </a:solidFill>
              <a:latin typeface="Calibri"/>
              <a:cs typeface="Calibri"/>
            </a:rPr>
            <a:t>Diversificación </a:t>
          </a:r>
          <a:endParaRPr lang="es-MX" dirty="0">
            <a:solidFill>
              <a:srgbClr val="388273"/>
            </a:solidFill>
            <a:latin typeface="Calibri"/>
            <a:cs typeface="Calibri"/>
          </a:endParaRPr>
        </a:p>
      </dgm:t>
    </dgm:pt>
    <dgm:pt modelId="{F9175AC6-20CB-4755-80C8-29297AF9B4BC}" type="parTrans" cxnId="{51B0DB42-4465-47CA-95CA-02CDEA0A4FB0}">
      <dgm:prSet/>
      <dgm:spPr/>
      <dgm:t>
        <a:bodyPr/>
        <a:lstStyle/>
        <a:p>
          <a:endParaRPr lang="es-MX"/>
        </a:p>
      </dgm:t>
    </dgm:pt>
    <dgm:pt modelId="{907269A2-07AC-4F50-94D0-0D87766EBCC2}" type="sibTrans" cxnId="{51B0DB42-4465-47CA-95CA-02CDEA0A4FB0}">
      <dgm:prSet/>
      <dgm:spPr/>
      <dgm:t>
        <a:bodyPr/>
        <a:lstStyle/>
        <a:p>
          <a:endParaRPr lang="es-MX"/>
        </a:p>
      </dgm:t>
    </dgm:pt>
    <dgm:pt modelId="{1C032E95-17B5-4232-9D4B-FC12DF50D89A}">
      <dgm:prSet phldrT="[Texto]"/>
      <dgm:spPr/>
      <dgm:t>
        <a:bodyPr/>
        <a:lstStyle/>
        <a:p>
          <a:r>
            <a:rPr lang="es-MX" dirty="0" smtClean="0">
              <a:solidFill>
                <a:srgbClr val="388273"/>
              </a:solidFill>
              <a:latin typeface="Calibri"/>
              <a:cs typeface="Calibri"/>
            </a:rPr>
            <a:t>Divergencia </a:t>
          </a:r>
          <a:endParaRPr lang="es-MX" dirty="0">
            <a:solidFill>
              <a:srgbClr val="388273"/>
            </a:solidFill>
            <a:latin typeface="Calibri"/>
            <a:cs typeface="Calibri"/>
          </a:endParaRPr>
        </a:p>
      </dgm:t>
    </dgm:pt>
    <dgm:pt modelId="{2ABC1F42-5DB1-4FF9-9C86-6C9B35FBC4BB}" type="parTrans" cxnId="{E77869AD-1E6A-48C9-A13F-37C3DC72A62B}">
      <dgm:prSet/>
      <dgm:spPr/>
      <dgm:t>
        <a:bodyPr/>
        <a:lstStyle/>
        <a:p>
          <a:endParaRPr lang="es-MX"/>
        </a:p>
      </dgm:t>
    </dgm:pt>
    <dgm:pt modelId="{9EADF472-7CC3-4F90-A71A-567C2ADA2EC2}" type="sibTrans" cxnId="{E77869AD-1E6A-48C9-A13F-37C3DC72A62B}">
      <dgm:prSet/>
      <dgm:spPr/>
      <dgm:t>
        <a:bodyPr/>
        <a:lstStyle/>
        <a:p>
          <a:endParaRPr lang="es-MX"/>
        </a:p>
      </dgm:t>
    </dgm:pt>
    <dgm:pt modelId="{726FEB46-69EA-4D5B-BCCD-9F8EB068E730}">
      <dgm:prSet phldrT="[Texto]"/>
      <dgm:spPr/>
      <dgm:t>
        <a:bodyPr/>
        <a:lstStyle/>
        <a:p>
          <a:r>
            <a:rPr lang="es-MX" smtClean="0">
              <a:solidFill>
                <a:srgbClr val="388273"/>
              </a:solidFill>
              <a:latin typeface="Calibri"/>
              <a:cs typeface="Calibri"/>
            </a:rPr>
            <a:t>Convergencia </a:t>
          </a:r>
          <a:endParaRPr lang="es-MX" dirty="0">
            <a:solidFill>
              <a:srgbClr val="388273"/>
            </a:solidFill>
            <a:latin typeface="Calibri"/>
            <a:cs typeface="Calibri"/>
          </a:endParaRPr>
        </a:p>
      </dgm:t>
    </dgm:pt>
    <dgm:pt modelId="{936E35D0-F19C-42CF-8998-DCB01479F7B9}" type="parTrans" cxnId="{E85B4F92-6CB0-4EDE-A0E7-4AB7BFF125FC}">
      <dgm:prSet/>
      <dgm:spPr/>
      <dgm:t>
        <a:bodyPr/>
        <a:lstStyle/>
        <a:p>
          <a:endParaRPr lang="es-MX"/>
        </a:p>
      </dgm:t>
    </dgm:pt>
    <dgm:pt modelId="{A4F6348A-229C-41CF-8979-FC829371D7C0}" type="sibTrans" cxnId="{E85B4F92-6CB0-4EDE-A0E7-4AB7BFF125FC}">
      <dgm:prSet/>
      <dgm:spPr/>
      <dgm:t>
        <a:bodyPr/>
        <a:lstStyle/>
        <a:p>
          <a:endParaRPr lang="es-MX"/>
        </a:p>
      </dgm:t>
    </dgm:pt>
    <dgm:pt modelId="{6C30874A-47B7-4BEE-8A79-C2DFBCF7DCDF}">
      <dgm:prSet phldrT="[Texto]"/>
      <dgm:spPr/>
      <dgm:t>
        <a:bodyPr/>
        <a:lstStyle/>
        <a:p>
          <a:r>
            <a:rPr lang="es-MX" smtClean="0">
              <a:solidFill>
                <a:srgbClr val="388273"/>
              </a:solidFill>
              <a:latin typeface="Calibri"/>
              <a:cs typeface="Calibri"/>
            </a:rPr>
            <a:t>Paralelismo </a:t>
          </a:r>
          <a:endParaRPr lang="es-MX" dirty="0">
            <a:solidFill>
              <a:srgbClr val="388273"/>
            </a:solidFill>
            <a:latin typeface="Calibri"/>
            <a:cs typeface="Calibri"/>
          </a:endParaRPr>
        </a:p>
      </dgm:t>
    </dgm:pt>
    <dgm:pt modelId="{052FE81C-E26C-4CCF-9647-8B9EC923E066}" type="parTrans" cxnId="{1FFB4C1A-E1D1-42FC-892B-CCEE97279503}">
      <dgm:prSet/>
      <dgm:spPr/>
      <dgm:t>
        <a:bodyPr/>
        <a:lstStyle/>
        <a:p>
          <a:endParaRPr lang="es-MX"/>
        </a:p>
      </dgm:t>
    </dgm:pt>
    <dgm:pt modelId="{5F2C27A4-A99E-45E2-A89D-9DC3C5B54CF0}" type="sibTrans" cxnId="{1FFB4C1A-E1D1-42FC-892B-CCEE97279503}">
      <dgm:prSet/>
      <dgm:spPr/>
      <dgm:t>
        <a:bodyPr/>
        <a:lstStyle/>
        <a:p>
          <a:endParaRPr lang="es-MX"/>
        </a:p>
      </dgm:t>
    </dgm:pt>
    <dgm:pt modelId="{43E4153B-E97F-4EC4-B57A-A8D4FADADBB3}">
      <dgm:prSet phldrT="[Texto]"/>
      <dgm:spPr/>
      <dgm:t>
        <a:bodyPr/>
        <a:lstStyle/>
        <a:p>
          <a:r>
            <a:rPr lang="es-MX" smtClean="0">
              <a:solidFill>
                <a:srgbClr val="388273"/>
              </a:solidFill>
              <a:latin typeface="Calibri"/>
              <a:cs typeface="Calibri"/>
            </a:rPr>
            <a:t>Radiación </a:t>
          </a:r>
          <a:endParaRPr lang="es-MX" dirty="0">
            <a:solidFill>
              <a:srgbClr val="388273"/>
            </a:solidFill>
            <a:latin typeface="Calibri"/>
            <a:cs typeface="Calibri"/>
          </a:endParaRPr>
        </a:p>
      </dgm:t>
    </dgm:pt>
    <dgm:pt modelId="{9560DF4B-E60A-47DA-A351-69C768ABE1F1}" type="parTrans" cxnId="{144CCF29-AB8E-4A8C-8F44-1FB9164EB47F}">
      <dgm:prSet/>
      <dgm:spPr/>
      <dgm:t>
        <a:bodyPr/>
        <a:lstStyle/>
        <a:p>
          <a:endParaRPr lang="es-MX"/>
        </a:p>
      </dgm:t>
    </dgm:pt>
    <dgm:pt modelId="{4DC13369-9AF8-43BC-B5E5-9A774FE7501B}" type="sibTrans" cxnId="{144CCF29-AB8E-4A8C-8F44-1FB9164EB47F}">
      <dgm:prSet/>
      <dgm:spPr/>
      <dgm:t>
        <a:bodyPr/>
        <a:lstStyle/>
        <a:p>
          <a:endParaRPr lang="es-MX"/>
        </a:p>
      </dgm:t>
    </dgm:pt>
    <dgm:pt modelId="{219F422E-BBCA-48FE-B67C-87DC36E80F64}" type="pres">
      <dgm:prSet presAssocID="{CBB3C799-1505-4102-B9B7-13BDA3256BF0}" presName="Name0" presStyleCnt="0">
        <dgm:presLayoutVars>
          <dgm:chMax val="7"/>
          <dgm:dir/>
          <dgm:animLvl val="lvl"/>
          <dgm:resizeHandles val="exact"/>
        </dgm:presLayoutVars>
      </dgm:prSet>
      <dgm:spPr/>
      <dgm:t>
        <a:bodyPr/>
        <a:lstStyle/>
        <a:p>
          <a:endParaRPr lang="es-MX"/>
        </a:p>
      </dgm:t>
    </dgm:pt>
    <dgm:pt modelId="{3BB655F4-C438-4E68-824C-744642AED628}" type="pres">
      <dgm:prSet presAssocID="{3EF92270-AD22-4E5E-86C3-B2A2C9B74F33}" presName="circle1" presStyleLbl="node1" presStyleIdx="0" presStyleCnt="5"/>
      <dgm:spPr/>
      <dgm:t>
        <a:bodyPr/>
        <a:lstStyle/>
        <a:p>
          <a:endParaRPr lang="es-ES"/>
        </a:p>
      </dgm:t>
    </dgm:pt>
    <dgm:pt modelId="{DDF1ADED-F279-4B30-B0E1-EACF2A15C039}" type="pres">
      <dgm:prSet presAssocID="{3EF92270-AD22-4E5E-86C3-B2A2C9B74F33}" presName="space" presStyleCnt="0"/>
      <dgm:spPr/>
      <dgm:t>
        <a:bodyPr/>
        <a:lstStyle/>
        <a:p>
          <a:endParaRPr lang="es-ES"/>
        </a:p>
      </dgm:t>
    </dgm:pt>
    <dgm:pt modelId="{46BE9204-5662-476D-BF38-3E490E5A07A6}" type="pres">
      <dgm:prSet presAssocID="{3EF92270-AD22-4E5E-86C3-B2A2C9B74F33}" presName="rect1" presStyleLbl="alignAcc1" presStyleIdx="0" presStyleCnt="5"/>
      <dgm:spPr/>
      <dgm:t>
        <a:bodyPr/>
        <a:lstStyle/>
        <a:p>
          <a:endParaRPr lang="es-MX"/>
        </a:p>
      </dgm:t>
    </dgm:pt>
    <dgm:pt modelId="{85F9C21C-27DA-4B09-9FA9-8ACE1F4E9CFF}" type="pres">
      <dgm:prSet presAssocID="{1C032E95-17B5-4232-9D4B-FC12DF50D89A}" presName="vertSpace2" presStyleLbl="node1" presStyleIdx="0" presStyleCnt="5"/>
      <dgm:spPr/>
      <dgm:t>
        <a:bodyPr/>
        <a:lstStyle/>
        <a:p>
          <a:endParaRPr lang="es-ES"/>
        </a:p>
      </dgm:t>
    </dgm:pt>
    <dgm:pt modelId="{60722AB4-C41A-4C7C-A5A3-07DD9861E1F1}" type="pres">
      <dgm:prSet presAssocID="{1C032E95-17B5-4232-9D4B-FC12DF50D89A}" presName="circle2" presStyleLbl="node1" presStyleIdx="1" presStyleCnt="5"/>
      <dgm:spPr/>
      <dgm:t>
        <a:bodyPr/>
        <a:lstStyle/>
        <a:p>
          <a:endParaRPr lang="es-ES"/>
        </a:p>
      </dgm:t>
    </dgm:pt>
    <dgm:pt modelId="{C464F646-531A-4FB9-B532-83590BD83445}" type="pres">
      <dgm:prSet presAssocID="{1C032E95-17B5-4232-9D4B-FC12DF50D89A}" presName="rect2" presStyleLbl="alignAcc1" presStyleIdx="1" presStyleCnt="5"/>
      <dgm:spPr/>
      <dgm:t>
        <a:bodyPr/>
        <a:lstStyle/>
        <a:p>
          <a:endParaRPr lang="es-MX"/>
        </a:p>
      </dgm:t>
    </dgm:pt>
    <dgm:pt modelId="{35873BA4-DB1A-4C32-B8F2-CE754B5777F3}" type="pres">
      <dgm:prSet presAssocID="{726FEB46-69EA-4D5B-BCCD-9F8EB068E730}" presName="vertSpace3" presStyleLbl="node1" presStyleIdx="1" presStyleCnt="5"/>
      <dgm:spPr/>
      <dgm:t>
        <a:bodyPr/>
        <a:lstStyle/>
        <a:p>
          <a:endParaRPr lang="es-ES"/>
        </a:p>
      </dgm:t>
    </dgm:pt>
    <dgm:pt modelId="{802A2685-A6D4-443F-ADB8-DE0B668184E4}" type="pres">
      <dgm:prSet presAssocID="{726FEB46-69EA-4D5B-BCCD-9F8EB068E730}" presName="circle3" presStyleLbl="node1" presStyleIdx="2" presStyleCnt="5"/>
      <dgm:spPr/>
      <dgm:t>
        <a:bodyPr/>
        <a:lstStyle/>
        <a:p>
          <a:endParaRPr lang="es-ES"/>
        </a:p>
      </dgm:t>
    </dgm:pt>
    <dgm:pt modelId="{143E4EC1-FEE2-452D-A283-1767F4EF8812}" type="pres">
      <dgm:prSet presAssocID="{726FEB46-69EA-4D5B-BCCD-9F8EB068E730}" presName="rect3" presStyleLbl="alignAcc1" presStyleIdx="2" presStyleCnt="5"/>
      <dgm:spPr/>
      <dgm:t>
        <a:bodyPr/>
        <a:lstStyle/>
        <a:p>
          <a:endParaRPr lang="es-MX"/>
        </a:p>
      </dgm:t>
    </dgm:pt>
    <dgm:pt modelId="{1034A8FB-09BB-45F5-B594-5FE10CF795AA}" type="pres">
      <dgm:prSet presAssocID="{6C30874A-47B7-4BEE-8A79-C2DFBCF7DCDF}" presName="vertSpace4" presStyleLbl="node1" presStyleIdx="2" presStyleCnt="5"/>
      <dgm:spPr/>
      <dgm:t>
        <a:bodyPr/>
        <a:lstStyle/>
        <a:p>
          <a:endParaRPr lang="es-ES"/>
        </a:p>
      </dgm:t>
    </dgm:pt>
    <dgm:pt modelId="{20D57C94-5E50-46F8-B0C3-8BA2EDAE9DF4}" type="pres">
      <dgm:prSet presAssocID="{6C30874A-47B7-4BEE-8A79-C2DFBCF7DCDF}" presName="circle4" presStyleLbl="node1" presStyleIdx="3" presStyleCnt="5"/>
      <dgm:spPr/>
      <dgm:t>
        <a:bodyPr/>
        <a:lstStyle/>
        <a:p>
          <a:endParaRPr lang="es-ES"/>
        </a:p>
      </dgm:t>
    </dgm:pt>
    <dgm:pt modelId="{FD695547-7848-416F-B03A-09CDA1E22F50}" type="pres">
      <dgm:prSet presAssocID="{6C30874A-47B7-4BEE-8A79-C2DFBCF7DCDF}" presName="rect4" presStyleLbl="alignAcc1" presStyleIdx="3" presStyleCnt="5"/>
      <dgm:spPr/>
      <dgm:t>
        <a:bodyPr/>
        <a:lstStyle/>
        <a:p>
          <a:endParaRPr lang="es-MX"/>
        </a:p>
      </dgm:t>
    </dgm:pt>
    <dgm:pt modelId="{4E260B44-7E09-43D7-86E1-C238C38029D3}" type="pres">
      <dgm:prSet presAssocID="{43E4153B-E97F-4EC4-B57A-A8D4FADADBB3}" presName="vertSpace5" presStyleLbl="node1" presStyleIdx="3" presStyleCnt="5"/>
      <dgm:spPr/>
      <dgm:t>
        <a:bodyPr/>
        <a:lstStyle/>
        <a:p>
          <a:endParaRPr lang="es-ES"/>
        </a:p>
      </dgm:t>
    </dgm:pt>
    <dgm:pt modelId="{CE93473D-F077-4C75-8046-4D8EEBACBDCC}" type="pres">
      <dgm:prSet presAssocID="{43E4153B-E97F-4EC4-B57A-A8D4FADADBB3}" presName="circle5" presStyleLbl="node1" presStyleIdx="4" presStyleCnt="5"/>
      <dgm:spPr/>
      <dgm:t>
        <a:bodyPr/>
        <a:lstStyle/>
        <a:p>
          <a:endParaRPr lang="es-ES"/>
        </a:p>
      </dgm:t>
    </dgm:pt>
    <dgm:pt modelId="{A0F4F9E9-0140-429A-A6D0-1F49815F3ED3}" type="pres">
      <dgm:prSet presAssocID="{43E4153B-E97F-4EC4-B57A-A8D4FADADBB3}" presName="rect5" presStyleLbl="alignAcc1" presStyleIdx="4" presStyleCnt="5"/>
      <dgm:spPr/>
      <dgm:t>
        <a:bodyPr/>
        <a:lstStyle/>
        <a:p>
          <a:endParaRPr lang="es-MX"/>
        </a:p>
      </dgm:t>
    </dgm:pt>
    <dgm:pt modelId="{941828B9-CA68-4882-A4F2-9DFCF41A75AE}" type="pres">
      <dgm:prSet presAssocID="{3EF92270-AD22-4E5E-86C3-B2A2C9B74F33}" presName="rect1ParTxNoCh" presStyleLbl="alignAcc1" presStyleIdx="4" presStyleCnt="5">
        <dgm:presLayoutVars>
          <dgm:chMax val="1"/>
          <dgm:bulletEnabled val="1"/>
        </dgm:presLayoutVars>
      </dgm:prSet>
      <dgm:spPr/>
      <dgm:t>
        <a:bodyPr/>
        <a:lstStyle/>
        <a:p>
          <a:endParaRPr lang="es-MX"/>
        </a:p>
      </dgm:t>
    </dgm:pt>
    <dgm:pt modelId="{F598D8F1-DFD0-41CA-9EE9-1B8B32E54DAA}" type="pres">
      <dgm:prSet presAssocID="{1C032E95-17B5-4232-9D4B-FC12DF50D89A}" presName="rect2ParTxNoCh" presStyleLbl="alignAcc1" presStyleIdx="4" presStyleCnt="5">
        <dgm:presLayoutVars>
          <dgm:chMax val="1"/>
          <dgm:bulletEnabled val="1"/>
        </dgm:presLayoutVars>
      </dgm:prSet>
      <dgm:spPr/>
      <dgm:t>
        <a:bodyPr/>
        <a:lstStyle/>
        <a:p>
          <a:endParaRPr lang="es-MX"/>
        </a:p>
      </dgm:t>
    </dgm:pt>
    <dgm:pt modelId="{F8604B58-C699-4F12-BD67-F0DEC3364178}" type="pres">
      <dgm:prSet presAssocID="{726FEB46-69EA-4D5B-BCCD-9F8EB068E730}" presName="rect3ParTxNoCh" presStyleLbl="alignAcc1" presStyleIdx="4" presStyleCnt="5">
        <dgm:presLayoutVars>
          <dgm:chMax val="1"/>
          <dgm:bulletEnabled val="1"/>
        </dgm:presLayoutVars>
      </dgm:prSet>
      <dgm:spPr/>
      <dgm:t>
        <a:bodyPr/>
        <a:lstStyle/>
        <a:p>
          <a:endParaRPr lang="es-MX"/>
        </a:p>
      </dgm:t>
    </dgm:pt>
    <dgm:pt modelId="{E820F523-7629-4FCD-A53A-B1B4A21F8A94}" type="pres">
      <dgm:prSet presAssocID="{6C30874A-47B7-4BEE-8A79-C2DFBCF7DCDF}" presName="rect4ParTxNoCh" presStyleLbl="alignAcc1" presStyleIdx="4" presStyleCnt="5">
        <dgm:presLayoutVars>
          <dgm:chMax val="1"/>
          <dgm:bulletEnabled val="1"/>
        </dgm:presLayoutVars>
      </dgm:prSet>
      <dgm:spPr/>
      <dgm:t>
        <a:bodyPr/>
        <a:lstStyle/>
        <a:p>
          <a:endParaRPr lang="es-MX"/>
        </a:p>
      </dgm:t>
    </dgm:pt>
    <dgm:pt modelId="{B7F77EEF-85BB-414D-BE01-233BD258071B}" type="pres">
      <dgm:prSet presAssocID="{43E4153B-E97F-4EC4-B57A-A8D4FADADBB3}" presName="rect5ParTxNoCh" presStyleLbl="alignAcc1" presStyleIdx="4" presStyleCnt="5">
        <dgm:presLayoutVars>
          <dgm:chMax val="1"/>
          <dgm:bulletEnabled val="1"/>
        </dgm:presLayoutVars>
      </dgm:prSet>
      <dgm:spPr/>
      <dgm:t>
        <a:bodyPr/>
        <a:lstStyle/>
        <a:p>
          <a:endParaRPr lang="es-MX"/>
        </a:p>
      </dgm:t>
    </dgm:pt>
  </dgm:ptLst>
  <dgm:cxnLst>
    <dgm:cxn modelId="{5D86B8D0-850B-D844-BF55-03E910525887}" type="presOf" srcId="{43E4153B-E97F-4EC4-B57A-A8D4FADADBB3}" destId="{A0F4F9E9-0140-429A-A6D0-1F49815F3ED3}" srcOrd="0" destOrd="0" presId="urn:microsoft.com/office/officeart/2005/8/layout/target3"/>
    <dgm:cxn modelId="{EC0ABED9-742A-4A4B-B7E1-D9B656945680}" type="presOf" srcId="{1C032E95-17B5-4232-9D4B-FC12DF50D89A}" destId="{C464F646-531A-4FB9-B532-83590BD83445}" srcOrd="0" destOrd="0" presId="urn:microsoft.com/office/officeart/2005/8/layout/target3"/>
    <dgm:cxn modelId="{ACBC193C-B06A-0044-8F33-F48362730A9D}" type="presOf" srcId="{3EF92270-AD22-4E5E-86C3-B2A2C9B74F33}" destId="{46BE9204-5662-476D-BF38-3E490E5A07A6}" srcOrd="0" destOrd="0" presId="urn:microsoft.com/office/officeart/2005/8/layout/target3"/>
    <dgm:cxn modelId="{E85B4F92-6CB0-4EDE-A0E7-4AB7BFF125FC}" srcId="{CBB3C799-1505-4102-B9B7-13BDA3256BF0}" destId="{726FEB46-69EA-4D5B-BCCD-9F8EB068E730}" srcOrd="2" destOrd="0" parTransId="{936E35D0-F19C-42CF-8998-DCB01479F7B9}" sibTransId="{A4F6348A-229C-41CF-8979-FC829371D7C0}"/>
    <dgm:cxn modelId="{2E872D2E-B17F-8349-B3AA-FBE377E3BC4A}" type="presOf" srcId="{1C032E95-17B5-4232-9D4B-FC12DF50D89A}" destId="{F598D8F1-DFD0-41CA-9EE9-1B8B32E54DAA}" srcOrd="1" destOrd="0" presId="urn:microsoft.com/office/officeart/2005/8/layout/target3"/>
    <dgm:cxn modelId="{1FFB4C1A-E1D1-42FC-892B-CCEE97279503}" srcId="{CBB3C799-1505-4102-B9B7-13BDA3256BF0}" destId="{6C30874A-47B7-4BEE-8A79-C2DFBCF7DCDF}" srcOrd="3" destOrd="0" parTransId="{052FE81C-E26C-4CCF-9647-8B9EC923E066}" sibTransId="{5F2C27A4-A99E-45E2-A89D-9DC3C5B54CF0}"/>
    <dgm:cxn modelId="{9BE508B9-3E01-0B47-BB6A-592EAA5ABD8D}" type="presOf" srcId="{43E4153B-E97F-4EC4-B57A-A8D4FADADBB3}" destId="{B7F77EEF-85BB-414D-BE01-233BD258071B}" srcOrd="1" destOrd="0" presId="urn:microsoft.com/office/officeart/2005/8/layout/target3"/>
    <dgm:cxn modelId="{6211F00E-E0F5-9244-8D10-AC5216557900}" type="presOf" srcId="{6C30874A-47B7-4BEE-8A79-C2DFBCF7DCDF}" destId="{E820F523-7629-4FCD-A53A-B1B4A21F8A94}" srcOrd="1" destOrd="0" presId="urn:microsoft.com/office/officeart/2005/8/layout/target3"/>
    <dgm:cxn modelId="{C0EF9EAD-CDA0-9E48-B2DE-488B801373D2}" type="presOf" srcId="{6C30874A-47B7-4BEE-8A79-C2DFBCF7DCDF}" destId="{FD695547-7848-416F-B03A-09CDA1E22F50}" srcOrd="0" destOrd="0" presId="urn:microsoft.com/office/officeart/2005/8/layout/target3"/>
    <dgm:cxn modelId="{144CCF29-AB8E-4A8C-8F44-1FB9164EB47F}" srcId="{CBB3C799-1505-4102-B9B7-13BDA3256BF0}" destId="{43E4153B-E97F-4EC4-B57A-A8D4FADADBB3}" srcOrd="4" destOrd="0" parTransId="{9560DF4B-E60A-47DA-A351-69C768ABE1F1}" sibTransId="{4DC13369-9AF8-43BC-B5E5-9A774FE7501B}"/>
    <dgm:cxn modelId="{E77869AD-1E6A-48C9-A13F-37C3DC72A62B}" srcId="{CBB3C799-1505-4102-B9B7-13BDA3256BF0}" destId="{1C032E95-17B5-4232-9D4B-FC12DF50D89A}" srcOrd="1" destOrd="0" parTransId="{2ABC1F42-5DB1-4FF9-9C86-6C9B35FBC4BB}" sibTransId="{9EADF472-7CC3-4F90-A71A-567C2ADA2EC2}"/>
    <dgm:cxn modelId="{8939339A-B75B-3A4A-93C1-CDA6737CDD18}" type="presOf" srcId="{3EF92270-AD22-4E5E-86C3-B2A2C9B74F33}" destId="{941828B9-CA68-4882-A4F2-9DFCF41A75AE}" srcOrd="1" destOrd="0" presId="urn:microsoft.com/office/officeart/2005/8/layout/target3"/>
    <dgm:cxn modelId="{F904E9F6-8386-5A49-9058-9B42C25889EB}" type="presOf" srcId="{726FEB46-69EA-4D5B-BCCD-9F8EB068E730}" destId="{143E4EC1-FEE2-452D-A283-1767F4EF8812}" srcOrd="0" destOrd="0" presId="urn:microsoft.com/office/officeart/2005/8/layout/target3"/>
    <dgm:cxn modelId="{CE36592B-D6D7-8A48-8326-B26FFB1871A6}" type="presOf" srcId="{726FEB46-69EA-4D5B-BCCD-9F8EB068E730}" destId="{F8604B58-C699-4F12-BD67-F0DEC3364178}" srcOrd="1" destOrd="0" presId="urn:microsoft.com/office/officeart/2005/8/layout/target3"/>
    <dgm:cxn modelId="{276DA593-7E3A-9042-BFBB-7083E8D9A760}" type="presOf" srcId="{CBB3C799-1505-4102-B9B7-13BDA3256BF0}" destId="{219F422E-BBCA-48FE-B67C-87DC36E80F64}" srcOrd="0" destOrd="0" presId="urn:microsoft.com/office/officeart/2005/8/layout/target3"/>
    <dgm:cxn modelId="{51B0DB42-4465-47CA-95CA-02CDEA0A4FB0}" srcId="{CBB3C799-1505-4102-B9B7-13BDA3256BF0}" destId="{3EF92270-AD22-4E5E-86C3-B2A2C9B74F33}" srcOrd="0" destOrd="0" parTransId="{F9175AC6-20CB-4755-80C8-29297AF9B4BC}" sibTransId="{907269A2-07AC-4F50-94D0-0D87766EBCC2}"/>
    <dgm:cxn modelId="{F4D86F46-0713-9543-B9B4-3DC98067D054}" type="presParOf" srcId="{219F422E-BBCA-48FE-B67C-87DC36E80F64}" destId="{3BB655F4-C438-4E68-824C-744642AED628}" srcOrd="0" destOrd="0" presId="urn:microsoft.com/office/officeart/2005/8/layout/target3"/>
    <dgm:cxn modelId="{FAF41816-8E84-5E4F-9DC7-4BF5DBB9775D}" type="presParOf" srcId="{219F422E-BBCA-48FE-B67C-87DC36E80F64}" destId="{DDF1ADED-F279-4B30-B0E1-EACF2A15C039}" srcOrd="1" destOrd="0" presId="urn:microsoft.com/office/officeart/2005/8/layout/target3"/>
    <dgm:cxn modelId="{514E957F-393C-1C47-AA89-892934902C95}" type="presParOf" srcId="{219F422E-BBCA-48FE-B67C-87DC36E80F64}" destId="{46BE9204-5662-476D-BF38-3E490E5A07A6}" srcOrd="2" destOrd="0" presId="urn:microsoft.com/office/officeart/2005/8/layout/target3"/>
    <dgm:cxn modelId="{92F392C9-199F-B74F-B5E6-93273C215639}" type="presParOf" srcId="{219F422E-BBCA-48FE-B67C-87DC36E80F64}" destId="{85F9C21C-27DA-4B09-9FA9-8ACE1F4E9CFF}" srcOrd="3" destOrd="0" presId="urn:microsoft.com/office/officeart/2005/8/layout/target3"/>
    <dgm:cxn modelId="{1D67CF07-6015-F648-B06F-4473B6E00842}" type="presParOf" srcId="{219F422E-BBCA-48FE-B67C-87DC36E80F64}" destId="{60722AB4-C41A-4C7C-A5A3-07DD9861E1F1}" srcOrd="4" destOrd="0" presId="urn:microsoft.com/office/officeart/2005/8/layout/target3"/>
    <dgm:cxn modelId="{8BC25F2D-05CE-7D44-B207-7F8B8D764077}" type="presParOf" srcId="{219F422E-BBCA-48FE-B67C-87DC36E80F64}" destId="{C464F646-531A-4FB9-B532-83590BD83445}" srcOrd="5" destOrd="0" presId="urn:microsoft.com/office/officeart/2005/8/layout/target3"/>
    <dgm:cxn modelId="{5275B26F-126A-154D-9F1E-4F917A700184}" type="presParOf" srcId="{219F422E-BBCA-48FE-B67C-87DC36E80F64}" destId="{35873BA4-DB1A-4C32-B8F2-CE754B5777F3}" srcOrd="6" destOrd="0" presId="urn:microsoft.com/office/officeart/2005/8/layout/target3"/>
    <dgm:cxn modelId="{53D8B742-A731-3749-BEA5-EFFACD3D34CD}" type="presParOf" srcId="{219F422E-BBCA-48FE-B67C-87DC36E80F64}" destId="{802A2685-A6D4-443F-ADB8-DE0B668184E4}" srcOrd="7" destOrd="0" presId="urn:microsoft.com/office/officeart/2005/8/layout/target3"/>
    <dgm:cxn modelId="{A77CE2E3-0D5E-3B43-8904-B9E165B27B9B}" type="presParOf" srcId="{219F422E-BBCA-48FE-B67C-87DC36E80F64}" destId="{143E4EC1-FEE2-452D-A283-1767F4EF8812}" srcOrd="8" destOrd="0" presId="urn:microsoft.com/office/officeart/2005/8/layout/target3"/>
    <dgm:cxn modelId="{A7EA9CB2-E283-CF4E-B677-4D38BE1BEF5B}" type="presParOf" srcId="{219F422E-BBCA-48FE-B67C-87DC36E80F64}" destId="{1034A8FB-09BB-45F5-B594-5FE10CF795AA}" srcOrd="9" destOrd="0" presId="urn:microsoft.com/office/officeart/2005/8/layout/target3"/>
    <dgm:cxn modelId="{047774EC-B4C7-ED48-8153-7F0E96F42B49}" type="presParOf" srcId="{219F422E-BBCA-48FE-B67C-87DC36E80F64}" destId="{20D57C94-5E50-46F8-B0C3-8BA2EDAE9DF4}" srcOrd="10" destOrd="0" presId="urn:microsoft.com/office/officeart/2005/8/layout/target3"/>
    <dgm:cxn modelId="{4E8619EA-AE44-9342-B122-33A8767A254B}" type="presParOf" srcId="{219F422E-BBCA-48FE-B67C-87DC36E80F64}" destId="{FD695547-7848-416F-B03A-09CDA1E22F50}" srcOrd="11" destOrd="0" presId="urn:microsoft.com/office/officeart/2005/8/layout/target3"/>
    <dgm:cxn modelId="{FE052673-776C-B444-8F0C-86D02451ABC1}" type="presParOf" srcId="{219F422E-BBCA-48FE-B67C-87DC36E80F64}" destId="{4E260B44-7E09-43D7-86E1-C238C38029D3}" srcOrd="12" destOrd="0" presId="urn:microsoft.com/office/officeart/2005/8/layout/target3"/>
    <dgm:cxn modelId="{0D4369FB-E5B0-DD43-9F91-06CECF4E3E19}" type="presParOf" srcId="{219F422E-BBCA-48FE-B67C-87DC36E80F64}" destId="{CE93473D-F077-4C75-8046-4D8EEBACBDCC}" srcOrd="13" destOrd="0" presId="urn:microsoft.com/office/officeart/2005/8/layout/target3"/>
    <dgm:cxn modelId="{BB244E6A-7403-B04C-92AF-773CDFCB216A}" type="presParOf" srcId="{219F422E-BBCA-48FE-B67C-87DC36E80F64}" destId="{A0F4F9E9-0140-429A-A6D0-1F49815F3ED3}" srcOrd="14" destOrd="0" presId="urn:microsoft.com/office/officeart/2005/8/layout/target3"/>
    <dgm:cxn modelId="{8968AD61-C619-6347-852C-53E338FBCB17}" type="presParOf" srcId="{219F422E-BBCA-48FE-B67C-87DC36E80F64}" destId="{941828B9-CA68-4882-A4F2-9DFCF41A75AE}" srcOrd="15" destOrd="0" presId="urn:microsoft.com/office/officeart/2005/8/layout/target3"/>
    <dgm:cxn modelId="{22269429-100F-8448-9CB2-77667B9846AC}" type="presParOf" srcId="{219F422E-BBCA-48FE-B67C-87DC36E80F64}" destId="{F598D8F1-DFD0-41CA-9EE9-1B8B32E54DAA}" srcOrd="16" destOrd="0" presId="urn:microsoft.com/office/officeart/2005/8/layout/target3"/>
    <dgm:cxn modelId="{FBD33027-9383-1C44-96F4-464A864027E8}" type="presParOf" srcId="{219F422E-BBCA-48FE-B67C-87DC36E80F64}" destId="{F8604B58-C699-4F12-BD67-F0DEC3364178}" srcOrd="17" destOrd="0" presId="urn:microsoft.com/office/officeart/2005/8/layout/target3"/>
    <dgm:cxn modelId="{B855FD2E-86D7-214D-9AAC-F8240C84D1BE}" type="presParOf" srcId="{219F422E-BBCA-48FE-B67C-87DC36E80F64}" destId="{E820F523-7629-4FCD-A53A-B1B4A21F8A94}" srcOrd="18" destOrd="0" presId="urn:microsoft.com/office/officeart/2005/8/layout/target3"/>
    <dgm:cxn modelId="{2DACEB81-E9B5-534D-B8A0-6898DACC1132}" type="presParOf" srcId="{219F422E-BBCA-48FE-B67C-87DC36E80F64}" destId="{B7F77EEF-85BB-414D-BE01-233BD258071B}" srcOrd="19" destOrd="0" presId="urn:microsoft.com/office/officeart/2005/8/layout/target3"/>
  </dgm:cxnLst>
  <dgm:bg/>
  <dgm:whole>
    <a:ln>
      <a:solidFill>
        <a:srgbClr val="388273"/>
      </a:solid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4637F1-D908-F744-B440-DAD334C25A74}">
      <dsp:nvSpPr>
        <dsp:cNvPr id="0" name=""/>
        <dsp:cNvSpPr/>
      </dsp:nvSpPr>
      <dsp:spPr>
        <a:xfrm>
          <a:off x="2519533" y="1332154"/>
          <a:ext cx="4032463" cy="3888419"/>
        </a:xfrm>
        <a:prstGeom prst="ellipse">
          <a:avLst/>
        </a:prstGeom>
        <a:solidFill>
          <a:schemeClr val="accent5">
            <a:lumMod val="50000"/>
          </a:schemeClr>
        </a:solidFill>
        <a:ln w="76200" cap="flat" cmpd="sng" algn="ctr">
          <a:solidFill>
            <a:srgbClr val="FF9933"/>
          </a:solidFill>
          <a:prstDash val="sysDash"/>
        </a:ln>
        <a:effectLst/>
      </dsp:spPr>
      <dsp:style>
        <a:lnRef idx="3">
          <a:scrgbClr r="0" g="0" b="0"/>
        </a:lnRef>
        <a:fillRef idx="1">
          <a:scrgbClr r="0" g="0" b="0"/>
        </a:fillRef>
        <a:effectRef idx="0">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b="1" kern="1200" dirty="0" smtClean="0">
              <a:solidFill>
                <a:srgbClr val="FF6600"/>
              </a:solidFill>
              <a:latin typeface="Calibri"/>
              <a:cs typeface="Calibri"/>
            </a:rPr>
            <a:t>Cambio orgánico EVOLUCIÓN</a:t>
          </a:r>
          <a:endParaRPr lang="es-ES" sz="2800" b="1" kern="1200" dirty="0">
            <a:solidFill>
              <a:srgbClr val="FF6600"/>
            </a:solidFill>
            <a:latin typeface="Calibri"/>
            <a:cs typeface="Calibri"/>
          </a:endParaRPr>
        </a:p>
      </dsp:txBody>
      <dsp:txXfrm>
        <a:off x="2519533" y="1332154"/>
        <a:ext cx="4032463" cy="3888419"/>
      </dsp:txXfrm>
    </dsp:sp>
    <dsp:sp modelId="{C4C4E3F4-AA2F-5B4A-BBD2-634E01563F36}">
      <dsp:nvSpPr>
        <dsp:cNvPr id="0" name=""/>
        <dsp:cNvSpPr/>
      </dsp:nvSpPr>
      <dsp:spPr>
        <a:xfrm>
          <a:off x="3627086" y="648"/>
          <a:ext cx="1817358" cy="1817358"/>
        </a:xfrm>
        <a:prstGeom prst="ellipse">
          <a:avLst/>
        </a:prstGeom>
        <a:solidFill>
          <a:schemeClr val="accent5">
            <a:lumMod val="50000"/>
          </a:schemeClr>
        </a:solidFill>
        <a:ln w="57150" cap="flat" cmpd="sng" algn="ctr">
          <a:solidFill>
            <a:srgbClr val="FF9933"/>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solidFill>
                <a:srgbClr val="FF6600"/>
              </a:solidFill>
              <a:latin typeface="Calibri"/>
              <a:cs typeface="Calibri"/>
            </a:rPr>
            <a:t>Biogeografía</a:t>
          </a:r>
        </a:p>
        <a:p>
          <a:pPr lvl="0" algn="ctr" defTabSz="622300">
            <a:lnSpc>
              <a:spcPct val="90000"/>
            </a:lnSpc>
            <a:spcBef>
              <a:spcPct val="0"/>
            </a:spcBef>
            <a:spcAft>
              <a:spcPct val="35000"/>
            </a:spcAft>
          </a:pPr>
          <a:r>
            <a:rPr lang="es-ES" sz="1400" kern="1200" dirty="0" smtClean="0">
              <a:solidFill>
                <a:schemeClr val="bg2"/>
              </a:solidFill>
              <a:latin typeface="Calibri"/>
              <a:cs typeface="Calibri"/>
            </a:rPr>
            <a:t>(Causas de la distribución en tiempo y espacio)</a:t>
          </a:r>
          <a:endParaRPr lang="es-ES" sz="1400" kern="1200" dirty="0">
            <a:solidFill>
              <a:schemeClr val="bg2"/>
            </a:solidFill>
            <a:latin typeface="Calibri"/>
            <a:cs typeface="Calibri"/>
          </a:endParaRPr>
        </a:p>
      </dsp:txBody>
      <dsp:txXfrm>
        <a:off x="3627086" y="648"/>
        <a:ext cx="1817358" cy="1817358"/>
      </dsp:txXfrm>
    </dsp:sp>
    <dsp:sp modelId="{49BC6539-CF55-A943-AC30-2AE6F296843B}">
      <dsp:nvSpPr>
        <dsp:cNvPr id="0" name=""/>
        <dsp:cNvSpPr/>
      </dsp:nvSpPr>
      <dsp:spPr>
        <a:xfrm>
          <a:off x="5300833" y="693937"/>
          <a:ext cx="1817358" cy="1817358"/>
        </a:xfrm>
        <a:prstGeom prst="ellipse">
          <a:avLst/>
        </a:prstGeom>
        <a:solidFill>
          <a:schemeClr val="accent5">
            <a:lumMod val="50000"/>
          </a:schemeClr>
        </a:solidFill>
        <a:ln w="57150" cap="flat" cmpd="sng" algn="ctr">
          <a:solidFill>
            <a:srgbClr val="FF9933"/>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solidFill>
                <a:srgbClr val="FF6600"/>
              </a:solidFill>
              <a:latin typeface="Calibri"/>
              <a:cs typeface="Calibri"/>
            </a:rPr>
            <a:t>Paleontología</a:t>
          </a:r>
        </a:p>
        <a:p>
          <a:pPr lvl="0" algn="ctr" defTabSz="622300">
            <a:lnSpc>
              <a:spcPct val="90000"/>
            </a:lnSpc>
            <a:spcBef>
              <a:spcPct val="0"/>
            </a:spcBef>
            <a:spcAft>
              <a:spcPct val="35000"/>
            </a:spcAft>
          </a:pPr>
          <a:r>
            <a:rPr lang="es-ES" sz="1400" kern="1200" dirty="0" smtClean="0">
              <a:solidFill>
                <a:schemeClr val="bg2"/>
              </a:solidFill>
              <a:latin typeface="Calibri"/>
              <a:cs typeface="Calibri"/>
            </a:rPr>
            <a:t>(Diferencias entre efectos de extinción y adaptación)</a:t>
          </a:r>
          <a:endParaRPr lang="es-ES" sz="1400" kern="1200" dirty="0">
            <a:solidFill>
              <a:schemeClr val="bg2"/>
            </a:solidFill>
            <a:latin typeface="Calibri"/>
            <a:cs typeface="Calibri"/>
          </a:endParaRPr>
        </a:p>
      </dsp:txBody>
      <dsp:txXfrm>
        <a:off x="5300833" y="693937"/>
        <a:ext cx="1817358" cy="1817358"/>
      </dsp:txXfrm>
    </dsp:sp>
    <dsp:sp modelId="{A140C3A0-A720-A649-84AB-1365EA1594E0}">
      <dsp:nvSpPr>
        <dsp:cNvPr id="0" name=""/>
        <dsp:cNvSpPr/>
      </dsp:nvSpPr>
      <dsp:spPr>
        <a:xfrm>
          <a:off x="5994122" y="2367684"/>
          <a:ext cx="1817358" cy="1817358"/>
        </a:xfrm>
        <a:prstGeom prst="ellipse">
          <a:avLst/>
        </a:prstGeom>
        <a:solidFill>
          <a:schemeClr val="accent5">
            <a:lumMod val="50000"/>
          </a:schemeClr>
        </a:solidFill>
        <a:ln w="57150" cap="flat" cmpd="sng" algn="ctr">
          <a:solidFill>
            <a:srgbClr val="FF9933"/>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solidFill>
                <a:srgbClr val="FF6600"/>
              </a:solidFill>
              <a:latin typeface="Calibri"/>
              <a:cs typeface="Calibri"/>
            </a:rPr>
            <a:t>Bioestratigrafía</a:t>
          </a:r>
        </a:p>
        <a:p>
          <a:pPr lvl="0" algn="ctr" defTabSz="622300">
            <a:lnSpc>
              <a:spcPct val="90000"/>
            </a:lnSpc>
            <a:spcBef>
              <a:spcPct val="0"/>
            </a:spcBef>
            <a:spcAft>
              <a:spcPct val="35000"/>
            </a:spcAft>
          </a:pPr>
          <a:r>
            <a:rPr lang="es-ES" sz="1400" kern="1200" dirty="0" smtClean="0">
              <a:solidFill>
                <a:schemeClr val="bg2"/>
              </a:solidFill>
              <a:latin typeface="Calibri"/>
              <a:cs typeface="Calibri"/>
            </a:rPr>
            <a:t>(Geología histórica, geodinámica y T)</a:t>
          </a:r>
          <a:endParaRPr lang="es-ES" sz="1400" kern="1200" dirty="0">
            <a:solidFill>
              <a:schemeClr val="bg2"/>
            </a:solidFill>
            <a:latin typeface="Calibri"/>
            <a:cs typeface="Calibri"/>
          </a:endParaRPr>
        </a:p>
      </dsp:txBody>
      <dsp:txXfrm>
        <a:off x="5994122" y="2367684"/>
        <a:ext cx="1817358" cy="1817358"/>
      </dsp:txXfrm>
    </dsp:sp>
    <dsp:sp modelId="{EA8FC148-6408-754E-9ECE-631EB06770E0}">
      <dsp:nvSpPr>
        <dsp:cNvPr id="0" name=""/>
        <dsp:cNvSpPr/>
      </dsp:nvSpPr>
      <dsp:spPr>
        <a:xfrm>
          <a:off x="5300833" y="4041432"/>
          <a:ext cx="1817358" cy="1817358"/>
        </a:xfrm>
        <a:prstGeom prst="ellipse">
          <a:avLst/>
        </a:prstGeom>
        <a:solidFill>
          <a:schemeClr val="accent5">
            <a:lumMod val="50000"/>
          </a:schemeClr>
        </a:solidFill>
        <a:ln w="57150" cap="flat" cmpd="sng" algn="ctr">
          <a:solidFill>
            <a:srgbClr val="FF9933"/>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solidFill>
                <a:srgbClr val="FF6600"/>
              </a:solidFill>
              <a:latin typeface="Calibri"/>
              <a:cs typeface="Calibri"/>
            </a:rPr>
            <a:t>Biología Celular y Genética </a:t>
          </a:r>
        </a:p>
        <a:p>
          <a:pPr lvl="0" algn="ctr" defTabSz="622300">
            <a:lnSpc>
              <a:spcPct val="90000"/>
            </a:lnSpc>
            <a:spcBef>
              <a:spcPct val="0"/>
            </a:spcBef>
            <a:spcAft>
              <a:spcPct val="35000"/>
            </a:spcAft>
          </a:pPr>
          <a:r>
            <a:rPr lang="es-ES" sz="1400" kern="1200" dirty="0" smtClean="0">
              <a:solidFill>
                <a:schemeClr val="bg2"/>
              </a:solidFill>
              <a:latin typeface="Calibri"/>
              <a:cs typeface="Calibri"/>
            </a:rPr>
            <a:t>(Unidad y diversidad)</a:t>
          </a:r>
          <a:endParaRPr lang="es-ES" sz="1400" kern="1200" dirty="0">
            <a:solidFill>
              <a:schemeClr val="bg2"/>
            </a:solidFill>
            <a:latin typeface="Calibri"/>
            <a:cs typeface="Calibri"/>
          </a:endParaRPr>
        </a:p>
      </dsp:txBody>
      <dsp:txXfrm>
        <a:off x="5300833" y="4041432"/>
        <a:ext cx="1817358" cy="1817358"/>
      </dsp:txXfrm>
    </dsp:sp>
    <dsp:sp modelId="{920EEB2C-08F3-0E45-8E0B-84768DD29EF0}">
      <dsp:nvSpPr>
        <dsp:cNvPr id="0" name=""/>
        <dsp:cNvSpPr/>
      </dsp:nvSpPr>
      <dsp:spPr>
        <a:xfrm>
          <a:off x="3627086" y="4734721"/>
          <a:ext cx="1817358" cy="1817358"/>
        </a:xfrm>
        <a:prstGeom prst="ellipse">
          <a:avLst/>
        </a:prstGeom>
        <a:solidFill>
          <a:schemeClr val="accent5">
            <a:lumMod val="50000"/>
          </a:schemeClr>
        </a:solidFill>
        <a:ln w="57150" cap="flat" cmpd="sng" algn="ctr">
          <a:solidFill>
            <a:srgbClr val="FF9933"/>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solidFill>
                <a:srgbClr val="FF6600"/>
              </a:solidFill>
              <a:latin typeface="Calibri"/>
              <a:cs typeface="Calibri"/>
            </a:rPr>
            <a:t>Anatomía, Fisiología y Embriología</a:t>
          </a:r>
        </a:p>
        <a:p>
          <a:pPr lvl="0" algn="ctr" defTabSz="622300">
            <a:lnSpc>
              <a:spcPct val="90000"/>
            </a:lnSpc>
            <a:spcBef>
              <a:spcPct val="0"/>
            </a:spcBef>
            <a:spcAft>
              <a:spcPct val="35000"/>
            </a:spcAft>
          </a:pPr>
          <a:r>
            <a:rPr lang="es-ES" sz="1400" kern="1200" dirty="0" smtClean="0">
              <a:solidFill>
                <a:schemeClr val="bg2"/>
              </a:solidFill>
              <a:latin typeface="Calibri"/>
              <a:cs typeface="Calibri"/>
            </a:rPr>
            <a:t>(Recapitulación)</a:t>
          </a:r>
          <a:endParaRPr lang="es-ES" sz="1400" kern="1200" dirty="0">
            <a:solidFill>
              <a:schemeClr val="bg2"/>
            </a:solidFill>
            <a:latin typeface="Calibri"/>
            <a:cs typeface="Calibri"/>
          </a:endParaRPr>
        </a:p>
      </dsp:txBody>
      <dsp:txXfrm>
        <a:off x="3627086" y="4734721"/>
        <a:ext cx="1817358" cy="1817358"/>
      </dsp:txXfrm>
    </dsp:sp>
    <dsp:sp modelId="{FBDE4FB2-6025-B745-B0ED-FE3C959F2122}">
      <dsp:nvSpPr>
        <dsp:cNvPr id="0" name=""/>
        <dsp:cNvSpPr/>
      </dsp:nvSpPr>
      <dsp:spPr>
        <a:xfrm>
          <a:off x="1953339" y="4041432"/>
          <a:ext cx="1817358" cy="1817358"/>
        </a:xfrm>
        <a:prstGeom prst="ellipse">
          <a:avLst/>
        </a:prstGeom>
        <a:solidFill>
          <a:schemeClr val="accent5">
            <a:lumMod val="50000"/>
          </a:schemeClr>
        </a:solidFill>
        <a:ln w="57150" cap="flat" cmpd="sng" algn="ctr">
          <a:solidFill>
            <a:srgbClr val="FF9933"/>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solidFill>
                <a:srgbClr val="FF6600"/>
              </a:solidFill>
              <a:latin typeface="Calibri"/>
              <a:cs typeface="Calibri"/>
            </a:rPr>
            <a:t>Taxonomía</a:t>
          </a:r>
        </a:p>
        <a:p>
          <a:pPr lvl="0" algn="ctr" defTabSz="622300">
            <a:lnSpc>
              <a:spcPct val="90000"/>
            </a:lnSpc>
            <a:spcBef>
              <a:spcPct val="0"/>
            </a:spcBef>
            <a:spcAft>
              <a:spcPct val="35000"/>
            </a:spcAft>
          </a:pPr>
          <a:r>
            <a:rPr lang="es-ES" sz="1400" kern="1200" dirty="0" smtClean="0">
              <a:solidFill>
                <a:schemeClr val="bg2"/>
              </a:solidFill>
              <a:latin typeface="Calibri"/>
              <a:cs typeface="Calibri"/>
            </a:rPr>
            <a:t>(Catálogo, relación y riqueza de especies)</a:t>
          </a:r>
          <a:endParaRPr lang="es-ES" sz="1400" kern="1200" dirty="0">
            <a:solidFill>
              <a:schemeClr val="bg2"/>
            </a:solidFill>
            <a:latin typeface="Calibri"/>
            <a:cs typeface="Calibri"/>
          </a:endParaRPr>
        </a:p>
      </dsp:txBody>
      <dsp:txXfrm>
        <a:off x="1953339" y="4041432"/>
        <a:ext cx="1817358" cy="1817358"/>
      </dsp:txXfrm>
    </dsp:sp>
    <dsp:sp modelId="{0CE4196B-10F4-F74E-BDA3-3F2AB8255AD1}">
      <dsp:nvSpPr>
        <dsp:cNvPr id="0" name=""/>
        <dsp:cNvSpPr/>
      </dsp:nvSpPr>
      <dsp:spPr>
        <a:xfrm>
          <a:off x="1260050" y="2367684"/>
          <a:ext cx="1817358" cy="1817358"/>
        </a:xfrm>
        <a:prstGeom prst="ellipse">
          <a:avLst/>
        </a:prstGeom>
        <a:solidFill>
          <a:schemeClr val="accent5">
            <a:lumMod val="50000"/>
          </a:schemeClr>
        </a:solidFill>
        <a:ln w="57150" cap="flat" cmpd="sng" algn="ctr">
          <a:solidFill>
            <a:srgbClr val="FF9933"/>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solidFill>
                <a:srgbClr val="FF6600"/>
              </a:solidFill>
              <a:latin typeface="Calibri"/>
              <a:cs typeface="Calibri"/>
            </a:rPr>
            <a:t>Biodiversidad</a:t>
          </a:r>
        </a:p>
        <a:p>
          <a:pPr lvl="0" algn="ctr" defTabSz="622300">
            <a:lnSpc>
              <a:spcPct val="90000"/>
            </a:lnSpc>
            <a:spcBef>
              <a:spcPct val="0"/>
            </a:spcBef>
            <a:spcAft>
              <a:spcPct val="35000"/>
            </a:spcAft>
          </a:pPr>
          <a:r>
            <a:rPr lang="es-ES" sz="1400" kern="1200" dirty="0" smtClean="0">
              <a:solidFill>
                <a:schemeClr val="bg2"/>
              </a:solidFill>
              <a:latin typeface="Calibri"/>
              <a:cs typeface="Calibri"/>
            </a:rPr>
            <a:t>(Genética, comunidades y ecosistemas)</a:t>
          </a:r>
          <a:endParaRPr lang="es-ES" sz="1400" kern="1200" dirty="0">
            <a:solidFill>
              <a:schemeClr val="bg2"/>
            </a:solidFill>
            <a:latin typeface="Calibri"/>
            <a:cs typeface="Calibri"/>
          </a:endParaRPr>
        </a:p>
      </dsp:txBody>
      <dsp:txXfrm>
        <a:off x="1260050" y="2367684"/>
        <a:ext cx="1817358" cy="1817358"/>
      </dsp:txXfrm>
    </dsp:sp>
    <dsp:sp modelId="{9F26B2B6-B4AF-5744-806C-70DD30BF7804}">
      <dsp:nvSpPr>
        <dsp:cNvPr id="0" name=""/>
        <dsp:cNvSpPr/>
      </dsp:nvSpPr>
      <dsp:spPr>
        <a:xfrm>
          <a:off x="1953339" y="693937"/>
          <a:ext cx="1817358" cy="1817358"/>
        </a:xfrm>
        <a:prstGeom prst="ellipse">
          <a:avLst/>
        </a:prstGeom>
        <a:solidFill>
          <a:schemeClr val="accent5">
            <a:lumMod val="50000"/>
          </a:schemeClr>
        </a:solidFill>
        <a:ln w="57150" cap="flat" cmpd="sng" algn="ctr">
          <a:solidFill>
            <a:srgbClr val="FF9933"/>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solidFill>
                <a:srgbClr val="FF6600"/>
              </a:solidFill>
              <a:latin typeface="Calibri"/>
              <a:cs typeface="Calibri"/>
            </a:rPr>
            <a:t>Ecología</a:t>
          </a:r>
        </a:p>
        <a:p>
          <a:pPr lvl="0" algn="ctr" defTabSz="622300">
            <a:lnSpc>
              <a:spcPct val="90000"/>
            </a:lnSpc>
            <a:spcBef>
              <a:spcPct val="0"/>
            </a:spcBef>
            <a:spcAft>
              <a:spcPct val="35000"/>
            </a:spcAft>
          </a:pPr>
          <a:r>
            <a:rPr lang="es-ES" sz="1400" kern="1200" dirty="0" smtClean="0">
              <a:solidFill>
                <a:schemeClr val="bg2"/>
              </a:solidFill>
              <a:latin typeface="Calibri"/>
              <a:cs typeface="Calibri"/>
            </a:rPr>
            <a:t>(Relevo/sucesión al medio ambiente y sus limitaciones)</a:t>
          </a:r>
          <a:endParaRPr lang="es-ES" sz="1400" kern="1200" dirty="0">
            <a:solidFill>
              <a:schemeClr val="bg2"/>
            </a:solidFill>
            <a:latin typeface="Calibri"/>
            <a:cs typeface="Calibri"/>
          </a:endParaRPr>
        </a:p>
      </dsp:txBody>
      <dsp:txXfrm>
        <a:off x="1953339" y="693937"/>
        <a:ext cx="1817358" cy="181735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B655F4-C438-4E68-824C-744642AED628}">
      <dsp:nvSpPr>
        <dsp:cNvPr id="0" name=""/>
        <dsp:cNvSpPr/>
      </dsp:nvSpPr>
      <dsp:spPr>
        <a:xfrm>
          <a:off x="0" y="203199"/>
          <a:ext cx="3657600" cy="3657600"/>
        </a:xfrm>
        <a:prstGeom prst="pie">
          <a:avLst>
            <a:gd name="adj1" fmla="val 5400000"/>
            <a:gd name="adj2" fmla="val 1620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BE9204-5662-476D-BF38-3E490E5A07A6}">
      <dsp:nvSpPr>
        <dsp:cNvPr id="0" name=""/>
        <dsp:cNvSpPr/>
      </dsp:nvSpPr>
      <dsp:spPr>
        <a:xfrm>
          <a:off x="1828800" y="203199"/>
          <a:ext cx="4267200" cy="3657600"/>
        </a:xfrm>
        <a:prstGeom prst="rect">
          <a:avLst/>
        </a:prstGeom>
        <a:solidFill>
          <a:schemeClr val="lt1">
            <a:alpha val="90000"/>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smtClean="0">
              <a:solidFill>
                <a:srgbClr val="388273"/>
              </a:solidFill>
              <a:latin typeface="Calibri"/>
              <a:cs typeface="Calibri"/>
            </a:rPr>
            <a:t>Diversificación </a:t>
          </a:r>
          <a:endParaRPr lang="es-MX" sz="2700" kern="1200" dirty="0">
            <a:solidFill>
              <a:srgbClr val="388273"/>
            </a:solidFill>
            <a:latin typeface="Calibri"/>
            <a:cs typeface="Calibri"/>
          </a:endParaRPr>
        </a:p>
      </dsp:txBody>
      <dsp:txXfrm>
        <a:off x="1828800" y="203199"/>
        <a:ext cx="4267200" cy="585216"/>
      </dsp:txXfrm>
    </dsp:sp>
    <dsp:sp modelId="{60722AB4-C41A-4C7C-A5A3-07DD9861E1F1}">
      <dsp:nvSpPr>
        <dsp:cNvPr id="0" name=""/>
        <dsp:cNvSpPr/>
      </dsp:nvSpPr>
      <dsp:spPr>
        <a:xfrm>
          <a:off x="384047" y="788415"/>
          <a:ext cx="2889504" cy="2889504"/>
        </a:xfrm>
        <a:prstGeom prst="pie">
          <a:avLst>
            <a:gd name="adj1" fmla="val 5400000"/>
            <a:gd name="adj2" fmla="val 16200000"/>
          </a:avLst>
        </a:prstGeom>
        <a:solidFill>
          <a:schemeClr val="accent1">
            <a:shade val="80000"/>
            <a:hueOff val="76561"/>
            <a:satOff val="-1098"/>
            <a:lumOff val="64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64F646-531A-4FB9-B532-83590BD83445}">
      <dsp:nvSpPr>
        <dsp:cNvPr id="0" name=""/>
        <dsp:cNvSpPr/>
      </dsp:nvSpPr>
      <dsp:spPr>
        <a:xfrm>
          <a:off x="1828800" y="788415"/>
          <a:ext cx="4267200" cy="2889504"/>
        </a:xfrm>
        <a:prstGeom prst="rect">
          <a:avLst/>
        </a:prstGeom>
        <a:solidFill>
          <a:schemeClr val="lt1">
            <a:alpha val="90000"/>
            <a:hueOff val="0"/>
            <a:satOff val="0"/>
            <a:lumOff val="0"/>
            <a:alphaOff val="0"/>
          </a:schemeClr>
        </a:solidFill>
        <a:ln w="25400" cap="flat" cmpd="sng" algn="ctr">
          <a:solidFill>
            <a:schemeClr val="accent1">
              <a:shade val="80000"/>
              <a:hueOff val="76561"/>
              <a:satOff val="-1098"/>
              <a:lumOff val="64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solidFill>
                <a:srgbClr val="388273"/>
              </a:solidFill>
              <a:latin typeface="Calibri"/>
              <a:cs typeface="Calibri"/>
            </a:rPr>
            <a:t>Divergencia </a:t>
          </a:r>
          <a:endParaRPr lang="es-MX" sz="2700" kern="1200" dirty="0">
            <a:solidFill>
              <a:srgbClr val="388273"/>
            </a:solidFill>
            <a:latin typeface="Calibri"/>
            <a:cs typeface="Calibri"/>
          </a:endParaRPr>
        </a:p>
      </dsp:txBody>
      <dsp:txXfrm>
        <a:off x="1828800" y="788415"/>
        <a:ext cx="4267200" cy="585216"/>
      </dsp:txXfrm>
    </dsp:sp>
    <dsp:sp modelId="{802A2685-A6D4-443F-ADB8-DE0B668184E4}">
      <dsp:nvSpPr>
        <dsp:cNvPr id="0" name=""/>
        <dsp:cNvSpPr/>
      </dsp:nvSpPr>
      <dsp:spPr>
        <a:xfrm>
          <a:off x="768096" y="1373631"/>
          <a:ext cx="2121408" cy="2121408"/>
        </a:xfrm>
        <a:prstGeom prst="pie">
          <a:avLst>
            <a:gd name="adj1" fmla="val 5400000"/>
            <a:gd name="adj2" fmla="val 16200000"/>
          </a:avLst>
        </a:prstGeom>
        <a:solidFill>
          <a:schemeClr val="accent1">
            <a:shade val="80000"/>
            <a:hueOff val="153123"/>
            <a:satOff val="-2196"/>
            <a:lumOff val="128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3E4EC1-FEE2-452D-A283-1767F4EF8812}">
      <dsp:nvSpPr>
        <dsp:cNvPr id="0" name=""/>
        <dsp:cNvSpPr/>
      </dsp:nvSpPr>
      <dsp:spPr>
        <a:xfrm>
          <a:off x="1828800" y="1373631"/>
          <a:ext cx="4267200" cy="2121408"/>
        </a:xfrm>
        <a:prstGeom prst="rect">
          <a:avLst/>
        </a:prstGeom>
        <a:solidFill>
          <a:schemeClr val="lt1">
            <a:alpha val="90000"/>
            <a:hueOff val="0"/>
            <a:satOff val="0"/>
            <a:lumOff val="0"/>
            <a:alphaOff val="0"/>
          </a:schemeClr>
        </a:solidFill>
        <a:ln w="25400" cap="flat" cmpd="sng" algn="ctr">
          <a:solidFill>
            <a:schemeClr val="accent1">
              <a:shade val="80000"/>
              <a:hueOff val="153123"/>
              <a:satOff val="-2196"/>
              <a:lumOff val="128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smtClean="0">
              <a:solidFill>
                <a:srgbClr val="388273"/>
              </a:solidFill>
              <a:latin typeface="Calibri"/>
              <a:cs typeface="Calibri"/>
            </a:rPr>
            <a:t>Convergencia </a:t>
          </a:r>
          <a:endParaRPr lang="es-MX" sz="2700" kern="1200" dirty="0">
            <a:solidFill>
              <a:srgbClr val="388273"/>
            </a:solidFill>
            <a:latin typeface="Calibri"/>
            <a:cs typeface="Calibri"/>
          </a:endParaRPr>
        </a:p>
      </dsp:txBody>
      <dsp:txXfrm>
        <a:off x="1828800" y="1373631"/>
        <a:ext cx="4267200" cy="585216"/>
      </dsp:txXfrm>
    </dsp:sp>
    <dsp:sp modelId="{20D57C94-5E50-46F8-B0C3-8BA2EDAE9DF4}">
      <dsp:nvSpPr>
        <dsp:cNvPr id="0" name=""/>
        <dsp:cNvSpPr/>
      </dsp:nvSpPr>
      <dsp:spPr>
        <a:xfrm>
          <a:off x="1152144" y="1958848"/>
          <a:ext cx="1353312" cy="1353312"/>
        </a:xfrm>
        <a:prstGeom prst="pie">
          <a:avLst>
            <a:gd name="adj1" fmla="val 5400000"/>
            <a:gd name="adj2" fmla="val 16200000"/>
          </a:avLst>
        </a:prstGeom>
        <a:solidFill>
          <a:schemeClr val="accent1">
            <a:shade val="80000"/>
            <a:hueOff val="229684"/>
            <a:satOff val="-3294"/>
            <a:lumOff val="192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695547-7848-416F-B03A-09CDA1E22F50}">
      <dsp:nvSpPr>
        <dsp:cNvPr id="0" name=""/>
        <dsp:cNvSpPr/>
      </dsp:nvSpPr>
      <dsp:spPr>
        <a:xfrm>
          <a:off x="1828800" y="1958848"/>
          <a:ext cx="4267200" cy="1353312"/>
        </a:xfrm>
        <a:prstGeom prst="rect">
          <a:avLst/>
        </a:prstGeom>
        <a:solidFill>
          <a:schemeClr val="lt1">
            <a:alpha val="90000"/>
            <a:hueOff val="0"/>
            <a:satOff val="0"/>
            <a:lumOff val="0"/>
            <a:alphaOff val="0"/>
          </a:schemeClr>
        </a:solidFill>
        <a:ln w="25400" cap="flat" cmpd="sng" algn="ctr">
          <a:solidFill>
            <a:schemeClr val="accent1">
              <a:shade val="80000"/>
              <a:hueOff val="229684"/>
              <a:satOff val="-3294"/>
              <a:lumOff val="192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smtClean="0">
              <a:solidFill>
                <a:srgbClr val="388273"/>
              </a:solidFill>
              <a:latin typeface="Calibri"/>
              <a:cs typeface="Calibri"/>
            </a:rPr>
            <a:t>Paralelismo </a:t>
          </a:r>
          <a:endParaRPr lang="es-MX" sz="2700" kern="1200" dirty="0">
            <a:solidFill>
              <a:srgbClr val="388273"/>
            </a:solidFill>
            <a:latin typeface="Calibri"/>
            <a:cs typeface="Calibri"/>
          </a:endParaRPr>
        </a:p>
      </dsp:txBody>
      <dsp:txXfrm>
        <a:off x="1828800" y="1958848"/>
        <a:ext cx="4267200" cy="585216"/>
      </dsp:txXfrm>
    </dsp:sp>
    <dsp:sp modelId="{CE93473D-F077-4C75-8046-4D8EEBACBDCC}">
      <dsp:nvSpPr>
        <dsp:cNvPr id="0" name=""/>
        <dsp:cNvSpPr/>
      </dsp:nvSpPr>
      <dsp:spPr>
        <a:xfrm>
          <a:off x="1536192" y="2544064"/>
          <a:ext cx="585216" cy="585216"/>
        </a:xfrm>
        <a:prstGeom prst="pie">
          <a:avLst>
            <a:gd name="adj1" fmla="val 5400000"/>
            <a:gd name="adj2" fmla="val 16200000"/>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F4F9E9-0140-429A-A6D0-1F49815F3ED3}">
      <dsp:nvSpPr>
        <dsp:cNvPr id="0" name=""/>
        <dsp:cNvSpPr/>
      </dsp:nvSpPr>
      <dsp:spPr>
        <a:xfrm>
          <a:off x="1828800" y="2544064"/>
          <a:ext cx="4267200" cy="585216"/>
        </a:xfrm>
        <a:prstGeom prst="rect">
          <a:avLst/>
        </a:prstGeom>
        <a:solidFill>
          <a:schemeClr val="lt1">
            <a:alpha val="90000"/>
            <a:hueOff val="0"/>
            <a:satOff val="0"/>
            <a:lumOff val="0"/>
            <a:alphaOff val="0"/>
          </a:schemeClr>
        </a:solidFill>
        <a:ln w="25400" cap="flat" cmpd="sng" algn="ctr">
          <a:solidFill>
            <a:schemeClr val="accent1">
              <a:shade val="80000"/>
              <a:hueOff val="306246"/>
              <a:satOff val="-4392"/>
              <a:lumOff val="256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smtClean="0">
              <a:solidFill>
                <a:srgbClr val="388273"/>
              </a:solidFill>
              <a:latin typeface="Calibri"/>
              <a:cs typeface="Calibri"/>
            </a:rPr>
            <a:t>Radiación </a:t>
          </a:r>
          <a:endParaRPr lang="es-MX" sz="2700" kern="1200" dirty="0">
            <a:solidFill>
              <a:srgbClr val="388273"/>
            </a:solidFill>
            <a:latin typeface="Calibri"/>
            <a:cs typeface="Calibri"/>
          </a:endParaRPr>
        </a:p>
      </dsp:txBody>
      <dsp:txXfrm>
        <a:off x="1828800" y="2544064"/>
        <a:ext cx="4267200" cy="585216"/>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image" Target="../media/image3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7.png"/></Relationships>
</file>

<file path=ppt/drawings/_rels/vmlDrawing5.v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image" Target="../media/image8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9.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image" Target="../media/image123.png"/></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image" Target="../media/image14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0138FB-BBDF-7B46-9E95-7D5D5D111C0F}" type="datetimeFigureOut">
              <a:rPr lang="es-ES" smtClean="0"/>
              <a:pPr/>
              <a:t>03/03/2018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752B5D-037A-554B-8650-6B60B7693CBC}" type="slidenum">
              <a:rPr lang="es-ES" smtClean="0"/>
              <a:pPr/>
              <a:t>‹Nº›</a:t>
            </a:fld>
            <a:endParaRPr lang="es-ES"/>
          </a:p>
        </p:txBody>
      </p:sp>
    </p:spTree>
    <p:extLst>
      <p:ext uri="{BB962C8B-B14F-4D97-AF65-F5344CB8AC3E}">
        <p14:creationId xmlns:p14="http://schemas.microsoft.com/office/powerpoint/2010/main" xmlns="" val="324404298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86073D89-F646-4236-9580-ED66CF53CDF7}" type="slidenum">
              <a:rPr lang="es-MX" smtClean="0"/>
              <a:pPr/>
              <a:t>31</a:t>
            </a:fld>
            <a:endParaRPr lang="es-MX" smtClean="0"/>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a:ln/>
        </p:spPr>
      </p:sp>
      <p:sp>
        <p:nvSpPr>
          <p:cNvPr id="3" name="2 Marcador de notas"/>
          <p:cNvSpPr>
            <a:spLocks noGrp="1"/>
          </p:cNvSpPr>
          <p:nvPr>
            <p:ph type="body" idx="1"/>
          </p:nvPr>
        </p:nvSpPr>
        <p:spPr/>
        <p:txBody>
          <a:bodyPr>
            <a:normAutofit/>
          </a:bodyPr>
          <a:lstStyle/>
          <a:p>
            <a:r>
              <a:rPr lang="es-MX">
                <a:latin typeface="Calibri" charset="0"/>
              </a:rPr>
              <a:t>Los cetáceos que  incluyen ballenas y delfines, son un grupo que evolucionó  a partir de mamíferos terrestres de hábitos anfibios, probablemente durante el Eoceno. </a:t>
            </a:r>
            <a:endParaRPr lang="es-MX">
              <a:latin typeface="Times New Roman" charset="0"/>
            </a:endParaRPr>
          </a:p>
        </p:txBody>
      </p:sp>
      <p:sp>
        <p:nvSpPr>
          <p:cNvPr id="45060" name="3 Marcador de número de diapositiva"/>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EAAB621E-6DF1-EB41-9F8B-35D0AA1CC935}" type="slidenum">
              <a:rPr lang="es-MX" sz="1200"/>
              <a:pPr eaLnBrk="1" hangingPunct="1"/>
              <a:t>42</a:t>
            </a:fld>
            <a:endParaRPr lang="es-MX"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a:ln/>
        </p:spPr>
      </p:sp>
      <p:sp>
        <p:nvSpPr>
          <p:cNvPr id="46083" name="2 Marcador de notas"/>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s-MX">
              <a:latin typeface="Times New Roman" charset="0"/>
            </a:endParaRPr>
          </a:p>
        </p:txBody>
      </p:sp>
      <p:sp>
        <p:nvSpPr>
          <p:cNvPr id="46084" name="3 Marcador de número de diapositiva"/>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79874810-B123-8145-A7FB-6C4C0D18D29C}" type="slidenum">
              <a:rPr lang="es-MX" sz="1200"/>
              <a:pPr eaLnBrk="1" hangingPunct="1"/>
              <a:t>43</a:t>
            </a:fld>
            <a:endParaRPr lang="es-MX"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9D74B029-40A7-C449-9B18-7B7F27F0633E}" type="slidenum">
              <a:rPr lang="es-ES" sz="1200"/>
              <a:pPr eaLnBrk="1" hangingPunct="1"/>
              <a:t>58</a:t>
            </a:fld>
            <a:endParaRPr lang="es-E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_tradnl">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949297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2589881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3175079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Marcador de contenido 1"/>
          <p:cNvSpPr>
            <a:spLocks noGrp="1"/>
          </p:cNvSpPr>
          <p:nvPr>
            <p:ph/>
          </p:nvPr>
        </p:nvSpPr>
        <p:spPr>
          <a:xfrm>
            <a:off x="685800" y="609600"/>
            <a:ext cx="7772400" cy="54864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3" name="Marcador de fecha 2"/>
          <p:cNvSpPr>
            <a:spLocks noGrp="1"/>
          </p:cNvSpPr>
          <p:nvPr>
            <p:ph type="dt" sz="half" idx="10"/>
          </p:nvPr>
        </p:nvSpPr>
        <p:spPr>
          <a:xfrm>
            <a:off x="685800" y="6248400"/>
            <a:ext cx="1905000" cy="457200"/>
          </a:xfrm>
        </p:spPr>
        <p:txBody>
          <a:bodyPr/>
          <a:lstStyle>
            <a:lvl1pPr>
              <a:defRPr/>
            </a:lvl1pPr>
          </a:lstStyle>
          <a:p>
            <a:endParaRPr lang="es-ES"/>
          </a:p>
        </p:txBody>
      </p:sp>
      <p:sp>
        <p:nvSpPr>
          <p:cNvPr id="4" name="Marcador de pie de página 3"/>
          <p:cNvSpPr>
            <a:spLocks noGrp="1"/>
          </p:cNvSpPr>
          <p:nvPr>
            <p:ph type="ftr" sz="quarter" idx="11"/>
          </p:nvPr>
        </p:nvSpPr>
        <p:spPr>
          <a:xfrm>
            <a:off x="3124200" y="6248400"/>
            <a:ext cx="2895600" cy="457200"/>
          </a:xfrm>
        </p:spPr>
        <p:txBody>
          <a:bodyPr/>
          <a:lstStyle>
            <a:lvl1pPr>
              <a:defRPr/>
            </a:lvl1pPr>
          </a:lstStyle>
          <a:p>
            <a:endParaRPr lang="es-ES"/>
          </a:p>
        </p:txBody>
      </p:sp>
      <p:sp>
        <p:nvSpPr>
          <p:cNvPr id="5" name="Marcador de número de diapositiva 4"/>
          <p:cNvSpPr>
            <a:spLocks noGrp="1"/>
          </p:cNvSpPr>
          <p:nvPr>
            <p:ph type="sldNum" sz="quarter" idx="12"/>
          </p:nvPr>
        </p:nvSpPr>
        <p:spPr>
          <a:xfrm>
            <a:off x="6553200" y="6248400"/>
            <a:ext cx="1905000" cy="457200"/>
          </a:xfrm>
        </p:spPr>
        <p:txBody>
          <a:bodyPr/>
          <a:lstStyle>
            <a:lvl1pPr>
              <a:defRPr/>
            </a:lvl1pPr>
          </a:lstStyle>
          <a:p>
            <a:fld id="{1D1DFA46-C82D-7A44-A8A9-952348F324ED}" type="slidenum">
              <a:rPr lang="es-ES"/>
              <a:pPr/>
              <a:t>‹Nº›</a:t>
            </a:fld>
            <a:endParaRPr lang="es-ES"/>
          </a:p>
        </p:txBody>
      </p:sp>
    </p:spTree>
    <p:extLst>
      <p:ext uri="{BB962C8B-B14F-4D97-AF65-F5344CB8AC3E}">
        <p14:creationId xmlns:p14="http://schemas.microsoft.com/office/powerpoint/2010/main" xmlns="" val="37597172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685800" y="609600"/>
            <a:ext cx="7772400" cy="1143000"/>
          </a:xfrm>
        </p:spPr>
        <p:txBody>
          <a:bodyPr/>
          <a:lstStyle/>
          <a:p>
            <a:r>
              <a:rPr lang="es-ES_tradnl" smtClean="0"/>
              <a:t>Clic para editar título</a:t>
            </a:r>
            <a:endParaRPr lang="es-ES"/>
          </a:p>
        </p:txBody>
      </p:sp>
      <p:sp>
        <p:nvSpPr>
          <p:cNvPr id="3" name="Marcador de contenido 2"/>
          <p:cNvSpPr>
            <a:spLocks noGrp="1"/>
          </p:cNvSpPr>
          <p:nvPr>
            <p:ph sz="half" idx="1"/>
          </p:nvPr>
        </p:nvSpPr>
        <p:spPr>
          <a:xfrm>
            <a:off x="685800" y="1981200"/>
            <a:ext cx="3810000" cy="41148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quarter" idx="2"/>
          </p:nvPr>
        </p:nvSpPr>
        <p:spPr>
          <a:xfrm>
            <a:off x="4648200" y="1981200"/>
            <a:ext cx="3810000" cy="1981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contenido 4"/>
          <p:cNvSpPr>
            <a:spLocks noGrp="1"/>
          </p:cNvSpPr>
          <p:nvPr>
            <p:ph sz="quarter" idx="3"/>
          </p:nvPr>
        </p:nvSpPr>
        <p:spPr>
          <a:xfrm>
            <a:off x="4648200" y="4114800"/>
            <a:ext cx="3810000" cy="1981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fecha 5"/>
          <p:cNvSpPr>
            <a:spLocks noGrp="1"/>
          </p:cNvSpPr>
          <p:nvPr>
            <p:ph type="dt" sz="half" idx="10"/>
          </p:nvPr>
        </p:nvSpPr>
        <p:spPr>
          <a:xfrm>
            <a:off x="685800" y="6248400"/>
            <a:ext cx="1905000" cy="457200"/>
          </a:xfrm>
        </p:spPr>
        <p:txBody>
          <a:bodyPr/>
          <a:lstStyle>
            <a:lvl1pPr>
              <a:defRPr/>
            </a:lvl1pPr>
          </a:lstStyle>
          <a:p>
            <a:endParaRPr lang="es-ES"/>
          </a:p>
        </p:txBody>
      </p:sp>
      <p:sp>
        <p:nvSpPr>
          <p:cNvPr id="7" name="Marcador de pie de página 6"/>
          <p:cNvSpPr>
            <a:spLocks noGrp="1"/>
          </p:cNvSpPr>
          <p:nvPr>
            <p:ph type="ftr" sz="quarter" idx="11"/>
          </p:nvPr>
        </p:nvSpPr>
        <p:spPr>
          <a:xfrm>
            <a:off x="3124200" y="6248400"/>
            <a:ext cx="2895600" cy="457200"/>
          </a:xfrm>
        </p:spPr>
        <p:txBody>
          <a:bodyPr/>
          <a:lstStyle>
            <a:lvl1pPr>
              <a:defRPr/>
            </a:lvl1pPr>
          </a:lstStyle>
          <a:p>
            <a:endParaRPr lang="es-ES"/>
          </a:p>
        </p:txBody>
      </p:sp>
      <p:sp>
        <p:nvSpPr>
          <p:cNvPr id="8" name="Marcador de número de diapositiva 7"/>
          <p:cNvSpPr>
            <a:spLocks noGrp="1"/>
          </p:cNvSpPr>
          <p:nvPr>
            <p:ph type="sldNum" sz="quarter" idx="12"/>
          </p:nvPr>
        </p:nvSpPr>
        <p:spPr>
          <a:xfrm>
            <a:off x="6553200" y="6248400"/>
            <a:ext cx="1905000" cy="457200"/>
          </a:xfrm>
        </p:spPr>
        <p:txBody>
          <a:bodyPr/>
          <a:lstStyle>
            <a:lvl1pPr>
              <a:defRPr/>
            </a:lvl1pPr>
          </a:lstStyle>
          <a:p>
            <a:fld id="{0B34FEAD-4C5C-6148-B987-3356B8A870E8}" type="slidenum">
              <a:rPr lang="es-ES"/>
              <a:pPr/>
              <a:t>‹Nº›</a:t>
            </a:fld>
            <a:endParaRPr lang="es-ES"/>
          </a:p>
        </p:txBody>
      </p:sp>
    </p:spTree>
    <p:extLst>
      <p:ext uri="{BB962C8B-B14F-4D97-AF65-F5344CB8AC3E}">
        <p14:creationId xmlns:p14="http://schemas.microsoft.com/office/powerpoint/2010/main" xmlns="" val="1910365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685800" y="19812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9812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685800" y="41148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648200" y="41148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fld id="{98EBFF12-3495-E948-9B3D-ABB7D185FA25}" type="slidenum">
              <a:rPr lang="es-ES"/>
              <a:pPr/>
              <a:t>‹Nº›</a:t>
            </a:fld>
            <a:endParaRPr lang="es-ES"/>
          </a:p>
        </p:txBody>
      </p:sp>
    </p:spTree>
    <p:extLst>
      <p:ext uri="{BB962C8B-B14F-4D97-AF65-F5344CB8AC3E}">
        <p14:creationId xmlns:p14="http://schemas.microsoft.com/office/powerpoint/2010/main" xmlns="" val="3687270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3152810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1264969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4145088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1472266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4091096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911900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897479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6FA733E1-31A6-1E4A-8131-CB76A76AABBB}" type="datetimeFigureOut">
              <a:rPr lang="es-ES" smtClean="0"/>
              <a:pPr/>
              <a:t>03/03/2018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3941952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A733E1-31A6-1E4A-8131-CB76A76AABBB}" type="datetimeFigureOut">
              <a:rPr lang="es-ES" smtClean="0"/>
              <a:pPr/>
              <a:t>03/03/2018</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AE7F32-16BD-4F42-8340-A69F77234E50}" type="slidenum">
              <a:rPr lang="es-ES" smtClean="0"/>
              <a:pPr/>
              <a:t>‹Nº›</a:t>
            </a:fld>
            <a:endParaRPr lang="es-ES"/>
          </a:p>
        </p:txBody>
      </p:sp>
    </p:spTree>
    <p:extLst>
      <p:ext uri="{BB962C8B-B14F-4D97-AF65-F5344CB8AC3E}">
        <p14:creationId xmlns:p14="http://schemas.microsoft.com/office/powerpoint/2010/main" xmlns="" val="1137604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2.bin"/><Relationship Id="rId7" Type="http://schemas.openxmlformats.org/officeDocument/2006/relationships/oleObject" Target="../embeddings/oleObject3.bin"/><Relationship Id="rId12" Type="http://schemas.openxmlformats.org/officeDocument/2006/relationships/image" Target="../media/image42.png"/><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image" Target="../media/image37.wmf"/><Relationship Id="rId11" Type="http://schemas.openxmlformats.org/officeDocument/2006/relationships/image" Target="../media/image41.png"/><Relationship Id="rId5" Type="http://schemas.openxmlformats.org/officeDocument/2006/relationships/image" Target="../media/image36.wmf"/><Relationship Id="rId10" Type="http://schemas.openxmlformats.org/officeDocument/2006/relationships/image" Target="../media/image40.jpeg"/><Relationship Id="rId4" Type="http://schemas.openxmlformats.org/officeDocument/2006/relationships/image" Target="../media/image35.wmf"/><Relationship Id="rId9" Type="http://schemas.openxmlformats.org/officeDocument/2006/relationships/image" Target="../media/image3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4.xml"/><Relationship Id="rId5" Type="http://schemas.openxmlformats.org/officeDocument/2006/relationships/image" Target="../media/image46.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1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 Id="rId9" Type="http://schemas.openxmlformats.org/officeDocument/2006/relationships/image" Target="../media/image6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oleObject" Target="../embeddings/oleObject4.bin"/></Relationships>
</file>

<file path=ppt/slides/_rels/slide27.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oleObject" Target="../embeddings/oleObject5.bin"/><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image" Target="../media/image70.png"/><Relationship Id="rId5" Type="http://schemas.openxmlformats.org/officeDocument/2006/relationships/image" Target="../media/image69.jpeg"/><Relationship Id="rId4" Type="http://schemas.openxmlformats.org/officeDocument/2006/relationships/image" Target="../media/image68.jpe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wmf"/><Relationship Id="rId7"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7.wmf"/><Relationship Id="rId4" Type="http://schemas.openxmlformats.org/officeDocument/2006/relationships/image" Target="../media/image6.wmf"/></Relationships>
</file>

<file path=ppt/slides/_rels/slide30.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78.png"/><Relationship Id="rId18" Type="http://schemas.openxmlformats.org/officeDocument/2006/relationships/image" Target="../media/image81.png"/><Relationship Id="rId3" Type="http://schemas.openxmlformats.org/officeDocument/2006/relationships/diagramLayout" Target="../diagrams/layout1.xml"/><Relationship Id="rId7" Type="http://schemas.openxmlformats.org/officeDocument/2006/relationships/image" Target="../media/image74.png"/><Relationship Id="rId12" Type="http://schemas.microsoft.com/office/2007/relationships/hdphoto" Target="../media/hdphoto2.wdp"/><Relationship Id="rId17" Type="http://schemas.microsoft.com/office/2007/relationships/hdphoto" Target="../media/hdphoto4.wdp"/><Relationship Id="rId2" Type="http://schemas.openxmlformats.org/officeDocument/2006/relationships/diagramData" Target="../diagrams/data1.xml"/><Relationship Id="rId16" Type="http://schemas.openxmlformats.org/officeDocument/2006/relationships/image" Target="../media/image80.png"/><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77.png"/><Relationship Id="rId5" Type="http://schemas.openxmlformats.org/officeDocument/2006/relationships/diagramColors" Target="../diagrams/colors1.xml"/><Relationship Id="rId15" Type="http://schemas.microsoft.com/office/2007/relationships/hdphoto" Target="../media/hdphoto3.wdp"/><Relationship Id="rId10" Type="http://schemas.openxmlformats.org/officeDocument/2006/relationships/image" Target="../media/image76.png"/><Relationship Id="rId4" Type="http://schemas.openxmlformats.org/officeDocument/2006/relationships/diagramQuickStyle" Target="../diagrams/quickStyle1.xml"/><Relationship Id="rId9" Type="http://schemas.openxmlformats.org/officeDocument/2006/relationships/image" Target="../media/image75.png"/><Relationship Id="rId14" Type="http://schemas.openxmlformats.org/officeDocument/2006/relationships/image" Target="../media/image79.png"/></Relationships>
</file>

<file path=ppt/slides/_rels/slide3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84.png"/></Relationships>
</file>

<file path=ppt/slides/_rels/slide35.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3.xml"/><Relationship Id="rId1" Type="http://schemas.openxmlformats.org/officeDocument/2006/relationships/vmlDrawing" Target="../drawings/vmlDrawing5.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6.vml"/></Relationships>
</file>

<file path=ppt/slides/_rels/slide38.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microsoft.com/office/2007/relationships/hdphoto" Target="../media/hdphoto11.wdp"/><Relationship Id="rId3" Type="http://schemas.microsoft.com/office/2007/relationships/hdphoto" Target="../media/hdphoto10.wdp"/><Relationship Id="rId7" Type="http://schemas.openxmlformats.org/officeDocument/2006/relationships/image" Target="../media/image98.png"/><Relationship Id="rId2" Type="http://schemas.openxmlformats.org/officeDocument/2006/relationships/image" Target="../media/image94.png"/><Relationship Id="rId1" Type="http://schemas.openxmlformats.org/officeDocument/2006/relationships/slideLayout" Target="../slideLayouts/slideLayout13.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42.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s>
</file>

<file path=ppt/slides/_rels/slide43.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4.jpeg"/></Relationships>
</file>

<file path=ppt/slides/_rels/slide44.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07.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8.xml.rels><?xml version="1.0" encoding="UTF-8" standalone="yes"?>
<Relationships xmlns="http://schemas.openxmlformats.org/package/2006/relationships"><Relationship Id="rId2" Type="http://schemas.openxmlformats.org/officeDocument/2006/relationships/image" Target="../media/image10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8" Type="http://schemas.microsoft.com/office/2007/relationships/hdphoto" Target="../media/hdphoto14.wdp"/><Relationship Id="rId13" Type="http://schemas.openxmlformats.org/officeDocument/2006/relationships/image" Target="../media/image117.png"/><Relationship Id="rId3" Type="http://schemas.openxmlformats.org/officeDocument/2006/relationships/image" Target="../media/image112.png"/><Relationship Id="rId7" Type="http://schemas.openxmlformats.org/officeDocument/2006/relationships/image" Target="../media/image114.png"/><Relationship Id="rId12" Type="http://schemas.microsoft.com/office/2007/relationships/hdphoto" Target="../media/hdphoto16.wdp"/><Relationship Id="rId2" Type="http://schemas.openxmlformats.org/officeDocument/2006/relationships/image" Target="../media/image111.jpeg"/><Relationship Id="rId1" Type="http://schemas.openxmlformats.org/officeDocument/2006/relationships/slideLayout" Target="../slideLayouts/slideLayout7.xml"/><Relationship Id="rId6" Type="http://schemas.microsoft.com/office/2007/relationships/hdphoto" Target="../media/hdphoto13.wdp"/><Relationship Id="rId11" Type="http://schemas.openxmlformats.org/officeDocument/2006/relationships/image" Target="../media/image116.png"/><Relationship Id="rId5" Type="http://schemas.openxmlformats.org/officeDocument/2006/relationships/image" Target="../media/image113.png"/><Relationship Id="rId10" Type="http://schemas.microsoft.com/office/2007/relationships/hdphoto" Target="../media/hdphoto15.wdp"/><Relationship Id="rId4" Type="http://schemas.microsoft.com/office/2007/relationships/hdphoto" Target="../media/hdphoto12.wdp"/><Relationship Id="rId9" Type="http://schemas.openxmlformats.org/officeDocument/2006/relationships/image" Target="../media/image115.png"/><Relationship Id="rId14" Type="http://schemas.microsoft.com/office/2007/relationships/hdphoto" Target="../media/hdphoto17.wdp"/></Relationships>
</file>

<file path=ppt/slides/_rels/slide5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7.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s>
</file>

<file path=ppt/slides/_rels/slide53.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oleObject" Target="../embeddings/oleObject10.bin"/><Relationship Id="rId7" Type="http://schemas.openxmlformats.org/officeDocument/2006/relationships/image" Target="../media/image127.png"/><Relationship Id="rId12" Type="http://schemas.openxmlformats.org/officeDocument/2006/relationships/image" Target="../media/image132.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126.png"/><Relationship Id="rId11" Type="http://schemas.openxmlformats.org/officeDocument/2006/relationships/image" Target="../media/image131.png"/><Relationship Id="rId5" Type="http://schemas.openxmlformats.org/officeDocument/2006/relationships/image" Target="../media/image125.jpeg"/><Relationship Id="rId10" Type="http://schemas.openxmlformats.org/officeDocument/2006/relationships/image" Target="../media/image130.png"/><Relationship Id="rId4" Type="http://schemas.openxmlformats.org/officeDocument/2006/relationships/oleObject" Target="../embeddings/oleObject11.bin"/><Relationship Id="rId9" Type="http://schemas.openxmlformats.org/officeDocument/2006/relationships/image" Target="../media/image129.png"/></Relationships>
</file>

<file path=ppt/slides/_rels/slide54.xml.rels><?xml version="1.0" encoding="UTF-8" standalone="yes"?>
<Relationships xmlns="http://schemas.openxmlformats.org/package/2006/relationships"><Relationship Id="rId8" Type="http://schemas.microsoft.com/office/2007/relationships/hdphoto" Target="../media/hdphoto18.wdp"/><Relationship Id="rId3" Type="http://schemas.openxmlformats.org/officeDocument/2006/relationships/image" Target="../media/image134.jpeg"/><Relationship Id="rId7" Type="http://schemas.openxmlformats.org/officeDocument/2006/relationships/image" Target="../media/image138.png"/><Relationship Id="rId12" Type="http://schemas.openxmlformats.org/officeDocument/2006/relationships/image" Target="../media/image141.png"/><Relationship Id="rId2" Type="http://schemas.openxmlformats.org/officeDocument/2006/relationships/image" Target="../media/image133.jpeg"/><Relationship Id="rId1" Type="http://schemas.openxmlformats.org/officeDocument/2006/relationships/slideLayout" Target="../slideLayouts/slideLayout14.xml"/><Relationship Id="rId6" Type="http://schemas.openxmlformats.org/officeDocument/2006/relationships/image" Target="../media/image137.png"/><Relationship Id="rId11" Type="http://schemas.openxmlformats.org/officeDocument/2006/relationships/image" Target="../media/image140.png"/><Relationship Id="rId5" Type="http://schemas.openxmlformats.org/officeDocument/2006/relationships/image" Target="../media/image136.png"/><Relationship Id="rId10" Type="http://schemas.microsoft.com/office/2007/relationships/hdphoto" Target="../media/hdphoto19.wdp"/><Relationship Id="rId4" Type="http://schemas.openxmlformats.org/officeDocument/2006/relationships/image" Target="../media/image135.jpeg"/><Relationship Id="rId9" Type="http://schemas.openxmlformats.org/officeDocument/2006/relationships/image" Target="../media/image139.png"/></Relationships>
</file>

<file path=ppt/slides/_rels/slide55.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image" Target="../media/image142.jpeg"/><Relationship Id="rId1" Type="http://schemas.openxmlformats.org/officeDocument/2006/relationships/slideLayout" Target="../slideLayouts/slideLayout12.xml"/><Relationship Id="rId4" Type="http://schemas.openxmlformats.org/officeDocument/2006/relationships/image" Target="../media/image144.jpeg"/></Relationships>
</file>

<file path=ppt/slides/_rels/slide56.xml.rels><?xml version="1.0" encoding="UTF-8" standalone="yes"?>
<Relationships xmlns="http://schemas.openxmlformats.org/package/2006/relationships"><Relationship Id="rId3" Type="http://schemas.openxmlformats.org/officeDocument/2006/relationships/image" Target="../media/image146.gif"/><Relationship Id="rId2" Type="http://schemas.openxmlformats.org/officeDocument/2006/relationships/image" Target="../media/image145.jpeg"/><Relationship Id="rId1" Type="http://schemas.openxmlformats.org/officeDocument/2006/relationships/slideLayout" Target="../slideLayouts/slideLayout7.xml"/><Relationship Id="rId5" Type="http://schemas.openxmlformats.org/officeDocument/2006/relationships/image" Target="../media/image148.wmf"/><Relationship Id="rId4" Type="http://schemas.openxmlformats.org/officeDocument/2006/relationships/image" Target="../media/image147.w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oleObject" Target="../embeddings/oleObject13.bin"/></Relationships>
</file>

<file path=ppt/slides/_rels/slide58.xml.rels><?xml version="1.0" encoding="UTF-8" standalone="yes"?>
<Relationships xmlns="http://schemas.openxmlformats.org/package/2006/relationships"><Relationship Id="rId3" Type="http://schemas.openxmlformats.org/officeDocument/2006/relationships/image" Target="../media/image153.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55.jpeg"/><Relationship Id="rId4" Type="http://schemas.openxmlformats.org/officeDocument/2006/relationships/image" Target="../media/image154.jpeg"/></Relationships>
</file>

<file path=ppt/slides/_rels/slide59.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58.png"/><Relationship Id="rId1" Type="http://schemas.openxmlformats.org/officeDocument/2006/relationships/slideLayout" Target="../slideLayouts/slideLayout2.xml"/><Relationship Id="rId4" Type="http://schemas.openxmlformats.org/officeDocument/2006/relationships/image" Target="../media/image160.jpeg"/></Relationships>
</file>

<file path=ppt/slides/_rels/slide61.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6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6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6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microsoft.com/office/2007/relationships/hdphoto" Target="../media/hdphoto20.wdp"/><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8888" y="1828800"/>
            <a:ext cx="8901612" cy="1442588"/>
          </a:xfrm>
        </p:spPr>
        <p:txBody>
          <a:bodyPr>
            <a:noAutofit/>
          </a:bodyPr>
          <a:lstStyle/>
          <a:p>
            <a:r>
              <a:rPr lang="es-ES" sz="6600" dirty="0" smtClean="0">
                <a:solidFill>
                  <a:schemeClr val="bg2">
                    <a:lumMod val="25000"/>
                  </a:schemeClr>
                </a:solidFill>
              </a:rPr>
              <a:t>Enseñanza de la Paleontología</a:t>
            </a:r>
            <a:br>
              <a:rPr lang="es-ES" sz="6600" dirty="0" smtClean="0">
                <a:solidFill>
                  <a:schemeClr val="bg2">
                    <a:lumMod val="25000"/>
                  </a:schemeClr>
                </a:solidFill>
              </a:rPr>
            </a:br>
            <a:r>
              <a:rPr lang="es-ES" sz="6600" b="1" dirty="0" smtClean="0">
                <a:solidFill>
                  <a:schemeClr val="bg2">
                    <a:lumMod val="25000"/>
                  </a:schemeClr>
                </a:solidFill>
              </a:rPr>
              <a:t>Los caminos de la</a:t>
            </a:r>
            <a:br>
              <a:rPr lang="es-ES" sz="6600" b="1" dirty="0" smtClean="0">
                <a:solidFill>
                  <a:schemeClr val="bg2">
                    <a:lumMod val="25000"/>
                  </a:schemeClr>
                </a:solidFill>
              </a:rPr>
            </a:br>
            <a:r>
              <a:rPr lang="es-ES" sz="6600" b="1" dirty="0" smtClean="0">
                <a:solidFill>
                  <a:schemeClr val="bg2">
                    <a:lumMod val="25000"/>
                  </a:schemeClr>
                </a:solidFill>
              </a:rPr>
              <a:t>evolución</a:t>
            </a:r>
            <a:br>
              <a:rPr lang="es-ES" sz="6600" b="1" dirty="0" smtClean="0">
                <a:solidFill>
                  <a:schemeClr val="bg2">
                    <a:lumMod val="25000"/>
                  </a:schemeClr>
                </a:solidFill>
              </a:rPr>
            </a:br>
            <a:endParaRPr lang="es-ES" sz="6600" b="1" dirty="0">
              <a:solidFill>
                <a:schemeClr val="bg2">
                  <a:lumMod val="25000"/>
                </a:schemeClr>
              </a:solidFill>
            </a:endParaRPr>
          </a:p>
        </p:txBody>
      </p:sp>
      <p:pic>
        <p:nvPicPr>
          <p:cNvPr id="4" name="Imagen 3"/>
          <p:cNvPicPr>
            <a:picLocks noChangeAspect="1"/>
          </p:cNvPicPr>
          <p:nvPr/>
        </p:nvPicPr>
        <p:blipFill rotWithShape="1">
          <a:blip r:embed="rId2">
            <a:alphaModFix amt="31000"/>
          </a:blip>
          <a:srcRect b="14680"/>
          <a:stretch/>
        </p:blipFill>
        <p:spPr>
          <a:xfrm>
            <a:off x="63500" y="3271388"/>
            <a:ext cx="9017000" cy="3586612"/>
          </a:xfrm>
          <a:prstGeom prst="rect">
            <a:avLst/>
          </a:prstGeom>
        </p:spPr>
      </p:pic>
      <p:sp>
        <p:nvSpPr>
          <p:cNvPr id="5" name="CuadroTexto 4"/>
          <p:cNvSpPr txBox="1"/>
          <p:nvPr/>
        </p:nvSpPr>
        <p:spPr>
          <a:xfrm>
            <a:off x="1756062" y="5161738"/>
            <a:ext cx="3742731" cy="2308324"/>
          </a:xfrm>
          <a:prstGeom prst="rect">
            <a:avLst/>
          </a:prstGeom>
          <a:noFill/>
        </p:spPr>
        <p:txBody>
          <a:bodyPr wrap="none" rtlCol="0">
            <a:spAutoFit/>
          </a:bodyPr>
          <a:lstStyle/>
          <a:p>
            <a:r>
              <a:rPr lang="es-ES" sz="2400" b="1" dirty="0" smtClean="0">
                <a:solidFill>
                  <a:schemeClr val="accent6">
                    <a:lumMod val="50000"/>
                  </a:schemeClr>
                </a:solidFill>
              </a:rPr>
              <a:t>Dr. F. Raúl </a:t>
            </a:r>
            <a:r>
              <a:rPr lang="es-ES" sz="2400" b="1" dirty="0" err="1" smtClean="0">
                <a:solidFill>
                  <a:schemeClr val="accent6">
                    <a:lumMod val="50000"/>
                  </a:schemeClr>
                </a:solidFill>
              </a:rPr>
              <a:t>Gío-Argáez</a:t>
            </a:r>
            <a:endParaRPr lang="es-ES" sz="2400" b="1" dirty="0" smtClean="0">
              <a:solidFill>
                <a:schemeClr val="accent6">
                  <a:lumMod val="50000"/>
                </a:schemeClr>
              </a:solidFill>
            </a:endParaRPr>
          </a:p>
          <a:p>
            <a:r>
              <a:rPr lang="es-ES" sz="2400" b="1" dirty="0" err="1" smtClean="0">
                <a:solidFill>
                  <a:schemeClr val="accent6">
                    <a:lumMod val="50000"/>
                  </a:schemeClr>
                </a:solidFill>
              </a:rPr>
              <a:t>Biól</a:t>
            </a:r>
            <a:r>
              <a:rPr lang="es-ES" sz="2400" b="1" dirty="0" smtClean="0">
                <a:solidFill>
                  <a:schemeClr val="accent6">
                    <a:lumMod val="50000"/>
                  </a:schemeClr>
                </a:solidFill>
              </a:rPr>
              <a:t>. Brenda Martínez Villa</a:t>
            </a:r>
          </a:p>
          <a:p>
            <a:r>
              <a:rPr lang="es-ES" sz="2400" b="1" dirty="0" smtClean="0">
                <a:solidFill>
                  <a:schemeClr val="accent6">
                    <a:lumMod val="50000"/>
                  </a:schemeClr>
                </a:solidFill>
              </a:rPr>
              <a:t>Profesores de Paleobiología</a:t>
            </a:r>
          </a:p>
          <a:p>
            <a:r>
              <a:rPr lang="es-ES" sz="2400" b="1" dirty="0" smtClean="0">
                <a:solidFill>
                  <a:schemeClr val="accent6">
                    <a:lumMod val="50000"/>
                  </a:schemeClr>
                </a:solidFill>
              </a:rPr>
              <a:t>Facultad de Ciencias, UNAM</a:t>
            </a:r>
          </a:p>
          <a:p>
            <a:endParaRPr lang="es-ES" sz="2400" b="1" dirty="0" smtClean="0">
              <a:solidFill>
                <a:schemeClr val="accent6">
                  <a:lumMod val="50000"/>
                </a:schemeClr>
              </a:solidFill>
            </a:endParaRPr>
          </a:p>
          <a:p>
            <a:endParaRPr lang="es-ES" sz="2400" b="1" dirty="0">
              <a:solidFill>
                <a:schemeClr val="accent6">
                  <a:lumMod val="50000"/>
                </a:schemeClr>
              </a:solidFill>
            </a:endParaRPr>
          </a:p>
        </p:txBody>
      </p:sp>
      <p:pic>
        <p:nvPicPr>
          <p:cNvPr id="3" name="Imagen 2"/>
          <p:cNvPicPr>
            <a:picLocks noChangeAspect="1"/>
          </p:cNvPicPr>
          <p:nvPr/>
        </p:nvPicPr>
        <p:blipFill>
          <a:blip r:embed="rId3">
            <a:duotone>
              <a:schemeClr val="accent5">
                <a:shade val="45000"/>
                <a:satMod val="135000"/>
              </a:schemeClr>
              <a:prstClr val="white"/>
            </a:duotone>
          </a:blip>
          <a:stretch>
            <a:fillRect/>
          </a:stretch>
        </p:blipFill>
        <p:spPr>
          <a:xfrm>
            <a:off x="178888" y="5026656"/>
            <a:ext cx="1577174" cy="1802484"/>
          </a:xfrm>
          <a:prstGeom prst="rect">
            <a:avLst/>
          </a:prstGeom>
        </p:spPr>
      </p:pic>
    </p:spTree>
    <p:extLst>
      <p:ext uri="{BB962C8B-B14F-4D97-AF65-F5344CB8AC3E}">
        <p14:creationId xmlns:p14="http://schemas.microsoft.com/office/powerpoint/2010/main" xmlns="" val="26078071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219200" y="6699"/>
            <a:ext cx="6680332" cy="6844602"/>
          </a:xfrm>
          <a:prstGeom prst="rect">
            <a:avLst/>
          </a:prstGeom>
        </p:spPr>
      </p:pic>
      <p:grpSp>
        <p:nvGrpSpPr>
          <p:cNvPr id="3" name="Agrupar 2"/>
          <p:cNvGrpSpPr/>
          <p:nvPr/>
        </p:nvGrpSpPr>
        <p:grpSpPr>
          <a:xfrm rot="7272599">
            <a:off x="2842955" y="3573657"/>
            <a:ext cx="5042145" cy="2886060"/>
            <a:chOff x="2857387" y="678224"/>
            <a:chExt cx="5042145" cy="2886060"/>
          </a:xfrm>
        </p:grpSpPr>
        <p:cxnSp>
          <p:nvCxnSpPr>
            <p:cNvPr id="5" name="Conector recto 4"/>
            <p:cNvCxnSpPr/>
            <p:nvPr/>
          </p:nvCxnSpPr>
          <p:spPr>
            <a:xfrm>
              <a:off x="2857387" y="678224"/>
              <a:ext cx="3275894" cy="1443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6" name="Conector recto 5"/>
            <p:cNvCxnSpPr/>
            <p:nvPr/>
          </p:nvCxnSpPr>
          <p:spPr>
            <a:xfrm>
              <a:off x="6133281" y="692654"/>
              <a:ext cx="1766251" cy="287163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7" name="Conector recto 6"/>
            <p:cNvCxnSpPr/>
            <p:nvPr/>
          </p:nvCxnSpPr>
          <p:spPr>
            <a:xfrm flipH="1">
              <a:off x="5209681" y="3564284"/>
              <a:ext cx="2689851" cy="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8" name="Conector recto 7"/>
            <p:cNvCxnSpPr/>
            <p:nvPr/>
          </p:nvCxnSpPr>
          <p:spPr>
            <a:xfrm flipH="1" flipV="1">
              <a:off x="4848900" y="2958211"/>
              <a:ext cx="360781" cy="606073"/>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9" name="Conector recto 8"/>
            <p:cNvCxnSpPr/>
            <p:nvPr/>
          </p:nvCxnSpPr>
          <p:spPr>
            <a:xfrm flipH="1">
              <a:off x="4228356" y="2958211"/>
              <a:ext cx="620544" cy="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10" name="Conector recto 9"/>
            <p:cNvCxnSpPr/>
            <p:nvPr/>
          </p:nvCxnSpPr>
          <p:spPr>
            <a:xfrm flipH="1" flipV="1">
              <a:off x="2857387" y="692654"/>
              <a:ext cx="1370969" cy="2265557"/>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xmlns="" val="42679527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verbo2.png"/>
          <p:cNvPicPr>
            <a:picLocks noChangeAspect="1"/>
          </p:cNvPicPr>
          <p:nvPr/>
        </p:nvPicPr>
        <p:blipFill rotWithShape="1">
          <a:blip r:embed="rId2">
            <a:extLst>
              <a:ext uri="{28A0092B-C50C-407E-A947-70E740481C1C}">
                <a14:useLocalDpi xmlns:a14="http://schemas.microsoft.com/office/drawing/2010/main" xmlns="" val="0"/>
              </a:ext>
            </a:extLst>
          </a:blip>
          <a:srcRect l="5030" t="4546"/>
          <a:stretch/>
        </p:blipFill>
        <p:spPr>
          <a:xfrm>
            <a:off x="3910867" y="130383"/>
            <a:ext cx="5109509" cy="3333401"/>
          </a:xfrm>
          <a:prstGeom prst="rect">
            <a:avLst/>
          </a:prstGeom>
        </p:spPr>
      </p:pic>
      <p:pic>
        <p:nvPicPr>
          <p:cNvPr id="5" name="Imagen 4" descr="Captura de pantalla 2018-03-02 a la(s) 11.50.59.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3448843"/>
            <a:ext cx="4844610" cy="2525301"/>
          </a:xfrm>
          <a:prstGeom prst="rect">
            <a:avLst/>
          </a:prstGeom>
        </p:spPr>
      </p:pic>
      <p:pic>
        <p:nvPicPr>
          <p:cNvPr id="7" name="Imagen 6" descr="Captura de pantalla 2018-03-02 a la(s) 11.56.17.png"/>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623144" y="4433557"/>
            <a:ext cx="4545831" cy="2424443"/>
          </a:xfrm>
          <a:prstGeom prst="rect">
            <a:avLst/>
          </a:prstGeom>
        </p:spPr>
      </p:pic>
      <p:pic>
        <p:nvPicPr>
          <p:cNvPr id="3" name="Imagen 2"/>
          <p:cNvPicPr>
            <a:picLocks noChangeAspect="1"/>
          </p:cNvPicPr>
          <p:nvPr/>
        </p:nvPicPr>
        <p:blipFill>
          <a:blip r:embed="rId5"/>
          <a:stretch>
            <a:fillRect/>
          </a:stretch>
        </p:blipFill>
        <p:spPr>
          <a:xfrm>
            <a:off x="0" y="115442"/>
            <a:ext cx="4111369" cy="2929351"/>
          </a:xfrm>
          <a:prstGeom prst="rect">
            <a:avLst/>
          </a:prstGeom>
        </p:spPr>
      </p:pic>
    </p:spTree>
    <p:extLst>
      <p:ext uri="{BB962C8B-B14F-4D97-AF65-F5344CB8AC3E}">
        <p14:creationId xmlns:p14="http://schemas.microsoft.com/office/powerpoint/2010/main" xmlns="" val="8198266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219200" y="6699"/>
            <a:ext cx="6680332" cy="6844602"/>
          </a:xfrm>
          <a:prstGeom prst="rect">
            <a:avLst/>
          </a:prstGeom>
        </p:spPr>
      </p:pic>
      <p:grpSp>
        <p:nvGrpSpPr>
          <p:cNvPr id="3" name="Agrupar 2"/>
          <p:cNvGrpSpPr/>
          <p:nvPr/>
        </p:nvGrpSpPr>
        <p:grpSpPr>
          <a:xfrm rot="14431907">
            <a:off x="346928" y="2075750"/>
            <a:ext cx="5042145" cy="2886060"/>
            <a:chOff x="2857387" y="678224"/>
            <a:chExt cx="5042145" cy="2886060"/>
          </a:xfrm>
        </p:grpSpPr>
        <p:cxnSp>
          <p:nvCxnSpPr>
            <p:cNvPr id="5" name="Conector recto 4"/>
            <p:cNvCxnSpPr/>
            <p:nvPr/>
          </p:nvCxnSpPr>
          <p:spPr>
            <a:xfrm>
              <a:off x="2857387" y="678224"/>
              <a:ext cx="3275894" cy="1443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6" name="Conector recto 5"/>
            <p:cNvCxnSpPr/>
            <p:nvPr/>
          </p:nvCxnSpPr>
          <p:spPr>
            <a:xfrm>
              <a:off x="6133281" y="692654"/>
              <a:ext cx="1766251" cy="287163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7" name="Conector recto 6"/>
            <p:cNvCxnSpPr/>
            <p:nvPr/>
          </p:nvCxnSpPr>
          <p:spPr>
            <a:xfrm flipH="1">
              <a:off x="5209681" y="3564284"/>
              <a:ext cx="2689851" cy="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8" name="Conector recto 7"/>
            <p:cNvCxnSpPr/>
            <p:nvPr/>
          </p:nvCxnSpPr>
          <p:spPr>
            <a:xfrm flipH="1" flipV="1">
              <a:off x="4848900" y="2958211"/>
              <a:ext cx="360781" cy="606073"/>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9" name="Conector recto 8"/>
            <p:cNvCxnSpPr/>
            <p:nvPr/>
          </p:nvCxnSpPr>
          <p:spPr>
            <a:xfrm flipH="1">
              <a:off x="4228356" y="2958211"/>
              <a:ext cx="620544" cy="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10" name="Conector recto 9"/>
            <p:cNvCxnSpPr/>
            <p:nvPr/>
          </p:nvCxnSpPr>
          <p:spPr>
            <a:xfrm flipH="1" flipV="1">
              <a:off x="2857387" y="692654"/>
              <a:ext cx="1370969" cy="2265557"/>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xmlns="" val="42679527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verbo4.png"/>
          <p:cNvPicPr>
            <a:picLocks noChangeAspect="1"/>
          </p:cNvPicPr>
          <p:nvPr/>
        </p:nvPicPr>
        <p:blipFill rotWithShape="1">
          <a:blip r:embed="rId2">
            <a:extLst>
              <a:ext uri="{28A0092B-C50C-407E-A947-70E740481C1C}">
                <a14:useLocalDpi xmlns:a14="http://schemas.microsoft.com/office/drawing/2010/main" xmlns="" val="0"/>
              </a:ext>
            </a:extLst>
          </a:blip>
          <a:srcRect l="4207" t="3317" b="2370"/>
          <a:stretch/>
        </p:blipFill>
        <p:spPr>
          <a:xfrm>
            <a:off x="173177" y="0"/>
            <a:ext cx="2634951" cy="5541235"/>
          </a:xfrm>
          <a:prstGeom prst="rect">
            <a:avLst/>
          </a:prstGeom>
        </p:spPr>
      </p:pic>
      <p:pic>
        <p:nvPicPr>
          <p:cNvPr id="6" name="Imagen 5" descr="Captura de pantalla 2018-03-02 a la(s) 12.09.01.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021680" y="1610338"/>
            <a:ext cx="3773983" cy="2629455"/>
          </a:xfrm>
          <a:prstGeom prst="rect">
            <a:avLst/>
          </a:prstGeom>
        </p:spPr>
      </p:pic>
      <p:pic>
        <p:nvPicPr>
          <p:cNvPr id="7" name="Imagen 6" descr="Captura de pantalla 2018-03-02 a la(s) 12.09.24.png"/>
          <p:cNvPicPr>
            <a:picLocks noChangeAspect="1"/>
          </p:cNvPicPr>
          <p:nvPr/>
        </p:nvPicPr>
        <p:blipFill rotWithShape="1">
          <a:blip r:embed="rId4">
            <a:extLst>
              <a:ext uri="{28A0092B-C50C-407E-A947-70E740481C1C}">
                <a14:useLocalDpi xmlns:a14="http://schemas.microsoft.com/office/drawing/2010/main" xmlns="" val="0"/>
              </a:ext>
            </a:extLst>
          </a:blip>
          <a:srcRect t="6537" b="23707"/>
          <a:stretch/>
        </p:blipFill>
        <p:spPr>
          <a:xfrm>
            <a:off x="2330647" y="4239793"/>
            <a:ext cx="5642618" cy="2386462"/>
          </a:xfrm>
          <a:prstGeom prst="rect">
            <a:avLst/>
          </a:prstGeom>
        </p:spPr>
      </p:pic>
      <p:sp>
        <p:nvSpPr>
          <p:cNvPr id="8" name="CuadroTexto 7"/>
          <p:cNvSpPr txBox="1"/>
          <p:nvPr/>
        </p:nvSpPr>
        <p:spPr>
          <a:xfrm>
            <a:off x="2669781" y="404301"/>
            <a:ext cx="4104421" cy="369332"/>
          </a:xfrm>
          <a:prstGeom prst="rect">
            <a:avLst/>
          </a:prstGeom>
          <a:noFill/>
        </p:spPr>
        <p:txBody>
          <a:bodyPr wrap="none" rtlCol="0">
            <a:spAutoFit/>
          </a:bodyPr>
          <a:lstStyle/>
          <a:p>
            <a:r>
              <a:rPr lang="es-ES" dirty="0" smtClean="0"/>
              <a:t>SEMINARIO FINAL Y PRÁCTICA DE CAMPO</a:t>
            </a:r>
            <a:endParaRPr lang="es-ES" dirty="0"/>
          </a:p>
        </p:txBody>
      </p:sp>
      <p:pic>
        <p:nvPicPr>
          <p:cNvPr id="9" name="Imagen 8"/>
          <p:cNvPicPr>
            <a:picLocks noChangeAspect="1"/>
          </p:cNvPicPr>
          <p:nvPr/>
        </p:nvPicPr>
        <p:blipFill>
          <a:blip r:embed="rId5"/>
          <a:stretch>
            <a:fillRect/>
          </a:stretch>
        </p:blipFill>
        <p:spPr>
          <a:xfrm>
            <a:off x="2892005" y="1094519"/>
            <a:ext cx="1823160" cy="3145274"/>
          </a:xfrm>
          <a:prstGeom prst="rect">
            <a:avLst/>
          </a:prstGeom>
        </p:spPr>
      </p:pic>
    </p:spTree>
    <p:extLst>
      <p:ext uri="{BB962C8B-B14F-4D97-AF65-F5344CB8AC3E}">
        <p14:creationId xmlns:p14="http://schemas.microsoft.com/office/powerpoint/2010/main" xmlns="" val="177438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b="3425"/>
          <a:stretch/>
        </p:blipFill>
        <p:spPr>
          <a:xfrm>
            <a:off x="89349" y="750376"/>
            <a:ext cx="6574523" cy="3156098"/>
          </a:xfrm>
          <a:prstGeom prst="rect">
            <a:avLst/>
          </a:prstGeom>
        </p:spPr>
      </p:pic>
      <p:sp>
        <p:nvSpPr>
          <p:cNvPr id="3" name="CuadroTexto 2"/>
          <p:cNvSpPr txBox="1"/>
          <p:nvPr/>
        </p:nvSpPr>
        <p:spPr>
          <a:xfrm>
            <a:off x="533955" y="381044"/>
            <a:ext cx="8345178" cy="369332"/>
          </a:xfrm>
          <a:prstGeom prst="rect">
            <a:avLst/>
          </a:prstGeom>
          <a:noFill/>
        </p:spPr>
        <p:txBody>
          <a:bodyPr wrap="none" rtlCol="0">
            <a:spAutoFit/>
          </a:bodyPr>
          <a:lstStyle/>
          <a:p>
            <a:r>
              <a:rPr lang="es-ES" dirty="0" smtClean="0"/>
              <a:t>La enseñanza y los objetivos se  estarán en relación al </a:t>
            </a:r>
            <a:r>
              <a:rPr lang="es-ES" b="1" dirty="0" smtClean="0"/>
              <a:t>NIVEL EDUCATIVO y la CARRERA</a:t>
            </a:r>
            <a:endParaRPr lang="es-ES" b="1" dirty="0"/>
          </a:p>
        </p:txBody>
      </p:sp>
      <p:sp>
        <p:nvSpPr>
          <p:cNvPr id="5" name="CuadroTexto 4"/>
          <p:cNvSpPr txBox="1"/>
          <p:nvPr/>
        </p:nvSpPr>
        <p:spPr>
          <a:xfrm>
            <a:off x="89349" y="4952086"/>
            <a:ext cx="1172116" cy="369332"/>
          </a:xfrm>
          <a:prstGeom prst="rect">
            <a:avLst/>
          </a:prstGeom>
          <a:noFill/>
        </p:spPr>
        <p:txBody>
          <a:bodyPr wrap="none" rtlCol="0">
            <a:spAutoFit/>
          </a:bodyPr>
          <a:lstStyle/>
          <a:p>
            <a:r>
              <a:rPr lang="es-ES" dirty="0" smtClean="0"/>
              <a:t>CARRERAS</a:t>
            </a:r>
            <a:endParaRPr lang="es-ES" dirty="0"/>
          </a:p>
        </p:txBody>
      </p:sp>
      <p:sp>
        <p:nvSpPr>
          <p:cNvPr id="6" name="CuadroTexto 5"/>
          <p:cNvSpPr txBox="1"/>
          <p:nvPr/>
        </p:nvSpPr>
        <p:spPr>
          <a:xfrm>
            <a:off x="744549" y="4397983"/>
            <a:ext cx="1108446" cy="369332"/>
          </a:xfrm>
          <a:prstGeom prst="rect">
            <a:avLst/>
          </a:prstGeom>
          <a:solidFill>
            <a:schemeClr val="accent3">
              <a:lumMod val="50000"/>
            </a:schemeClr>
          </a:solidFill>
        </p:spPr>
        <p:style>
          <a:lnRef idx="1">
            <a:schemeClr val="accent3"/>
          </a:lnRef>
          <a:fillRef idx="3">
            <a:schemeClr val="accent3"/>
          </a:fillRef>
          <a:effectRef idx="2">
            <a:schemeClr val="accent3"/>
          </a:effectRef>
          <a:fontRef idx="minor">
            <a:schemeClr val="lt1"/>
          </a:fontRef>
        </p:style>
        <p:txBody>
          <a:bodyPr wrap="none" rtlCol="0">
            <a:spAutoFit/>
          </a:bodyPr>
          <a:lstStyle/>
          <a:p>
            <a:r>
              <a:rPr lang="es-ES" dirty="0" smtClean="0"/>
              <a:t>BIOLOGÍA</a:t>
            </a:r>
          </a:p>
        </p:txBody>
      </p:sp>
      <p:sp>
        <p:nvSpPr>
          <p:cNvPr id="7" name="CuadroTexto 6"/>
          <p:cNvSpPr txBox="1"/>
          <p:nvPr/>
        </p:nvSpPr>
        <p:spPr>
          <a:xfrm>
            <a:off x="2377554" y="4397983"/>
            <a:ext cx="1723849" cy="369332"/>
          </a:xfrm>
          <a:prstGeom prst="rect">
            <a:avLst/>
          </a:prstGeom>
          <a:solidFill>
            <a:schemeClr val="accent3">
              <a:lumMod val="75000"/>
            </a:schemeClr>
          </a:solidFill>
        </p:spPr>
        <p:txBody>
          <a:bodyPr wrap="none" rtlCol="0">
            <a:spAutoFit/>
          </a:bodyPr>
          <a:lstStyle/>
          <a:p>
            <a:r>
              <a:rPr lang="es-ES" dirty="0" smtClean="0"/>
              <a:t>PALEOBIOLOGÍA</a:t>
            </a:r>
            <a:endParaRPr lang="es-ES" dirty="0"/>
          </a:p>
        </p:txBody>
      </p:sp>
      <p:sp>
        <p:nvSpPr>
          <p:cNvPr id="8" name="CuadroTexto 7"/>
          <p:cNvSpPr txBox="1"/>
          <p:nvPr/>
        </p:nvSpPr>
        <p:spPr>
          <a:xfrm>
            <a:off x="2142187" y="5690135"/>
            <a:ext cx="3439989" cy="923330"/>
          </a:xfrm>
          <a:prstGeom prst="rect">
            <a:avLst/>
          </a:prstGeom>
          <a:solidFill>
            <a:schemeClr val="accent1">
              <a:lumMod val="60000"/>
              <a:lumOff val="40000"/>
            </a:schemeClr>
          </a:solidFill>
        </p:spPr>
        <p:txBody>
          <a:bodyPr wrap="none" rtlCol="0">
            <a:spAutoFit/>
          </a:bodyPr>
          <a:lstStyle/>
          <a:p>
            <a:r>
              <a:rPr lang="es-ES" dirty="0" smtClean="0"/>
              <a:t>PALEONTOLOGÍA ESTRATIGRÁFICA</a:t>
            </a:r>
          </a:p>
          <a:p>
            <a:r>
              <a:rPr lang="es-ES" dirty="0" smtClean="0"/>
              <a:t>PALEONTOLOGÍA GENERAL</a:t>
            </a:r>
          </a:p>
          <a:p>
            <a:r>
              <a:rPr lang="es-ES" dirty="0" smtClean="0"/>
              <a:t>MICROPALEONTOLOGÍA</a:t>
            </a:r>
            <a:endParaRPr lang="es-ES" dirty="0"/>
          </a:p>
        </p:txBody>
      </p:sp>
      <p:sp>
        <p:nvSpPr>
          <p:cNvPr id="9" name="CuadroTexto 8"/>
          <p:cNvSpPr txBox="1"/>
          <p:nvPr/>
        </p:nvSpPr>
        <p:spPr>
          <a:xfrm>
            <a:off x="669934" y="6017330"/>
            <a:ext cx="1183061" cy="369332"/>
          </a:xfrm>
          <a:prstGeom prst="rect">
            <a:avLst/>
          </a:prstGeom>
          <a:solidFill>
            <a:schemeClr val="accent1"/>
          </a:solidFill>
        </p:spPr>
        <p:txBody>
          <a:bodyPr wrap="none" rtlCol="0">
            <a:spAutoFit/>
          </a:bodyPr>
          <a:lstStyle/>
          <a:p>
            <a:r>
              <a:rPr lang="es-ES" dirty="0" smtClean="0">
                <a:solidFill>
                  <a:schemeClr val="bg1"/>
                </a:solidFill>
              </a:rPr>
              <a:t>GEOLOGÍA</a:t>
            </a:r>
            <a:endParaRPr lang="es-ES" dirty="0">
              <a:solidFill>
                <a:schemeClr val="bg1"/>
              </a:solidFill>
            </a:endParaRPr>
          </a:p>
        </p:txBody>
      </p:sp>
      <p:sp>
        <p:nvSpPr>
          <p:cNvPr id="10" name="CuadroTexto 9"/>
          <p:cNvSpPr txBox="1"/>
          <p:nvPr/>
        </p:nvSpPr>
        <p:spPr>
          <a:xfrm>
            <a:off x="5130952" y="4034376"/>
            <a:ext cx="3310814" cy="1077218"/>
          </a:xfrm>
          <a:prstGeom prst="rect">
            <a:avLst/>
          </a:prstGeom>
          <a:noFill/>
          <a:ln>
            <a:solidFill>
              <a:schemeClr val="accent3">
                <a:lumMod val="75000"/>
              </a:schemeClr>
            </a:solidFill>
          </a:ln>
        </p:spPr>
        <p:txBody>
          <a:bodyPr wrap="square" rtlCol="0">
            <a:spAutoFit/>
          </a:bodyPr>
          <a:lstStyle/>
          <a:p>
            <a:pPr algn="just"/>
            <a:r>
              <a:rPr lang="es-ES" sz="1600" dirty="0" smtClean="0"/>
              <a:t>Recursos fósiles para análisis de los cambios ocurridos en el planeta y su consecuencias en la evolución de las comunidades. </a:t>
            </a:r>
            <a:endParaRPr lang="es-ES" sz="1600" dirty="0"/>
          </a:p>
        </p:txBody>
      </p:sp>
      <p:sp>
        <p:nvSpPr>
          <p:cNvPr id="11" name="CuadroTexto 10"/>
          <p:cNvSpPr txBox="1"/>
          <p:nvPr/>
        </p:nvSpPr>
        <p:spPr>
          <a:xfrm>
            <a:off x="5686764" y="5355610"/>
            <a:ext cx="3310814" cy="1323439"/>
          </a:xfrm>
          <a:prstGeom prst="rect">
            <a:avLst/>
          </a:prstGeom>
          <a:noFill/>
          <a:ln>
            <a:solidFill>
              <a:schemeClr val="tx2">
                <a:lumMod val="60000"/>
                <a:lumOff val="40000"/>
              </a:schemeClr>
            </a:solidFill>
          </a:ln>
        </p:spPr>
        <p:txBody>
          <a:bodyPr wrap="square" rtlCol="0">
            <a:spAutoFit/>
          </a:bodyPr>
          <a:lstStyle/>
          <a:p>
            <a:pPr algn="just"/>
            <a:r>
              <a:rPr lang="es-ES" sz="1600" dirty="0" smtClean="0"/>
              <a:t>Distinguir  y clasificar a los fósiles y aprender a realizar interpretaciones para conocer aspectos de la vida a través del tiempo para aplicarse en la Geología.</a:t>
            </a:r>
            <a:endParaRPr lang="es-ES" sz="1600" dirty="0"/>
          </a:p>
        </p:txBody>
      </p:sp>
      <p:sp>
        <p:nvSpPr>
          <p:cNvPr id="12" name="CuadroTexto 11"/>
          <p:cNvSpPr txBox="1"/>
          <p:nvPr/>
        </p:nvSpPr>
        <p:spPr>
          <a:xfrm>
            <a:off x="1703294" y="4952086"/>
            <a:ext cx="1536185" cy="369332"/>
          </a:xfrm>
          <a:prstGeom prst="rect">
            <a:avLst/>
          </a:prstGeom>
          <a:noFill/>
        </p:spPr>
        <p:txBody>
          <a:bodyPr wrap="none" rtlCol="0">
            <a:spAutoFit/>
          </a:bodyPr>
          <a:lstStyle/>
          <a:p>
            <a:r>
              <a:rPr lang="es-ES" dirty="0" smtClean="0"/>
              <a:t>ASIGNATURAS</a:t>
            </a:r>
            <a:endParaRPr lang="es-ES" dirty="0"/>
          </a:p>
        </p:txBody>
      </p:sp>
      <p:sp>
        <p:nvSpPr>
          <p:cNvPr id="13" name="CuadroTexto 12"/>
          <p:cNvSpPr txBox="1"/>
          <p:nvPr/>
        </p:nvSpPr>
        <p:spPr>
          <a:xfrm>
            <a:off x="3735294" y="4986278"/>
            <a:ext cx="1210588" cy="369332"/>
          </a:xfrm>
          <a:prstGeom prst="rect">
            <a:avLst/>
          </a:prstGeom>
          <a:noFill/>
        </p:spPr>
        <p:txBody>
          <a:bodyPr wrap="none" rtlCol="0">
            <a:spAutoFit/>
          </a:bodyPr>
          <a:lstStyle/>
          <a:p>
            <a:r>
              <a:rPr lang="es-ES" dirty="0" smtClean="0"/>
              <a:t>OBJETIVOS</a:t>
            </a:r>
            <a:endParaRPr lang="es-ES" dirty="0"/>
          </a:p>
        </p:txBody>
      </p:sp>
      <p:cxnSp>
        <p:nvCxnSpPr>
          <p:cNvPr id="16" name="Conector recto de flecha 15"/>
          <p:cNvCxnSpPr/>
          <p:nvPr/>
        </p:nvCxnSpPr>
        <p:spPr>
          <a:xfrm flipH="1">
            <a:off x="6170706" y="750376"/>
            <a:ext cx="373529" cy="4299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p:nvPr/>
        </p:nvCxnSpPr>
        <p:spPr>
          <a:xfrm flipH="1">
            <a:off x="7067176" y="750376"/>
            <a:ext cx="1135530" cy="28504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Conector recto 19"/>
          <p:cNvCxnSpPr/>
          <p:nvPr/>
        </p:nvCxnSpPr>
        <p:spPr>
          <a:xfrm>
            <a:off x="0" y="3906474"/>
            <a:ext cx="8879133"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8361688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323850" y="333375"/>
            <a:ext cx="2087563" cy="719138"/>
          </a:xfrm>
          <a:prstGeom prst="rect">
            <a:avLst/>
          </a:prstGeom>
        </p:spPr>
        <p:txBody>
          <a:bodyPr wrap="none" fromWordArt="1">
            <a:prstTxWarp prst="textInflate">
              <a:avLst>
                <a:gd name="adj" fmla="val 13634"/>
              </a:avLst>
            </a:prstTxWarp>
          </a:bodyPr>
          <a:lstStyle/>
          <a:p>
            <a:pPr algn="ctr"/>
            <a:r>
              <a:rPr lang="es-ES" sz="3200" b="1" kern="10" spc="560">
                <a:ln w="9525">
                  <a:noFill/>
                  <a:round/>
                  <a:headEnd/>
                  <a:tailEnd/>
                </a:ln>
                <a:solidFill>
                  <a:srgbClr val="FF0000"/>
                </a:solidFill>
                <a:latin typeface="Cooper Black"/>
              </a:rPr>
              <a:t>Biología:</a:t>
            </a:r>
          </a:p>
        </p:txBody>
      </p:sp>
      <p:sp>
        <p:nvSpPr>
          <p:cNvPr id="21507" name="Rectangle 3"/>
          <p:cNvSpPr>
            <a:spLocks noChangeArrowheads="1"/>
          </p:cNvSpPr>
          <p:nvPr/>
        </p:nvSpPr>
        <p:spPr bwMode="auto">
          <a:xfrm>
            <a:off x="2484438" y="333375"/>
            <a:ext cx="6192837" cy="1157288"/>
          </a:xfrm>
          <a:prstGeom prst="rect">
            <a:avLst/>
          </a:prstGeom>
          <a:noFill/>
          <a:ln w="9525">
            <a:noFill/>
            <a:miter lim="800000"/>
            <a:headEnd/>
            <a:tailEnd/>
          </a:ln>
        </p:spPr>
        <p:txBody>
          <a:bodyPr anchor="ctr">
            <a:spAutoFit/>
          </a:bodyPr>
          <a:lstStyle/>
          <a:p>
            <a:pPr>
              <a:spcBef>
                <a:spcPct val="5000"/>
              </a:spcBef>
            </a:pPr>
            <a:r>
              <a:rPr lang="es-MX" sz="2400" b="1">
                <a:solidFill>
                  <a:srgbClr val="009900"/>
                </a:solidFill>
                <a:latin typeface="Calibri" pitchFamily="34" charset="0"/>
              </a:rPr>
              <a:t>Parte de la Ciencia que estudia a los seres vivos</a:t>
            </a:r>
          </a:p>
          <a:p>
            <a:pPr>
              <a:spcBef>
                <a:spcPct val="5000"/>
              </a:spcBef>
            </a:pPr>
            <a:r>
              <a:rPr lang="es-MX" sz="2400" b="1">
                <a:solidFill>
                  <a:srgbClr val="009900"/>
                </a:solidFill>
                <a:latin typeface="Calibri" pitchFamily="34" charset="0"/>
              </a:rPr>
              <a:t>	Pero…  ¿Qué es un ser vivo?</a:t>
            </a:r>
          </a:p>
          <a:p>
            <a:pPr>
              <a:spcBef>
                <a:spcPct val="5000"/>
              </a:spcBef>
            </a:pPr>
            <a:r>
              <a:rPr lang="es-MX" sz="1900" b="1">
                <a:solidFill>
                  <a:srgbClr val="009900"/>
                </a:solidFill>
                <a:latin typeface="Calibri" pitchFamily="34" charset="0"/>
              </a:rPr>
              <a:t> </a:t>
            </a:r>
            <a:r>
              <a:rPr lang="es-MX" sz="1600" b="1">
                <a:solidFill>
                  <a:srgbClr val="009900"/>
                </a:solidFill>
                <a:latin typeface="Calibri" pitchFamily="34" charset="0"/>
              </a:rPr>
              <a:t>(Vida: estado o fuerza de actividad de los organismos)</a:t>
            </a:r>
          </a:p>
        </p:txBody>
      </p:sp>
      <p:sp>
        <p:nvSpPr>
          <p:cNvPr id="21508" name="WordArt 4"/>
          <p:cNvSpPr>
            <a:spLocks noChangeArrowheads="1" noChangeShapeType="1" noTextEdit="1"/>
          </p:cNvSpPr>
          <p:nvPr/>
        </p:nvSpPr>
        <p:spPr bwMode="auto">
          <a:xfrm>
            <a:off x="3635375" y="3357563"/>
            <a:ext cx="2449513" cy="936625"/>
          </a:xfrm>
          <a:prstGeom prst="rect">
            <a:avLst/>
          </a:prstGeom>
        </p:spPr>
        <p:txBody>
          <a:bodyPr wrap="none" fromWordArt="1">
            <a:prstTxWarp prst="textInflate">
              <a:avLst>
                <a:gd name="adj" fmla="val 20000"/>
              </a:avLst>
            </a:prstTxWarp>
          </a:bodyPr>
          <a:lstStyle/>
          <a:p>
            <a:pPr algn="ctr"/>
            <a:r>
              <a:rPr lang="es-ES" sz="1700" kern="10" spc="560">
                <a:ln w="3175">
                  <a:solidFill>
                    <a:srgbClr val="FF6600"/>
                  </a:solidFill>
                  <a:round/>
                  <a:headEnd/>
                  <a:tailEnd/>
                </a:ln>
                <a:solidFill>
                  <a:srgbClr val="FF6600"/>
                </a:solidFill>
                <a:effectLst>
                  <a:outerShdw dist="38100" dir="2700000" algn="tl" rotWithShape="0">
                    <a:srgbClr val="808080">
                      <a:alpha val="39998"/>
                    </a:srgbClr>
                  </a:outerShdw>
                </a:effectLst>
                <a:latin typeface="Cooper Black"/>
              </a:rPr>
              <a:t>Biología</a:t>
            </a:r>
          </a:p>
        </p:txBody>
      </p:sp>
      <p:sp>
        <p:nvSpPr>
          <p:cNvPr id="3080" name="Rectangle 5"/>
          <p:cNvSpPr>
            <a:spLocks noChangeArrowheads="1"/>
          </p:cNvSpPr>
          <p:nvPr/>
        </p:nvSpPr>
        <p:spPr bwMode="auto">
          <a:xfrm>
            <a:off x="515938" y="2420938"/>
            <a:ext cx="2546350" cy="615950"/>
          </a:xfrm>
          <a:prstGeom prst="rect">
            <a:avLst/>
          </a:prstGeom>
          <a:solidFill>
            <a:schemeClr val="accent1">
              <a:lumMod val="40000"/>
              <a:lumOff val="60000"/>
            </a:schemeClr>
          </a:solidFill>
          <a:ln w="9525">
            <a:noFill/>
            <a:miter lim="800000"/>
            <a:headEnd/>
            <a:tailEnd/>
          </a:ln>
        </p:spPr>
        <p:txBody>
          <a:bodyPr wrap="none">
            <a:spAutoFit/>
          </a:bodyPr>
          <a:lstStyle/>
          <a:p>
            <a:pPr algn="ctr">
              <a:defRPr/>
            </a:pPr>
            <a:r>
              <a:rPr lang="es-MX" sz="1700" b="1">
                <a:solidFill>
                  <a:srgbClr val="663300"/>
                </a:solidFill>
                <a:latin typeface="Calibri" pitchFamily="34" charset="0"/>
              </a:rPr>
              <a:t>¿CÓMO SE DIÓ EL</a:t>
            </a:r>
          </a:p>
          <a:p>
            <a:pPr algn="ctr">
              <a:defRPr/>
            </a:pPr>
            <a:r>
              <a:rPr lang="es-MX" sz="1700" b="1">
                <a:solidFill>
                  <a:srgbClr val="663300"/>
                </a:solidFill>
                <a:latin typeface="Calibri" pitchFamily="34" charset="0"/>
              </a:rPr>
              <a:t>PROCESO DE SU ORIGEN? </a:t>
            </a:r>
          </a:p>
        </p:txBody>
      </p:sp>
      <p:sp>
        <p:nvSpPr>
          <p:cNvPr id="3081" name="Rectangle 6"/>
          <p:cNvSpPr>
            <a:spLocks noChangeArrowheads="1"/>
          </p:cNvSpPr>
          <p:nvPr/>
        </p:nvSpPr>
        <p:spPr bwMode="auto">
          <a:xfrm>
            <a:off x="3506788" y="1989138"/>
            <a:ext cx="2559050" cy="877887"/>
          </a:xfrm>
          <a:prstGeom prst="rect">
            <a:avLst/>
          </a:prstGeom>
          <a:solidFill>
            <a:schemeClr val="accent1">
              <a:lumMod val="40000"/>
              <a:lumOff val="60000"/>
            </a:schemeClr>
          </a:solidFill>
          <a:ln w="9525">
            <a:noFill/>
            <a:miter lim="800000"/>
            <a:headEnd/>
            <a:tailEnd/>
          </a:ln>
        </p:spPr>
        <p:txBody>
          <a:bodyPr wrap="none">
            <a:spAutoFit/>
          </a:bodyPr>
          <a:lstStyle/>
          <a:p>
            <a:pPr algn="ctr">
              <a:defRPr/>
            </a:pPr>
            <a:r>
              <a:rPr lang="es-MX" sz="1700" b="1">
                <a:solidFill>
                  <a:srgbClr val="FF6600"/>
                </a:solidFill>
                <a:latin typeface="Calibri" pitchFamily="34" charset="0"/>
              </a:rPr>
              <a:t>¿CUÁLES SON LAS CAUSAS</a:t>
            </a:r>
          </a:p>
          <a:p>
            <a:pPr algn="ctr">
              <a:defRPr/>
            </a:pPr>
            <a:r>
              <a:rPr lang="es-MX" sz="1700" b="1">
                <a:solidFill>
                  <a:srgbClr val="FF6600"/>
                </a:solidFill>
                <a:latin typeface="Calibri" pitchFamily="34" charset="0"/>
              </a:rPr>
              <a:t>DE LA DISTRIBUCIÓN</a:t>
            </a:r>
          </a:p>
          <a:p>
            <a:pPr algn="ctr">
              <a:defRPr/>
            </a:pPr>
            <a:r>
              <a:rPr lang="es-MX" sz="1700" b="1">
                <a:solidFill>
                  <a:srgbClr val="FF6600"/>
                </a:solidFill>
                <a:latin typeface="Calibri" pitchFamily="34" charset="0"/>
              </a:rPr>
              <a:t>DE LOS ORGANISMOS?</a:t>
            </a:r>
          </a:p>
        </p:txBody>
      </p:sp>
      <p:sp>
        <p:nvSpPr>
          <p:cNvPr id="3082" name="Rectangle 7"/>
          <p:cNvSpPr>
            <a:spLocks noChangeArrowheads="1"/>
          </p:cNvSpPr>
          <p:nvPr/>
        </p:nvSpPr>
        <p:spPr bwMode="auto">
          <a:xfrm>
            <a:off x="6643688" y="2381250"/>
            <a:ext cx="2330450" cy="615950"/>
          </a:xfrm>
          <a:prstGeom prst="rect">
            <a:avLst/>
          </a:prstGeom>
          <a:solidFill>
            <a:schemeClr val="accent1">
              <a:lumMod val="40000"/>
              <a:lumOff val="60000"/>
            </a:schemeClr>
          </a:solidFill>
          <a:ln w="9525">
            <a:noFill/>
            <a:miter lim="800000"/>
            <a:headEnd/>
            <a:tailEnd/>
          </a:ln>
        </p:spPr>
        <p:txBody>
          <a:bodyPr wrap="none">
            <a:spAutoFit/>
          </a:bodyPr>
          <a:lstStyle/>
          <a:p>
            <a:pPr algn="ctr">
              <a:defRPr/>
            </a:pPr>
            <a:r>
              <a:rPr lang="es-MX" sz="1700" b="1">
                <a:solidFill>
                  <a:srgbClr val="660066"/>
                </a:solidFill>
                <a:latin typeface="Calibri" pitchFamily="34" charset="0"/>
              </a:rPr>
              <a:t>¿QUÉ RELACIONES</a:t>
            </a:r>
          </a:p>
          <a:p>
            <a:pPr algn="ctr">
              <a:defRPr/>
            </a:pPr>
            <a:r>
              <a:rPr lang="es-MX" sz="1700" b="1">
                <a:solidFill>
                  <a:srgbClr val="660066"/>
                </a:solidFill>
                <a:latin typeface="Calibri" pitchFamily="34" charset="0"/>
              </a:rPr>
              <a:t>TRÓFICAS PRESENTAN? </a:t>
            </a:r>
          </a:p>
        </p:txBody>
      </p:sp>
      <p:sp>
        <p:nvSpPr>
          <p:cNvPr id="3083" name="Rectangle 8"/>
          <p:cNvSpPr>
            <a:spLocks noChangeArrowheads="1"/>
          </p:cNvSpPr>
          <p:nvPr/>
        </p:nvSpPr>
        <p:spPr bwMode="auto">
          <a:xfrm>
            <a:off x="6659563" y="3789363"/>
            <a:ext cx="2270125" cy="615950"/>
          </a:xfrm>
          <a:prstGeom prst="rect">
            <a:avLst/>
          </a:prstGeom>
          <a:solidFill>
            <a:schemeClr val="accent1">
              <a:lumMod val="40000"/>
              <a:lumOff val="60000"/>
            </a:schemeClr>
          </a:solidFill>
          <a:ln w="9525">
            <a:noFill/>
            <a:miter lim="800000"/>
            <a:headEnd/>
            <a:tailEnd/>
          </a:ln>
        </p:spPr>
        <p:txBody>
          <a:bodyPr wrap="none">
            <a:spAutoFit/>
          </a:bodyPr>
          <a:lstStyle/>
          <a:p>
            <a:pPr algn="ctr">
              <a:defRPr/>
            </a:pPr>
            <a:r>
              <a:rPr lang="es-MX" sz="1700" b="1">
                <a:solidFill>
                  <a:srgbClr val="669900"/>
                </a:solidFill>
                <a:latin typeface="Calibri" pitchFamily="34" charset="0"/>
              </a:rPr>
              <a:t>¿QUÉ RELACIÓN TIENE </a:t>
            </a:r>
          </a:p>
          <a:p>
            <a:pPr algn="ctr">
              <a:defRPr/>
            </a:pPr>
            <a:r>
              <a:rPr lang="es-MX" sz="1700" b="1">
                <a:solidFill>
                  <a:srgbClr val="669900"/>
                </a:solidFill>
                <a:latin typeface="Calibri" pitchFamily="34" charset="0"/>
              </a:rPr>
              <a:t>CON EL AMBIENTE?</a:t>
            </a:r>
            <a:r>
              <a:rPr lang="es-MX" sz="1700" b="1">
                <a:latin typeface="Calibri" pitchFamily="34" charset="0"/>
              </a:rPr>
              <a:t> </a:t>
            </a:r>
          </a:p>
        </p:txBody>
      </p:sp>
      <p:sp>
        <p:nvSpPr>
          <p:cNvPr id="3084" name="Rectangle 9"/>
          <p:cNvSpPr>
            <a:spLocks noChangeArrowheads="1"/>
          </p:cNvSpPr>
          <p:nvPr/>
        </p:nvSpPr>
        <p:spPr bwMode="auto">
          <a:xfrm>
            <a:off x="6011863" y="4868863"/>
            <a:ext cx="2397125" cy="615950"/>
          </a:xfrm>
          <a:prstGeom prst="rect">
            <a:avLst/>
          </a:prstGeom>
          <a:solidFill>
            <a:schemeClr val="accent1">
              <a:lumMod val="40000"/>
              <a:lumOff val="60000"/>
            </a:schemeClr>
          </a:solidFill>
          <a:ln w="9525">
            <a:noFill/>
            <a:miter lim="800000"/>
            <a:headEnd/>
            <a:tailEnd/>
          </a:ln>
        </p:spPr>
        <p:txBody>
          <a:bodyPr wrap="none">
            <a:spAutoFit/>
          </a:bodyPr>
          <a:lstStyle/>
          <a:p>
            <a:pPr algn="ctr">
              <a:defRPr/>
            </a:pPr>
            <a:r>
              <a:rPr lang="es-MX" sz="1700" b="1">
                <a:solidFill>
                  <a:srgbClr val="33CC33"/>
                </a:solidFill>
                <a:latin typeface="Calibri" pitchFamily="34" charset="0"/>
              </a:rPr>
              <a:t>¿CUÁLES CAMBIOS HAN </a:t>
            </a:r>
          </a:p>
          <a:p>
            <a:pPr algn="ctr">
              <a:defRPr/>
            </a:pPr>
            <a:r>
              <a:rPr lang="es-MX" sz="1700" b="1">
                <a:solidFill>
                  <a:srgbClr val="33CC33"/>
                </a:solidFill>
                <a:latin typeface="Calibri" pitchFamily="34" charset="0"/>
              </a:rPr>
              <a:t>PRESENTADO? </a:t>
            </a:r>
          </a:p>
        </p:txBody>
      </p:sp>
      <p:sp>
        <p:nvSpPr>
          <p:cNvPr id="3085" name="Rectangle 10"/>
          <p:cNvSpPr>
            <a:spLocks noChangeArrowheads="1"/>
          </p:cNvSpPr>
          <p:nvPr/>
        </p:nvSpPr>
        <p:spPr bwMode="auto">
          <a:xfrm>
            <a:off x="3341688" y="4900613"/>
            <a:ext cx="2497137" cy="615950"/>
          </a:xfrm>
          <a:prstGeom prst="rect">
            <a:avLst/>
          </a:prstGeom>
          <a:solidFill>
            <a:schemeClr val="accent1">
              <a:lumMod val="40000"/>
              <a:lumOff val="60000"/>
            </a:schemeClr>
          </a:solidFill>
          <a:ln w="9525">
            <a:noFill/>
            <a:miter lim="800000"/>
            <a:headEnd/>
            <a:tailEnd/>
          </a:ln>
        </p:spPr>
        <p:txBody>
          <a:bodyPr wrap="none">
            <a:spAutoFit/>
          </a:bodyPr>
          <a:lstStyle/>
          <a:p>
            <a:pPr algn="ctr">
              <a:defRPr/>
            </a:pPr>
            <a:r>
              <a:rPr lang="es-MX" sz="1700" b="1">
                <a:solidFill>
                  <a:srgbClr val="990099"/>
                </a:solidFill>
                <a:latin typeface="Calibri" pitchFamily="34" charset="0"/>
              </a:rPr>
              <a:t>¿CÓMO SE MIDE LA </a:t>
            </a:r>
          </a:p>
          <a:p>
            <a:pPr algn="ctr">
              <a:defRPr/>
            </a:pPr>
            <a:r>
              <a:rPr lang="es-MX" sz="1700" b="1">
                <a:solidFill>
                  <a:srgbClr val="990099"/>
                </a:solidFill>
                <a:latin typeface="Calibri" pitchFamily="34" charset="0"/>
              </a:rPr>
              <a:t>DIVERSIDAD BIOLÓGICA? </a:t>
            </a:r>
          </a:p>
        </p:txBody>
      </p:sp>
      <p:sp>
        <p:nvSpPr>
          <p:cNvPr id="3086" name="Rectangle 11"/>
          <p:cNvSpPr>
            <a:spLocks noChangeArrowheads="1"/>
          </p:cNvSpPr>
          <p:nvPr/>
        </p:nvSpPr>
        <p:spPr bwMode="auto">
          <a:xfrm>
            <a:off x="1039813" y="4510088"/>
            <a:ext cx="1660525" cy="614362"/>
          </a:xfrm>
          <a:prstGeom prst="rect">
            <a:avLst/>
          </a:prstGeom>
          <a:solidFill>
            <a:schemeClr val="accent1">
              <a:lumMod val="40000"/>
              <a:lumOff val="60000"/>
            </a:schemeClr>
          </a:solidFill>
          <a:ln w="9525">
            <a:noFill/>
            <a:miter lim="800000"/>
            <a:headEnd/>
            <a:tailEnd/>
          </a:ln>
        </p:spPr>
        <p:txBody>
          <a:bodyPr wrap="none">
            <a:spAutoFit/>
          </a:bodyPr>
          <a:lstStyle/>
          <a:p>
            <a:pPr algn="ctr">
              <a:defRPr/>
            </a:pPr>
            <a:r>
              <a:rPr lang="es-MX" sz="1700" b="1">
                <a:solidFill>
                  <a:srgbClr val="006699"/>
                </a:solidFill>
                <a:latin typeface="Calibri" pitchFamily="34" charset="0"/>
              </a:rPr>
              <a:t>¿QUIÉNES SON </a:t>
            </a:r>
          </a:p>
          <a:p>
            <a:pPr algn="ctr">
              <a:defRPr/>
            </a:pPr>
            <a:r>
              <a:rPr lang="es-MX" sz="1700" b="1">
                <a:solidFill>
                  <a:srgbClr val="006699"/>
                </a:solidFill>
                <a:latin typeface="Calibri" pitchFamily="34" charset="0"/>
              </a:rPr>
              <a:t>SUS PARIENTES?</a:t>
            </a:r>
          </a:p>
        </p:txBody>
      </p:sp>
      <p:sp>
        <p:nvSpPr>
          <p:cNvPr id="3087" name="Rectangle 12"/>
          <p:cNvSpPr>
            <a:spLocks noChangeArrowheads="1"/>
          </p:cNvSpPr>
          <p:nvPr/>
        </p:nvSpPr>
        <p:spPr bwMode="auto">
          <a:xfrm>
            <a:off x="252413" y="3390900"/>
            <a:ext cx="2374900" cy="876300"/>
          </a:xfrm>
          <a:prstGeom prst="rect">
            <a:avLst/>
          </a:prstGeom>
          <a:solidFill>
            <a:schemeClr val="accent1">
              <a:lumMod val="40000"/>
              <a:lumOff val="60000"/>
            </a:schemeClr>
          </a:solidFill>
          <a:ln w="9525">
            <a:noFill/>
            <a:miter lim="800000"/>
            <a:headEnd/>
            <a:tailEnd/>
          </a:ln>
        </p:spPr>
        <p:txBody>
          <a:bodyPr>
            <a:spAutoFit/>
          </a:bodyPr>
          <a:lstStyle/>
          <a:p>
            <a:pPr algn="ctr">
              <a:defRPr/>
            </a:pPr>
            <a:r>
              <a:rPr lang="es-MX" sz="1700" b="1" dirty="0">
                <a:solidFill>
                  <a:srgbClr val="0000FF"/>
                </a:solidFill>
                <a:latin typeface="Calibri" pitchFamily="34" charset="0"/>
                <a:ea typeface="+mn-ea"/>
              </a:rPr>
              <a:t>COMO ES SU CICLO DE</a:t>
            </a:r>
          </a:p>
          <a:p>
            <a:pPr algn="ctr">
              <a:defRPr/>
            </a:pPr>
            <a:r>
              <a:rPr lang="es-ES_tradnl" sz="1700" b="1" dirty="0">
                <a:solidFill>
                  <a:srgbClr val="0000FF"/>
                </a:solidFill>
                <a:latin typeface="Calibri" pitchFamily="34" charset="0"/>
                <a:ea typeface="+mn-ea"/>
              </a:rPr>
              <a:t>VIDA (NACE, CRECE, SE REPRODUCE Y MUERE)</a:t>
            </a:r>
            <a:endParaRPr lang="es-MX" sz="1700" b="1" dirty="0">
              <a:latin typeface="Calibri" pitchFamily="34" charset="0"/>
              <a:ea typeface="+mn-ea"/>
            </a:endParaRPr>
          </a:p>
        </p:txBody>
      </p:sp>
      <p:sp>
        <p:nvSpPr>
          <p:cNvPr id="21517" name="Line 13"/>
          <p:cNvSpPr>
            <a:spLocks noChangeShapeType="1"/>
          </p:cNvSpPr>
          <p:nvPr/>
        </p:nvSpPr>
        <p:spPr bwMode="auto">
          <a:xfrm flipV="1">
            <a:off x="4787900" y="4292600"/>
            <a:ext cx="0" cy="647700"/>
          </a:xfrm>
          <a:prstGeom prst="line">
            <a:avLst/>
          </a:prstGeom>
          <a:noFill/>
          <a:ln w="38100">
            <a:solidFill>
              <a:srgbClr val="990099"/>
            </a:solidFill>
            <a:round/>
            <a:headEnd/>
            <a:tailEnd type="triangle" w="med" len="med"/>
          </a:ln>
        </p:spPr>
        <p:txBody>
          <a:bodyPr/>
          <a:lstStyle/>
          <a:p>
            <a:endParaRPr lang="es-ES"/>
          </a:p>
        </p:txBody>
      </p:sp>
      <p:sp>
        <p:nvSpPr>
          <p:cNvPr id="21518" name="Line 14"/>
          <p:cNvSpPr>
            <a:spLocks noChangeShapeType="1"/>
          </p:cNvSpPr>
          <p:nvPr/>
        </p:nvSpPr>
        <p:spPr bwMode="auto">
          <a:xfrm flipH="1" flipV="1">
            <a:off x="6176963" y="4365625"/>
            <a:ext cx="647700" cy="503238"/>
          </a:xfrm>
          <a:prstGeom prst="line">
            <a:avLst/>
          </a:prstGeom>
          <a:noFill/>
          <a:ln w="38100">
            <a:solidFill>
              <a:srgbClr val="00FF00"/>
            </a:solidFill>
            <a:round/>
            <a:headEnd/>
            <a:tailEnd type="triangle" w="med" len="med"/>
          </a:ln>
        </p:spPr>
        <p:txBody>
          <a:bodyPr/>
          <a:lstStyle/>
          <a:p>
            <a:endParaRPr lang="es-ES"/>
          </a:p>
        </p:txBody>
      </p:sp>
      <p:sp>
        <p:nvSpPr>
          <p:cNvPr id="21519" name="Line 15"/>
          <p:cNvSpPr>
            <a:spLocks noChangeShapeType="1"/>
          </p:cNvSpPr>
          <p:nvPr/>
        </p:nvSpPr>
        <p:spPr bwMode="auto">
          <a:xfrm flipH="1">
            <a:off x="6372225" y="3789363"/>
            <a:ext cx="720725" cy="0"/>
          </a:xfrm>
          <a:prstGeom prst="line">
            <a:avLst/>
          </a:prstGeom>
          <a:noFill/>
          <a:ln w="38100">
            <a:solidFill>
              <a:srgbClr val="669900"/>
            </a:solidFill>
            <a:round/>
            <a:headEnd/>
            <a:tailEnd type="triangle" w="med" len="med"/>
          </a:ln>
        </p:spPr>
        <p:txBody>
          <a:bodyPr/>
          <a:lstStyle/>
          <a:p>
            <a:endParaRPr lang="es-ES"/>
          </a:p>
        </p:txBody>
      </p:sp>
      <p:sp>
        <p:nvSpPr>
          <p:cNvPr id="21520" name="Line 16"/>
          <p:cNvSpPr>
            <a:spLocks noChangeShapeType="1"/>
          </p:cNvSpPr>
          <p:nvPr/>
        </p:nvSpPr>
        <p:spPr bwMode="auto">
          <a:xfrm flipH="1">
            <a:off x="6300788" y="2997200"/>
            <a:ext cx="647700" cy="288925"/>
          </a:xfrm>
          <a:prstGeom prst="line">
            <a:avLst/>
          </a:prstGeom>
          <a:noFill/>
          <a:ln w="38100">
            <a:solidFill>
              <a:srgbClr val="660066"/>
            </a:solidFill>
            <a:round/>
            <a:headEnd/>
            <a:tailEnd type="triangle" w="med" len="med"/>
          </a:ln>
        </p:spPr>
        <p:txBody>
          <a:bodyPr/>
          <a:lstStyle/>
          <a:p>
            <a:endParaRPr lang="es-ES"/>
          </a:p>
        </p:txBody>
      </p:sp>
      <p:sp>
        <p:nvSpPr>
          <p:cNvPr id="21521" name="Line 17"/>
          <p:cNvSpPr>
            <a:spLocks noChangeShapeType="1"/>
          </p:cNvSpPr>
          <p:nvPr/>
        </p:nvSpPr>
        <p:spPr bwMode="auto">
          <a:xfrm flipH="1">
            <a:off x="4716463" y="2852738"/>
            <a:ext cx="0" cy="433387"/>
          </a:xfrm>
          <a:prstGeom prst="line">
            <a:avLst/>
          </a:prstGeom>
          <a:noFill/>
          <a:ln w="38100">
            <a:solidFill>
              <a:srgbClr val="FF6600"/>
            </a:solidFill>
            <a:round/>
            <a:headEnd/>
            <a:tailEnd type="triangle" w="med" len="med"/>
          </a:ln>
        </p:spPr>
        <p:txBody>
          <a:bodyPr/>
          <a:lstStyle/>
          <a:p>
            <a:endParaRPr lang="es-ES"/>
          </a:p>
        </p:txBody>
      </p:sp>
      <p:sp>
        <p:nvSpPr>
          <p:cNvPr id="21522" name="Line 18"/>
          <p:cNvSpPr>
            <a:spLocks noChangeShapeType="1"/>
          </p:cNvSpPr>
          <p:nvPr/>
        </p:nvSpPr>
        <p:spPr bwMode="auto">
          <a:xfrm>
            <a:off x="2627313" y="3070225"/>
            <a:ext cx="865187" cy="142875"/>
          </a:xfrm>
          <a:prstGeom prst="line">
            <a:avLst/>
          </a:prstGeom>
          <a:noFill/>
          <a:ln w="38100">
            <a:solidFill>
              <a:srgbClr val="663300"/>
            </a:solidFill>
            <a:round/>
            <a:headEnd/>
            <a:tailEnd type="triangle" w="med" len="med"/>
          </a:ln>
        </p:spPr>
        <p:txBody>
          <a:bodyPr/>
          <a:lstStyle/>
          <a:p>
            <a:endParaRPr lang="es-ES"/>
          </a:p>
        </p:txBody>
      </p:sp>
      <p:sp>
        <p:nvSpPr>
          <p:cNvPr id="21523" name="Line 19"/>
          <p:cNvSpPr>
            <a:spLocks noChangeShapeType="1"/>
          </p:cNvSpPr>
          <p:nvPr/>
        </p:nvSpPr>
        <p:spPr bwMode="auto">
          <a:xfrm>
            <a:off x="2627313" y="3862388"/>
            <a:ext cx="720725" cy="0"/>
          </a:xfrm>
          <a:prstGeom prst="line">
            <a:avLst/>
          </a:prstGeom>
          <a:noFill/>
          <a:ln w="38100">
            <a:solidFill>
              <a:srgbClr val="0000FF"/>
            </a:solidFill>
            <a:round/>
            <a:headEnd/>
            <a:tailEnd type="triangle" w="med" len="med"/>
          </a:ln>
        </p:spPr>
        <p:txBody>
          <a:bodyPr/>
          <a:lstStyle/>
          <a:p>
            <a:endParaRPr lang="es-ES"/>
          </a:p>
        </p:txBody>
      </p:sp>
      <p:sp>
        <p:nvSpPr>
          <p:cNvPr id="21524" name="Line 20"/>
          <p:cNvSpPr>
            <a:spLocks noChangeShapeType="1"/>
          </p:cNvSpPr>
          <p:nvPr/>
        </p:nvSpPr>
        <p:spPr bwMode="auto">
          <a:xfrm flipV="1">
            <a:off x="2700338" y="4365625"/>
            <a:ext cx="792162" cy="360363"/>
          </a:xfrm>
          <a:prstGeom prst="line">
            <a:avLst/>
          </a:prstGeom>
          <a:noFill/>
          <a:ln w="38100">
            <a:solidFill>
              <a:srgbClr val="006699"/>
            </a:solidFill>
            <a:round/>
            <a:headEnd/>
            <a:tailEnd type="triangle" w="med" len="med"/>
          </a:ln>
        </p:spPr>
        <p:txBody>
          <a:bodyPr/>
          <a:lstStyle/>
          <a:p>
            <a:endParaRPr lang="es-ES"/>
          </a:p>
        </p:txBody>
      </p:sp>
      <p:pic>
        <p:nvPicPr>
          <p:cNvPr id="4" name="Imagen 3"/>
          <p:cNvPicPr>
            <a:picLocks noChangeAspect="1"/>
          </p:cNvPicPr>
          <p:nvPr/>
        </p:nvPicPr>
        <p:blipFill>
          <a:blip r:embed="rId2" cstate="print"/>
          <a:stretch>
            <a:fillRect/>
          </a:stretch>
        </p:blipFill>
        <p:spPr>
          <a:xfrm>
            <a:off x="323528" y="1124744"/>
            <a:ext cx="1975077" cy="1152128"/>
          </a:xfrm>
          <a:prstGeom prst="roundRect">
            <a:avLst/>
          </a:prstGeom>
        </p:spPr>
      </p:pic>
      <p:pic>
        <p:nvPicPr>
          <p:cNvPr id="21526" name="Imagen 4"/>
          <p:cNvPicPr>
            <a:picLocks noChangeAspect="1"/>
          </p:cNvPicPr>
          <p:nvPr/>
        </p:nvPicPr>
        <p:blipFill>
          <a:blip r:embed="rId3"/>
          <a:srcRect/>
          <a:stretch>
            <a:fillRect/>
          </a:stretch>
        </p:blipFill>
        <p:spPr bwMode="auto">
          <a:xfrm>
            <a:off x="7451725" y="1000125"/>
            <a:ext cx="1223963" cy="1411288"/>
          </a:xfrm>
          <a:prstGeom prst="rect">
            <a:avLst/>
          </a:prstGeom>
          <a:noFill/>
          <a:ln w="9525">
            <a:noFill/>
            <a:miter lim="800000"/>
            <a:headEnd/>
            <a:tailEnd/>
          </a:ln>
        </p:spPr>
      </p:pic>
      <p:pic>
        <p:nvPicPr>
          <p:cNvPr id="7" name="Imagen 6"/>
          <p:cNvPicPr>
            <a:picLocks noChangeAspect="1"/>
          </p:cNvPicPr>
          <p:nvPr/>
        </p:nvPicPr>
        <p:blipFill>
          <a:blip r:embed="rId4" cstate="print"/>
          <a:stretch>
            <a:fillRect/>
          </a:stretch>
        </p:blipFill>
        <p:spPr>
          <a:xfrm>
            <a:off x="467544" y="5238849"/>
            <a:ext cx="2448272" cy="1358776"/>
          </a:xfrm>
          <a:prstGeom prst="roundRect">
            <a:avLst/>
          </a:prstGeom>
        </p:spPr>
      </p:pic>
      <p:pic>
        <p:nvPicPr>
          <p:cNvPr id="8" name="Imagen 7"/>
          <p:cNvPicPr>
            <a:picLocks noChangeAspect="1"/>
          </p:cNvPicPr>
          <p:nvPr/>
        </p:nvPicPr>
        <p:blipFill>
          <a:blip r:embed="rId5" cstate="print"/>
          <a:stretch>
            <a:fillRect/>
          </a:stretch>
        </p:blipFill>
        <p:spPr>
          <a:xfrm>
            <a:off x="3923928" y="5589513"/>
            <a:ext cx="1519243" cy="1134368"/>
          </a:xfrm>
          <a:prstGeom prst="roundRect">
            <a:avLst/>
          </a:prstGeom>
        </p:spPr>
      </p:pic>
      <p:pic>
        <p:nvPicPr>
          <p:cNvPr id="9" name="Imagen 8"/>
          <p:cNvPicPr>
            <a:picLocks noChangeAspect="1"/>
          </p:cNvPicPr>
          <p:nvPr/>
        </p:nvPicPr>
        <p:blipFill>
          <a:blip r:embed="rId6" cstate="print"/>
          <a:stretch>
            <a:fillRect/>
          </a:stretch>
        </p:blipFill>
        <p:spPr>
          <a:xfrm>
            <a:off x="6372200" y="5612097"/>
            <a:ext cx="1944216" cy="1057536"/>
          </a:xfrm>
          <a:prstGeom prst="round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WordArt 4" descr="Fish fossil"/>
          <p:cNvSpPr>
            <a:spLocks noChangeArrowheads="1" noChangeShapeType="1" noTextEdit="1"/>
          </p:cNvSpPr>
          <p:nvPr/>
        </p:nvSpPr>
        <p:spPr bwMode="auto">
          <a:xfrm>
            <a:off x="1619250" y="0"/>
            <a:ext cx="6121400" cy="765175"/>
          </a:xfrm>
          <a:prstGeom prst="rect">
            <a:avLst/>
          </a:prstGeom>
        </p:spPr>
        <p:txBody>
          <a:bodyPr wrap="none" fromWordArt="1">
            <a:prstTxWarp prst="textCurveUp">
              <a:avLst>
                <a:gd name="adj" fmla="val 25981"/>
              </a:avLst>
            </a:prstTxWarp>
          </a:bodyPr>
          <a:lstStyle/>
          <a:p>
            <a:pPr algn="ctr"/>
            <a:r>
              <a:rPr lang="es-ES" sz="2800" b="1" kern="10">
                <a:ln w="15875">
                  <a:solidFill>
                    <a:srgbClr val="3333CC"/>
                  </a:solidFill>
                  <a:round/>
                  <a:headEnd/>
                  <a:tailEnd/>
                </a:ln>
                <a:solidFill>
                  <a:srgbClr val="3BB8FF"/>
                </a:solidFill>
                <a:effectLst>
                  <a:outerShdw dist="35921" dir="2700000" sy="50000" rotWithShape="0">
                    <a:srgbClr val="875B0D">
                      <a:alpha val="70000"/>
                    </a:srgbClr>
                  </a:outerShdw>
                </a:effectLst>
                <a:latin typeface="Cooper Black"/>
              </a:rPr>
              <a:t>Para ser BIÓLOGO se requiere :</a:t>
            </a:r>
          </a:p>
        </p:txBody>
      </p:sp>
      <p:sp>
        <p:nvSpPr>
          <p:cNvPr id="2053" name="Rectangle 5"/>
          <p:cNvSpPr>
            <a:spLocks noChangeArrowheads="1"/>
          </p:cNvSpPr>
          <p:nvPr/>
        </p:nvSpPr>
        <p:spPr bwMode="auto">
          <a:xfrm>
            <a:off x="323850" y="404813"/>
            <a:ext cx="8453438" cy="6432550"/>
          </a:xfrm>
          <a:prstGeom prst="rect">
            <a:avLst/>
          </a:prstGeom>
          <a:noFill/>
          <a:ln w="9525">
            <a:noFill/>
            <a:miter lim="800000"/>
            <a:headEnd/>
            <a:tailEnd/>
          </a:ln>
        </p:spPr>
        <p:txBody>
          <a:bodyPr anchor="ctr">
            <a:spAutoFit/>
          </a:bodyPr>
          <a:lstStyle/>
          <a:p>
            <a:pPr algn="ctr"/>
            <a:endParaRPr lang="es-MX" b="1">
              <a:solidFill>
                <a:srgbClr val="0070C0"/>
              </a:solidFill>
              <a:latin typeface="Calibri" pitchFamily="34" charset="0"/>
            </a:endParaRPr>
          </a:p>
          <a:p>
            <a:pPr algn="ctr"/>
            <a:r>
              <a:rPr lang="es-MX" b="1">
                <a:solidFill>
                  <a:srgbClr val="0070C0"/>
                </a:solidFill>
                <a:latin typeface="Calibri" pitchFamily="34" charset="0"/>
              </a:rPr>
              <a:t>Conocimientos formativos y disciplinarios en:</a:t>
            </a:r>
          </a:p>
          <a:p>
            <a:pPr algn="ctr"/>
            <a:r>
              <a:rPr lang="es-MX" b="1">
                <a:solidFill>
                  <a:srgbClr val="0070C0"/>
                </a:solidFill>
                <a:latin typeface="Calibri" pitchFamily="34" charset="0"/>
              </a:rPr>
              <a:t>Matemáticas, Física, Química y Geología.</a:t>
            </a:r>
          </a:p>
          <a:p>
            <a:endParaRPr lang="es-MX" b="1">
              <a:solidFill>
                <a:srgbClr val="000066"/>
              </a:solidFill>
              <a:latin typeface="Calibri" pitchFamily="34" charset="0"/>
            </a:endParaRPr>
          </a:p>
          <a:p>
            <a:endParaRPr lang="es-MX" b="1">
              <a:solidFill>
                <a:srgbClr val="000066"/>
              </a:solidFill>
              <a:latin typeface="Calibri" pitchFamily="34" charset="0"/>
            </a:endParaRPr>
          </a:p>
          <a:p>
            <a:endParaRPr lang="es-MX" b="1">
              <a:solidFill>
                <a:srgbClr val="FF6600"/>
              </a:solidFill>
              <a:latin typeface="Calibri" pitchFamily="34" charset="0"/>
            </a:endParaRPr>
          </a:p>
          <a:p>
            <a:pPr algn="ctr"/>
            <a:endParaRPr lang="es-MX" sz="2000" b="1">
              <a:solidFill>
                <a:srgbClr val="FF6600"/>
              </a:solidFill>
              <a:latin typeface="Calibri" pitchFamily="34" charset="0"/>
            </a:endParaRPr>
          </a:p>
          <a:p>
            <a:pPr algn="ctr"/>
            <a:endParaRPr lang="es-MX" sz="2000" b="1">
              <a:solidFill>
                <a:srgbClr val="FF6600"/>
              </a:solidFill>
              <a:latin typeface="Calibri" pitchFamily="34" charset="0"/>
            </a:endParaRPr>
          </a:p>
          <a:p>
            <a:pPr algn="ctr"/>
            <a:r>
              <a:rPr lang="es-MX" sz="2000" b="1">
                <a:solidFill>
                  <a:srgbClr val="FF6600"/>
                </a:solidFill>
                <a:latin typeface="Calibri" pitchFamily="34" charset="0"/>
              </a:rPr>
              <a:t>Cursos informativos con materias anatomofisiológicas y de análisis de las características de plantas y animales </a:t>
            </a:r>
          </a:p>
          <a:p>
            <a:pPr algn="ctr"/>
            <a:r>
              <a:rPr lang="es-ES" sz="2000" b="1">
                <a:solidFill>
                  <a:srgbClr val="FF6600"/>
                </a:solidFill>
                <a:latin typeface="Calibri" pitchFamily="34" charset="0"/>
              </a:rPr>
              <a:t>(</a:t>
            </a:r>
            <a:r>
              <a:rPr lang="es-MX" sz="2000" b="1">
                <a:solidFill>
                  <a:srgbClr val="FF6600"/>
                </a:solidFill>
                <a:latin typeface="Calibri" pitchFamily="34" charset="0"/>
              </a:rPr>
              <a:t>Biodiversidad</a:t>
            </a:r>
            <a:r>
              <a:rPr lang="es-ES" sz="2000" b="1">
                <a:solidFill>
                  <a:srgbClr val="FF6600"/>
                </a:solidFill>
                <a:latin typeface="Calibri" pitchFamily="34" charset="0"/>
              </a:rPr>
              <a:t>)</a:t>
            </a:r>
          </a:p>
          <a:p>
            <a:pPr algn="ctr"/>
            <a:endParaRPr lang="es-ES" sz="2000" b="1">
              <a:solidFill>
                <a:srgbClr val="FF0000"/>
              </a:solidFill>
              <a:latin typeface="Calibri" pitchFamily="34" charset="0"/>
            </a:endParaRPr>
          </a:p>
          <a:p>
            <a:pPr algn="ctr"/>
            <a:endParaRPr lang="es-ES" b="1">
              <a:solidFill>
                <a:srgbClr val="CC0000"/>
              </a:solidFill>
              <a:latin typeface="Calibri" pitchFamily="34" charset="0"/>
            </a:endParaRPr>
          </a:p>
          <a:p>
            <a:pPr algn="ctr"/>
            <a:endParaRPr lang="es-ES" b="1">
              <a:solidFill>
                <a:srgbClr val="CC0000"/>
              </a:solidFill>
              <a:latin typeface="Calibri" pitchFamily="34" charset="0"/>
            </a:endParaRPr>
          </a:p>
          <a:p>
            <a:pPr algn="ctr"/>
            <a:endParaRPr lang="es-ES" b="1">
              <a:solidFill>
                <a:srgbClr val="CC0000"/>
              </a:solidFill>
              <a:latin typeface="Calibri" pitchFamily="34" charset="0"/>
            </a:endParaRPr>
          </a:p>
          <a:p>
            <a:pPr algn="ctr"/>
            <a:endParaRPr lang="es-ES" b="1">
              <a:solidFill>
                <a:srgbClr val="CC0000"/>
              </a:solidFill>
              <a:latin typeface="Calibri" pitchFamily="34" charset="0"/>
            </a:endParaRPr>
          </a:p>
          <a:p>
            <a:pPr algn="ctr"/>
            <a:endParaRPr lang="es-ES" b="1">
              <a:solidFill>
                <a:srgbClr val="CC0000"/>
              </a:solidFill>
              <a:latin typeface="Calibri" pitchFamily="34" charset="0"/>
            </a:endParaRPr>
          </a:p>
          <a:p>
            <a:pPr algn="r"/>
            <a:r>
              <a:rPr lang="es-ES" sz="2000" b="1">
                <a:solidFill>
                  <a:srgbClr val="009900"/>
                </a:solidFill>
                <a:latin typeface="Calibri" pitchFamily="34" charset="0"/>
              </a:rPr>
              <a:t>Asignaturas formativas e integrativas en </a:t>
            </a:r>
          </a:p>
          <a:p>
            <a:pPr algn="r"/>
            <a:r>
              <a:rPr lang="es-ES" sz="2000" b="1">
                <a:solidFill>
                  <a:srgbClr val="009900"/>
                </a:solidFill>
                <a:latin typeface="Calibri" pitchFamily="34" charset="0"/>
              </a:rPr>
              <a:t>Paleobiología, Ecología, Evolución, Genética y Biogeografía</a:t>
            </a:r>
            <a:endParaRPr lang="es-ES" b="1">
              <a:solidFill>
                <a:srgbClr val="009900"/>
              </a:solidFill>
              <a:latin typeface="Calibri" pitchFamily="34" charset="0"/>
            </a:endParaRPr>
          </a:p>
          <a:p>
            <a:pPr algn="ctr"/>
            <a:endParaRPr lang="es-ES">
              <a:solidFill>
                <a:srgbClr val="7030A0"/>
              </a:solidFill>
              <a:latin typeface="Calibri" pitchFamily="34" charset="0"/>
            </a:endParaRPr>
          </a:p>
          <a:p>
            <a:pPr algn="ctr"/>
            <a:r>
              <a:rPr lang="es-ES" b="1">
                <a:solidFill>
                  <a:srgbClr val="7030A0"/>
                </a:solidFill>
                <a:latin typeface="Calibri" pitchFamily="34" charset="0"/>
              </a:rPr>
              <a:t>Con base en su taller realizar un TRABAJO ORIGINAL DE INVESTIGACIÓN</a:t>
            </a:r>
          </a:p>
          <a:p>
            <a:pPr algn="ctr"/>
            <a:r>
              <a:rPr lang="es-ES" b="1">
                <a:solidFill>
                  <a:srgbClr val="7030A0"/>
                </a:solidFill>
                <a:latin typeface="Calibri" pitchFamily="34" charset="0"/>
              </a:rPr>
              <a:t>susceptible de ser publicado.</a:t>
            </a:r>
            <a:endParaRPr lang="en-US" b="1">
              <a:solidFill>
                <a:srgbClr val="7030A0"/>
              </a:solidFill>
              <a:latin typeface="Calibri" pitchFamily="34" charset="0"/>
            </a:endParaRPr>
          </a:p>
        </p:txBody>
      </p:sp>
      <p:graphicFrame>
        <p:nvGraphicFramePr>
          <p:cNvPr id="2050" name="Object 6"/>
          <p:cNvGraphicFramePr>
            <a:graphicFrameLocks noChangeAspect="1"/>
          </p:cNvGraphicFramePr>
          <p:nvPr>
            <p:ph sz="quarter" idx="1"/>
          </p:nvPr>
        </p:nvGraphicFramePr>
        <p:xfrm>
          <a:off x="755650" y="1487488"/>
          <a:ext cx="1727200" cy="1077912"/>
        </p:xfrm>
        <a:graphic>
          <a:graphicData uri="http://schemas.openxmlformats.org/presentationml/2006/ole">
            <p:oleObj spid="_x0000_s77826" name="Imagen de mapa de bits" r:id="rId3" imgW="5714286" imgH="3561905" progId="PBrush">
              <p:embed/>
            </p:oleObj>
          </a:graphicData>
        </a:graphic>
      </p:graphicFrame>
      <p:pic>
        <p:nvPicPr>
          <p:cNvPr id="2054" name="Picture 17" descr="MCj02810670000[1]"/>
          <p:cNvPicPr>
            <a:picLocks noChangeAspect="1" noChangeArrowheads="1"/>
          </p:cNvPicPr>
          <p:nvPr/>
        </p:nvPicPr>
        <p:blipFill>
          <a:blip r:embed="rId4"/>
          <a:srcRect/>
          <a:stretch>
            <a:fillRect/>
          </a:stretch>
        </p:blipFill>
        <p:spPr bwMode="auto">
          <a:xfrm>
            <a:off x="8101013" y="2946400"/>
            <a:ext cx="695325" cy="1130300"/>
          </a:xfrm>
          <a:prstGeom prst="rect">
            <a:avLst/>
          </a:prstGeom>
          <a:noFill/>
          <a:ln w="9525">
            <a:noFill/>
            <a:miter lim="800000"/>
            <a:headEnd/>
            <a:tailEnd/>
          </a:ln>
        </p:spPr>
      </p:pic>
      <p:pic>
        <p:nvPicPr>
          <p:cNvPr id="2055" name="Picture 18" descr="MCj02339640000[1]"/>
          <p:cNvPicPr>
            <a:picLocks noChangeAspect="1" noChangeArrowheads="1"/>
          </p:cNvPicPr>
          <p:nvPr/>
        </p:nvPicPr>
        <p:blipFill>
          <a:blip r:embed="rId5"/>
          <a:srcRect/>
          <a:stretch>
            <a:fillRect/>
          </a:stretch>
        </p:blipFill>
        <p:spPr bwMode="auto">
          <a:xfrm>
            <a:off x="6969125" y="908050"/>
            <a:ext cx="1706563" cy="1728788"/>
          </a:xfrm>
          <a:prstGeom prst="rect">
            <a:avLst/>
          </a:prstGeom>
          <a:noFill/>
          <a:ln w="9525">
            <a:noFill/>
            <a:miter lim="800000"/>
            <a:headEnd/>
            <a:tailEnd/>
          </a:ln>
        </p:spPr>
      </p:pic>
      <p:pic>
        <p:nvPicPr>
          <p:cNvPr id="2056" name="Picture 19" descr="MCBD20088_0000[1]"/>
          <p:cNvPicPr>
            <a:picLocks noChangeAspect="1" noChangeArrowheads="1"/>
          </p:cNvPicPr>
          <p:nvPr/>
        </p:nvPicPr>
        <p:blipFill>
          <a:blip r:embed="rId6"/>
          <a:srcRect/>
          <a:stretch>
            <a:fillRect/>
          </a:stretch>
        </p:blipFill>
        <p:spPr bwMode="auto">
          <a:xfrm>
            <a:off x="539750" y="549275"/>
            <a:ext cx="769938" cy="822325"/>
          </a:xfrm>
          <a:prstGeom prst="rect">
            <a:avLst/>
          </a:prstGeom>
          <a:noFill/>
          <a:ln w="9525">
            <a:noFill/>
            <a:miter lim="800000"/>
            <a:headEnd/>
            <a:tailEnd/>
          </a:ln>
        </p:spPr>
      </p:pic>
      <p:graphicFrame>
        <p:nvGraphicFramePr>
          <p:cNvPr id="2051" name="Object 21"/>
          <p:cNvGraphicFramePr>
            <a:graphicFrameLocks noChangeAspect="1"/>
          </p:cNvGraphicFramePr>
          <p:nvPr/>
        </p:nvGraphicFramePr>
        <p:xfrm>
          <a:off x="5027613" y="1484313"/>
          <a:ext cx="1825625" cy="1090612"/>
        </p:xfrm>
        <a:graphic>
          <a:graphicData uri="http://schemas.openxmlformats.org/presentationml/2006/ole">
            <p:oleObj spid="_x0000_s77827" name="Fotografía de Photo Editor" r:id="rId7" imgW="4420217" imgH="2638095" progId="">
              <p:embed/>
            </p:oleObj>
          </a:graphicData>
        </a:graphic>
      </p:graphicFrame>
      <p:pic>
        <p:nvPicPr>
          <p:cNvPr id="2057" name="Picture 23" descr="MCj03010600000[1]"/>
          <p:cNvPicPr>
            <a:picLocks noChangeAspect="1" noChangeArrowheads="1"/>
          </p:cNvPicPr>
          <p:nvPr/>
        </p:nvPicPr>
        <p:blipFill>
          <a:blip r:embed="rId8"/>
          <a:srcRect/>
          <a:stretch>
            <a:fillRect/>
          </a:stretch>
        </p:blipFill>
        <p:spPr bwMode="auto">
          <a:xfrm>
            <a:off x="7185025" y="4005263"/>
            <a:ext cx="1058863" cy="1058862"/>
          </a:xfrm>
          <a:prstGeom prst="rect">
            <a:avLst/>
          </a:prstGeom>
          <a:noFill/>
          <a:ln w="9525">
            <a:noFill/>
            <a:miter lim="800000"/>
            <a:headEnd/>
            <a:tailEnd/>
          </a:ln>
        </p:spPr>
      </p:pic>
      <p:pic>
        <p:nvPicPr>
          <p:cNvPr id="2058" name="Picture 25"/>
          <p:cNvPicPr>
            <a:picLocks noChangeAspect="1" noChangeArrowheads="1"/>
          </p:cNvPicPr>
          <p:nvPr/>
        </p:nvPicPr>
        <p:blipFill>
          <a:blip r:embed="rId9"/>
          <a:srcRect/>
          <a:stretch>
            <a:fillRect/>
          </a:stretch>
        </p:blipFill>
        <p:spPr bwMode="auto">
          <a:xfrm>
            <a:off x="179388" y="3573463"/>
            <a:ext cx="2376487" cy="2032000"/>
          </a:xfrm>
          <a:prstGeom prst="rect">
            <a:avLst/>
          </a:prstGeom>
          <a:noFill/>
          <a:ln w="9525">
            <a:noFill/>
            <a:miter lim="800000"/>
            <a:headEnd/>
            <a:tailEnd/>
          </a:ln>
        </p:spPr>
      </p:pic>
      <p:pic>
        <p:nvPicPr>
          <p:cNvPr id="2059" name="Picture 26"/>
          <p:cNvPicPr>
            <a:picLocks noChangeAspect="1" noChangeArrowheads="1"/>
          </p:cNvPicPr>
          <p:nvPr/>
        </p:nvPicPr>
        <p:blipFill>
          <a:blip r:embed="rId10"/>
          <a:srcRect/>
          <a:stretch>
            <a:fillRect/>
          </a:stretch>
        </p:blipFill>
        <p:spPr bwMode="auto">
          <a:xfrm>
            <a:off x="2627313" y="3789363"/>
            <a:ext cx="2016125" cy="1489075"/>
          </a:xfrm>
          <a:prstGeom prst="rect">
            <a:avLst/>
          </a:prstGeom>
          <a:noFill/>
          <a:ln w="57150">
            <a:noFill/>
            <a:miter lim="800000"/>
            <a:headEnd/>
            <a:tailEnd/>
          </a:ln>
        </p:spPr>
      </p:pic>
      <p:pic>
        <p:nvPicPr>
          <p:cNvPr id="2060" name="Imagen 3"/>
          <p:cNvPicPr>
            <a:picLocks noChangeAspect="1"/>
          </p:cNvPicPr>
          <p:nvPr/>
        </p:nvPicPr>
        <p:blipFill>
          <a:blip r:embed="rId11"/>
          <a:srcRect/>
          <a:stretch>
            <a:fillRect/>
          </a:stretch>
        </p:blipFill>
        <p:spPr bwMode="auto">
          <a:xfrm>
            <a:off x="2722563" y="1484313"/>
            <a:ext cx="2082800" cy="1041400"/>
          </a:xfrm>
          <a:prstGeom prst="rect">
            <a:avLst/>
          </a:prstGeom>
          <a:noFill/>
          <a:ln w="9525">
            <a:noFill/>
            <a:miter lim="800000"/>
            <a:headEnd/>
            <a:tailEnd/>
          </a:ln>
        </p:spPr>
      </p:pic>
      <p:pic>
        <p:nvPicPr>
          <p:cNvPr id="2061" name="Imagen 4"/>
          <p:cNvPicPr>
            <a:picLocks noChangeAspect="1"/>
          </p:cNvPicPr>
          <p:nvPr/>
        </p:nvPicPr>
        <p:blipFill>
          <a:blip r:embed="rId12"/>
          <a:srcRect/>
          <a:stretch>
            <a:fillRect/>
          </a:stretch>
        </p:blipFill>
        <p:spPr bwMode="auto">
          <a:xfrm>
            <a:off x="4716463" y="3816350"/>
            <a:ext cx="2376487" cy="14843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17"/>
          <p:cNvSpPr>
            <a:spLocks noChangeArrowheads="1"/>
          </p:cNvSpPr>
          <p:nvPr/>
        </p:nvSpPr>
        <p:spPr bwMode="auto">
          <a:xfrm>
            <a:off x="3708400" y="2420938"/>
            <a:ext cx="2159000" cy="1223962"/>
          </a:xfrm>
          <a:prstGeom prst="roundRect">
            <a:avLst>
              <a:gd name="adj" fmla="val 16667"/>
            </a:avLst>
          </a:prstGeom>
          <a:solidFill>
            <a:srgbClr val="FF9933"/>
          </a:solidFill>
          <a:ln w="9525">
            <a:solidFill>
              <a:srgbClr val="FFFF00"/>
            </a:solidFill>
            <a:round/>
            <a:headEnd/>
            <a:tailEnd/>
          </a:ln>
        </p:spPr>
        <p:txBody>
          <a:bodyPr wrap="none" anchor="ctr"/>
          <a:lstStyle/>
          <a:p>
            <a:endParaRPr lang="es-ES">
              <a:latin typeface="Calibri" pitchFamily="34" charset="0"/>
            </a:endParaRPr>
          </a:p>
        </p:txBody>
      </p:sp>
      <p:sp>
        <p:nvSpPr>
          <p:cNvPr id="22531" name="Line 11"/>
          <p:cNvSpPr>
            <a:spLocks noChangeShapeType="1"/>
          </p:cNvSpPr>
          <p:nvPr/>
        </p:nvSpPr>
        <p:spPr bwMode="auto">
          <a:xfrm>
            <a:off x="4572000" y="260350"/>
            <a:ext cx="0" cy="5761038"/>
          </a:xfrm>
          <a:prstGeom prst="line">
            <a:avLst/>
          </a:prstGeom>
          <a:noFill/>
          <a:ln w="76200">
            <a:solidFill>
              <a:srgbClr val="FF9933"/>
            </a:solidFill>
            <a:round/>
            <a:headEnd/>
            <a:tailEnd/>
          </a:ln>
        </p:spPr>
        <p:txBody>
          <a:bodyPr/>
          <a:lstStyle/>
          <a:p>
            <a:endParaRPr lang="es-ES"/>
          </a:p>
        </p:txBody>
      </p:sp>
      <p:sp>
        <p:nvSpPr>
          <p:cNvPr id="22532" name="Line 12"/>
          <p:cNvSpPr>
            <a:spLocks noChangeShapeType="1"/>
          </p:cNvSpPr>
          <p:nvPr/>
        </p:nvSpPr>
        <p:spPr bwMode="auto">
          <a:xfrm>
            <a:off x="250825" y="2852738"/>
            <a:ext cx="8642350" cy="0"/>
          </a:xfrm>
          <a:prstGeom prst="line">
            <a:avLst/>
          </a:prstGeom>
          <a:noFill/>
          <a:ln w="76200">
            <a:solidFill>
              <a:srgbClr val="FF9933"/>
            </a:solidFill>
            <a:round/>
            <a:headEnd/>
            <a:tailEnd/>
          </a:ln>
        </p:spPr>
        <p:txBody>
          <a:bodyPr/>
          <a:lstStyle/>
          <a:p>
            <a:endParaRPr lang="es-ES"/>
          </a:p>
        </p:txBody>
      </p:sp>
      <p:sp>
        <p:nvSpPr>
          <p:cNvPr id="22533" name="AutoShape 4"/>
          <p:cNvSpPr>
            <a:spLocks noChangeArrowheads="1"/>
          </p:cNvSpPr>
          <p:nvPr/>
        </p:nvSpPr>
        <p:spPr bwMode="auto">
          <a:xfrm>
            <a:off x="287338" y="260350"/>
            <a:ext cx="8605837" cy="5761038"/>
          </a:xfrm>
          <a:prstGeom prst="foldedCorner">
            <a:avLst>
              <a:gd name="adj" fmla="val 11491"/>
            </a:avLst>
          </a:prstGeom>
          <a:noFill/>
          <a:ln w="76200">
            <a:solidFill>
              <a:srgbClr val="FF9933"/>
            </a:solidFill>
            <a:round/>
            <a:headEnd/>
            <a:tailEnd/>
          </a:ln>
          <a:effectLst>
            <a:prstShdw prst="shdw17" dist="17961" dir="13500000">
              <a:srgbClr val="995C1F">
                <a:alpha val="74997"/>
              </a:srgbClr>
            </a:prstShdw>
          </a:effectLst>
        </p:spPr>
        <p:txBody>
          <a:bodyPr wrap="none" anchor="ctr"/>
          <a:lstStyle/>
          <a:p>
            <a:endParaRPr lang="es-ES">
              <a:latin typeface="Calibri" pitchFamily="34" charset="0"/>
            </a:endParaRPr>
          </a:p>
        </p:txBody>
      </p:sp>
      <p:sp>
        <p:nvSpPr>
          <p:cNvPr id="22534" name="WordArt 5"/>
          <p:cNvSpPr>
            <a:spLocks noChangeArrowheads="1" noChangeShapeType="1" noTextEdit="1"/>
          </p:cNvSpPr>
          <p:nvPr/>
        </p:nvSpPr>
        <p:spPr bwMode="auto">
          <a:xfrm>
            <a:off x="3852863" y="2565400"/>
            <a:ext cx="1857375" cy="971550"/>
          </a:xfrm>
          <a:prstGeom prst="rect">
            <a:avLst/>
          </a:prstGeom>
        </p:spPr>
        <p:txBody>
          <a:bodyPr wrap="none" fromWordArt="1">
            <a:prstTxWarp prst="textStop">
              <a:avLst>
                <a:gd name="adj" fmla="val 14287"/>
              </a:avLst>
            </a:prstTxWarp>
          </a:bodyPr>
          <a:lstStyle/>
          <a:p>
            <a:pPr algn="ctr"/>
            <a:r>
              <a:rPr lang="es-ES" sz="2000" kern="10">
                <a:ln w="9525">
                  <a:noFill/>
                  <a:round/>
                  <a:headEnd/>
                  <a:tailEnd/>
                </a:ln>
                <a:solidFill>
                  <a:srgbClr val="800080"/>
                </a:solidFill>
                <a:effectLst>
                  <a:outerShdw dist="35921" dir="2700000" algn="ctr" rotWithShape="0">
                    <a:srgbClr val="C0C0C0">
                      <a:alpha val="79999"/>
                    </a:srgbClr>
                  </a:outerShdw>
                </a:effectLst>
                <a:latin typeface="Calibri"/>
              </a:rPr>
              <a:t>Lo que el BIÓLOGO</a:t>
            </a:r>
          </a:p>
          <a:p>
            <a:pPr algn="ctr"/>
            <a:r>
              <a:rPr lang="es-ES" sz="2000" kern="10">
                <a:ln w="9525">
                  <a:noFill/>
                  <a:round/>
                  <a:headEnd/>
                  <a:tailEnd/>
                </a:ln>
                <a:solidFill>
                  <a:srgbClr val="800080"/>
                </a:solidFill>
                <a:effectLst>
                  <a:outerShdw dist="35921" dir="2700000" algn="ctr" rotWithShape="0">
                    <a:srgbClr val="C0C0C0">
                      <a:alpha val="79999"/>
                    </a:srgbClr>
                  </a:outerShdw>
                </a:effectLst>
                <a:latin typeface="Calibri"/>
              </a:rPr>
              <a:t>del siglo XXI debe</a:t>
            </a:r>
          </a:p>
          <a:p>
            <a:pPr algn="ctr"/>
            <a:r>
              <a:rPr lang="es-ES" sz="2000" kern="10">
                <a:ln w="9525">
                  <a:noFill/>
                  <a:round/>
                  <a:headEnd/>
                  <a:tailEnd/>
                </a:ln>
                <a:solidFill>
                  <a:srgbClr val="800080"/>
                </a:solidFill>
                <a:effectLst>
                  <a:outerShdw dist="35921" dir="2700000" algn="ctr" rotWithShape="0">
                    <a:srgbClr val="C0C0C0">
                      <a:alpha val="79999"/>
                    </a:srgbClr>
                  </a:outerShdw>
                </a:effectLst>
                <a:latin typeface="Calibri"/>
              </a:rPr>
              <a:t>conocer y hacer</a:t>
            </a:r>
          </a:p>
        </p:txBody>
      </p:sp>
      <p:sp>
        <p:nvSpPr>
          <p:cNvPr id="22535" name="WordArt 18"/>
          <p:cNvSpPr>
            <a:spLocks noChangeArrowheads="1" noChangeShapeType="1" noTextEdit="1"/>
          </p:cNvSpPr>
          <p:nvPr/>
        </p:nvSpPr>
        <p:spPr bwMode="auto">
          <a:xfrm>
            <a:off x="1547813" y="6308725"/>
            <a:ext cx="6048375" cy="360363"/>
          </a:xfrm>
          <a:prstGeom prst="rect">
            <a:avLst/>
          </a:prstGeom>
        </p:spPr>
        <p:txBody>
          <a:bodyPr wrap="none" fromWordArt="1">
            <a:prstTxWarp prst="textPlain">
              <a:avLst>
                <a:gd name="adj" fmla="val 50000"/>
              </a:avLst>
            </a:prstTxWarp>
          </a:bodyPr>
          <a:lstStyle/>
          <a:p>
            <a:pPr algn="ctr"/>
            <a:r>
              <a:rPr lang="es-ES" kern="10">
                <a:ln w="0">
                  <a:solidFill>
                    <a:srgbClr val="C00000"/>
                  </a:solidFill>
                  <a:round/>
                  <a:headEnd/>
                  <a:tailEnd/>
                </a:ln>
                <a:solidFill>
                  <a:srgbClr val="FF0000"/>
                </a:solidFill>
                <a:effectLst>
                  <a:outerShdw dist="35921" dir="2700000" algn="ctr" rotWithShape="0">
                    <a:srgbClr val="C0C0C0">
                      <a:alpha val="79999"/>
                    </a:srgbClr>
                  </a:outerShdw>
                </a:effectLst>
                <a:latin typeface="Calibri"/>
              </a:rPr>
              <a:t>Los compromisos y retos del Biólogo del S. XXI</a:t>
            </a:r>
          </a:p>
        </p:txBody>
      </p:sp>
      <p:sp>
        <p:nvSpPr>
          <p:cNvPr id="22536" name="WordArt 19"/>
          <p:cNvSpPr>
            <a:spLocks noChangeArrowheads="1" noChangeShapeType="1" noTextEdit="1"/>
          </p:cNvSpPr>
          <p:nvPr/>
        </p:nvSpPr>
        <p:spPr bwMode="auto">
          <a:xfrm>
            <a:off x="827088" y="549275"/>
            <a:ext cx="3168650" cy="1943100"/>
          </a:xfrm>
          <a:prstGeom prst="rect">
            <a:avLst/>
          </a:prstGeom>
        </p:spPr>
        <p:txBody>
          <a:bodyPr wrap="none" fromWordArt="1">
            <a:prstTxWarp prst="textPlain">
              <a:avLst>
                <a:gd name="adj" fmla="val 50000"/>
              </a:avLst>
            </a:prstTxWarp>
          </a:bodyPr>
          <a:lstStyle/>
          <a:p>
            <a:pPr algn="ctr"/>
            <a:r>
              <a:rPr lang="es-ES" sz="2000" b="1" kern="10">
                <a:ln w="0">
                  <a:solidFill>
                    <a:srgbClr val="0070C0"/>
                  </a:solidFill>
                  <a:round/>
                  <a:headEnd/>
                  <a:tailEnd/>
                </a:ln>
                <a:solidFill>
                  <a:srgbClr val="00FFFF"/>
                </a:solidFill>
                <a:latin typeface="Calibri"/>
              </a:rPr>
              <a:t>La causa y el efecto de</a:t>
            </a:r>
          </a:p>
          <a:p>
            <a:pPr algn="ctr"/>
            <a:r>
              <a:rPr lang="es-ES" sz="2000" b="1" kern="10">
                <a:ln w="0">
                  <a:solidFill>
                    <a:srgbClr val="0070C0"/>
                  </a:solidFill>
                  <a:round/>
                  <a:headEnd/>
                  <a:tailEnd/>
                </a:ln>
                <a:solidFill>
                  <a:srgbClr val="00FFFF"/>
                </a:solidFill>
                <a:latin typeface="Calibri"/>
              </a:rPr>
              <a:t>los cambios continuos</a:t>
            </a:r>
          </a:p>
          <a:p>
            <a:pPr algn="ctr"/>
            <a:r>
              <a:rPr lang="es-ES" sz="2000" b="1" kern="10">
                <a:ln w="0">
                  <a:solidFill>
                    <a:srgbClr val="0070C0"/>
                  </a:solidFill>
                  <a:round/>
                  <a:headEnd/>
                  <a:tailEnd/>
                </a:ln>
                <a:solidFill>
                  <a:srgbClr val="00FFFF"/>
                </a:solidFill>
                <a:latin typeface="Calibri"/>
              </a:rPr>
              <a:t>de la escenografía de</a:t>
            </a:r>
          </a:p>
          <a:p>
            <a:pPr algn="ctr"/>
            <a:r>
              <a:rPr lang="es-ES" sz="2000" b="1" kern="10">
                <a:ln w="0">
                  <a:solidFill>
                    <a:srgbClr val="0070C0"/>
                  </a:solidFill>
                  <a:round/>
                  <a:headEnd/>
                  <a:tailEnd/>
                </a:ln>
                <a:solidFill>
                  <a:srgbClr val="00FFFF"/>
                </a:solidFill>
                <a:latin typeface="Calibri"/>
              </a:rPr>
              <a:t>nuestro planeta</a:t>
            </a:r>
          </a:p>
        </p:txBody>
      </p:sp>
      <p:sp>
        <p:nvSpPr>
          <p:cNvPr id="22537" name="WordArt 20"/>
          <p:cNvSpPr>
            <a:spLocks noChangeArrowheads="1" noChangeShapeType="1" noTextEdit="1"/>
          </p:cNvSpPr>
          <p:nvPr/>
        </p:nvSpPr>
        <p:spPr bwMode="auto">
          <a:xfrm>
            <a:off x="5219700" y="476250"/>
            <a:ext cx="3168650" cy="1943100"/>
          </a:xfrm>
          <a:prstGeom prst="rect">
            <a:avLst/>
          </a:prstGeom>
        </p:spPr>
        <p:txBody>
          <a:bodyPr wrap="none" fromWordArt="1">
            <a:prstTxWarp prst="textPlain">
              <a:avLst>
                <a:gd name="adj" fmla="val 50000"/>
              </a:avLst>
            </a:prstTxWarp>
          </a:bodyPr>
          <a:lstStyle/>
          <a:p>
            <a:pPr algn="ctr"/>
            <a:r>
              <a:rPr lang="es-ES" sz="2000" b="1" kern="10">
                <a:ln w="0">
                  <a:solidFill>
                    <a:srgbClr val="006600"/>
                  </a:solidFill>
                  <a:round/>
                  <a:headEnd/>
                  <a:tailEnd/>
                </a:ln>
                <a:solidFill>
                  <a:srgbClr val="33CC33"/>
                </a:solidFill>
                <a:latin typeface="Calibri"/>
              </a:rPr>
              <a:t>La continuidad de los</a:t>
            </a:r>
          </a:p>
          <a:p>
            <a:pPr algn="ctr"/>
            <a:r>
              <a:rPr lang="es-ES" sz="2000" b="1" kern="10">
                <a:ln w="0">
                  <a:solidFill>
                    <a:srgbClr val="006600"/>
                  </a:solidFill>
                  <a:round/>
                  <a:headEnd/>
                  <a:tailEnd/>
                </a:ln>
                <a:solidFill>
                  <a:srgbClr val="33CC33"/>
                </a:solidFill>
                <a:latin typeface="Calibri"/>
              </a:rPr>
              <a:t>cambios orgánicos y</a:t>
            </a:r>
          </a:p>
          <a:p>
            <a:pPr algn="ctr"/>
            <a:r>
              <a:rPr lang="es-ES" sz="2000" b="1" kern="10">
                <a:ln w="0">
                  <a:solidFill>
                    <a:srgbClr val="006600"/>
                  </a:solidFill>
                  <a:round/>
                  <a:headEnd/>
                  <a:tailEnd/>
                </a:ln>
                <a:solidFill>
                  <a:srgbClr val="33CC33"/>
                </a:solidFill>
                <a:latin typeface="Calibri"/>
              </a:rPr>
              <a:t>la compleja y frágil</a:t>
            </a:r>
          </a:p>
          <a:p>
            <a:pPr algn="ctr"/>
            <a:r>
              <a:rPr lang="es-ES" sz="2000" b="1" kern="10">
                <a:ln w="0">
                  <a:solidFill>
                    <a:srgbClr val="006600"/>
                  </a:solidFill>
                  <a:round/>
                  <a:headEnd/>
                  <a:tailEnd/>
                </a:ln>
                <a:solidFill>
                  <a:srgbClr val="33CC33"/>
                </a:solidFill>
                <a:latin typeface="Calibri"/>
              </a:rPr>
              <a:t>interacción de los</a:t>
            </a:r>
          </a:p>
          <a:p>
            <a:pPr algn="ctr"/>
            <a:r>
              <a:rPr lang="es-ES" sz="2000" b="1" kern="10">
                <a:ln w="0">
                  <a:solidFill>
                    <a:srgbClr val="006600"/>
                  </a:solidFill>
                  <a:round/>
                  <a:headEnd/>
                  <a:tailEnd/>
                </a:ln>
                <a:solidFill>
                  <a:srgbClr val="33CC33"/>
                </a:solidFill>
                <a:latin typeface="Calibri"/>
              </a:rPr>
              <a:t>organismos con su medio</a:t>
            </a:r>
          </a:p>
        </p:txBody>
      </p:sp>
      <p:sp>
        <p:nvSpPr>
          <p:cNvPr id="22538" name="WordArt 22"/>
          <p:cNvSpPr>
            <a:spLocks noChangeArrowheads="1" noChangeShapeType="1" noTextEdit="1"/>
          </p:cNvSpPr>
          <p:nvPr/>
        </p:nvSpPr>
        <p:spPr bwMode="auto">
          <a:xfrm>
            <a:off x="684213" y="3357563"/>
            <a:ext cx="3313112" cy="2303462"/>
          </a:xfrm>
          <a:prstGeom prst="rect">
            <a:avLst/>
          </a:prstGeom>
        </p:spPr>
        <p:txBody>
          <a:bodyPr wrap="none" fromWordArt="1">
            <a:prstTxWarp prst="textPlain">
              <a:avLst>
                <a:gd name="adj" fmla="val 50000"/>
              </a:avLst>
            </a:prstTxWarp>
          </a:bodyPr>
          <a:lstStyle/>
          <a:p>
            <a:pPr algn="ctr"/>
            <a:r>
              <a:rPr lang="es-ES" sz="2000" b="1" kern="10">
                <a:ln w="0">
                  <a:solidFill>
                    <a:srgbClr val="FF6600"/>
                  </a:solidFill>
                  <a:round/>
                  <a:headEnd/>
                  <a:tailEnd/>
                </a:ln>
                <a:solidFill>
                  <a:srgbClr val="FF9933"/>
                </a:solidFill>
                <a:latin typeface="Calibri"/>
              </a:rPr>
              <a:t>Ser autocrítico, </a:t>
            </a:r>
          </a:p>
          <a:p>
            <a:pPr algn="ctr"/>
            <a:r>
              <a:rPr lang="es-ES" sz="2000" b="1" kern="10">
                <a:ln w="0">
                  <a:solidFill>
                    <a:srgbClr val="FF6600"/>
                  </a:solidFill>
                  <a:round/>
                  <a:headEnd/>
                  <a:tailEnd/>
                </a:ln>
                <a:solidFill>
                  <a:srgbClr val="FF9933"/>
                </a:solidFill>
                <a:latin typeface="Calibri"/>
              </a:rPr>
              <a:t>disciplinado y aplicar el</a:t>
            </a:r>
          </a:p>
          <a:p>
            <a:pPr algn="ctr"/>
            <a:r>
              <a:rPr lang="es-ES" sz="2000" b="1" kern="10">
                <a:ln w="0">
                  <a:solidFill>
                    <a:srgbClr val="FF6600"/>
                  </a:solidFill>
                  <a:round/>
                  <a:headEnd/>
                  <a:tailEnd/>
                </a:ln>
                <a:solidFill>
                  <a:srgbClr val="FF9933"/>
                </a:solidFill>
                <a:latin typeface="Calibri"/>
              </a:rPr>
              <a:t>método científico para</a:t>
            </a:r>
          </a:p>
          <a:p>
            <a:pPr algn="ctr"/>
            <a:r>
              <a:rPr lang="es-ES" sz="2000" b="1" kern="10">
                <a:ln w="0">
                  <a:solidFill>
                    <a:srgbClr val="FF6600"/>
                  </a:solidFill>
                  <a:round/>
                  <a:headEnd/>
                  <a:tailEnd/>
                </a:ln>
                <a:solidFill>
                  <a:srgbClr val="FF9933"/>
                </a:solidFill>
                <a:latin typeface="Calibri"/>
              </a:rPr>
              <a:t>trabajar y combatir</a:t>
            </a:r>
          </a:p>
          <a:p>
            <a:pPr algn="ctr"/>
            <a:r>
              <a:rPr lang="es-ES" sz="2000" b="1" kern="10">
                <a:ln w="0">
                  <a:solidFill>
                    <a:srgbClr val="FF6600"/>
                  </a:solidFill>
                  <a:round/>
                  <a:headEnd/>
                  <a:tailEnd/>
                </a:ln>
                <a:solidFill>
                  <a:srgbClr val="FF9933"/>
                </a:solidFill>
                <a:latin typeface="Calibri"/>
              </a:rPr>
              <a:t>los dogmas</a:t>
            </a:r>
          </a:p>
        </p:txBody>
      </p:sp>
      <p:sp>
        <p:nvSpPr>
          <p:cNvPr id="22539" name="WordArt 23"/>
          <p:cNvSpPr>
            <a:spLocks noChangeArrowheads="1" noChangeShapeType="1" noTextEdit="1"/>
          </p:cNvSpPr>
          <p:nvPr/>
        </p:nvSpPr>
        <p:spPr bwMode="auto">
          <a:xfrm>
            <a:off x="5148263" y="3357563"/>
            <a:ext cx="3384550" cy="2447925"/>
          </a:xfrm>
          <a:prstGeom prst="rect">
            <a:avLst/>
          </a:prstGeom>
        </p:spPr>
        <p:txBody>
          <a:bodyPr wrap="none" fromWordArt="1">
            <a:prstTxWarp prst="textPlain">
              <a:avLst>
                <a:gd name="adj" fmla="val 50000"/>
              </a:avLst>
            </a:prstTxWarp>
          </a:bodyPr>
          <a:lstStyle/>
          <a:p>
            <a:pPr algn="ctr"/>
            <a:r>
              <a:rPr lang="es-ES" sz="2000" b="1" kern="10">
                <a:ln w="0">
                  <a:solidFill>
                    <a:srgbClr val="660066"/>
                  </a:solidFill>
                  <a:round/>
                  <a:headEnd/>
                  <a:tailEnd/>
                </a:ln>
                <a:solidFill>
                  <a:srgbClr val="9933FF"/>
                </a:solidFill>
                <a:latin typeface="Calibri"/>
              </a:rPr>
              <a:t>Ser un promotor </a:t>
            </a:r>
          </a:p>
          <a:p>
            <a:pPr algn="ctr"/>
            <a:r>
              <a:rPr lang="es-ES" sz="2000" b="1" kern="10">
                <a:ln w="0">
                  <a:solidFill>
                    <a:srgbClr val="660066"/>
                  </a:solidFill>
                  <a:round/>
                  <a:headEnd/>
                  <a:tailEnd/>
                </a:ln>
                <a:solidFill>
                  <a:srgbClr val="9933FF"/>
                </a:solidFill>
                <a:latin typeface="Calibri"/>
              </a:rPr>
              <a:t>del cambio, para que con </a:t>
            </a:r>
          </a:p>
          <a:p>
            <a:pPr algn="ctr"/>
            <a:r>
              <a:rPr lang="es-ES" sz="2000" b="1" kern="10">
                <a:ln w="0">
                  <a:solidFill>
                    <a:srgbClr val="660066"/>
                  </a:solidFill>
                  <a:round/>
                  <a:headEnd/>
                  <a:tailEnd/>
                </a:ln>
                <a:solidFill>
                  <a:srgbClr val="9933FF"/>
                </a:solidFill>
                <a:latin typeface="Calibri"/>
              </a:rPr>
              <a:t>su formación y compromiso </a:t>
            </a:r>
          </a:p>
          <a:p>
            <a:pPr algn="ctr"/>
            <a:r>
              <a:rPr lang="es-ES" sz="2000" b="1" kern="10">
                <a:ln w="0">
                  <a:solidFill>
                    <a:srgbClr val="660066"/>
                  </a:solidFill>
                  <a:round/>
                  <a:headEnd/>
                  <a:tailEnd/>
                </a:ln>
                <a:solidFill>
                  <a:srgbClr val="9933FF"/>
                </a:solidFill>
                <a:latin typeface="Calibri"/>
              </a:rPr>
              <a:t>participe en la educación, </a:t>
            </a:r>
          </a:p>
          <a:p>
            <a:pPr algn="ctr"/>
            <a:r>
              <a:rPr lang="es-ES" sz="2000" b="1" kern="10">
                <a:ln w="0">
                  <a:solidFill>
                    <a:srgbClr val="660066"/>
                  </a:solidFill>
                  <a:round/>
                  <a:headEnd/>
                  <a:tailEnd/>
                </a:ln>
                <a:solidFill>
                  <a:srgbClr val="9933FF"/>
                </a:solidFill>
                <a:latin typeface="Calibri"/>
              </a:rPr>
              <a:t>la concientización y la difusión </a:t>
            </a:r>
          </a:p>
          <a:p>
            <a:pPr algn="ctr"/>
            <a:r>
              <a:rPr lang="es-ES" sz="2000" b="1" kern="10">
                <a:ln w="0">
                  <a:solidFill>
                    <a:srgbClr val="660066"/>
                  </a:solidFill>
                  <a:round/>
                  <a:headEnd/>
                  <a:tailEnd/>
                </a:ln>
                <a:solidFill>
                  <a:srgbClr val="9933FF"/>
                </a:solidFill>
                <a:latin typeface="Calibri"/>
              </a:rPr>
              <a:t>de las ciencias </a:t>
            </a:r>
          </a:p>
          <a:p>
            <a:pPr algn="ctr"/>
            <a:r>
              <a:rPr lang="es-ES" sz="2000" b="1" kern="10">
                <a:ln w="0">
                  <a:solidFill>
                    <a:srgbClr val="660066"/>
                  </a:solidFill>
                  <a:round/>
                  <a:headEnd/>
                  <a:tailEnd/>
                </a:ln>
                <a:solidFill>
                  <a:srgbClr val="9933FF"/>
                </a:solidFill>
                <a:latin typeface="Calibri"/>
              </a:rPr>
              <a:t>de la vida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0"/>
          <p:cNvSpPr>
            <a:spLocks noChangeArrowheads="1"/>
          </p:cNvSpPr>
          <p:nvPr/>
        </p:nvSpPr>
        <p:spPr bwMode="auto">
          <a:xfrm>
            <a:off x="2843213" y="3284538"/>
            <a:ext cx="2952750" cy="576262"/>
          </a:xfrm>
          <a:prstGeom prst="rect">
            <a:avLst/>
          </a:prstGeom>
          <a:solidFill>
            <a:srgbClr val="FFD147"/>
          </a:solidFill>
          <a:ln w="38100">
            <a:solidFill>
              <a:srgbClr val="663300"/>
            </a:solidFill>
            <a:miter lim="800000"/>
            <a:headEnd/>
            <a:tailEnd/>
          </a:ln>
        </p:spPr>
        <p:txBody>
          <a:bodyPr wrap="none" anchor="ctr"/>
          <a:lstStyle/>
          <a:p>
            <a:endParaRPr lang="es-ES" b="1">
              <a:solidFill>
                <a:srgbClr val="FF6600"/>
              </a:solidFill>
              <a:latin typeface="Calibri" pitchFamily="34" charset="0"/>
            </a:endParaRPr>
          </a:p>
        </p:txBody>
      </p:sp>
      <p:sp>
        <p:nvSpPr>
          <p:cNvPr id="28675" name="Rectangle 21"/>
          <p:cNvSpPr>
            <a:spLocks noChangeArrowheads="1"/>
          </p:cNvSpPr>
          <p:nvPr/>
        </p:nvSpPr>
        <p:spPr bwMode="auto">
          <a:xfrm>
            <a:off x="3419475" y="4221163"/>
            <a:ext cx="1944688" cy="576262"/>
          </a:xfrm>
          <a:prstGeom prst="rect">
            <a:avLst/>
          </a:prstGeom>
          <a:solidFill>
            <a:srgbClr val="FFD147"/>
          </a:solidFill>
          <a:ln w="38100">
            <a:solidFill>
              <a:srgbClr val="663300"/>
            </a:solidFill>
            <a:miter lim="800000"/>
            <a:headEnd/>
            <a:tailEnd/>
          </a:ln>
        </p:spPr>
        <p:txBody>
          <a:bodyPr wrap="none" anchor="ctr"/>
          <a:lstStyle/>
          <a:p>
            <a:endParaRPr lang="es-ES" b="1">
              <a:solidFill>
                <a:srgbClr val="FF6600"/>
              </a:solidFill>
              <a:latin typeface="Calibri" pitchFamily="34" charset="0"/>
            </a:endParaRPr>
          </a:p>
        </p:txBody>
      </p:sp>
      <p:sp>
        <p:nvSpPr>
          <p:cNvPr id="28676" name="Line 32"/>
          <p:cNvSpPr>
            <a:spLocks noChangeShapeType="1"/>
          </p:cNvSpPr>
          <p:nvPr/>
        </p:nvSpPr>
        <p:spPr bwMode="auto">
          <a:xfrm>
            <a:off x="4284663" y="3860800"/>
            <a:ext cx="0" cy="360363"/>
          </a:xfrm>
          <a:prstGeom prst="line">
            <a:avLst/>
          </a:prstGeom>
          <a:noFill/>
          <a:ln w="9525">
            <a:solidFill>
              <a:schemeClr val="tx1"/>
            </a:solidFill>
            <a:round/>
            <a:headEnd/>
            <a:tailEnd type="triangle" w="med" len="med"/>
          </a:ln>
        </p:spPr>
        <p:txBody>
          <a:bodyPr/>
          <a:lstStyle/>
          <a:p>
            <a:endParaRPr lang="es-ES"/>
          </a:p>
        </p:txBody>
      </p:sp>
      <p:sp>
        <p:nvSpPr>
          <p:cNvPr id="28677" name="WordArt 4"/>
          <p:cNvSpPr>
            <a:spLocks noChangeArrowheads="1" noChangeShapeType="1" noTextEdit="1"/>
          </p:cNvSpPr>
          <p:nvPr/>
        </p:nvSpPr>
        <p:spPr bwMode="auto">
          <a:xfrm>
            <a:off x="1862138" y="117475"/>
            <a:ext cx="5086350" cy="503238"/>
          </a:xfrm>
          <a:prstGeom prst="rect">
            <a:avLst/>
          </a:prstGeom>
        </p:spPr>
        <p:txBody>
          <a:bodyPr wrap="none" fromWordArt="1">
            <a:prstTxWarp prst="textDoubleWave1">
              <a:avLst>
                <a:gd name="adj1" fmla="val 6500"/>
                <a:gd name="adj2" fmla="val 0"/>
              </a:avLst>
            </a:prstTxWarp>
          </a:bodyPr>
          <a:lstStyle/>
          <a:p>
            <a:pPr algn="ctr"/>
            <a:r>
              <a:rPr lang="pt-BR" sz="3600" b="1" kern="10" spc="-360">
                <a:ln w="12700">
                  <a:solidFill>
                    <a:srgbClr val="996600"/>
                  </a:solidFill>
                  <a:round/>
                  <a:headEnd/>
                  <a:tailEnd/>
                </a:ln>
                <a:solidFill>
                  <a:srgbClr val="996600"/>
                </a:solidFill>
                <a:latin typeface="Calibri"/>
              </a:rPr>
              <a:t>S I    L O S    F Ó S I L E S    S O N :</a:t>
            </a:r>
            <a:endParaRPr lang="es-ES" sz="3600" b="1" kern="10" spc="-360">
              <a:ln w="12700">
                <a:solidFill>
                  <a:srgbClr val="996600"/>
                </a:solidFill>
                <a:round/>
                <a:headEnd/>
                <a:tailEnd/>
              </a:ln>
              <a:solidFill>
                <a:srgbClr val="996600"/>
              </a:solidFill>
              <a:latin typeface="Calibri"/>
            </a:endParaRPr>
          </a:p>
        </p:txBody>
      </p:sp>
      <p:sp>
        <p:nvSpPr>
          <p:cNvPr id="28678" name="Rectangle 6"/>
          <p:cNvSpPr>
            <a:spLocks noChangeArrowheads="1"/>
          </p:cNvSpPr>
          <p:nvPr/>
        </p:nvSpPr>
        <p:spPr bwMode="auto">
          <a:xfrm>
            <a:off x="250825" y="673100"/>
            <a:ext cx="2016125" cy="668338"/>
          </a:xfrm>
          <a:prstGeom prst="rect">
            <a:avLst/>
          </a:prstGeom>
          <a:noFill/>
          <a:ln w="9525">
            <a:noFill/>
            <a:miter lim="800000"/>
            <a:headEnd/>
            <a:tailEnd/>
          </a:ln>
        </p:spPr>
        <p:txBody>
          <a:bodyPr anchor="ctr">
            <a:spAutoFit/>
          </a:bodyPr>
          <a:lstStyle/>
          <a:p>
            <a:pPr marL="342900" indent="-342900" algn="ctr">
              <a:lnSpc>
                <a:spcPct val="65000"/>
              </a:lnSpc>
              <a:spcBef>
                <a:spcPct val="20000"/>
              </a:spcBef>
            </a:pPr>
            <a:r>
              <a:rPr lang="es-MX" sz="2400" b="1">
                <a:solidFill>
                  <a:srgbClr val="009900"/>
                </a:solidFill>
                <a:latin typeface="Calibri" pitchFamily="34" charset="0"/>
              </a:rPr>
              <a:t>Parte de la </a:t>
            </a:r>
          </a:p>
          <a:p>
            <a:pPr marL="342900" indent="-342900" algn="ctr">
              <a:lnSpc>
                <a:spcPct val="65000"/>
              </a:lnSpc>
              <a:spcBef>
                <a:spcPct val="20000"/>
              </a:spcBef>
            </a:pPr>
            <a:r>
              <a:rPr lang="es-MX" sz="2400" b="1">
                <a:solidFill>
                  <a:srgbClr val="009900"/>
                </a:solidFill>
                <a:latin typeface="Calibri" pitchFamily="34" charset="0"/>
              </a:rPr>
              <a:t>Litósfera</a:t>
            </a:r>
          </a:p>
        </p:txBody>
      </p:sp>
      <p:sp>
        <p:nvSpPr>
          <p:cNvPr id="41990" name="Rectangle 7"/>
          <p:cNvSpPr>
            <a:spLocks noChangeArrowheads="1"/>
          </p:cNvSpPr>
          <p:nvPr/>
        </p:nvSpPr>
        <p:spPr bwMode="auto">
          <a:xfrm>
            <a:off x="468313" y="1473200"/>
            <a:ext cx="1584325" cy="758825"/>
          </a:xfrm>
          <a:prstGeom prst="rect">
            <a:avLst/>
          </a:prstGeom>
          <a:solidFill>
            <a:schemeClr val="accent1">
              <a:lumMod val="60000"/>
              <a:lumOff val="40000"/>
            </a:schemeClr>
          </a:solidFill>
          <a:ln w="38100">
            <a:solidFill>
              <a:srgbClr val="663300"/>
            </a:solidFill>
            <a:miter lim="800000"/>
            <a:headEnd/>
            <a:tailEnd/>
          </a:ln>
        </p:spPr>
        <p:txBody>
          <a:bodyPr anchor="ctr">
            <a:spAutoFit/>
          </a:bodyPr>
          <a:lstStyle/>
          <a:p>
            <a:pPr marL="342900" indent="-342900" algn="ctr">
              <a:lnSpc>
                <a:spcPct val="65000"/>
              </a:lnSpc>
              <a:spcBef>
                <a:spcPct val="20000"/>
              </a:spcBef>
              <a:defRPr/>
            </a:pPr>
            <a:r>
              <a:rPr lang="es-MX" b="1">
                <a:solidFill>
                  <a:srgbClr val="009900"/>
                </a:solidFill>
                <a:latin typeface="Calibri" pitchFamily="34" charset="0"/>
              </a:rPr>
              <a:t>Reseña de los </a:t>
            </a:r>
          </a:p>
          <a:p>
            <a:pPr marL="342900" indent="-342900" algn="ctr">
              <a:lnSpc>
                <a:spcPct val="65000"/>
              </a:lnSpc>
              <a:spcBef>
                <a:spcPct val="20000"/>
              </a:spcBef>
              <a:defRPr/>
            </a:pPr>
            <a:r>
              <a:rPr lang="es-MX" b="1">
                <a:solidFill>
                  <a:srgbClr val="009900"/>
                </a:solidFill>
                <a:latin typeface="Calibri" pitchFamily="34" charset="0"/>
              </a:rPr>
              <a:t>cambios de la</a:t>
            </a:r>
          </a:p>
          <a:p>
            <a:pPr marL="342900" indent="-342900" algn="ctr">
              <a:lnSpc>
                <a:spcPct val="65000"/>
              </a:lnSpc>
              <a:spcBef>
                <a:spcPct val="20000"/>
              </a:spcBef>
              <a:defRPr/>
            </a:pPr>
            <a:r>
              <a:rPr lang="es-MX" b="1">
                <a:solidFill>
                  <a:srgbClr val="009900"/>
                </a:solidFill>
                <a:latin typeface="Calibri" pitchFamily="34" charset="0"/>
              </a:rPr>
              <a:t>Escenografía</a:t>
            </a:r>
          </a:p>
        </p:txBody>
      </p:sp>
      <p:sp>
        <p:nvSpPr>
          <p:cNvPr id="41991" name="Rectangle 8"/>
          <p:cNvSpPr>
            <a:spLocks noChangeArrowheads="1"/>
          </p:cNvSpPr>
          <p:nvPr/>
        </p:nvSpPr>
        <p:spPr bwMode="auto">
          <a:xfrm>
            <a:off x="468313" y="2627313"/>
            <a:ext cx="1584325" cy="522287"/>
          </a:xfrm>
          <a:prstGeom prst="rect">
            <a:avLst/>
          </a:prstGeom>
          <a:solidFill>
            <a:schemeClr val="accent1">
              <a:lumMod val="60000"/>
              <a:lumOff val="40000"/>
            </a:schemeClr>
          </a:solidFill>
          <a:ln w="38100">
            <a:solidFill>
              <a:srgbClr val="663300"/>
            </a:solidFill>
            <a:miter lim="800000"/>
            <a:headEnd/>
            <a:tailEnd/>
          </a:ln>
        </p:spPr>
        <p:txBody>
          <a:bodyPr anchor="ctr">
            <a:spAutoFit/>
          </a:bodyPr>
          <a:lstStyle/>
          <a:p>
            <a:pPr marL="342900" indent="-342900" algn="ctr">
              <a:lnSpc>
                <a:spcPct val="65000"/>
              </a:lnSpc>
              <a:spcBef>
                <a:spcPct val="20000"/>
              </a:spcBef>
              <a:defRPr/>
            </a:pPr>
            <a:r>
              <a:rPr lang="es-MX" b="1">
                <a:solidFill>
                  <a:srgbClr val="009900"/>
                </a:solidFill>
                <a:latin typeface="Calibri" pitchFamily="34" charset="0"/>
              </a:rPr>
              <a:t>Procesos de </a:t>
            </a:r>
          </a:p>
          <a:p>
            <a:pPr marL="342900" indent="-342900" algn="ctr">
              <a:lnSpc>
                <a:spcPct val="65000"/>
              </a:lnSpc>
              <a:spcBef>
                <a:spcPct val="20000"/>
              </a:spcBef>
              <a:defRPr/>
            </a:pPr>
            <a:r>
              <a:rPr lang="es-MX" b="1">
                <a:solidFill>
                  <a:srgbClr val="009900"/>
                </a:solidFill>
                <a:latin typeface="Calibri" pitchFamily="34" charset="0"/>
              </a:rPr>
              <a:t>fosilización</a:t>
            </a:r>
          </a:p>
        </p:txBody>
      </p:sp>
      <p:sp>
        <p:nvSpPr>
          <p:cNvPr id="41992" name="Rectangle 9"/>
          <p:cNvSpPr>
            <a:spLocks noChangeArrowheads="1"/>
          </p:cNvSpPr>
          <p:nvPr/>
        </p:nvSpPr>
        <p:spPr bwMode="auto">
          <a:xfrm>
            <a:off x="395288" y="3435350"/>
            <a:ext cx="1655762" cy="758825"/>
          </a:xfrm>
          <a:prstGeom prst="rect">
            <a:avLst/>
          </a:prstGeom>
          <a:solidFill>
            <a:schemeClr val="accent1">
              <a:lumMod val="60000"/>
              <a:lumOff val="40000"/>
            </a:schemeClr>
          </a:solidFill>
          <a:ln w="38100">
            <a:solidFill>
              <a:srgbClr val="663300"/>
            </a:solidFill>
            <a:miter lim="800000"/>
            <a:headEnd/>
            <a:tailEnd/>
          </a:ln>
        </p:spPr>
        <p:txBody>
          <a:bodyPr anchor="ctr">
            <a:spAutoFit/>
          </a:bodyPr>
          <a:lstStyle/>
          <a:p>
            <a:pPr marL="342900" indent="-342900" algn="ctr">
              <a:lnSpc>
                <a:spcPct val="65000"/>
              </a:lnSpc>
              <a:spcBef>
                <a:spcPct val="20000"/>
              </a:spcBef>
              <a:defRPr/>
            </a:pPr>
            <a:r>
              <a:rPr lang="es-MX" b="1">
                <a:solidFill>
                  <a:srgbClr val="009900"/>
                </a:solidFill>
                <a:latin typeface="Calibri" pitchFamily="34" charset="0"/>
              </a:rPr>
              <a:t>Formación del </a:t>
            </a:r>
          </a:p>
          <a:p>
            <a:pPr marL="342900" indent="-342900" algn="ctr">
              <a:lnSpc>
                <a:spcPct val="65000"/>
              </a:lnSpc>
              <a:spcBef>
                <a:spcPct val="20000"/>
              </a:spcBef>
              <a:defRPr/>
            </a:pPr>
            <a:r>
              <a:rPr lang="es-MX" b="1">
                <a:solidFill>
                  <a:srgbClr val="009900"/>
                </a:solidFill>
                <a:latin typeface="Calibri" pitchFamily="34" charset="0"/>
              </a:rPr>
              <a:t>Yacimiento</a:t>
            </a:r>
          </a:p>
          <a:p>
            <a:pPr marL="342900" indent="-342900" algn="ctr">
              <a:lnSpc>
                <a:spcPct val="65000"/>
              </a:lnSpc>
              <a:spcBef>
                <a:spcPct val="20000"/>
              </a:spcBef>
              <a:defRPr/>
            </a:pPr>
            <a:r>
              <a:rPr lang="es-MX" b="1">
                <a:solidFill>
                  <a:srgbClr val="009900"/>
                </a:solidFill>
                <a:latin typeface="Calibri" pitchFamily="34" charset="0"/>
              </a:rPr>
              <a:t>(Orictocenosis)</a:t>
            </a:r>
          </a:p>
        </p:txBody>
      </p:sp>
      <p:sp>
        <p:nvSpPr>
          <p:cNvPr id="41993" name="Rectangle 10"/>
          <p:cNvSpPr>
            <a:spLocks noChangeArrowheads="1"/>
          </p:cNvSpPr>
          <p:nvPr/>
        </p:nvSpPr>
        <p:spPr bwMode="auto">
          <a:xfrm>
            <a:off x="250825" y="4497388"/>
            <a:ext cx="1981200" cy="758825"/>
          </a:xfrm>
          <a:prstGeom prst="rect">
            <a:avLst/>
          </a:prstGeom>
          <a:solidFill>
            <a:schemeClr val="accent1">
              <a:lumMod val="60000"/>
              <a:lumOff val="40000"/>
            </a:schemeClr>
          </a:solidFill>
          <a:ln w="38100">
            <a:solidFill>
              <a:srgbClr val="663300"/>
            </a:solidFill>
            <a:miter lim="800000"/>
            <a:headEnd/>
            <a:tailEnd/>
          </a:ln>
        </p:spPr>
        <p:txBody>
          <a:bodyPr anchor="ctr">
            <a:spAutoFit/>
          </a:bodyPr>
          <a:lstStyle/>
          <a:p>
            <a:pPr marL="342900" indent="-342900" algn="ctr">
              <a:lnSpc>
                <a:spcPct val="65000"/>
              </a:lnSpc>
              <a:spcBef>
                <a:spcPct val="20000"/>
              </a:spcBef>
              <a:defRPr/>
            </a:pPr>
            <a:r>
              <a:rPr lang="es-MX" b="1">
                <a:solidFill>
                  <a:srgbClr val="009900"/>
                </a:solidFill>
                <a:latin typeface="Calibri" pitchFamily="34" charset="0"/>
              </a:rPr>
              <a:t>Métodos de </a:t>
            </a:r>
          </a:p>
          <a:p>
            <a:pPr marL="342900" indent="-342900" algn="ctr">
              <a:lnSpc>
                <a:spcPct val="65000"/>
              </a:lnSpc>
              <a:spcBef>
                <a:spcPct val="20000"/>
              </a:spcBef>
              <a:defRPr/>
            </a:pPr>
            <a:r>
              <a:rPr lang="es-MX" b="1">
                <a:solidFill>
                  <a:srgbClr val="009900"/>
                </a:solidFill>
                <a:latin typeface="Calibri" pitchFamily="34" charset="0"/>
              </a:rPr>
              <a:t>colecta, procesado</a:t>
            </a:r>
          </a:p>
          <a:p>
            <a:pPr marL="342900" indent="-342900" algn="ctr">
              <a:lnSpc>
                <a:spcPct val="65000"/>
              </a:lnSpc>
              <a:spcBef>
                <a:spcPct val="20000"/>
              </a:spcBef>
              <a:defRPr/>
            </a:pPr>
            <a:r>
              <a:rPr lang="es-MX" b="1">
                <a:solidFill>
                  <a:srgbClr val="009900"/>
                </a:solidFill>
                <a:latin typeface="Calibri" pitchFamily="34" charset="0"/>
              </a:rPr>
              <a:t>y exhibición</a:t>
            </a:r>
          </a:p>
        </p:txBody>
      </p:sp>
      <p:sp>
        <p:nvSpPr>
          <p:cNvPr id="41994" name="Rectangle 11"/>
          <p:cNvSpPr>
            <a:spLocks noChangeArrowheads="1"/>
          </p:cNvSpPr>
          <p:nvPr/>
        </p:nvSpPr>
        <p:spPr bwMode="auto">
          <a:xfrm>
            <a:off x="323850" y="5595938"/>
            <a:ext cx="1944688" cy="522287"/>
          </a:xfrm>
          <a:prstGeom prst="rect">
            <a:avLst/>
          </a:prstGeom>
          <a:solidFill>
            <a:schemeClr val="accent1">
              <a:lumMod val="60000"/>
              <a:lumOff val="40000"/>
            </a:schemeClr>
          </a:solidFill>
          <a:ln w="38100">
            <a:solidFill>
              <a:srgbClr val="663300"/>
            </a:solidFill>
            <a:miter lim="800000"/>
            <a:headEnd/>
            <a:tailEnd/>
          </a:ln>
        </p:spPr>
        <p:txBody>
          <a:bodyPr anchor="ctr">
            <a:spAutoFit/>
          </a:bodyPr>
          <a:lstStyle/>
          <a:p>
            <a:pPr marL="342900" indent="-342900" algn="ctr">
              <a:lnSpc>
                <a:spcPct val="65000"/>
              </a:lnSpc>
              <a:spcBef>
                <a:spcPct val="20000"/>
              </a:spcBef>
              <a:defRPr/>
            </a:pPr>
            <a:r>
              <a:rPr lang="es-MX" b="1">
                <a:solidFill>
                  <a:srgbClr val="009900"/>
                </a:solidFill>
                <a:latin typeface="Calibri" charset="0"/>
                <a:ea typeface="ＭＳ Ｐゴシック" charset="0"/>
                <a:cs typeface="ＭＳ Ｐゴシック" charset="0"/>
              </a:rPr>
              <a:t>Conocer la edad</a:t>
            </a:r>
          </a:p>
          <a:p>
            <a:pPr marL="342900" indent="-342900" algn="ctr">
              <a:lnSpc>
                <a:spcPct val="65000"/>
              </a:lnSpc>
              <a:spcBef>
                <a:spcPct val="20000"/>
              </a:spcBef>
              <a:defRPr/>
            </a:pPr>
            <a:r>
              <a:rPr lang="es-MX" b="1">
                <a:solidFill>
                  <a:srgbClr val="009900"/>
                </a:solidFill>
                <a:latin typeface="Calibri" charset="0"/>
                <a:ea typeface="ＭＳ Ｐゴシック" charset="0"/>
                <a:cs typeface="ＭＳ Ｐゴシック" charset="0"/>
              </a:rPr>
              <a:t>relativa de la roca</a:t>
            </a:r>
          </a:p>
        </p:txBody>
      </p:sp>
      <p:sp>
        <p:nvSpPr>
          <p:cNvPr id="28684" name="Rectangle 12"/>
          <p:cNvSpPr>
            <a:spLocks noChangeArrowheads="1"/>
          </p:cNvSpPr>
          <p:nvPr/>
        </p:nvSpPr>
        <p:spPr bwMode="auto">
          <a:xfrm>
            <a:off x="2914650" y="1963738"/>
            <a:ext cx="2736850" cy="601662"/>
          </a:xfrm>
          <a:prstGeom prst="rect">
            <a:avLst/>
          </a:prstGeom>
          <a:noFill/>
          <a:ln w="9525">
            <a:noFill/>
            <a:miter lim="800000"/>
            <a:headEnd/>
            <a:tailEnd/>
          </a:ln>
        </p:spPr>
        <p:txBody>
          <a:bodyPr anchor="ctr">
            <a:spAutoFit/>
          </a:bodyPr>
          <a:lstStyle/>
          <a:p>
            <a:pPr marL="342900" indent="-342900" algn="ctr">
              <a:lnSpc>
                <a:spcPct val="65000"/>
              </a:lnSpc>
              <a:spcBef>
                <a:spcPct val="20000"/>
              </a:spcBef>
            </a:pPr>
            <a:r>
              <a:rPr lang="es-MX" sz="1400" b="1">
                <a:solidFill>
                  <a:srgbClr val="FF6600"/>
                </a:solidFill>
                <a:latin typeface="Tahoma" pitchFamily="34" charset="0"/>
                <a:cs typeface="Tahoma" pitchFamily="34" charset="0"/>
              </a:rPr>
              <a:t>PALEONTOLOGÍA    </a:t>
            </a:r>
          </a:p>
          <a:p>
            <a:pPr marL="342900" indent="-342900" algn="ctr">
              <a:lnSpc>
                <a:spcPct val="65000"/>
              </a:lnSpc>
              <a:spcBef>
                <a:spcPct val="20000"/>
              </a:spcBef>
            </a:pPr>
            <a:r>
              <a:rPr lang="es-MX" sz="1400" b="1">
                <a:solidFill>
                  <a:srgbClr val="FF6600"/>
                </a:solidFill>
                <a:latin typeface="Tahoma" pitchFamily="34" charset="0"/>
                <a:cs typeface="Tahoma" pitchFamily="34" charset="0"/>
              </a:rPr>
              <a:t>Y/O</a:t>
            </a:r>
          </a:p>
          <a:p>
            <a:pPr marL="342900" indent="-342900" algn="ctr">
              <a:lnSpc>
                <a:spcPct val="65000"/>
              </a:lnSpc>
              <a:spcBef>
                <a:spcPct val="20000"/>
              </a:spcBef>
            </a:pPr>
            <a:r>
              <a:rPr lang="es-MX" sz="1400" b="1">
                <a:solidFill>
                  <a:srgbClr val="FF6600"/>
                </a:solidFill>
                <a:latin typeface="Tahoma" pitchFamily="34" charset="0"/>
                <a:cs typeface="Tahoma" pitchFamily="34" charset="0"/>
              </a:rPr>
              <a:t>   PALEOBIOLOGÍA</a:t>
            </a:r>
          </a:p>
        </p:txBody>
      </p:sp>
      <p:sp>
        <p:nvSpPr>
          <p:cNvPr id="28685" name="Rectangle 13"/>
          <p:cNvSpPr>
            <a:spLocks noChangeArrowheads="1"/>
          </p:cNvSpPr>
          <p:nvPr/>
        </p:nvSpPr>
        <p:spPr bwMode="auto">
          <a:xfrm>
            <a:off x="2771775" y="2882900"/>
            <a:ext cx="3097213" cy="977900"/>
          </a:xfrm>
          <a:prstGeom prst="rect">
            <a:avLst/>
          </a:prstGeom>
          <a:noFill/>
          <a:ln w="9525">
            <a:noFill/>
            <a:miter lim="800000"/>
            <a:headEnd/>
            <a:tailEnd/>
          </a:ln>
        </p:spPr>
        <p:txBody>
          <a:bodyPr anchor="ctr">
            <a:spAutoFit/>
          </a:bodyPr>
          <a:lstStyle/>
          <a:p>
            <a:pPr marL="342900" indent="-342900" algn="ctr">
              <a:lnSpc>
                <a:spcPct val="65000"/>
              </a:lnSpc>
              <a:spcBef>
                <a:spcPct val="20000"/>
              </a:spcBef>
            </a:pPr>
            <a:r>
              <a:rPr lang="es-MX" b="1">
                <a:solidFill>
                  <a:srgbClr val="FF6600"/>
                </a:solidFill>
                <a:latin typeface="Calibri" pitchFamily="34" charset="0"/>
              </a:rPr>
              <a:t>La meta es      interpretar</a:t>
            </a:r>
          </a:p>
          <a:p>
            <a:pPr marL="342900" indent="-342900" algn="ctr">
              <a:lnSpc>
                <a:spcPct val="65000"/>
              </a:lnSpc>
              <a:spcBef>
                <a:spcPct val="20000"/>
              </a:spcBef>
            </a:pPr>
            <a:endParaRPr lang="es-MX" b="1">
              <a:solidFill>
                <a:srgbClr val="FF6600"/>
              </a:solidFill>
              <a:latin typeface="Calibri" pitchFamily="34" charset="0"/>
            </a:endParaRPr>
          </a:p>
          <a:p>
            <a:pPr marL="342900" indent="-342900" algn="ctr">
              <a:lnSpc>
                <a:spcPct val="65000"/>
              </a:lnSpc>
              <a:spcBef>
                <a:spcPct val="20000"/>
              </a:spcBef>
            </a:pPr>
            <a:r>
              <a:rPr lang="es-MX" b="1">
                <a:solidFill>
                  <a:srgbClr val="FF6600"/>
                </a:solidFill>
                <a:latin typeface="Calibri" pitchFamily="34" charset="0"/>
              </a:rPr>
              <a:t>LA HISTORIA DE LA VIDA</a:t>
            </a:r>
          </a:p>
          <a:p>
            <a:pPr marL="342900" indent="-342900" algn="ctr">
              <a:lnSpc>
                <a:spcPct val="65000"/>
              </a:lnSpc>
              <a:spcBef>
                <a:spcPct val="20000"/>
              </a:spcBef>
            </a:pPr>
            <a:r>
              <a:rPr lang="es-MX" b="1">
                <a:solidFill>
                  <a:srgbClr val="FF6600"/>
                </a:solidFill>
                <a:latin typeface="Calibri" pitchFamily="34" charset="0"/>
              </a:rPr>
              <a:t>SOBRE LA TIERRA</a:t>
            </a:r>
          </a:p>
        </p:txBody>
      </p:sp>
      <p:sp>
        <p:nvSpPr>
          <p:cNvPr id="28686" name="Rectangle 14"/>
          <p:cNvSpPr>
            <a:spLocks noChangeArrowheads="1"/>
          </p:cNvSpPr>
          <p:nvPr/>
        </p:nvSpPr>
        <p:spPr bwMode="auto">
          <a:xfrm>
            <a:off x="2728913" y="4284663"/>
            <a:ext cx="3282950" cy="522287"/>
          </a:xfrm>
          <a:prstGeom prst="rect">
            <a:avLst/>
          </a:prstGeom>
          <a:noFill/>
          <a:ln w="9525">
            <a:noFill/>
            <a:miter lim="800000"/>
            <a:headEnd/>
            <a:tailEnd/>
          </a:ln>
        </p:spPr>
        <p:txBody>
          <a:bodyPr anchor="ctr">
            <a:spAutoFit/>
          </a:bodyPr>
          <a:lstStyle/>
          <a:p>
            <a:pPr marL="342900" indent="-342900" algn="ctr">
              <a:lnSpc>
                <a:spcPct val="65000"/>
              </a:lnSpc>
              <a:spcBef>
                <a:spcPct val="20000"/>
              </a:spcBef>
            </a:pPr>
            <a:r>
              <a:rPr lang="es-MX" b="1">
                <a:solidFill>
                  <a:srgbClr val="FF6600"/>
                </a:solidFill>
                <a:latin typeface="Calibri" pitchFamily="34" charset="0"/>
              </a:rPr>
              <a:t>PERSPECTIVAS </a:t>
            </a:r>
          </a:p>
          <a:p>
            <a:pPr marL="342900" indent="-342900" algn="ctr">
              <a:lnSpc>
                <a:spcPct val="65000"/>
              </a:lnSpc>
              <a:spcBef>
                <a:spcPct val="20000"/>
              </a:spcBef>
            </a:pPr>
            <a:r>
              <a:rPr lang="es-MX" b="1">
                <a:solidFill>
                  <a:srgbClr val="FF6600"/>
                </a:solidFill>
                <a:latin typeface="Calibri" pitchFamily="34" charset="0"/>
              </a:rPr>
              <a:t>DE SU ESTUDIO</a:t>
            </a:r>
          </a:p>
        </p:txBody>
      </p:sp>
      <p:sp>
        <p:nvSpPr>
          <p:cNvPr id="28687" name="Rectangle 15"/>
          <p:cNvSpPr>
            <a:spLocks noChangeArrowheads="1"/>
          </p:cNvSpPr>
          <p:nvPr/>
        </p:nvSpPr>
        <p:spPr bwMode="auto">
          <a:xfrm>
            <a:off x="6156325" y="744538"/>
            <a:ext cx="2808288" cy="668337"/>
          </a:xfrm>
          <a:prstGeom prst="rect">
            <a:avLst/>
          </a:prstGeom>
          <a:noFill/>
          <a:ln w="9525">
            <a:noFill/>
            <a:miter lim="800000"/>
            <a:headEnd/>
            <a:tailEnd/>
          </a:ln>
        </p:spPr>
        <p:txBody>
          <a:bodyPr anchor="ctr">
            <a:spAutoFit/>
          </a:bodyPr>
          <a:lstStyle/>
          <a:p>
            <a:pPr marL="342900" indent="-342900" algn="ctr">
              <a:lnSpc>
                <a:spcPct val="65000"/>
              </a:lnSpc>
              <a:spcBef>
                <a:spcPct val="20000"/>
              </a:spcBef>
            </a:pPr>
            <a:r>
              <a:rPr lang="es-MX" sz="2400" b="1">
                <a:solidFill>
                  <a:srgbClr val="0070C0"/>
                </a:solidFill>
                <a:latin typeface="Calibri" pitchFamily="34" charset="0"/>
              </a:rPr>
              <a:t>Parte de la Biósfera</a:t>
            </a:r>
          </a:p>
          <a:p>
            <a:pPr marL="342900" indent="-342900" algn="ctr">
              <a:lnSpc>
                <a:spcPct val="65000"/>
              </a:lnSpc>
              <a:spcBef>
                <a:spcPct val="20000"/>
              </a:spcBef>
            </a:pPr>
            <a:r>
              <a:rPr lang="es-MX" sz="2400" b="1">
                <a:solidFill>
                  <a:srgbClr val="0070C0"/>
                </a:solidFill>
                <a:latin typeface="Calibri" pitchFamily="34" charset="0"/>
              </a:rPr>
              <a:t>que ya cambió</a:t>
            </a:r>
          </a:p>
        </p:txBody>
      </p:sp>
      <p:sp>
        <p:nvSpPr>
          <p:cNvPr id="28688" name="Rectangle 16"/>
          <p:cNvSpPr>
            <a:spLocks noChangeArrowheads="1"/>
          </p:cNvSpPr>
          <p:nvPr/>
        </p:nvSpPr>
        <p:spPr bwMode="auto">
          <a:xfrm>
            <a:off x="6227763" y="1609725"/>
            <a:ext cx="2603500" cy="1185863"/>
          </a:xfrm>
          <a:prstGeom prst="rect">
            <a:avLst/>
          </a:prstGeom>
          <a:solidFill>
            <a:srgbClr val="FFD147"/>
          </a:solidFill>
          <a:ln w="38100">
            <a:solidFill>
              <a:srgbClr val="663300"/>
            </a:solidFill>
            <a:miter lim="800000"/>
            <a:headEnd/>
            <a:tailEnd/>
          </a:ln>
        </p:spPr>
        <p:txBody>
          <a:bodyPr anchor="ctr">
            <a:spAutoFit/>
          </a:bodyPr>
          <a:lstStyle/>
          <a:p>
            <a:pPr marL="342900" indent="-342900" algn="ctr">
              <a:lnSpc>
                <a:spcPct val="65000"/>
              </a:lnSpc>
              <a:spcBef>
                <a:spcPct val="20000"/>
              </a:spcBef>
            </a:pPr>
            <a:r>
              <a:rPr lang="es-MX" b="1">
                <a:solidFill>
                  <a:srgbClr val="0070C0"/>
                </a:solidFill>
                <a:latin typeface="Calibri" pitchFamily="34" charset="0"/>
              </a:rPr>
              <a:t>Indicadores de flujo de</a:t>
            </a:r>
          </a:p>
          <a:p>
            <a:pPr marL="342900" indent="-342900" algn="ctr">
              <a:lnSpc>
                <a:spcPct val="65000"/>
              </a:lnSpc>
              <a:spcBef>
                <a:spcPct val="20000"/>
              </a:spcBef>
            </a:pPr>
            <a:r>
              <a:rPr lang="es-MX" b="1">
                <a:solidFill>
                  <a:srgbClr val="0070C0"/>
                </a:solidFill>
                <a:latin typeface="Calibri" pitchFamily="34" charset="0"/>
              </a:rPr>
              <a:t>energía en el ecosistema</a:t>
            </a:r>
          </a:p>
          <a:p>
            <a:pPr marL="342900" indent="-342900" algn="ctr">
              <a:lnSpc>
                <a:spcPct val="65000"/>
              </a:lnSpc>
              <a:spcBef>
                <a:spcPct val="20000"/>
              </a:spcBef>
            </a:pPr>
            <a:r>
              <a:rPr lang="es-MX" b="1">
                <a:solidFill>
                  <a:srgbClr val="0070C0"/>
                </a:solidFill>
                <a:latin typeface="Calibri" pitchFamily="34" charset="0"/>
              </a:rPr>
              <a:t>y del ambiente sedimentario </a:t>
            </a:r>
          </a:p>
          <a:p>
            <a:pPr marL="342900" indent="-342900" algn="ctr">
              <a:lnSpc>
                <a:spcPct val="65000"/>
              </a:lnSpc>
              <a:spcBef>
                <a:spcPct val="20000"/>
              </a:spcBef>
            </a:pPr>
            <a:r>
              <a:rPr lang="es-MX" b="1">
                <a:solidFill>
                  <a:srgbClr val="0070C0"/>
                </a:solidFill>
                <a:latin typeface="Calibri" pitchFamily="34" charset="0"/>
              </a:rPr>
              <a:t>(Paleoecología)</a:t>
            </a:r>
          </a:p>
        </p:txBody>
      </p:sp>
      <p:sp>
        <p:nvSpPr>
          <p:cNvPr id="28689" name="Rectangle 17"/>
          <p:cNvSpPr>
            <a:spLocks noChangeArrowheads="1"/>
          </p:cNvSpPr>
          <p:nvPr/>
        </p:nvSpPr>
        <p:spPr bwMode="auto">
          <a:xfrm>
            <a:off x="6011863" y="3017838"/>
            <a:ext cx="2849562" cy="1419225"/>
          </a:xfrm>
          <a:prstGeom prst="rect">
            <a:avLst/>
          </a:prstGeom>
          <a:solidFill>
            <a:srgbClr val="FFD147"/>
          </a:solidFill>
          <a:ln w="38100">
            <a:solidFill>
              <a:srgbClr val="663300"/>
            </a:solidFill>
            <a:miter lim="800000"/>
            <a:headEnd/>
            <a:tailEnd/>
          </a:ln>
        </p:spPr>
        <p:txBody>
          <a:bodyPr anchor="ctr">
            <a:spAutoFit/>
          </a:bodyPr>
          <a:lstStyle/>
          <a:p>
            <a:pPr marL="342900" indent="-342900" algn="ctr">
              <a:lnSpc>
                <a:spcPct val="65000"/>
              </a:lnSpc>
              <a:spcBef>
                <a:spcPct val="20000"/>
              </a:spcBef>
            </a:pPr>
            <a:r>
              <a:rPr lang="es-MX" b="1">
                <a:solidFill>
                  <a:srgbClr val="0070C0"/>
                </a:solidFill>
                <a:latin typeface="Calibri" pitchFamily="34" charset="0"/>
              </a:rPr>
              <a:t>Indicadores del cambio</a:t>
            </a:r>
          </a:p>
          <a:p>
            <a:pPr marL="342900" indent="-342900" algn="ctr">
              <a:lnSpc>
                <a:spcPct val="65000"/>
              </a:lnSpc>
              <a:spcBef>
                <a:spcPct val="20000"/>
              </a:spcBef>
            </a:pPr>
            <a:r>
              <a:rPr lang="es-MX" b="1">
                <a:solidFill>
                  <a:srgbClr val="0070C0"/>
                </a:solidFill>
                <a:latin typeface="Calibri" pitchFamily="34" charset="0"/>
              </a:rPr>
              <a:t>geográfico y de las</a:t>
            </a:r>
          </a:p>
          <a:p>
            <a:pPr marL="342900" indent="-342900" algn="ctr">
              <a:lnSpc>
                <a:spcPct val="65000"/>
              </a:lnSpc>
              <a:spcBef>
                <a:spcPct val="20000"/>
              </a:spcBef>
            </a:pPr>
            <a:r>
              <a:rPr lang="es-MX" b="1">
                <a:solidFill>
                  <a:srgbClr val="0070C0"/>
                </a:solidFill>
                <a:latin typeface="Calibri" pitchFamily="34" charset="0"/>
              </a:rPr>
              <a:t>causas de su</a:t>
            </a:r>
          </a:p>
          <a:p>
            <a:pPr marL="342900" indent="-342900" algn="ctr">
              <a:lnSpc>
                <a:spcPct val="65000"/>
              </a:lnSpc>
              <a:spcBef>
                <a:spcPct val="20000"/>
              </a:spcBef>
            </a:pPr>
            <a:r>
              <a:rPr lang="es-MX" b="1">
                <a:solidFill>
                  <a:srgbClr val="0070C0"/>
                </a:solidFill>
                <a:latin typeface="Calibri" pitchFamily="34" charset="0"/>
              </a:rPr>
              <a:t>desplazamiento en el planeta</a:t>
            </a:r>
          </a:p>
          <a:p>
            <a:pPr marL="342900" indent="-342900" algn="ctr">
              <a:lnSpc>
                <a:spcPct val="65000"/>
              </a:lnSpc>
              <a:spcBef>
                <a:spcPct val="20000"/>
              </a:spcBef>
            </a:pPr>
            <a:r>
              <a:rPr lang="es-MX" b="1">
                <a:solidFill>
                  <a:srgbClr val="0070C0"/>
                </a:solidFill>
                <a:latin typeface="Calibri" pitchFamily="34" charset="0"/>
              </a:rPr>
              <a:t>(Paleobiogeografía)</a:t>
            </a:r>
          </a:p>
        </p:txBody>
      </p:sp>
      <p:sp>
        <p:nvSpPr>
          <p:cNvPr id="28690" name="Rectangle 18"/>
          <p:cNvSpPr>
            <a:spLocks noChangeArrowheads="1"/>
          </p:cNvSpPr>
          <p:nvPr/>
        </p:nvSpPr>
        <p:spPr bwMode="auto">
          <a:xfrm>
            <a:off x="5940425" y="4659313"/>
            <a:ext cx="2778125" cy="758825"/>
          </a:xfrm>
          <a:prstGeom prst="rect">
            <a:avLst/>
          </a:prstGeom>
          <a:solidFill>
            <a:srgbClr val="FFD147"/>
          </a:solidFill>
          <a:ln w="38100">
            <a:solidFill>
              <a:srgbClr val="663300"/>
            </a:solidFill>
            <a:miter lim="800000"/>
            <a:headEnd/>
            <a:tailEnd/>
          </a:ln>
        </p:spPr>
        <p:txBody>
          <a:bodyPr anchor="ctr">
            <a:spAutoFit/>
          </a:bodyPr>
          <a:lstStyle/>
          <a:p>
            <a:pPr marL="342900" indent="-342900" algn="ctr">
              <a:lnSpc>
                <a:spcPct val="65000"/>
              </a:lnSpc>
              <a:spcBef>
                <a:spcPct val="20000"/>
              </a:spcBef>
            </a:pPr>
            <a:r>
              <a:rPr lang="es-MX" b="1">
                <a:solidFill>
                  <a:srgbClr val="0070C0"/>
                </a:solidFill>
                <a:latin typeface="Calibri" pitchFamily="34" charset="0"/>
              </a:rPr>
              <a:t>Indicadores de la selección</a:t>
            </a:r>
          </a:p>
          <a:p>
            <a:pPr marL="342900" indent="-342900" algn="ctr">
              <a:lnSpc>
                <a:spcPct val="65000"/>
              </a:lnSpc>
              <a:spcBef>
                <a:spcPct val="20000"/>
              </a:spcBef>
            </a:pPr>
            <a:r>
              <a:rPr lang="es-MX" b="1">
                <a:solidFill>
                  <a:srgbClr val="0070C0"/>
                </a:solidFill>
                <a:latin typeface="Calibri" pitchFamily="34" charset="0"/>
              </a:rPr>
              <a:t>natural, adaptación y </a:t>
            </a:r>
          </a:p>
          <a:p>
            <a:pPr marL="342900" indent="-342900" algn="ctr">
              <a:lnSpc>
                <a:spcPct val="65000"/>
              </a:lnSpc>
              <a:spcBef>
                <a:spcPct val="20000"/>
              </a:spcBef>
            </a:pPr>
            <a:r>
              <a:rPr lang="es-MX" b="1">
                <a:solidFill>
                  <a:srgbClr val="0070C0"/>
                </a:solidFill>
                <a:latin typeface="Calibri" pitchFamily="34" charset="0"/>
              </a:rPr>
              <a:t>especiación (Evolución)</a:t>
            </a:r>
          </a:p>
        </p:txBody>
      </p:sp>
      <p:sp>
        <p:nvSpPr>
          <p:cNvPr id="28691" name="Rectangle 19"/>
          <p:cNvSpPr>
            <a:spLocks noChangeArrowheads="1"/>
          </p:cNvSpPr>
          <p:nvPr/>
        </p:nvSpPr>
        <p:spPr bwMode="auto">
          <a:xfrm>
            <a:off x="5940425" y="5680075"/>
            <a:ext cx="2828925" cy="1008063"/>
          </a:xfrm>
          <a:prstGeom prst="rect">
            <a:avLst/>
          </a:prstGeom>
          <a:solidFill>
            <a:srgbClr val="FFD147"/>
          </a:solidFill>
          <a:ln w="38100">
            <a:solidFill>
              <a:srgbClr val="663300"/>
            </a:solidFill>
            <a:miter lim="800000"/>
            <a:headEnd/>
            <a:tailEnd/>
          </a:ln>
        </p:spPr>
        <p:txBody>
          <a:bodyPr anchor="ctr">
            <a:spAutoFit/>
          </a:bodyPr>
          <a:lstStyle/>
          <a:p>
            <a:pPr marL="342900" indent="-342900" algn="ctr">
              <a:lnSpc>
                <a:spcPct val="65000"/>
              </a:lnSpc>
              <a:spcBef>
                <a:spcPct val="20000"/>
              </a:spcBef>
            </a:pPr>
            <a:r>
              <a:rPr lang="es-MX" b="1">
                <a:solidFill>
                  <a:srgbClr val="0070C0"/>
                </a:solidFill>
                <a:latin typeface="Calibri" pitchFamily="34" charset="0"/>
              </a:rPr>
              <a:t>Indicadores del tiempo</a:t>
            </a:r>
          </a:p>
          <a:p>
            <a:pPr marL="342900" indent="-342900" algn="ctr">
              <a:lnSpc>
                <a:spcPct val="65000"/>
              </a:lnSpc>
              <a:spcBef>
                <a:spcPct val="20000"/>
              </a:spcBef>
            </a:pPr>
            <a:r>
              <a:rPr lang="es-MX" b="1">
                <a:solidFill>
                  <a:srgbClr val="0070C0"/>
                </a:solidFill>
                <a:latin typeface="Calibri" pitchFamily="34" charset="0"/>
              </a:rPr>
              <a:t>geológico y las causas</a:t>
            </a:r>
          </a:p>
          <a:p>
            <a:pPr marL="342900" indent="-342900" algn="ctr">
              <a:lnSpc>
                <a:spcPct val="65000"/>
              </a:lnSpc>
              <a:spcBef>
                <a:spcPct val="20000"/>
              </a:spcBef>
            </a:pPr>
            <a:r>
              <a:rPr lang="es-MX" b="1">
                <a:solidFill>
                  <a:srgbClr val="0070C0"/>
                </a:solidFill>
                <a:latin typeface="Calibri" pitchFamily="34" charset="0"/>
              </a:rPr>
              <a:t>de su extinción</a:t>
            </a:r>
          </a:p>
          <a:p>
            <a:pPr marL="342900" indent="-342900" algn="ctr">
              <a:lnSpc>
                <a:spcPct val="65000"/>
              </a:lnSpc>
              <a:spcBef>
                <a:spcPct val="20000"/>
              </a:spcBef>
            </a:pPr>
            <a:r>
              <a:rPr lang="es-MX" b="1">
                <a:solidFill>
                  <a:srgbClr val="0070C0"/>
                </a:solidFill>
                <a:latin typeface="Calibri" pitchFamily="34" charset="0"/>
              </a:rPr>
              <a:t>(Bioestratigrafía)</a:t>
            </a:r>
          </a:p>
        </p:txBody>
      </p:sp>
      <p:sp>
        <p:nvSpPr>
          <p:cNvPr id="28692" name="Line 22"/>
          <p:cNvSpPr>
            <a:spLocks noChangeShapeType="1"/>
          </p:cNvSpPr>
          <p:nvPr/>
        </p:nvSpPr>
        <p:spPr bwMode="auto">
          <a:xfrm flipH="1" flipV="1">
            <a:off x="2051050" y="1700213"/>
            <a:ext cx="792163" cy="1800225"/>
          </a:xfrm>
          <a:prstGeom prst="line">
            <a:avLst/>
          </a:prstGeom>
          <a:noFill/>
          <a:ln w="9525">
            <a:solidFill>
              <a:schemeClr val="tx1"/>
            </a:solidFill>
            <a:round/>
            <a:headEnd/>
            <a:tailEnd/>
          </a:ln>
        </p:spPr>
        <p:txBody>
          <a:bodyPr/>
          <a:lstStyle/>
          <a:p>
            <a:endParaRPr lang="es-ES"/>
          </a:p>
        </p:txBody>
      </p:sp>
      <p:sp>
        <p:nvSpPr>
          <p:cNvPr id="28693" name="Line 23"/>
          <p:cNvSpPr>
            <a:spLocks noChangeShapeType="1"/>
          </p:cNvSpPr>
          <p:nvPr/>
        </p:nvSpPr>
        <p:spPr bwMode="auto">
          <a:xfrm flipH="1">
            <a:off x="2268538" y="3500438"/>
            <a:ext cx="574675" cy="2520950"/>
          </a:xfrm>
          <a:prstGeom prst="line">
            <a:avLst/>
          </a:prstGeom>
          <a:noFill/>
          <a:ln w="9525">
            <a:solidFill>
              <a:schemeClr val="tx1"/>
            </a:solidFill>
            <a:round/>
            <a:headEnd/>
            <a:tailEnd/>
          </a:ln>
        </p:spPr>
        <p:txBody>
          <a:bodyPr/>
          <a:lstStyle/>
          <a:p>
            <a:endParaRPr lang="es-ES"/>
          </a:p>
        </p:txBody>
      </p:sp>
      <p:sp>
        <p:nvSpPr>
          <p:cNvPr id="28694" name="Line 24"/>
          <p:cNvSpPr>
            <a:spLocks noChangeShapeType="1"/>
          </p:cNvSpPr>
          <p:nvPr/>
        </p:nvSpPr>
        <p:spPr bwMode="auto">
          <a:xfrm flipH="1">
            <a:off x="2195513" y="3429000"/>
            <a:ext cx="647700" cy="1512888"/>
          </a:xfrm>
          <a:prstGeom prst="line">
            <a:avLst/>
          </a:prstGeom>
          <a:noFill/>
          <a:ln w="9525">
            <a:solidFill>
              <a:schemeClr val="tx1"/>
            </a:solidFill>
            <a:round/>
            <a:headEnd/>
            <a:tailEnd/>
          </a:ln>
        </p:spPr>
        <p:txBody>
          <a:bodyPr/>
          <a:lstStyle/>
          <a:p>
            <a:endParaRPr lang="es-ES"/>
          </a:p>
        </p:txBody>
      </p:sp>
      <p:sp>
        <p:nvSpPr>
          <p:cNvPr id="28695" name="Line 25"/>
          <p:cNvSpPr>
            <a:spLocks noChangeShapeType="1"/>
          </p:cNvSpPr>
          <p:nvPr/>
        </p:nvSpPr>
        <p:spPr bwMode="auto">
          <a:xfrm flipH="1">
            <a:off x="2051050" y="3500438"/>
            <a:ext cx="792163" cy="288925"/>
          </a:xfrm>
          <a:prstGeom prst="line">
            <a:avLst/>
          </a:prstGeom>
          <a:noFill/>
          <a:ln w="9525">
            <a:solidFill>
              <a:schemeClr val="tx1"/>
            </a:solidFill>
            <a:round/>
            <a:headEnd/>
            <a:tailEnd/>
          </a:ln>
        </p:spPr>
        <p:txBody>
          <a:bodyPr/>
          <a:lstStyle/>
          <a:p>
            <a:endParaRPr lang="es-ES"/>
          </a:p>
        </p:txBody>
      </p:sp>
      <p:sp>
        <p:nvSpPr>
          <p:cNvPr id="28696" name="Line 26"/>
          <p:cNvSpPr>
            <a:spLocks noChangeShapeType="1"/>
          </p:cNvSpPr>
          <p:nvPr/>
        </p:nvSpPr>
        <p:spPr bwMode="auto">
          <a:xfrm flipH="1" flipV="1">
            <a:off x="2051050" y="2852738"/>
            <a:ext cx="792163" cy="647700"/>
          </a:xfrm>
          <a:prstGeom prst="line">
            <a:avLst/>
          </a:prstGeom>
          <a:noFill/>
          <a:ln w="9525">
            <a:solidFill>
              <a:schemeClr val="tx1"/>
            </a:solidFill>
            <a:round/>
            <a:headEnd/>
            <a:tailEnd/>
          </a:ln>
        </p:spPr>
        <p:txBody>
          <a:bodyPr/>
          <a:lstStyle/>
          <a:p>
            <a:endParaRPr lang="es-ES"/>
          </a:p>
        </p:txBody>
      </p:sp>
      <p:sp>
        <p:nvSpPr>
          <p:cNvPr id="28697" name="Line 27"/>
          <p:cNvSpPr>
            <a:spLocks noChangeShapeType="1"/>
          </p:cNvSpPr>
          <p:nvPr/>
        </p:nvSpPr>
        <p:spPr bwMode="auto">
          <a:xfrm flipV="1">
            <a:off x="5795963" y="1989138"/>
            <a:ext cx="431800" cy="1584325"/>
          </a:xfrm>
          <a:prstGeom prst="line">
            <a:avLst/>
          </a:prstGeom>
          <a:noFill/>
          <a:ln w="9525">
            <a:solidFill>
              <a:schemeClr val="tx1"/>
            </a:solidFill>
            <a:round/>
            <a:headEnd/>
            <a:tailEnd/>
          </a:ln>
        </p:spPr>
        <p:txBody>
          <a:bodyPr/>
          <a:lstStyle/>
          <a:p>
            <a:endParaRPr lang="es-ES"/>
          </a:p>
        </p:txBody>
      </p:sp>
      <p:sp>
        <p:nvSpPr>
          <p:cNvPr id="28698" name="Line 28"/>
          <p:cNvSpPr>
            <a:spLocks noChangeShapeType="1"/>
          </p:cNvSpPr>
          <p:nvPr/>
        </p:nvSpPr>
        <p:spPr bwMode="auto">
          <a:xfrm>
            <a:off x="5795963" y="3573463"/>
            <a:ext cx="144462" cy="1079500"/>
          </a:xfrm>
          <a:prstGeom prst="line">
            <a:avLst/>
          </a:prstGeom>
          <a:noFill/>
          <a:ln w="9525">
            <a:solidFill>
              <a:schemeClr val="tx1"/>
            </a:solidFill>
            <a:round/>
            <a:headEnd/>
            <a:tailEnd/>
          </a:ln>
        </p:spPr>
        <p:txBody>
          <a:bodyPr/>
          <a:lstStyle/>
          <a:p>
            <a:endParaRPr lang="es-ES"/>
          </a:p>
        </p:txBody>
      </p:sp>
      <p:sp>
        <p:nvSpPr>
          <p:cNvPr id="28699" name="Line 29"/>
          <p:cNvSpPr>
            <a:spLocks noChangeShapeType="1"/>
          </p:cNvSpPr>
          <p:nvPr/>
        </p:nvSpPr>
        <p:spPr bwMode="auto">
          <a:xfrm flipV="1">
            <a:off x="5795963" y="3500438"/>
            <a:ext cx="215900" cy="0"/>
          </a:xfrm>
          <a:prstGeom prst="line">
            <a:avLst/>
          </a:prstGeom>
          <a:noFill/>
          <a:ln w="9525">
            <a:solidFill>
              <a:schemeClr val="tx1"/>
            </a:solidFill>
            <a:round/>
            <a:headEnd/>
            <a:tailEnd/>
          </a:ln>
        </p:spPr>
        <p:txBody>
          <a:bodyPr/>
          <a:lstStyle/>
          <a:p>
            <a:endParaRPr lang="es-ES"/>
          </a:p>
        </p:txBody>
      </p:sp>
      <p:sp>
        <p:nvSpPr>
          <p:cNvPr id="28700" name="Line 30"/>
          <p:cNvSpPr>
            <a:spLocks noChangeShapeType="1"/>
          </p:cNvSpPr>
          <p:nvPr/>
        </p:nvSpPr>
        <p:spPr bwMode="auto">
          <a:xfrm>
            <a:off x="5795963" y="3500438"/>
            <a:ext cx="144462" cy="2592387"/>
          </a:xfrm>
          <a:prstGeom prst="line">
            <a:avLst/>
          </a:prstGeom>
          <a:noFill/>
          <a:ln w="9525">
            <a:solidFill>
              <a:schemeClr val="tx1"/>
            </a:solidFill>
            <a:round/>
            <a:headEnd/>
            <a:tailEnd/>
          </a:ln>
        </p:spPr>
        <p:txBody>
          <a:bodyPr/>
          <a:lstStyle/>
          <a:p>
            <a:endParaRPr lang="es-ES"/>
          </a:p>
        </p:txBody>
      </p:sp>
      <p:sp>
        <p:nvSpPr>
          <p:cNvPr id="28701" name="Line 31"/>
          <p:cNvSpPr>
            <a:spLocks noChangeShapeType="1"/>
          </p:cNvSpPr>
          <p:nvPr/>
        </p:nvSpPr>
        <p:spPr bwMode="auto">
          <a:xfrm>
            <a:off x="4284663" y="2565400"/>
            <a:ext cx="0" cy="719138"/>
          </a:xfrm>
          <a:prstGeom prst="line">
            <a:avLst/>
          </a:prstGeom>
          <a:noFill/>
          <a:ln w="9525">
            <a:solidFill>
              <a:schemeClr val="tx1"/>
            </a:solidFill>
            <a:round/>
            <a:headEnd/>
            <a:tailEnd type="triangle" w="med" len="med"/>
          </a:ln>
        </p:spPr>
        <p:txBody>
          <a:bodyPr/>
          <a:lstStyle/>
          <a:p>
            <a:endParaRPr lang="es-ES"/>
          </a:p>
        </p:txBody>
      </p:sp>
      <p:sp>
        <p:nvSpPr>
          <p:cNvPr id="28702" name="Line 33"/>
          <p:cNvSpPr>
            <a:spLocks noChangeShapeType="1"/>
          </p:cNvSpPr>
          <p:nvPr/>
        </p:nvSpPr>
        <p:spPr bwMode="auto">
          <a:xfrm flipH="1">
            <a:off x="2051050" y="765175"/>
            <a:ext cx="2376488" cy="215900"/>
          </a:xfrm>
          <a:prstGeom prst="line">
            <a:avLst/>
          </a:prstGeom>
          <a:noFill/>
          <a:ln w="9525">
            <a:solidFill>
              <a:schemeClr val="tx1"/>
            </a:solidFill>
            <a:round/>
            <a:headEnd/>
            <a:tailEnd type="triangle" w="med" len="med"/>
          </a:ln>
        </p:spPr>
        <p:txBody>
          <a:bodyPr/>
          <a:lstStyle/>
          <a:p>
            <a:endParaRPr lang="es-ES"/>
          </a:p>
        </p:txBody>
      </p:sp>
      <p:sp>
        <p:nvSpPr>
          <p:cNvPr id="28703" name="Line 34"/>
          <p:cNvSpPr>
            <a:spLocks noChangeShapeType="1"/>
          </p:cNvSpPr>
          <p:nvPr/>
        </p:nvSpPr>
        <p:spPr bwMode="auto">
          <a:xfrm>
            <a:off x="4427538" y="765175"/>
            <a:ext cx="1800225" cy="215900"/>
          </a:xfrm>
          <a:prstGeom prst="line">
            <a:avLst/>
          </a:prstGeom>
          <a:noFill/>
          <a:ln w="9525">
            <a:solidFill>
              <a:schemeClr val="tx1"/>
            </a:solidFill>
            <a:round/>
            <a:headEnd/>
            <a:tailEnd type="triangle" w="med" len="med"/>
          </a:ln>
        </p:spPr>
        <p:txBody>
          <a:bodyPr/>
          <a:lstStyle/>
          <a:p>
            <a:endParaRPr lang="es-ES"/>
          </a:p>
        </p:txBody>
      </p:sp>
      <p:pic>
        <p:nvPicPr>
          <p:cNvPr id="28704" name="Picture 46" descr="Ambocythere sp A Cronin 1983"/>
          <p:cNvPicPr>
            <a:picLocks noGrp="1" noChangeAspect="1" noChangeArrowheads="1"/>
          </p:cNvPicPr>
          <p:nvPr>
            <p:ph sz="quarter" idx="4"/>
          </p:nvPr>
        </p:nvPicPr>
        <p:blipFill>
          <a:blip r:embed="rId2"/>
          <a:srcRect/>
          <a:stretch>
            <a:fillRect/>
          </a:stretch>
        </p:blipFill>
        <p:spPr>
          <a:xfrm>
            <a:off x="3635375" y="908050"/>
            <a:ext cx="1368425" cy="887413"/>
          </a:xfrm>
          <a:noFill/>
        </p:spPr>
      </p:pic>
      <p:pic>
        <p:nvPicPr>
          <p:cNvPr id="28705" name="Imagen 3"/>
          <p:cNvPicPr>
            <a:picLocks noChangeAspect="1"/>
          </p:cNvPicPr>
          <p:nvPr/>
        </p:nvPicPr>
        <p:blipFill>
          <a:blip r:embed="rId3"/>
          <a:srcRect/>
          <a:stretch>
            <a:fillRect/>
          </a:stretch>
        </p:blipFill>
        <p:spPr bwMode="auto">
          <a:xfrm>
            <a:off x="3059113" y="5013325"/>
            <a:ext cx="2449512" cy="1628775"/>
          </a:xfrm>
          <a:prstGeom prst="rect">
            <a:avLst/>
          </a:prstGeom>
          <a:noFill/>
          <a:ln w="9525">
            <a:noFill/>
            <a:miter lim="800000"/>
            <a:headEnd/>
            <a:tailEnd/>
          </a:ln>
        </p:spPr>
      </p:pic>
      <p:pic>
        <p:nvPicPr>
          <p:cNvPr id="28706" name="Imagen 4"/>
          <p:cNvPicPr>
            <a:picLocks noChangeAspect="1"/>
          </p:cNvPicPr>
          <p:nvPr/>
        </p:nvPicPr>
        <p:blipFill>
          <a:blip r:embed="rId4"/>
          <a:srcRect/>
          <a:stretch>
            <a:fillRect/>
          </a:stretch>
        </p:blipFill>
        <p:spPr bwMode="auto">
          <a:xfrm>
            <a:off x="1979613" y="1052513"/>
            <a:ext cx="1776412" cy="1577975"/>
          </a:xfrm>
          <a:prstGeom prst="rect">
            <a:avLst/>
          </a:prstGeom>
          <a:noFill/>
          <a:ln w="9525">
            <a:noFill/>
            <a:miter lim="800000"/>
            <a:headEnd/>
            <a:tailEnd/>
          </a:ln>
        </p:spPr>
      </p:pic>
      <p:pic>
        <p:nvPicPr>
          <p:cNvPr id="41986" name="Picture 40" descr="Imagen17"/>
          <p:cNvPicPr>
            <a:picLocks noGrp="1" noChangeAspect="1" noChangeArrowheads="1"/>
          </p:cNvPicPr>
          <p:nvPr>
            <p:ph sz="quarter" idx="2"/>
          </p:nvPr>
        </p:nvPicPr>
        <p:blipFill rotWithShape="1">
          <a:blip r:embed="rId5" cstate="print">
            <a:extLst>
              <a:ext uri="{28A0092B-C50C-407E-A947-70E740481C1C}"/>
            </a:extLst>
          </a:blip>
          <a:srcRect t="18815" b="18482"/>
          <a:stretch/>
        </p:blipFill>
        <p:spPr>
          <a:xfrm>
            <a:off x="5058373" y="1124744"/>
            <a:ext cx="1278927" cy="1052522"/>
          </a:xfrm>
          <a:prstGeom prst="ellipse">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25226"/>
            <a:ext cx="8229600" cy="1143000"/>
          </a:xfrm>
        </p:spPr>
        <p:txBody>
          <a:bodyPr>
            <a:normAutofit fontScale="90000"/>
          </a:bodyPr>
          <a:lstStyle/>
          <a:p>
            <a:r>
              <a:rPr lang="es-ES" dirty="0" smtClean="0"/>
              <a:t>ESTUDIANTES DE CIENCIAS</a:t>
            </a:r>
            <a:br>
              <a:rPr lang="es-ES" dirty="0" smtClean="0"/>
            </a:br>
            <a:r>
              <a:rPr lang="es-ES" dirty="0" smtClean="0"/>
              <a:t>¿Cómo ven la Evolución?</a:t>
            </a:r>
            <a:endParaRPr lang="es-ES" dirty="0"/>
          </a:p>
        </p:txBody>
      </p:sp>
      <p:pic>
        <p:nvPicPr>
          <p:cNvPr id="4" name="Imagen 3"/>
          <p:cNvPicPr>
            <a:picLocks noChangeAspect="1"/>
          </p:cNvPicPr>
          <p:nvPr/>
        </p:nvPicPr>
        <p:blipFill>
          <a:blip r:embed="rId2"/>
          <a:stretch>
            <a:fillRect/>
          </a:stretch>
        </p:blipFill>
        <p:spPr>
          <a:xfrm>
            <a:off x="14431" y="1572415"/>
            <a:ext cx="9144000" cy="5143500"/>
          </a:xfrm>
          <a:prstGeom prst="rect">
            <a:avLst/>
          </a:prstGeom>
        </p:spPr>
      </p:pic>
    </p:spTree>
    <p:extLst>
      <p:ext uri="{BB962C8B-B14F-4D97-AF65-F5344CB8AC3E}">
        <p14:creationId xmlns:p14="http://schemas.microsoft.com/office/powerpoint/2010/main" xmlns="" val="1136611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91431" y="460575"/>
            <a:ext cx="3236784" cy="646331"/>
          </a:xfrm>
          <a:prstGeom prst="rect">
            <a:avLst/>
          </a:prstGeom>
          <a:noFill/>
        </p:spPr>
        <p:txBody>
          <a:bodyPr wrap="none" rtlCol="0">
            <a:spAutoFit/>
          </a:bodyPr>
          <a:lstStyle/>
          <a:p>
            <a:r>
              <a:rPr lang="es-ES" sz="3600" dirty="0" smtClean="0">
                <a:latin typeface="Montserrat-Bold"/>
                <a:cs typeface="Montserrat-Bold"/>
              </a:rPr>
              <a:t>ENSEÑANZA</a:t>
            </a:r>
            <a:endParaRPr lang="es-ES" sz="3600" dirty="0">
              <a:latin typeface="Montserrat-Bold"/>
              <a:cs typeface="Montserrat-Bold"/>
            </a:endParaRPr>
          </a:p>
        </p:txBody>
      </p:sp>
      <p:sp>
        <p:nvSpPr>
          <p:cNvPr id="3" name="CuadroTexto 2"/>
          <p:cNvSpPr txBox="1"/>
          <p:nvPr/>
        </p:nvSpPr>
        <p:spPr>
          <a:xfrm>
            <a:off x="2742599" y="1211177"/>
            <a:ext cx="4025753" cy="1015663"/>
          </a:xfrm>
          <a:prstGeom prst="rect">
            <a:avLst/>
          </a:prstGeom>
          <a:noFill/>
        </p:spPr>
        <p:txBody>
          <a:bodyPr wrap="square" rtlCol="0">
            <a:spAutoFit/>
          </a:bodyPr>
          <a:lstStyle/>
          <a:p>
            <a:pPr algn="just"/>
            <a:r>
              <a:rPr lang="es-ES" dirty="0"/>
              <a:t>Conjunto de </a:t>
            </a:r>
            <a:r>
              <a:rPr lang="es-ES" b="1" dirty="0"/>
              <a:t>conocimientos,</a:t>
            </a:r>
            <a:r>
              <a:rPr lang="es-ES" dirty="0"/>
              <a:t> principios, ideas, etc., que se enseñan a alguien</a:t>
            </a:r>
            <a:r>
              <a:rPr lang="es-ES" dirty="0" smtClean="0"/>
              <a:t>.</a:t>
            </a:r>
            <a:endParaRPr lang="es-ES" dirty="0"/>
          </a:p>
          <a:p>
            <a:pPr algn="just"/>
            <a:endParaRPr lang="es-ES" sz="1200" dirty="0" smtClean="0"/>
          </a:p>
          <a:p>
            <a:pPr algn="just"/>
            <a:r>
              <a:rPr lang="es-ES" sz="1200" dirty="0" smtClean="0"/>
              <a:t>Diccionario de la Real Academia Española</a:t>
            </a:r>
            <a:endParaRPr lang="es-ES" sz="1200" dirty="0"/>
          </a:p>
        </p:txBody>
      </p:sp>
      <p:sp>
        <p:nvSpPr>
          <p:cNvPr id="7" name="CuadroTexto 6"/>
          <p:cNvSpPr txBox="1"/>
          <p:nvPr/>
        </p:nvSpPr>
        <p:spPr>
          <a:xfrm>
            <a:off x="6509514" y="3770019"/>
            <a:ext cx="1277646" cy="369332"/>
          </a:xfrm>
          <a:prstGeom prst="rect">
            <a:avLst/>
          </a:prstGeom>
          <a:noFill/>
        </p:spPr>
        <p:txBody>
          <a:bodyPr wrap="none" rtlCol="0">
            <a:spAutoFit/>
          </a:bodyPr>
          <a:lstStyle/>
          <a:p>
            <a:r>
              <a:rPr lang="es-ES" dirty="0">
                <a:latin typeface="Montserrat-Bold"/>
                <a:cs typeface="Montserrat-Bold"/>
              </a:rPr>
              <a:t>ALUMNO</a:t>
            </a:r>
          </a:p>
        </p:txBody>
      </p:sp>
      <p:sp>
        <p:nvSpPr>
          <p:cNvPr id="8" name="Flecha abajo 7"/>
          <p:cNvSpPr/>
          <p:nvPr/>
        </p:nvSpPr>
        <p:spPr>
          <a:xfrm>
            <a:off x="4343805" y="2907783"/>
            <a:ext cx="606113" cy="1096703"/>
          </a:xfrm>
          <a:prstGeom prst="downArrow">
            <a:avLst/>
          </a:prstGeom>
          <a:solidFill>
            <a:schemeClr val="accent5"/>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S"/>
          </a:p>
        </p:txBody>
      </p:sp>
      <p:sp>
        <p:nvSpPr>
          <p:cNvPr id="9" name="CuadroTexto 8"/>
          <p:cNvSpPr txBox="1"/>
          <p:nvPr/>
        </p:nvSpPr>
        <p:spPr>
          <a:xfrm>
            <a:off x="3578947" y="2538451"/>
            <a:ext cx="2223686" cy="369332"/>
          </a:xfrm>
          <a:prstGeom prst="rect">
            <a:avLst/>
          </a:prstGeom>
          <a:noFill/>
        </p:spPr>
        <p:txBody>
          <a:bodyPr wrap="square" rtlCol="0">
            <a:spAutoFit/>
          </a:bodyPr>
          <a:lstStyle>
            <a:defPPr>
              <a:defRPr lang="es-ES"/>
            </a:defPPr>
            <a:lvl1pPr algn="just">
              <a:defRPr>
                <a:latin typeface="Montserrat-Bold"/>
                <a:cs typeface="Montserrat-Bold"/>
              </a:defRPr>
            </a:lvl1pPr>
          </a:lstStyle>
          <a:p>
            <a:r>
              <a:rPr lang="es-ES" dirty="0"/>
              <a:t>TRANSFERENCIA</a:t>
            </a:r>
          </a:p>
        </p:txBody>
      </p:sp>
      <p:pic>
        <p:nvPicPr>
          <p:cNvPr id="11" name="Imagen 10"/>
          <p:cNvPicPr>
            <a:picLocks noChangeAspect="1"/>
          </p:cNvPicPr>
          <p:nvPr/>
        </p:nvPicPr>
        <p:blipFill>
          <a:blip r:embed="rId2"/>
          <a:stretch>
            <a:fillRect/>
          </a:stretch>
        </p:blipFill>
        <p:spPr>
          <a:xfrm>
            <a:off x="2160344" y="4214425"/>
            <a:ext cx="5291049" cy="2548169"/>
          </a:xfrm>
          <a:prstGeom prst="rect">
            <a:avLst/>
          </a:prstGeom>
        </p:spPr>
      </p:pic>
      <p:sp>
        <p:nvSpPr>
          <p:cNvPr id="10" name="CuadroTexto 9"/>
          <p:cNvSpPr txBox="1"/>
          <p:nvPr/>
        </p:nvSpPr>
        <p:spPr>
          <a:xfrm>
            <a:off x="1645160" y="3770019"/>
            <a:ext cx="1933787" cy="369332"/>
          </a:xfrm>
          <a:prstGeom prst="rect">
            <a:avLst/>
          </a:prstGeom>
          <a:noFill/>
        </p:spPr>
        <p:txBody>
          <a:bodyPr wrap="square" rtlCol="0">
            <a:spAutoFit/>
          </a:bodyPr>
          <a:lstStyle>
            <a:defPPr>
              <a:defRPr lang="es-ES"/>
            </a:defPPr>
            <a:lvl1pPr algn="just"/>
          </a:lstStyle>
          <a:p>
            <a:r>
              <a:rPr lang="es-ES" dirty="0">
                <a:latin typeface="Montserrat-Bold"/>
                <a:cs typeface="Montserrat-Bold"/>
              </a:rPr>
              <a:t>PROFESOR</a:t>
            </a:r>
          </a:p>
        </p:txBody>
      </p:sp>
    </p:spTree>
    <p:extLst>
      <p:ext uri="{BB962C8B-B14F-4D97-AF65-F5344CB8AC3E}">
        <p14:creationId xmlns:p14="http://schemas.microsoft.com/office/powerpoint/2010/main" xmlns="" val="14810850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b="5737"/>
          <a:stretch/>
        </p:blipFill>
        <p:spPr>
          <a:xfrm>
            <a:off x="0" y="857899"/>
            <a:ext cx="9144000" cy="6101111"/>
          </a:xfrm>
          <a:prstGeom prst="rect">
            <a:avLst/>
          </a:prstGeom>
        </p:spPr>
      </p:pic>
      <p:sp>
        <p:nvSpPr>
          <p:cNvPr id="2" name="Título 1"/>
          <p:cNvSpPr>
            <a:spLocks noGrp="1"/>
          </p:cNvSpPr>
          <p:nvPr>
            <p:ph type="title"/>
          </p:nvPr>
        </p:nvSpPr>
        <p:spPr>
          <a:xfrm>
            <a:off x="457200" y="26659"/>
            <a:ext cx="8229600" cy="1143000"/>
          </a:xfrm>
        </p:spPr>
        <p:txBody>
          <a:bodyPr/>
          <a:lstStyle/>
          <a:p>
            <a:r>
              <a:rPr lang="es-ES" dirty="0" smtClean="0">
                <a:solidFill>
                  <a:srgbClr val="558ED5"/>
                </a:solidFill>
              </a:rPr>
              <a:t>CAUSAS DE LA EVOLUCIÓN</a:t>
            </a:r>
            <a:endParaRPr lang="es-ES" dirty="0">
              <a:solidFill>
                <a:srgbClr val="558ED5"/>
              </a:solidFill>
            </a:endParaRPr>
          </a:p>
        </p:txBody>
      </p:sp>
    </p:spTree>
    <p:extLst>
      <p:ext uri="{BB962C8B-B14F-4D97-AF65-F5344CB8AC3E}">
        <p14:creationId xmlns:p14="http://schemas.microsoft.com/office/powerpoint/2010/main" xmlns="" val="14650239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395288" y="2781300"/>
            <a:ext cx="4176712" cy="1368425"/>
          </a:xfrm>
          <a:prstGeom prst="rect">
            <a:avLst/>
          </a:prstGeom>
          <a:solidFill>
            <a:schemeClr val="accent1">
              <a:lumMod val="60000"/>
              <a:lumOff val="40000"/>
            </a:schemeClr>
          </a:solidFill>
          <a:ln w="57150">
            <a:solidFill>
              <a:srgbClr val="FF0000"/>
            </a:solidFill>
            <a:miter lim="800000"/>
            <a:headEnd/>
            <a:tailEnd/>
          </a:ln>
        </p:spPr>
        <p:txBody>
          <a:bodyPr wrap="none" anchor="ctr"/>
          <a:lstStyle/>
          <a:p>
            <a:pPr>
              <a:defRPr/>
            </a:pPr>
            <a:endParaRPr lang="es-ES">
              <a:latin typeface="Calibri" pitchFamily="34" charset="0"/>
              <a:ea typeface="+mn-ea"/>
            </a:endParaRPr>
          </a:p>
        </p:txBody>
      </p:sp>
      <p:sp>
        <p:nvSpPr>
          <p:cNvPr id="32771" name="WordArt 3"/>
          <p:cNvSpPr>
            <a:spLocks noChangeArrowheads="1" noChangeShapeType="1" noTextEdit="1"/>
          </p:cNvSpPr>
          <p:nvPr/>
        </p:nvSpPr>
        <p:spPr bwMode="auto">
          <a:xfrm>
            <a:off x="755650" y="2997200"/>
            <a:ext cx="3571875" cy="876300"/>
          </a:xfrm>
          <a:prstGeom prst="rect">
            <a:avLst/>
          </a:prstGeom>
          <a:solidFill>
            <a:schemeClr val="accent1">
              <a:lumMod val="60000"/>
              <a:lumOff val="40000"/>
            </a:schemeClr>
          </a:solidFill>
          <a:ln>
            <a:noFill/>
          </a:ln>
        </p:spPr>
        <p:txBody>
          <a:bodyPr wrap="none" fromWordArt="1">
            <a:prstTxWarp prst="textPlain">
              <a:avLst>
                <a:gd name="adj" fmla="val 50000"/>
              </a:avLst>
            </a:prstTxWarp>
          </a:bodyPr>
          <a:lstStyle/>
          <a:p>
            <a:pPr algn="ctr">
              <a:defRPr/>
            </a:pPr>
            <a:r>
              <a:rPr lang="es-MX" sz="2800" kern="10" dirty="0">
                <a:ln w="9525">
                  <a:solidFill>
                    <a:srgbClr val="3366FF"/>
                  </a:solidFill>
                  <a:round/>
                  <a:headEnd/>
                  <a:tailEnd/>
                </a:ln>
                <a:solidFill>
                  <a:srgbClr val="3333CC"/>
                </a:solidFill>
                <a:latin typeface="Calibri" pitchFamily="34" charset="0"/>
                <a:ea typeface="+mn-ea"/>
              </a:rPr>
              <a:t>           </a:t>
            </a:r>
          </a:p>
          <a:p>
            <a:pPr algn="ctr">
              <a:defRPr/>
            </a:pPr>
            <a:r>
              <a:rPr lang="es-MX" sz="2800" kern="10" dirty="0">
                <a:ln w="9525">
                  <a:solidFill>
                    <a:srgbClr val="3366FF"/>
                  </a:solidFill>
                  <a:round/>
                  <a:headEnd/>
                  <a:tailEnd/>
                </a:ln>
                <a:solidFill>
                  <a:srgbClr val="3333CC"/>
                </a:solidFill>
                <a:latin typeface="Calibri" pitchFamily="34" charset="0"/>
                <a:ea typeface="+mn-ea"/>
              </a:rPr>
              <a:t>               </a:t>
            </a:r>
          </a:p>
        </p:txBody>
      </p:sp>
      <p:sp>
        <p:nvSpPr>
          <p:cNvPr id="32772" name="Rectangle 4"/>
          <p:cNvSpPr>
            <a:spLocks noChangeArrowheads="1"/>
          </p:cNvSpPr>
          <p:nvPr/>
        </p:nvSpPr>
        <p:spPr bwMode="auto">
          <a:xfrm>
            <a:off x="5580063" y="1916113"/>
            <a:ext cx="3241675" cy="936625"/>
          </a:xfrm>
          <a:prstGeom prst="rect">
            <a:avLst/>
          </a:prstGeom>
          <a:solidFill>
            <a:schemeClr val="accent1">
              <a:lumMod val="60000"/>
              <a:lumOff val="40000"/>
            </a:schemeClr>
          </a:solidFill>
          <a:ln w="38100">
            <a:solidFill>
              <a:srgbClr val="FF0000"/>
            </a:solidFill>
            <a:miter lim="800000"/>
            <a:headEnd/>
            <a:tailEnd/>
          </a:ln>
        </p:spPr>
        <p:txBody>
          <a:bodyPr wrap="none" anchor="ctr"/>
          <a:lstStyle/>
          <a:p>
            <a:pPr>
              <a:defRPr/>
            </a:pPr>
            <a:endParaRPr lang="es-ES" sz="1600" b="1">
              <a:solidFill>
                <a:srgbClr val="0070C0"/>
              </a:solidFill>
              <a:latin typeface="Calibri" pitchFamily="34" charset="0"/>
              <a:ea typeface="+mn-ea"/>
            </a:endParaRPr>
          </a:p>
        </p:txBody>
      </p:sp>
      <p:sp>
        <p:nvSpPr>
          <p:cNvPr id="32774" name="Rectangle 6"/>
          <p:cNvSpPr>
            <a:spLocks noChangeArrowheads="1"/>
          </p:cNvSpPr>
          <p:nvPr/>
        </p:nvSpPr>
        <p:spPr bwMode="auto">
          <a:xfrm>
            <a:off x="5580063" y="4076700"/>
            <a:ext cx="3241675" cy="936625"/>
          </a:xfrm>
          <a:prstGeom prst="rect">
            <a:avLst/>
          </a:prstGeom>
          <a:solidFill>
            <a:schemeClr val="accent1">
              <a:lumMod val="60000"/>
              <a:lumOff val="40000"/>
            </a:schemeClr>
          </a:solidFill>
          <a:ln w="38100">
            <a:solidFill>
              <a:srgbClr val="FF0000"/>
            </a:solidFill>
            <a:miter lim="800000"/>
            <a:headEnd/>
            <a:tailEnd/>
          </a:ln>
        </p:spPr>
        <p:txBody>
          <a:bodyPr wrap="none" anchor="ctr"/>
          <a:lstStyle/>
          <a:p>
            <a:pPr>
              <a:defRPr/>
            </a:pPr>
            <a:endParaRPr lang="es-ES" sz="1600" b="1">
              <a:solidFill>
                <a:srgbClr val="0070C0"/>
              </a:solidFill>
              <a:latin typeface="Calibri" pitchFamily="34" charset="0"/>
              <a:ea typeface="+mn-ea"/>
            </a:endParaRPr>
          </a:p>
        </p:txBody>
      </p:sp>
      <p:sp>
        <p:nvSpPr>
          <p:cNvPr id="32775" name="Rectangle 7"/>
          <p:cNvSpPr>
            <a:spLocks noChangeArrowheads="1"/>
          </p:cNvSpPr>
          <p:nvPr/>
        </p:nvSpPr>
        <p:spPr bwMode="auto">
          <a:xfrm>
            <a:off x="5580063" y="5661025"/>
            <a:ext cx="3241675" cy="936625"/>
          </a:xfrm>
          <a:prstGeom prst="rect">
            <a:avLst/>
          </a:prstGeom>
          <a:solidFill>
            <a:schemeClr val="accent1">
              <a:lumMod val="60000"/>
              <a:lumOff val="40000"/>
            </a:schemeClr>
          </a:solidFill>
          <a:ln w="38100">
            <a:solidFill>
              <a:srgbClr val="FF0000"/>
            </a:solidFill>
            <a:miter lim="800000"/>
            <a:headEnd/>
            <a:tailEnd/>
          </a:ln>
        </p:spPr>
        <p:txBody>
          <a:bodyPr wrap="none" anchor="ctr"/>
          <a:lstStyle/>
          <a:p>
            <a:pPr>
              <a:defRPr/>
            </a:pPr>
            <a:endParaRPr lang="es-ES" sz="1600" b="1">
              <a:solidFill>
                <a:srgbClr val="0070C0"/>
              </a:solidFill>
              <a:latin typeface="Calibri" pitchFamily="34" charset="0"/>
              <a:ea typeface="+mn-ea"/>
            </a:endParaRPr>
          </a:p>
        </p:txBody>
      </p:sp>
      <p:sp>
        <p:nvSpPr>
          <p:cNvPr id="32777" name="Rectangle 9"/>
          <p:cNvSpPr>
            <a:spLocks noChangeArrowheads="1"/>
          </p:cNvSpPr>
          <p:nvPr/>
        </p:nvSpPr>
        <p:spPr bwMode="auto">
          <a:xfrm>
            <a:off x="5724525" y="2043113"/>
            <a:ext cx="2951163" cy="615950"/>
          </a:xfrm>
          <a:prstGeom prst="rect">
            <a:avLst/>
          </a:prstGeom>
          <a:solidFill>
            <a:schemeClr val="accent1">
              <a:lumMod val="60000"/>
              <a:lumOff val="40000"/>
            </a:schemeClr>
          </a:solidFill>
          <a:ln w="9525">
            <a:noFill/>
            <a:miter lim="800000"/>
            <a:headEnd/>
            <a:tailEnd/>
          </a:ln>
        </p:spPr>
        <p:txBody>
          <a:bodyPr anchor="ctr">
            <a:spAutoFit/>
          </a:bodyPr>
          <a:lstStyle/>
          <a:p>
            <a:pPr algn="ctr">
              <a:defRPr/>
            </a:pPr>
            <a:r>
              <a:rPr lang="es-MX" b="1">
                <a:solidFill>
                  <a:srgbClr val="0070C0"/>
                </a:solidFill>
                <a:latin typeface="Calibri" pitchFamily="34" charset="0"/>
              </a:rPr>
              <a:t>ANATOMÍA COMPARADA</a:t>
            </a:r>
          </a:p>
          <a:p>
            <a:pPr algn="ctr">
              <a:defRPr/>
            </a:pPr>
            <a:r>
              <a:rPr lang="es-MX" sz="1600" b="1">
                <a:solidFill>
                  <a:srgbClr val="0070C0"/>
                </a:solidFill>
                <a:latin typeface="Calibri" pitchFamily="34" charset="0"/>
              </a:rPr>
              <a:t>(Analogías y Homologías)</a:t>
            </a:r>
          </a:p>
        </p:txBody>
      </p:sp>
      <p:sp>
        <p:nvSpPr>
          <p:cNvPr id="32778" name="Rectangle 10"/>
          <p:cNvSpPr>
            <a:spLocks noChangeArrowheads="1"/>
          </p:cNvSpPr>
          <p:nvPr/>
        </p:nvSpPr>
        <p:spPr bwMode="auto">
          <a:xfrm>
            <a:off x="5724525" y="4133850"/>
            <a:ext cx="2951163" cy="862013"/>
          </a:xfrm>
          <a:prstGeom prst="rect">
            <a:avLst/>
          </a:prstGeom>
          <a:solidFill>
            <a:schemeClr val="accent1">
              <a:lumMod val="60000"/>
              <a:lumOff val="40000"/>
            </a:schemeClr>
          </a:solidFill>
          <a:ln w="9525">
            <a:noFill/>
            <a:miter lim="800000"/>
            <a:headEnd/>
            <a:tailEnd/>
          </a:ln>
        </p:spPr>
        <p:txBody>
          <a:bodyPr anchor="ctr">
            <a:spAutoFit/>
          </a:bodyPr>
          <a:lstStyle/>
          <a:p>
            <a:pPr algn="ctr">
              <a:defRPr/>
            </a:pPr>
            <a:r>
              <a:rPr lang="es-MX" b="1" dirty="0">
                <a:solidFill>
                  <a:srgbClr val="0070C0"/>
                </a:solidFill>
                <a:latin typeface="Calibri" pitchFamily="34" charset="0"/>
              </a:rPr>
              <a:t>CORRELACIÓN ORGÁNICA</a:t>
            </a:r>
          </a:p>
          <a:p>
            <a:pPr algn="ctr">
              <a:defRPr/>
            </a:pPr>
            <a:r>
              <a:rPr lang="es-MX" sz="1600" b="1" dirty="0">
                <a:solidFill>
                  <a:srgbClr val="0070C0"/>
                </a:solidFill>
                <a:latin typeface="Calibri" pitchFamily="34" charset="0"/>
              </a:rPr>
              <a:t>(Forma y función </a:t>
            </a:r>
            <a:r>
              <a:rPr lang="es-MX" sz="1600" b="1" dirty="0" smtClean="0">
                <a:solidFill>
                  <a:srgbClr val="0070C0"/>
                </a:solidFill>
                <a:latin typeface="Calibri" pitchFamily="34" charset="0"/>
              </a:rPr>
              <a:t> y la </a:t>
            </a:r>
            <a:r>
              <a:rPr lang="es-MX" sz="1600" b="1" dirty="0">
                <a:solidFill>
                  <a:srgbClr val="0070C0"/>
                </a:solidFill>
                <a:latin typeface="Calibri" pitchFamily="34" charset="0"/>
              </a:rPr>
              <a:t>biomecánica)</a:t>
            </a:r>
          </a:p>
        </p:txBody>
      </p:sp>
      <p:sp>
        <p:nvSpPr>
          <p:cNvPr id="32779" name="Rectangle 11"/>
          <p:cNvSpPr>
            <a:spLocks noChangeArrowheads="1"/>
          </p:cNvSpPr>
          <p:nvPr/>
        </p:nvSpPr>
        <p:spPr bwMode="auto">
          <a:xfrm>
            <a:off x="5651500" y="5718175"/>
            <a:ext cx="3024188" cy="862013"/>
          </a:xfrm>
          <a:prstGeom prst="rect">
            <a:avLst/>
          </a:prstGeom>
          <a:solidFill>
            <a:schemeClr val="accent1">
              <a:lumMod val="60000"/>
              <a:lumOff val="40000"/>
            </a:schemeClr>
          </a:solidFill>
          <a:ln w="9525">
            <a:noFill/>
            <a:miter lim="800000"/>
            <a:headEnd/>
            <a:tailEnd/>
          </a:ln>
        </p:spPr>
        <p:txBody>
          <a:bodyPr anchor="ctr">
            <a:spAutoFit/>
          </a:bodyPr>
          <a:lstStyle/>
          <a:p>
            <a:pPr algn="ctr">
              <a:defRPr/>
            </a:pPr>
            <a:r>
              <a:rPr lang="es-MX" b="1">
                <a:solidFill>
                  <a:srgbClr val="0070C0"/>
                </a:solidFill>
                <a:latin typeface="Calibri" pitchFamily="34" charset="0"/>
              </a:rPr>
              <a:t>CRONOLOGÍA RELATIVA</a:t>
            </a:r>
          </a:p>
          <a:p>
            <a:pPr algn="ctr">
              <a:defRPr/>
            </a:pPr>
            <a:r>
              <a:rPr lang="es-MX" sz="1600" b="1">
                <a:solidFill>
                  <a:srgbClr val="0070C0"/>
                </a:solidFill>
                <a:latin typeface="Calibri" pitchFamily="34" charset="0"/>
              </a:rPr>
              <a:t>(Continuidad en los eventos geológicos)</a:t>
            </a:r>
          </a:p>
        </p:txBody>
      </p:sp>
      <p:sp>
        <p:nvSpPr>
          <p:cNvPr id="2" name="Line 12"/>
          <p:cNvSpPr>
            <a:spLocks noChangeShapeType="1"/>
          </p:cNvSpPr>
          <p:nvPr/>
        </p:nvSpPr>
        <p:spPr bwMode="auto">
          <a:xfrm flipV="1">
            <a:off x="3492500" y="836613"/>
            <a:ext cx="2087563" cy="1944687"/>
          </a:xfrm>
          <a:prstGeom prst="line">
            <a:avLst/>
          </a:prstGeom>
          <a:noFill/>
          <a:ln w="28575">
            <a:solidFill>
              <a:srgbClr val="FF0000"/>
            </a:solidFill>
            <a:round/>
            <a:headEnd/>
            <a:tailEnd/>
          </a:ln>
        </p:spPr>
        <p:txBody>
          <a:bodyPr/>
          <a:lstStyle/>
          <a:p>
            <a:endParaRPr lang="es-ES"/>
          </a:p>
        </p:txBody>
      </p:sp>
      <p:sp>
        <p:nvSpPr>
          <p:cNvPr id="3" name="Line 13"/>
          <p:cNvSpPr>
            <a:spLocks noChangeShapeType="1"/>
          </p:cNvSpPr>
          <p:nvPr/>
        </p:nvSpPr>
        <p:spPr bwMode="auto">
          <a:xfrm flipV="1">
            <a:off x="4572000" y="2276475"/>
            <a:ext cx="1008063" cy="936625"/>
          </a:xfrm>
          <a:prstGeom prst="line">
            <a:avLst/>
          </a:prstGeom>
          <a:noFill/>
          <a:ln w="28575">
            <a:solidFill>
              <a:srgbClr val="FF0000"/>
            </a:solidFill>
            <a:round/>
            <a:headEnd/>
            <a:tailEnd/>
          </a:ln>
        </p:spPr>
        <p:txBody>
          <a:bodyPr/>
          <a:lstStyle/>
          <a:p>
            <a:endParaRPr lang="es-ES"/>
          </a:p>
        </p:txBody>
      </p:sp>
      <p:sp>
        <p:nvSpPr>
          <p:cNvPr id="32780" name="Line 14"/>
          <p:cNvSpPr>
            <a:spLocks noChangeShapeType="1"/>
          </p:cNvSpPr>
          <p:nvPr/>
        </p:nvSpPr>
        <p:spPr bwMode="auto">
          <a:xfrm>
            <a:off x="3563938" y="4149725"/>
            <a:ext cx="2016125" cy="2016125"/>
          </a:xfrm>
          <a:prstGeom prst="line">
            <a:avLst/>
          </a:prstGeom>
          <a:noFill/>
          <a:ln w="28575">
            <a:solidFill>
              <a:srgbClr val="FF0000"/>
            </a:solidFill>
            <a:round/>
            <a:headEnd/>
            <a:tailEnd/>
          </a:ln>
        </p:spPr>
        <p:txBody>
          <a:bodyPr/>
          <a:lstStyle/>
          <a:p>
            <a:endParaRPr lang="es-ES"/>
          </a:p>
        </p:txBody>
      </p:sp>
      <p:sp>
        <p:nvSpPr>
          <p:cNvPr id="32781" name="Line 15"/>
          <p:cNvSpPr>
            <a:spLocks noChangeShapeType="1"/>
          </p:cNvSpPr>
          <p:nvPr/>
        </p:nvSpPr>
        <p:spPr bwMode="auto">
          <a:xfrm>
            <a:off x="4572000" y="3644900"/>
            <a:ext cx="1008063" cy="1008063"/>
          </a:xfrm>
          <a:prstGeom prst="line">
            <a:avLst/>
          </a:prstGeom>
          <a:noFill/>
          <a:ln w="28575">
            <a:solidFill>
              <a:srgbClr val="FF0000"/>
            </a:solidFill>
            <a:round/>
            <a:headEnd/>
            <a:tailEnd/>
          </a:ln>
        </p:spPr>
        <p:txBody>
          <a:bodyPr/>
          <a:lstStyle/>
          <a:p>
            <a:endParaRPr lang="es-ES"/>
          </a:p>
        </p:txBody>
      </p:sp>
      <p:sp>
        <p:nvSpPr>
          <p:cNvPr id="17" name="Rectangle 4"/>
          <p:cNvSpPr>
            <a:spLocks noChangeArrowheads="1"/>
          </p:cNvSpPr>
          <p:nvPr/>
        </p:nvSpPr>
        <p:spPr bwMode="auto">
          <a:xfrm>
            <a:off x="5580063" y="476250"/>
            <a:ext cx="3241675" cy="936625"/>
          </a:xfrm>
          <a:prstGeom prst="rect">
            <a:avLst/>
          </a:prstGeom>
          <a:solidFill>
            <a:schemeClr val="accent1">
              <a:lumMod val="60000"/>
              <a:lumOff val="40000"/>
            </a:schemeClr>
          </a:solidFill>
          <a:ln w="38100">
            <a:solidFill>
              <a:srgbClr val="FF0000"/>
            </a:solidFill>
            <a:miter lim="800000"/>
            <a:headEnd/>
            <a:tailEnd/>
          </a:ln>
        </p:spPr>
        <p:txBody>
          <a:bodyPr wrap="none" anchor="ctr"/>
          <a:lstStyle/>
          <a:p>
            <a:pPr>
              <a:defRPr/>
            </a:pPr>
            <a:endParaRPr lang="es-ES" sz="1600" b="1">
              <a:solidFill>
                <a:srgbClr val="0070C0"/>
              </a:solidFill>
              <a:latin typeface="Calibri" pitchFamily="34" charset="0"/>
              <a:ea typeface="+mn-ea"/>
            </a:endParaRPr>
          </a:p>
        </p:txBody>
      </p:sp>
      <p:sp>
        <p:nvSpPr>
          <p:cNvPr id="32776" name="Rectangle 8"/>
          <p:cNvSpPr>
            <a:spLocks noChangeArrowheads="1"/>
          </p:cNvSpPr>
          <p:nvPr/>
        </p:nvSpPr>
        <p:spPr bwMode="auto">
          <a:xfrm>
            <a:off x="5724525" y="533400"/>
            <a:ext cx="2952750" cy="862013"/>
          </a:xfrm>
          <a:prstGeom prst="rect">
            <a:avLst/>
          </a:prstGeom>
          <a:solidFill>
            <a:schemeClr val="accent1">
              <a:lumMod val="60000"/>
              <a:lumOff val="40000"/>
            </a:schemeClr>
          </a:solidFill>
          <a:ln w="9525">
            <a:noFill/>
            <a:miter lim="800000"/>
            <a:headEnd/>
            <a:tailEnd/>
          </a:ln>
        </p:spPr>
        <p:txBody>
          <a:bodyPr anchor="ctr">
            <a:spAutoFit/>
          </a:bodyPr>
          <a:lstStyle/>
          <a:p>
            <a:pPr algn="ctr">
              <a:defRPr/>
            </a:pPr>
            <a:r>
              <a:rPr lang="es-MX" b="1">
                <a:solidFill>
                  <a:srgbClr val="0070C0"/>
                </a:solidFill>
                <a:latin typeface="Calibri" pitchFamily="34" charset="0"/>
              </a:rPr>
              <a:t>ACTUALISMO BIOLÓGICO</a:t>
            </a:r>
          </a:p>
          <a:p>
            <a:pPr algn="ctr">
              <a:defRPr/>
            </a:pPr>
            <a:r>
              <a:rPr lang="es-MX" sz="1600" b="1">
                <a:solidFill>
                  <a:srgbClr val="0070C0"/>
                </a:solidFill>
                <a:latin typeface="Calibri" pitchFamily="34" charset="0"/>
              </a:rPr>
              <a:t>(Continuidad en los procesos vitales)</a:t>
            </a:r>
          </a:p>
        </p:txBody>
      </p:sp>
      <p:sp>
        <p:nvSpPr>
          <p:cNvPr id="32784" name="CuadroTexto 1"/>
          <p:cNvSpPr txBox="1">
            <a:spLocks noChangeArrowheads="1"/>
          </p:cNvSpPr>
          <p:nvPr/>
        </p:nvSpPr>
        <p:spPr bwMode="auto">
          <a:xfrm>
            <a:off x="704494" y="2924175"/>
            <a:ext cx="3651962" cy="1077218"/>
          </a:xfrm>
          <a:prstGeom prst="rect">
            <a:avLst/>
          </a:prstGeom>
          <a:noFill/>
          <a:ln w="9525">
            <a:noFill/>
            <a:miter lim="800000"/>
            <a:headEnd/>
            <a:tailEnd/>
          </a:ln>
        </p:spPr>
        <p:txBody>
          <a:bodyPr wrap="none">
            <a:spAutoFit/>
          </a:bodyPr>
          <a:lstStyle/>
          <a:p>
            <a:pPr algn="ctr"/>
            <a:r>
              <a:rPr lang="es-ES" sz="3200" dirty="0">
                <a:solidFill>
                  <a:srgbClr val="3366FF"/>
                </a:solidFill>
                <a:latin typeface="Calibri" pitchFamily="34" charset="0"/>
              </a:rPr>
              <a:t>`Los Principios </a:t>
            </a:r>
            <a:r>
              <a:rPr lang="es-ES" sz="3200" dirty="0" smtClean="0">
                <a:solidFill>
                  <a:srgbClr val="3366FF"/>
                </a:solidFill>
                <a:latin typeface="Calibri" pitchFamily="34" charset="0"/>
              </a:rPr>
              <a:t>de </a:t>
            </a:r>
            <a:r>
              <a:rPr lang="es-ES" sz="3200" dirty="0">
                <a:solidFill>
                  <a:srgbClr val="3366FF"/>
                </a:solidFill>
                <a:latin typeface="Calibri" pitchFamily="34" charset="0"/>
              </a:rPr>
              <a:t>la  </a:t>
            </a:r>
          </a:p>
          <a:p>
            <a:pPr algn="ctr"/>
            <a:r>
              <a:rPr lang="es-ES" sz="3200" dirty="0" err="1" smtClean="0">
                <a:solidFill>
                  <a:srgbClr val="3366FF"/>
                </a:solidFill>
                <a:latin typeface="Calibri" pitchFamily="34" charset="0"/>
              </a:rPr>
              <a:t>Paleobiología</a:t>
            </a:r>
            <a:endParaRPr lang="es-ES" sz="3200" dirty="0">
              <a:solidFill>
                <a:srgbClr val="3366FF"/>
              </a:solidFill>
              <a:latin typeface="Calibri" pitchFamily="34" charset="0"/>
            </a:endParaRPr>
          </a:p>
        </p:txBody>
      </p:sp>
      <p:pic>
        <p:nvPicPr>
          <p:cNvPr id="32785" name="Imagen 2"/>
          <p:cNvPicPr>
            <a:picLocks noChangeAspect="1"/>
          </p:cNvPicPr>
          <p:nvPr/>
        </p:nvPicPr>
        <p:blipFill>
          <a:blip r:embed="rId2"/>
          <a:srcRect/>
          <a:stretch>
            <a:fillRect/>
          </a:stretch>
        </p:blipFill>
        <p:spPr bwMode="auto">
          <a:xfrm>
            <a:off x="1020763" y="404813"/>
            <a:ext cx="2759075" cy="2071687"/>
          </a:xfrm>
          <a:prstGeom prst="rect">
            <a:avLst/>
          </a:prstGeom>
          <a:noFill/>
          <a:ln w="9525">
            <a:noFill/>
            <a:miter lim="800000"/>
            <a:headEnd/>
            <a:tailEnd/>
          </a:ln>
        </p:spPr>
      </p:pic>
      <p:pic>
        <p:nvPicPr>
          <p:cNvPr id="32786" name="Imagen 3"/>
          <p:cNvPicPr>
            <a:picLocks noChangeAspect="1"/>
          </p:cNvPicPr>
          <p:nvPr/>
        </p:nvPicPr>
        <p:blipFill>
          <a:blip r:embed="rId3"/>
          <a:srcRect/>
          <a:stretch>
            <a:fillRect/>
          </a:stretch>
        </p:blipFill>
        <p:spPr bwMode="auto">
          <a:xfrm>
            <a:off x="755650" y="4508500"/>
            <a:ext cx="2682875" cy="1800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87606" y="1545384"/>
            <a:ext cx="8683326" cy="3721426"/>
          </a:xfrm>
          <a:prstGeom prst="rect">
            <a:avLst/>
          </a:prstGeom>
        </p:spPr>
      </p:pic>
      <p:sp>
        <p:nvSpPr>
          <p:cNvPr id="2" name="CuadroTexto 1"/>
          <p:cNvSpPr txBox="1"/>
          <p:nvPr/>
        </p:nvSpPr>
        <p:spPr>
          <a:xfrm>
            <a:off x="97960" y="669154"/>
            <a:ext cx="8965275" cy="461665"/>
          </a:xfrm>
          <a:prstGeom prst="rect">
            <a:avLst/>
          </a:prstGeom>
          <a:noFill/>
        </p:spPr>
        <p:txBody>
          <a:bodyPr wrap="none" rtlCol="0">
            <a:spAutoFit/>
          </a:bodyPr>
          <a:lstStyle/>
          <a:p>
            <a:r>
              <a:rPr lang="es-ES" sz="2400" b="1" dirty="0" smtClean="0">
                <a:solidFill>
                  <a:srgbClr val="1F497D"/>
                </a:solidFill>
              </a:rPr>
              <a:t>LA EVOLUCIÓN NO ES LINEAL COMO SE ILUSTRA EN ALGUNAS OBRAS</a:t>
            </a:r>
            <a:endParaRPr lang="es-ES" sz="2400" b="1" dirty="0">
              <a:solidFill>
                <a:srgbClr val="1F497D"/>
              </a:solidFill>
            </a:endParaRPr>
          </a:p>
        </p:txBody>
      </p:sp>
    </p:spTree>
    <p:extLst>
      <p:ext uri="{BB962C8B-B14F-4D97-AF65-F5344CB8AC3E}">
        <p14:creationId xmlns:p14="http://schemas.microsoft.com/office/powerpoint/2010/main" xmlns="" val="37686130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659594" y="1166134"/>
            <a:ext cx="7269733" cy="5452299"/>
          </a:xfrm>
          <a:prstGeom prst="rect">
            <a:avLst/>
          </a:prstGeom>
        </p:spPr>
      </p:pic>
      <p:sp>
        <p:nvSpPr>
          <p:cNvPr id="2" name="CuadroTexto 1"/>
          <p:cNvSpPr txBox="1"/>
          <p:nvPr/>
        </p:nvSpPr>
        <p:spPr>
          <a:xfrm>
            <a:off x="0" y="389618"/>
            <a:ext cx="9143999" cy="830997"/>
          </a:xfrm>
          <a:prstGeom prst="rect">
            <a:avLst/>
          </a:prstGeom>
          <a:noFill/>
        </p:spPr>
        <p:txBody>
          <a:bodyPr wrap="square" rtlCol="0">
            <a:spAutoFit/>
          </a:bodyPr>
          <a:lstStyle/>
          <a:p>
            <a:r>
              <a:rPr lang="es-ES" sz="2400" b="1" dirty="0" smtClean="0">
                <a:solidFill>
                  <a:schemeClr val="tx2"/>
                </a:solidFill>
              </a:rPr>
              <a:t>      LA EVOLUCIÓN ES COMPLEJA Y CONLLEVA UN  PROCESO, QUE  ESTUDIAMOS PARA  SABER COMO INICIO E INTUIR QUE FIN TENDRA  </a:t>
            </a:r>
            <a:endParaRPr lang="es-ES" sz="2400" b="1" dirty="0">
              <a:solidFill>
                <a:schemeClr val="tx2"/>
              </a:solidFill>
            </a:endParaRPr>
          </a:p>
        </p:txBody>
      </p:sp>
    </p:spTree>
    <p:extLst>
      <p:ext uri="{BB962C8B-B14F-4D97-AF65-F5344CB8AC3E}">
        <p14:creationId xmlns:p14="http://schemas.microsoft.com/office/powerpoint/2010/main" xmlns="" val="19763482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ChangeArrowheads="1"/>
          </p:cNvSpPr>
          <p:nvPr/>
        </p:nvSpPr>
        <p:spPr bwMode="auto">
          <a:xfrm>
            <a:off x="107950" y="1903413"/>
            <a:ext cx="1944688" cy="2308225"/>
          </a:xfrm>
          <a:prstGeom prst="rect">
            <a:avLst/>
          </a:prstGeom>
          <a:noFill/>
          <a:ln w="9525">
            <a:noFill/>
            <a:miter lim="800000"/>
            <a:headEnd/>
            <a:tailEnd/>
          </a:ln>
          <a:effectLst/>
        </p:spPr>
        <p:txBody>
          <a:bodyPr anchor="ctr">
            <a:spAutoFit/>
          </a:bodyPr>
          <a:lstStyle/>
          <a:p>
            <a:pPr marL="342900" indent="-342900" algn="ctr">
              <a:defRPr/>
            </a:pPr>
            <a:r>
              <a:rPr lang="es-MX" sz="2400" b="1">
                <a:solidFill>
                  <a:srgbClr val="CC6600"/>
                </a:solidFill>
                <a:effectLst>
                  <a:outerShdw blurRad="38100" dist="38100" dir="2700000" algn="tl">
                    <a:srgbClr val="C0C0C0"/>
                  </a:outerShdw>
                </a:effectLst>
                <a:latin typeface="Calibri" pitchFamily="34" charset="0"/>
              </a:rPr>
              <a:t>GEOLOGÍA</a:t>
            </a:r>
          </a:p>
          <a:p>
            <a:pPr marL="342900" indent="-342900" algn="ctr">
              <a:defRPr/>
            </a:pPr>
            <a:endParaRPr lang="es-MX" sz="2400" b="1">
              <a:effectLst>
                <a:outerShdw blurRad="38100" dist="38100" dir="2700000" algn="tl">
                  <a:srgbClr val="C0C0C0"/>
                </a:outerShdw>
              </a:effectLst>
              <a:latin typeface="Calibri" pitchFamily="34" charset="0"/>
            </a:endParaRPr>
          </a:p>
          <a:p>
            <a:pPr marL="342900" indent="-342900" algn="ctr">
              <a:defRPr/>
            </a:pPr>
            <a:endParaRPr lang="es-MX" sz="2400" b="1">
              <a:effectLst>
                <a:outerShdw blurRad="38100" dist="38100" dir="2700000" algn="tl">
                  <a:srgbClr val="C0C0C0"/>
                </a:outerShdw>
              </a:effectLst>
              <a:latin typeface="Calibri" pitchFamily="34" charset="0"/>
            </a:endParaRPr>
          </a:p>
          <a:p>
            <a:pPr marL="342900" indent="-342900" algn="ctr">
              <a:defRPr/>
            </a:pPr>
            <a:endParaRPr lang="es-MX" sz="2400" b="1">
              <a:effectLst>
                <a:outerShdw blurRad="38100" dist="38100" dir="2700000" algn="tl">
                  <a:srgbClr val="C0C0C0"/>
                </a:outerShdw>
              </a:effectLst>
              <a:latin typeface="Calibri" pitchFamily="34" charset="0"/>
            </a:endParaRPr>
          </a:p>
          <a:p>
            <a:pPr marL="342900" indent="-342900" algn="ctr">
              <a:defRPr/>
            </a:pPr>
            <a:endParaRPr lang="es-MX" sz="2400" b="1">
              <a:effectLst>
                <a:outerShdw blurRad="38100" dist="38100" dir="2700000" algn="tl">
                  <a:srgbClr val="C0C0C0"/>
                </a:outerShdw>
              </a:effectLst>
              <a:latin typeface="Calibri" pitchFamily="34" charset="0"/>
            </a:endParaRPr>
          </a:p>
          <a:p>
            <a:pPr marL="342900" indent="-342900" algn="ctr">
              <a:defRPr/>
            </a:pPr>
            <a:r>
              <a:rPr lang="es-MX" sz="2400" b="1">
                <a:solidFill>
                  <a:srgbClr val="00CC00"/>
                </a:solidFill>
                <a:effectLst>
                  <a:outerShdw blurRad="38100" dist="38100" dir="2700000" algn="tl">
                    <a:srgbClr val="C0C0C0"/>
                  </a:outerShdw>
                </a:effectLst>
                <a:latin typeface="Calibri" pitchFamily="34" charset="0"/>
              </a:rPr>
              <a:t>BIOLOGÍA</a:t>
            </a:r>
            <a:endParaRPr lang="en-US" sz="2400" b="1">
              <a:solidFill>
                <a:srgbClr val="00CC00"/>
              </a:solidFill>
              <a:effectLst>
                <a:outerShdw blurRad="38100" dist="38100" dir="2700000" algn="tl">
                  <a:srgbClr val="C0C0C0"/>
                </a:outerShdw>
              </a:effectLst>
              <a:latin typeface="Calibri" pitchFamily="34" charset="0"/>
            </a:endParaRPr>
          </a:p>
        </p:txBody>
      </p:sp>
      <p:sp>
        <p:nvSpPr>
          <p:cNvPr id="57349" name="Rectangle 5"/>
          <p:cNvSpPr>
            <a:spLocks noChangeArrowheads="1"/>
          </p:cNvSpPr>
          <p:nvPr/>
        </p:nvSpPr>
        <p:spPr bwMode="auto">
          <a:xfrm>
            <a:off x="1908175" y="206375"/>
            <a:ext cx="2519363" cy="6426200"/>
          </a:xfrm>
          <a:prstGeom prst="rect">
            <a:avLst/>
          </a:prstGeom>
          <a:noFill/>
          <a:ln w="9525">
            <a:noFill/>
            <a:miter lim="800000"/>
            <a:headEnd/>
            <a:tailEnd/>
          </a:ln>
          <a:effectLst/>
        </p:spPr>
        <p:txBody>
          <a:bodyPr anchor="ctr">
            <a:spAutoFit/>
          </a:bodyPr>
          <a:lstStyle/>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Historia</a:t>
            </a:r>
          </a:p>
          <a:p>
            <a:pPr marL="342900" indent="-342900" algn="ctr">
              <a:lnSpc>
                <a:spcPct val="110000"/>
              </a:lnSpc>
              <a:spcBef>
                <a:spcPct val="20000"/>
              </a:spcBef>
              <a:defRPr/>
            </a:pPr>
            <a:endParaRPr lang="es-MX" sz="2000" b="1">
              <a:solidFill>
                <a:srgbClr val="0000FF"/>
              </a:solidFill>
              <a:effectLst>
                <a:outerShdw blurRad="38100" dist="38100" dir="2700000" algn="tl">
                  <a:srgbClr val="C0C0C0"/>
                </a:outerShdw>
              </a:effectLst>
              <a:latin typeface="Calibri" pitchFamily="34" charset="0"/>
            </a:endParaRPr>
          </a:p>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Ramas</a:t>
            </a:r>
          </a:p>
          <a:p>
            <a:pPr marL="342900" indent="-342900" algn="ctr">
              <a:lnSpc>
                <a:spcPct val="110000"/>
              </a:lnSpc>
              <a:spcBef>
                <a:spcPct val="20000"/>
              </a:spcBef>
              <a:defRPr/>
            </a:pPr>
            <a:endParaRPr lang="es-MX" sz="2000" b="1">
              <a:solidFill>
                <a:srgbClr val="0000FF"/>
              </a:solidFill>
              <a:effectLst>
                <a:outerShdw blurRad="38100" dist="38100" dir="2700000" algn="tl">
                  <a:srgbClr val="C0C0C0"/>
                </a:outerShdw>
              </a:effectLst>
              <a:latin typeface="Calibri" pitchFamily="34" charset="0"/>
            </a:endParaRPr>
          </a:p>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Concepto</a:t>
            </a:r>
          </a:p>
          <a:p>
            <a:pPr marL="342900" indent="-342900" algn="ctr">
              <a:lnSpc>
                <a:spcPct val="110000"/>
              </a:lnSpc>
              <a:spcBef>
                <a:spcPct val="20000"/>
              </a:spcBef>
              <a:defRPr/>
            </a:pPr>
            <a:endParaRPr lang="es-MX" sz="2000" b="1">
              <a:solidFill>
                <a:srgbClr val="0000FF"/>
              </a:solidFill>
              <a:effectLst>
                <a:outerShdw blurRad="38100" dist="38100" dir="2700000" algn="tl">
                  <a:srgbClr val="C0C0C0"/>
                </a:outerShdw>
              </a:effectLst>
              <a:latin typeface="Calibri" pitchFamily="34" charset="0"/>
            </a:endParaRPr>
          </a:p>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PALEO</a:t>
            </a:r>
          </a:p>
          <a:p>
            <a:pPr marL="342900" indent="-342900" algn="ctr">
              <a:lnSpc>
                <a:spcPct val="110000"/>
              </a:lnSpc>
              <a:spcBef>
                <a:spcPct val="20000"/>
              </a:spcBef>
              <a:defRPr/>
            </a:pPr>
            <a:endParaRPr lang="es-MX" sz="2000" b="1">
              <a:solidFill>
                <a:srgbClr val="0000FF"/>
              </a:solidFill>
              <a:effectLst>
                <a:outerShdw blurRad="38100" dist="38100" dir="2700000" algn="tl">
                  <a:srgbClr val="C0C0C0"/>
                </a:outerShdw>
              </a:effectLst>
              <a:latin typeface="Calibri" pitchFamily="34" charset="0"/>
            </a:endParaRPr>
          </a:p>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Formación de</a:t>
            </a:r>
          </a:p>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yacimientos</a:t>
            </a:r>
          </a:p>
          <a:p>
            <a:pPr marL="342900" indent="-342900" algn="ctr">
              <a:lnSpc>
                <a:spcPct val="110000"/>
              </a:lnSpc>
              <a:spcBef>
                <a:spcPct val="20000"/>
              </a:spcBef>
              <a:defRPr/>
            </a:pPr>
            <a:endParaRPr lang="es-MX" sz="2000" b="1">
              <a:solidFill>
                <a:srgbClr val="0000FF"/>
              </a:solidFill>
              <a:effectLst>
                <a:outerShdw blurRad="38100" dist="38100" dir="2700000" algn="tl">
                  <a:srgbClr val="C0C0C0"/>
                </a:outerShdw>
              </a:effectLst>
              <a:latin typeface="Calibri" pitchFamily="34" charset="0"/>
            </a:endParaRPr>
          </a:p>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Procesos de</a:t>
            </a:r>
          </a:p>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fosilización</a:t>
            </a:r>
          </a:p>
          <a:p>
            <a:pPr marL="342900" indent="-342900" algn="ctr">
              <a:lnSpc>
                <a:spcPct val="110000"/>
              </a:lnSpc>
              <a:spcBef>
                <a:spcPct val="20000"/>
              </a:spcBef>
              <a:defRPr/>
            </a:pPr>
            <a:endParaRPr lang="es-MX" sz="2000" b="1">
              <a:solidFill>
                <a:srgbClr val="0000FF"/>
              </a:solidFill>
              <a:effectLst>
                <a:outerShdw blurRad="38100" dist="38100" dir="2700000" algn="tl">
                  <a:srgbClr val="C0C0C0"/>
                </a:outerShdw>
              </a:effectLst>
              <a:latin typeface="Calibri" pitchFamily="34" charset="0"/>
            </a:endParaRPr>
          </a:p>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Métodos de </a:t>
            </a:r>
          </a:p>
          <a:p>
            <a:pPr marL="342900" indent="-342900" algn="ctr">
              <a:lnSpc>
                <a:spcPct val="110000"/>
              </a:lnSpc>
              <a:spcBef>
                <a:spcPct val="20000"/>
              </a:spcBef>
              <a:defRPr/>
            </a:pPr>
            <a:r>
              <a:rPr lang="es-MX" sz="2000" b="1">
                <a:solidFill>
                  <a:srgbClr val="0000FF"/>
                </a:solidFill>
                <a:effectLst>
                  <a:outerShdw blurRad="38100" dist="38100" dir="2700000" algn="tl">
                    <a:srgbClr val="C0C0C0"/>
                  </a:outerShdw>
                </a:effectLst>
                <a:latin typeface="Calibri" pitchFamily="34" charset="0"/>
              </a:rPr>
              <a:t>investigación</a:t>
            </a:r>
            <a:endParaRPr lang="en-US" sz="2000" b="1">
              <a:solidFill>
                <a:srgbClr val="0000FF"/>
              </a:solidFill>
              <a:effectLst>
                <a:outerShdw blurRad="38100" dist="38100" dir="2700000" algn="tl">
                  <a:srgbClr val="C0C0C0"/>
                </a:outerShdw>
              </a:effectLst>
              <a:latin typeface="Calibri" pitchFamily="34" charset="0"/>
            </a:endParaRPr>
          </a:p>
        </p:txBody>
      </p:sp>
      <p:sp>
        <p:nvSpPr>
          <p:cNvPr id="57350" name="Rectangle 6"/>
          <p:cNvSpPr>
            <a:spLocks noChangeArrowheads="1"/>
          </p:cNvSpPr>
          <p:nvPr/>
        </p:nvSpPr>
        <p:spPr bwMode="auto">
          <a:xfrm>
            <a:off x="3635375" y="692150"/>
            <a:ext cx="3024188" cy="5018088"/>
          </a:xfrm>
          <a:prstGeom prst="rect">
            <a:avLst/>
          </a:prstGeom>
          <a:noFill/>
          <a:ln w="9525">
            <a:noFill/>
            <a:miter lim="800000"/>
            <a:headEnd/>
            <a:tailEnd/>
          </a:ln>
          <a:effectLst/>
        </p:spPr>
        <p:txBody>
          <a:bodyPr anchor="ctr">
            <a:spAutoFit/>
          </a:bodyPr>
          <a:lstStyle/>
          <a:p>
            <a:pPr marL="342900" indent="-342900">
              <a:defRPr/>
            </a:pPr>
            <a:r>
              <a:rPr lang="es-MX" sz="2000" b="1">
                <a:solidFill>
                  <a:schemeClr val="hlink"/>
                </a:solidFill>
                <a:effectLst>
                  <a:outerShdw blurRad="38100" dist="38100" dir="2700000" algn="tl">
                    <a:srgbClr val="C0C0C0"/>
                  </a:outerShdw>
                </a:effectLst>
                <a:latin typeface="Calibri" pitchFamily="34" charset="0"/>
              </a:rPr>
              <a:t>            Descriptiva</a:t>
            </a:r>
          </a:p>
          <a:p>
            <a:pPr marL="342900" indent="-342900" algn="ctr">
              <a:defRPr/>
            </a:pPr>
            <a:r>
              <a:rPr lang="es-MX" sz="2000" b="1">
                <a:solidFill>
                  <a:schemeClr val="hlink"/>
                </a:solidFill>
                <a:effectLst>
                  <a:outerShdw blurRad="38100" dist="38100" dir="2700000" algn="tl">
                    <a:srgbClr val="C0C0C0"/>
                  </a:outerShdw>
                </a:effectLst>
                <a:latin typeface="Calibri" pitchFamily="34" charset="0"/>
              </a:rPr>
              <a:t>  </a:t>
            </a:r>
          </a:p>
          <a:p>
            <a:pPr marL="342900" indent="-342900" algn="ctr">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lgn="ctr">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defRPr/>
            </a:pPr>
            <a:r>
              <a:rPr lang="es-MX" sz="2000" b="1">
                <a:solidFill>
                  <a:schemeClr val="hlink"/>
                </a:solidFill>
                <a:effectLst>
                  <a:outerShdw blurRad="38100" dist="38100" dir="2700000" algn="tl">
                    <a:srgbClr val="C0C0C0"/>
                  </a:outerShdw>
                </a:effectLst>
                <a:latin typeface="Calibri" pitchFamily="34" charset="0"/>
              </a:rPr>
              <a:t>           Observación </a:t>
            </a:r>
          </a:p>
          <a:p>
            <a:pPr marL="342900" indent="-342900">
              <a:defRPr/>
            </a:pPr>
            <a:r>
              <a:rPr lang="es-MX" sz="2000" b="1">
                <a:solidFill>
                  <a:schemeClr val="hlink"/>
                </a:solidFill>
                <a:effectLst>
                  <a:outerShdw blurRad="38100" dist="38100" dir="2700000" algn="tl">
                    <a:srgbClr val="C0C0C0"/>
                  </a:outerShdw>
                </a:effectLst>
                <a:latin typeface="Calibri" pitchFamily="34" charset="0"/>
              </a:rPr>
              <a:t>                     y</a:t>
            </a:r>
          </a:p>
          <a:p>
            <a:pPr marL="342900" indent="-342900">
              <a:defRPr/>
            </a:pPr>
            <a:r>
              <a:rPr lang="es-MX" sz="2000" b="1">
                <a:solidFill>
                  <a:schemeClr val="hlink"/>
                </a:solidFill>
                <a:effectLst>
                  <a:outerShdw blurRad="38100" dist="38100" dir="2700000" algn="tl">
                    <a:srgbClr val="C0C0C0"/>
                  </a:outerShdw>
                </a:effectLst>
                <a:latin typeface="Calibri" pitchFamily="34" charset="0"/>
              </a:rPr>
              <a:t>      experimentación</a:t>
            </a:r>
          </a:p>
          <a:p>
            <a:pPr marL="342900" indent="-342900" algn="ctr">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lgn="ctr">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lgn="ctr">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lgn="ctr">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lgn="ctr">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lgn="ctr">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lgn="ctr">
              <a:defRPr/>
            </a:pPr>
            <a:endParaRPr lang="es-MX" sz="2000" b="1">
              <a:solidFill>
                <a:schemeClr val="hlink"/>
              </a:solidFill>
              <a:effectLst>
                <a:outerShdw blurRad="38100" dist="38100" dir="2700000" algn="tl">
                  <a:srgbClr val="C0C0C0"/>
                </a:outerShdw>
              </a:effectLst>
              <a:latin typeface="Calibri" pitchFamily="34" charset="0"/>
            </a:endParaRPr>
          </a:p>
          <a:p>
            <a:pPr marL="342900" indent="-342900" algn="ctr">
              <a:defRPr/>
            </a:pPr>
            <a:r>
              <a:rPr lang="es-MX" sz="2000" b="1">
                <a:solidFill>
                  <a:schemeClr val="hlink"/>
                </a:solidFill>
                <a:effectLst>
                  <a:outerShdw blurRad="38100" dist="38100" dir="2700000" algn="tl">
                    <a:srgbClr val="C0C0C0"/>
                  </a:outerShdw>
                </a:effectLst>
                <a:latin typeface="Calibri" pitchFamily="34" charset="0"/>
              </a:rPr>
              <a:t>              Interpretación</a:t>
            </a:r>
            <a:endParaRPr lang="en-US" sz="2000" b="1">
              <a:solidFill>
                <a:schemeClr val="hlink"/>
              </a:solidFill>
              <a:effectLst>
                <a:outerShdw blurRad="38100" dist="38100" dir="2700000" algn="tl">
                  <a:srgbClr val="C0C0C0"/>
                </a:outerShdw>
              </a:effectLst>
              <a:latin typeface="Calibri" pitchFamily="34" charset="0"/>
            </a:endParaRPr>
          </a:p>
        </p:txBody>
      </p:sp>
      <p:sp>
        <p:nvSpPr>
          <p:cNvPr id="57351" name="Rectangle 7"/>
          <p:cNvSpPr>
            <a:spLocks noChangeArrowheads="1"/>
          </p:cNvSpPr>
          <p:nvPr/>
        </p:nvSpPr>
        <p:spPr bwMode="auto">
          <a:xfrm>
            <a:off x="5724525" y="303213"/>
            <a:ext cx="2663825" cy="5264150"/>
          </a:xfrm>
          <a:prstGeom prst="rect">
            <a:avLst/>
          </a:prstGeom>
          <a:noFill/>
          <a:ln w="9525">
            <a:noFill/>
            <a:miter lim="800000"/>
            <a:headEnd/>
            <a:tailEnd/>
          </a:ln>
          <a:effectLst/>
        </p:spPr>
        <p:txBody>
          <a:bodyPr anchor="ctr">
            <a:spAutoFit/>
          </a:bodyPr>
          <a:lstStyle/>
          <a:p>
            <a:pPr marL="342900" indent="-342900">
              <a:defRPr/>
            </a:pPr>
            <a:r>
              <a:rPr lang="es-MX" sz="2400" b="1">
                <a:solidFill>
                  <a:srgbClr val="CC6600"/>
                </a:solidFill>
                <a:effectLst>
                  <a:outerShdw blurRad="38100" dist="38100" dir="2700000" algn="tl">
                    <a:srgbClr val="C0C0C0"/>
                  </a:outerShdw>
                </a:effectLst>
                <a:latin typeface="Calibri" pitchFamily="34" charset="0"/>
              </a:rPr>
              <a:t>    Morfología</a:t>
            </a:r>
          </a:p>
          <a:p>
            <a:pPr marL="342900" indent="-342900">
              <a:defRPr/>
            </a:pPr>
            <a:endParaRPr lang="es-MX" sz="2400" b="1">
              <a:solidFill>
                <a:srgbClr val="CC6600"/>
              </a:solidFill>
              <a:effectLst>
                <a:outerShdw blurRad="38100" dist="38100" dir="2700000" algn="tl">
                  <a:srgbClr val="C0C0C0"/>
                </a:outerShdw>
              </a:effectLst>
              <a:latin typeface="Calibri" pitchFamily="34" charset="0"/>
            </a:endParaRPr>
          </a:p>
          <a:p>
            <a:pPr marL="342900" indent="-342900">
              <a:defRPr/>
            </a:pPr>
            <a:r>
              <a:rPr lang="es-MX" sz="2400" b="1">
                <a:solidFill>
                  <a:srgbClr val="CC6600"/>
                </a:solidFill>
                <a:effectLst>
                  <a:outerShdw blurRad="38100" dist="38100" dir="2700000" algn="tl">
                    <a:srgbClr val="C0C0C0"/>
                  </a:outerShdw>
                </a:effectLst>
                <a:latin typeface="Calibri" pitchFamily="34" charset="0"/>
              </a:rPr>
              <a:t>    Sistemática</a:t>
            </a:r>
          </a:p>
          <a:p>
            <a:pPr marL="342900" indent="-342900">
              <a:defRPr/>
            </a:pPr>
            <a:endParaRPr lang="es-MX" sz="2400" b="1">
              <a:solidFill>
                <a:srgbClr val="CC6600"/>
              </a:solidFill>
              <a:effectLst>
                <a:outerShdw blurRad="38100" dist="38100" dir="2700000" algn="tl">
                  <a:srgbClr val="C0C0C0"/>
                </a:outerShdw>
              </a:effectLst>
              <a:latin typeface="Calibri" pitchFamily="34" charset="0"/>
            </a:endParaRPr>
          </a:p>
          <a:p>
            <a:pPr marL="342900" indent="-342900">
              <a:defRPr/>
            </a:pPr>
            <a:endParaRPr lang="es-MX" sz="2400" b="1">
              <a:solidFill>
                <a:srgbClr val="CC6600"/>
              </a:solidFill>
              <a:effectLst>
                <a:outerShdw blurRad="38100" dist="38100" dir="2700000" algn="tl">
                  <a:srgbClr val="C0C0C0"/>
                </a:outerShdw>
              </a:effectLst>
              <a:latin typeface="Calibri" pitchFamily="34" charset="0"/>
            </a:endParaRPr>
          </a:p>
          <a:p>
            <a:pPr marL="342900" indent="-342900">
              <a:defRPr/>
            </a:pPr>
            <a:r>
              <a:rPr lang="es-MX" sz="2400" b="1">
                <a:solidFill>
                  <a:srgbClr val="CC6600"/>
                </a:solidFill>
                <a:effectLst>
                  <a:outerShdw blurRad="38100" dist="38100" dir="2700000" algn="tl">
                    <a:srgbClr val="C0C0C0"/>
                  </a:outerShdw>
                </a:effectLst>
                <a:latin typeface="Calibri" pitchFamily="34" charset="0"/>
              </a:rPr>
              <a:t>     Geología</a:t>
            </a:r>
          </a:p>
          <a:p>
            <a:pPr marL="342900" indent="-342900">
              <a:defRPr/>
            </a:pPr>
            <a:endParaRPr lang="es-MX" sz="2400" b="1">
              <a:solidFill>
                <a:srgbClr val="CC6600"/>
              </a:solidFill>
              <a:effectLst>
                <a:outerShdw blurRad="38100" dist="38100" dir="2700000" algn="tl">
                  <a:srgbClr val="C0C0C0"/>
                </a:outerShdw>
              </a:effectLst>
              <a:latin typeface="Calibri" pitchFamily="34" charset="0"/>
            </a:endParaRPr>
          </a:p>
          <a:p>
            <a:pPr marL="342900" indent="-342900">
              <a:defRPr/>
            </a:pPr>
            <a:r>
              <a:rPr lang="es-MX" sz="2400" b="1">
                <a:solidFill>
                  <a:srgbClr val="CC6600"/>
                </a:solidFill>
                <a:effectLst>
                  <a:outerShdw blurRad="38100" dist="38100" dir="2700000" algn="tl">
                    <a:srgbClr val="C0C0C0"/>
                  </a:outerShdw>
                </a:effectLst>
                <a:latin typeface="Calibri" pitchFamily="34" charset="0"/>
              </a:rPr>
              <a:t>     Biología</a:t>
            </a:r>
          </a:p>
          <a:p>
            <a:pPr marL="342900" indent="-342900">
              <a:defRPr/>
            </a:pPr>
            <a:endParaRPr lang="es-MX" sz="2400" b="1">
              <a:solidFill>
                <a:srgbClr val="CC6600"/>
              </a:solidFill>
              <a:effectLst>
                <a:outerShdw blurRad="38100" dist="38100" dir="2700000" algn="tl">
                  <a:srgbClr val="C0C0C0"/>
                </a:outerShdw>
              </a:effectLst>
              <a:latin typeface="Calibri" pitchFamily="34" charset="0"/>
            </a:endParaRPr>
          </a:p>
          <a:p>
            <a:pPr marL="342900" indent="-342900">
              <a:defRPr/>
            </a:pPr>
            <a:endParaRPr lang="es-MX" sz="2400" b="1">
              <a:solidFill>
                <a:srgbClr val="CC6600"/>
              </a:solidFill>
              <a:effectLst>
                <a:outerShdw blurRad="38100" dist="38100" dir="2700000" algn="tl">
                  <a:srgbClr val="C0C0C0"/>
                </a:outerShdw>
              </a:effectLst>
              <a:latin typeface="Calibri" pitchFamily="34" charset="0"/>
            </a:endParaRPr>
          </a:p>
          <a:p>
            <a:pPr marL="342900" indent="-342900">
              <a:defRPr/>
            </a:pPr>
            <a:endParaRPr lang="es-MX" sz="2400" b="1">
              <a:solidFill>
                <a:srgbClr val="CC6600"/>
              </a:solidFill>
              <a:effectLst>
                <a:outerShdw blurRad="38100" dist="38100" dir="2700000" algn="tl">
                  <a:srgbClr val="C0C0C0"/>
                </a:outerShdw>
              </a:effectLst>
              <a:latin typeface="Calibri" pitchFamily="34" charset="0"/>
            </a:endParaRPr>
          </a:p>
          <a:p>
            <a:pPr marL="342900" indent="-342900">
              <a:defRPr/>
            </a:pPr>
            <a:endParaRPr lang="es-MX" sz="2400" b="1">
              <a:solidFill>
                <a:srgbClr val="CC6600"/>
              </a:solidFill>
              <a:effectLst>
                <a:outerShdw blurRad="38100" dist="38100" dir="2700000" algn="tl">
                  <a:srgbClr val="C0C0C0"/>
                </a:outerShdw>
              </a:effectLst>
              <a:latin typeface="Calibri" pitchFamily="34" charset="0"/>
            </a:endParaRPr>
          </a:p>
          <a:p>
            <a:pPr marL="342900" indent="-342900">
              <a:defRPr/>
            </a:pPr>
            <a:endParaRPr lang="es-MX" sz="2400" b="1">
              <a:solidFill>
                <a:srgbClr val="CC6600"/>
              </a:solidFill>
              <a:effectLst>
                <a:outerShdw blurRad="38100" dist="38100" dir="2700000" algn="tl">
                  <a:srgbClr val="C0C0C0"/>
                </a:outerShdw>
              </a:effectLst>
              <a:latin typeface="Calibri" pitchFamily="34" charset="0"/>
            </a:endParaRPr>
          </a:p>
          <a:p>
            <a:pPr marL="342900" indent="-342900">
              <a:defRPr/>
            </a:pPr>
            <a:r>
              <a:rPr lang="es-MX" sz="2400" b="1">
                <a:solidFill>
                  <a:srgbClr val="CC6600"/>
                </a:solidFill>
                <a:effectLst>
                  <a:outerShdw blurRad="38100" dist="38100" dir="2700000" algn="tl">
                    <a:srgbClr val="C0C0C0"/>
                  </a:outerShdw>
                </a:effectLst>
                <a:latin typeface="Calibri" pitchFamily="34" charset="0"/>
              </a:rPr>
              <a:t>              Aplicación</a:t>
            </a:r>
            <a:endParaRPr lang="en-US" sz="2400" b="1">
              <a:solidFill>
                <a:srgbClr val="00CC00"/>
              </a:solidFill>
              <a:effectLst>
                <a:outerShdw blurRad="38100" dist="38100" dir="2700000" algn="tl">
                  <a:srgbClr val="C0C0C0"/>
                </a:outerShdw>
              </a:effectLst>
              <a:latin typeface="Calibri" pitchFamily="34" charset="0"/>
            </a:endParaRPr>
          </a:p>
        </p:txBody>
      </p:sp>
      <p:sp>
        <p:nvSpPr>
          <p:cNvPr id="57352" name="Rectangle 8"/>
          <p:cNvSpPr>
            <a:spLocks noChangeArrowheads="1"/>
          </p:cNvSpPr>
          <p:nvPr/>
        </p:nvSpPr>
        <p:spPr bwMode="auto">
          <a:xfrm>
            <a:off x="6732588" y="1773238"/>
            <a:ext cx="2736850" cy="396875"/>
          </a:xfrm>
          <a:prstGeom prst="rect">
            <a:avLst/>
          </a:prstGeom>
          <a:noFill/>
          <a:ln w="9525">
            <a:noFill/>
            <a:miter lim="800000"/>
            <a:headEnd/>
            <a:tailEnd/>
          </a:ln>
          <a:effectLst/>
        </p:spPr>
        <p:txBody>
          <a:bodyPr anchor="ctr">
            <a:spAutoFit/>
          </a:bodyPr>
          <a:lstStyle/>
          <a:p>
            <a:pPr marL="342900" indent="-342900" algn="ctr">
              <a:defRPr/>
            </a:pPr>
            <a:endParaRPr lang="es-ES" sz="2000" b="1">
              <a:solidFill>
                <a:schemeClr val="hlink"/>
              </a:solidFill>
              <a:effectLst>
                <a:outerShdw blurRad="38100" dist="38100" dir="2700000" algn="tl">
                  <a:srgbClr val="000000"/>
                </a:outerShdw>
              </a:effectLst>
              <a:latin typeface="Calibri" pitchFamily="34" charset="0"/>
              <a:ea typeface="+mn-ea"/>
            </a:endParaRPr>
          </a:p>
        </p:txBody>
      </p:sp>
      <p:sp>
        <p:nvSpPr>
          <p:cNvPr id="57353" name="Rectangle 9"/>
          <p:cNvSpPr>
            <a:spLocks noChangeArrowheads="1"/>
          </p:cNvSpPr>
          <p:nvPr/>
        </p:nvSpPr>
        <p:spPr bwMode="auto">
          <a:xfrm>
            <a:off x="7453313" y="1636713"/>
            <a:ext cx="1871662" cy="3113087"/>
          </a:xfrm>
          <a:prstGeom prst="rect">
            <a:avLst/>
          </a:prstGeom>
          <a:noFill/>
          <a:ln w="9525">
            <a:noFill/>
            <a:miter lim="800000"/>
            <a:headEnd/>
            <a:tailEnd/>
          </a:ln>
          <a:effectLst/>
        </p:spPr>
        <p:txBody>
          <a:bodyPr anchor="ctr">
            <a:spAutoFit/>
          </a:bodyPr>
          <a:lstStyle/>
          <a:p>
            <a:pPr marL="342900" indent="-342900">
              <a:defRPr/>
            </a:pPr>
            <a:r>
              <a:rPr lang="es-MX" b="1" dirty="0">
                <a:solidFill>
                  <a:srgbClr val="9966FF"/>
                </a:solidFill>
                <a:effectLst>
                  <a:outerShdw blurRad="38100" dist="38100" dir="2700000" algn="tl">
                    <a:srgbClr val="C0C0C0"/>
                  </a:outerShdw>
                </a:effectLst>
                <a:latin typeface="Calibri" pitchFamily="34" charset="0"/>
              </a:rPr>
              <a:t>Bioestratigrafía</a:t>
            </a:r>
          </a:p>
          <a:p>
            <a:pPr marL="342900" indent="-342900">
              <a:defRPr/>
            </a:pPr>
            <a:endParaRPr lang="es-MX" b="1" dirty="0">
              <a:solidFill>
                <a:srgbClr val="9966FF"/>
              </a:solidFill>
              <a:effectLst>
                <a:outerShdw blurRad="38100" dist="38100" dir="2700000" algn="tl">
                  <a:srgbClr val="C0C0C0"/>
                </a:outerShdw>
              </a:effectLst>
              <a:latin typeface="Calibri" pitchFamily="34" charset="0"/>
            </a:endParaRPr>
          </a:p>
          <a:p>
            <a:pPr marL="342900" indent="-342900">
              <a:defRPr/>
            </a:pPr>
            <a:r>
              <a:rPr lang="es-MX" b="1" dirty="0">
                <a:solidFill>
                  <a:srgbClr val="9966FF"/>
                </a:solidFill>
                <a:effectLst>
                  <a:outerShdw blurRad="38100" dist="38100" dir="2700000" algn="tl">
                    <a:srgbClr val="C0C0C0"/>
                  </a:outerShdw>
                </a:effectLst>
                <a:latin typeface="Calibri" pitchFamily="34" charset="0"/>
              </a:rPr>
              <a:t>Paleogeografía</a:t>
            </a:r>
          </a:p>
          <a:p>
            <a:pPr marL="342900" indent="-342900">
              <a:defRPr/>
            </a:pPr>
            <a:endParaRPr lang="es-MX" b="1" dirty="0">
              <a:solidFill>
                <a:srgbClr val="9966FF"/>
              </a:solidFill>
              <a:effectLst>
                <a:outerShdw blurRad="38100" dist="38100" dir="2700000" algn="tl">
                  <a:srgbClr val="C0C0C0"/>
                </a:outerShdw>
              </a:effectLst>
              <a:latin typeface="Calibri" pitchFamily="34" charset="0"/>
            </a:endParaRPr>
          </a:p>
          <a:p>
            <a:pPr marL="342900" indent="-342900">
              <a:defRPr/>
            </a:pPr>
            <a:r>
              <a:rPr lang="es-MX" b="1" dirty="0">
                <a:solidFill>
                  <a:srgbClr val="9966FF"/>
                </a:solidFill>
                <a:effectLst>
                  <a:outerShdw blurRad="38100" dist="38100" dir="2700000" algn="tl">
                    <a:srgbClr val="C0C0C0"/>
                  </a:outerShdw>
                </a:effectLst>
                <a:latin typeface="Calibri" pitchFamily="34" charset="0"/>
              </a:rPr>
              <a:t>Paleo ecología</a:t>
            </a:r>
          </a:p>
          <a:p>
            <a:pPr marL="342900" indent="-342900">
              <a:defRPr/>
            </a:pPr>
            <a:endParaRPr lang="es-MX" b="1" dirty="0">
              <a:solidFill>
                <a:srgbClr val="9966FF"/>
              </a:solidFill>
              <a:effectLst>
                <a:outerShdw blurRad="38100" dist="38100" dir="2700000" algn="tl">
                  <a:srgbClr val="C0C0C0"/>
                </a:outerShdw>
              </a:effectLst>
              <a:latin typeface="Calibri" pitchFamily="34" charset="0"/>
            </a:endParaRPr>
          </a:p>
          <a:p>
            <a:pPr marL="342900" indent="-342900">
              <a:defRPr/>
            </a:pPr>
            <a:r>
              <a:rPr lang="es-MX" b="1" dirty="0">
                <a:solidFill>
                  <a:srgbClr val="9966FF"/>
                </a:solidFill>
                <a:effectLst>
                  <a:outerShdw blurRad="38100" dist="38100" dir="2700000" algn="tl">
                    <a:srgbClr val="C0C0C0"/>
                  </a:outerShdw>
                </a:effectLst>
                <a:latin typeface="Calibri" pitchFamily="34" charset="0"/>
              </a:rPr>
              <a:t>Evolución</a:t>
            </a:r>
          </a:p>
          <a:p>
            <a:pPr marL="342900" indent="-342900">
              <a:defRPr/>
            </a:pPr>
            <a:endParaRPr lang="es-MX" b="1" dirty="0">
              <a:solidFill>
                <a:srgbClr val="CC99FF"/>
              </a:solidFill>
              <a:effectLst>
                <a:outerShdw blurRad="38100" dist="38100" dir="2700000" algn="tl">
                  <a:srgbClr val="C0C0C0"/>
                </a:outerShdw>
              </a:effectLst>
              <a:latin typeface="Calibri" pitchFamily="34" charset="0"/>
            </a:endParaRPr>
          </a:p>
          <a:p>
            <a:pPr marL="342900" indent="-342900">
              <a:defRPr/>
            </a:pPr>
            <a:r>
              <a:rPr lang="es-MX" b="1" dirty="0">
                <a:solidFill>
                  <a:srgbClr val="FF6600"/>
                </a:solidFill>
                <a:effectLst>
                  <a:outerShdw blurRad="38100" dist="38100" dir="2700000" algn="tl">
                    <a:srgbClr val="C0C0C0"/>
                  </a:outerShdw>
                </a:effectLst>
                <a:latin typeface="Calibri" pitchFamily="34" charset="0"/>
              </a:rPr>
              <a:t>Los fósiles al</a:t>
            </a:r>
          </a:p>
          <a:p>
            <a:pPr marL="342900" indent="-342900">
              <a:defRPr/>
            </a:pPr>
            <a:r>
              <a:rPr lang="es-MX" b="1" dirty="0">
                <a:solidFill>
                  <a:srgbClr val="FF6600"/>
                </a:solidFill>
                <a:effectLst>
                  <a:outerShdw blurRad="38100" dist="38100" dir="2700000" algn="tl">
                    <a:srgbClr val="C0C0C0"/>
                  </a:outerShdw>
                </a:effectLst>
                <a:latin typeface="Calibri" pitchFamily="34" charset="0"/>
              </a:rPr>
              <a:t>Servicio del </a:t>
            </a:r>
          </a:p>
          <a:p>
            <a:pPr marL="342900" indent="-342900">
              <a:defRPr/>
            </a:pPr>
            <a:r>
              <a:rPr lang="es-MX" b="1" dirty="0">
                <a:solidFill>
                  <a:srgbClr val="FF6600"/>
                </a:solidFill>
                <a:effectLst>
                  <a:outerShdw blurRad="38100" dist="38100" dir="2700000" algn="tl">
                    <a:srgbClr val="C0C0C0"/>
                  </a:outerShdw>
                </a:effectLst>
                <a:latin typeface="Calibri" pitchFamily="34" charset="0"/>
              </a:rPr>
              <a:t>Hombre.</a:t>
            </a:r>
            <a:endParaRPr lang="en-US" b="1" dirty="0">
              <a:solidFill>
                <a:srgbClr val="FF6600"/>
              </a:solidFill>
              <a:effectLst>
                <a:outerShdw blurRad="38100" dist="38100" dir="2700000" algn="tl">
                  <a:srgbClr val="C0C0C0"/>
                </a:outerShdw>
              </a:effectLst>
              <a:latin typeface="Calibri" pitchFamily="34" charset="0"/>
            </a:endParaRPr>
          </a:p>
        </p:txBody>
      </p:sp>
      <p:sp>
        <p:nvSpPr>
          <p:cNvPr id="25608" name="Rectangle 10"/>
          <p:cNvSpPr>
            <a:spLocks noChangeArrowheads="1"/>
          </p:cNvSpPr>
          <p:nvPr/>
        </p:nvSpPr>
        <p:spPr bwMode="auto">
          <a:xfrm>
            <a:off x="107950" y="1916113"/>
            <a:ext cx="1943100" cy="504825"/>
          </a:xfrm>
          <a:prstGeom prst="rect">
            <a:avLst/>
          </a:prstGeom>
          <a:noFill/>
          <a:ln w="19050">
            <a:solidFill>
              <a:srgbClr val="663300"/>
            </a:solidFill>
            <a:miter lim="800000"/>
            <a:headEnd/>
            <a:tailEnd/>
          </a:ln>
        </p:spPr>
        <p:txBody>
          <a:bodyPr wrap="none" anchor="ctr"/>
          <a:lstStyle/>
          <a:p>
            <a:endParaRPr lang="es-ES">
              <a:latin typeface="Calibri" pitchFamily="34" charset="0"/>
            </a:endParaRPr>
          </a:p>
        </p:txBody>
      </p:sp>
      <p:sp>
        <p:nvSpPr>
          <p:cNvPr id="25609" name="Rectangle 11"/>
          <p:cNvSpPr>
            <a:spLocks noChangeArrowheads="1"/>
          </p:cNvSpPr>
          <p:nvPr/>
        </p:nvSpPr>
        <p:spPr bwMode="auto">
          <a:xfrm>
            <a:off x="179388" y="3716338"/>
            <a:ext cx="1728787" cy="504825"/>
          </a:xfrm>
          <a:prstGeom prst="rect">
            <a:avLst/>
          </a:prstGeom>
          <a:noFill/>
          <a:ln w="9525">
            <a:solidFill>
              <a:schemeClr val="tx2"/>
            </a:solidFill>
            <a:miter lim="800000"/>
            <a:headEnd/>
            <a:tailEnd/>
          </a:ln>
        </p:spPr>
        <p:txBody>
          <a:bodyPr wrap="none" anchor="ctr"/>
          <a:lstStyle/>
          <a:p>
            <a:endParaRPr lang="es-ES">
              <a:latin typeface="Calibri" pitchFamily="34" charset="0"/>
            </a:endParaRPr>
          </a:p>
        </p:txBody>
      </p:sp>
      <p:sp>
        <p:nvSpPr>
          <p:cNvPr id="25610" name="Rectangle 12"/>
          <p:cNvSpPr>
            <a:spLocks noChangeArrowheads="1"/>
          </p:cNvSpPr>
          <p:nvPr/>
        </p:nvSpPr>
        <p:spPr bwMode="auto">
          <a:xfrm>
            <a:off x="2555875" y="260350"/>
            <a:ext cx="1152525" cy="431800"/>
          </a:xfrm>
          <a:prstGeom prst="rect">
            <a:avLst/>
          </a:prstGeom>
          <a:noFill/>
          <a:ln w="9525">
            <a:solidFill>
              <a:srgbClr val="0000FF"/>
            </a:solidFill>
            <a:miter lim="800000"/>
            <a:headEnd/>
            <a:tailEnd/>
          </a:ln>
        </p:spPr>
        <p:txBody>
          <a:bodyPr wrap="none" anchor="ctr"/>
          <a:lstStyle/>
          <a:p>
            <a:endParaRPr lang="es-ES">
              <a:latin typeface="Calibri" pitchFamily="34" charset="0"/>
            </a:endParaRPr>
          </a:p>
        </p:txBody>
      </p:sp>
      <p:sp>
        <p:nvSpPr>
          <p:cNvPr id="25611" name="Rectangle 13"/>
          <p:cNvSpPr>
            <a:spLocks noChangeArrowheads="1"/>
          </p:cNvSpPr>
          <p:nvPr/>
        </p:nvSpPr>
        <p:spPr bwMode="auto">
          <a:xfrm>
            <a:off x="2555875" y="1052513"/>
            <a:ext cx="1152525" cy="431800"/>
          </a:xfrm>
          <a:prstGeom prst="rect">
            <a:avLst/>
          </a:prstGeom>
          <a:noFill/>
          <a:ln w="9525">
            <a:solidFill>
              <a:srgbClr val="0000FF"/>
            </a:solidFill>
            <a:miter lim="800000"/>
            <a:headEnd/>
            <a:tailEnd/>
          </a:ln>
        </p:spPr>
        <p:txBody>
          <a:bodyPr wrap="none" anchor="ctr"/>
          <a:lstStyle/>
          <a:p>
            <a:endParaRPr lang="es-ES">
              <a:latin typeface="Calibri" pitchFamily="34" charset="0"/>
            </a:endParaRPr>
          </a:p>
        </p:txBody>
      </p:sp>
      <p:sp>
        <p:nvSpPr>
          <p:cNvPr id="25612" name="Rectangle 14"/>
          <p:cNvSpPr>
            <a:spLocks noChangeArrowheads="1"/>
          </p:cNvSpPr>
          <p:nvPr/>
        </p:nvSpPr>
        <p:spPr bwMode="auto">
          <a:xfrm>
            <a:off x="2555875" y="1844675"/>
            <a:ext cx="1152525" cy="431800"/>
          </a:xfrm>
          <a:prstGeom prst="rect">
            <a:avLst/>
          </a:prstGeom>
          <a:noFill/>
          <a:ln w="9525">
            <a:solidFill>
              <a:srgbClr val="0000FF"/>
            </a:solidFill>
            <a:miter lim="800000"/>
            <a:headEnd/>
            <a:tailEnd/>
          </a:ln>
        </p:spPr>
        <p:txBody>
          <a:bodyPr wrap="none" anchor="ctr"/>
          <a:lstStyle/>
          <a:p>
            <a:endParaRPr lang="es-ES">
              <a:latin typeface="Calibri" pitchFamily="34" charset="0"/>
            </a:endParaRPr>
          </a:p>
        </p:txBody>
      </p:sp>
      <p:sp>
        <p:nvSpPr>
          <p:cNvPr id="25613" name="Rectangle 15"/>
          <p:cNvSpPr>
            <a:spLocks noChangeArrowheads="1"/>
          </p:cNvSpPr>
          <p:nvPr/>
        </p:nvSpPr>
        <p:spPr bwMode="auto">
          <a:xfrm>
            <a:off x="2484438" y="2636838"/>
            <a:ext cx="1152525" cy="431800"/>
          </a:xfrm>
          <a:prstGeom prst="rect">
            <a:avLst/>
          </a:prstGeom>
          <a:noFill/>
          <a:ln w="9525">
            <a:solidFill>
              <a:srgbClr val="0000FF"/>
            </a:solidFill>
            <a:miter lim="800000"/>
            <a:headEnd/>
            <a:tailEnd/>
          </a:ln>
        </p:spPr>
        <p:txBody>
          <a:bodyPr wrap="none" anchor="ctr"/>
          <a:lstStyle/>
          <a:p>
            <a:endParaRPr lang="es-ES">
              <a:latin typeface="Calibri" pitchFamily="34" charset="0"/>
            </a:endParaRPr>
          </a:p>
        </p:txBody>
      </p:sp>
      <p:sp>
        <p:nvSpPr>
          <p:cNvPr id="25614" name="Rectangle 16"/>
          <p:cNvSpPr>
            <a:spLocks noChangeArrowheads="1"/>
          </p:cNvSpPr>
          <p:nvPr/>
        </p:nvSpPr>
        <p:spPr bwMode="auto">
          <a:xfrm>
            <a:off x="2268538" y="3429000"/>
            <a:ext cx="1727200" cy="863600"/>
          </a:xfrm>
          <a:prstGeom prst="rect">
            <a:avLst/>
          </a:prstGeom>
          <a:noFill/>
          <a:ln w="9525">
            <a:solidFill>
              <a:srgbClr val="0000FF"/>
            </a:solidFill>
            <a:miter lim="800000"/>
            <a:headEnd/>
            <a:tailEnd/>
          </a:ln>
        </p:spPr>
        <p:txBody>
          <a:bodyPr wrap="none" anchor="ctr"/>
          <a:lstStyle/>
          <a:p>
            <a:endParaRPr lang="es-ES">
              <a:latin typeface="Calibri" pitchFamily="34" charset="0"/>
            </a:endParaRPr>
          </a:p>
        </p:txBody>
      </p:sp>
      <p:sp>
        <p:nvSpPr>
          <p:cNvPr id="25615" name="Rectangle 17"/>
          <p:cNvSpPr>
            <a:spLocks noChangeArrowheads="1"/>
          </p:cNvSpPr>
          <p:nvPr/>
        </p:nvSpPr>
        <p:spPr bwMode="auto">
          <a:xfrm>
            <a:off x="2339975" y="4581525"/>
            <a:ext cx="1584325" cy="792163"/>
          </a:xfrm>
          <a:prstGeom prst="rect">
            <a:avLst/>
          </a:prstGeom>
          <a:noFill/>
          <a:ln w="9525">
            <a:solidFill>
              <a:srgbClr val="0000FF"/>
            </a:solidFill>
            <a:miter lim="800000"/>
            <a:headEnd/>
            <a:tailEnd/>
          </a:ln>
        </p:spPr>
        <p:txBody>
          <a:bodyPr wrap="none" anchor="ctr"/>
          <a:lstStyle/>
          <a:p>
            <a:endParaRPr lang="es-ES">
              <a:latin typeface="Calibri" pitchFamily="34" charset="0"/>
            </a:endParaRPr>
          </a:p>
        </p:txBody>
      </p:sp>
      <p:sp>
        <p:nvSpPr>
          <p:cNvPr id="25616" name="Rectangle 18"/>
          <p:cNvSpPr>
            <a:spLocks noChangeArrowheads="1"/>
          </p:cNvSpPr>
          <p:nvPr/>
        </p:nvSpPr>
        <p:spPr bwMode="auto">
          <a:xfrm>
            <a:off x="2339975" y="5805488"/>
            <a:ext cx="1584325" cy="792162"/>
          </a:xfrm>
          <a:prstGeom prst="rect">
            <a:avLst/>
          </a:prstGeom>
          <a:noFill/>
          <a:ln w="9525">
            <a:solidFill>
              <a:srgbClr val="0000FF"/>
            </a:solidFill>
            <a:miter lim="800000"/>
            <a:headEnd/>
            <a:tailEnd/>
          </a:ln>
        </p:spPr>
        <p:txBody>
          <a:bodyPr wrap="none" anchor="ctr"/>
          <a:lstStyle/>
          <a:p>
            <a:endParaRPr lang="es-ES">
              <a:latin typeface="Calibri" pitchFamily="34" charset="0"/>
            </a:endParaRPr>
          </a:p>
        </p:txBody>
      </p:sp>
      <p:sp>
        <p:nvSpPr>
          <p:cNvPr id="25617" name="Rectangle 19"/>
          <p:cNvSpPr>
            <a:spLocks noChangeArrowheads="1"/>
          </p:cNvSpPr>
          <p:nvPr/>
        </p:nvSpPr>
        <p:spPr bwMode="auto">
          <a:xfrm>
            <a:off x="4284663" y="692150"/>
            <a:ext cx="1439862" cy="433388"/>
          </a:xfrm>
          <a:prstGeom prst="rect">
            <a:avLst/>
          </a:prstGeom>
          <a:noFill/>
          <a:ln w="9525">
            <a:solidFill>
              <a:schemeClr val="hlink"/>
            </a:solidFill>
            <a:miter lim="800000"/>
            <a:headEnd/>
            <a:tailEnd/>
          </a:ln>
        </p:spPr>
        <p:txBody>
          <a:bodyPr wrap="none" anchor="ctr"/>
          <a:lstStyle/>
          <a:p>
            <a:pPr algn="ctr" eaLnBrk="0" hangingPunct="0"/>
            <a:endParaRPr lang="es-ES">
              <a:solidFill>
                <a:srgbClr val="CC99FF"/>
              </a:solidFill>
              <a:latin typeface="Calibri" pitchFamily="34" charset="0"/>
            </a:endParaRPr>
          </a:p>
        </p:txBody>
      </p:sp>
      <p:sp>
        <p:nvSpPr>
          <p:cNvPr id="25618" name="Rectangle 20"/>
          <p:cNvSpPr>
            <a:spLocks noChangeArrowheads="1"/>
          </p:cNvSpPr>
          <p:nvPr/>
        </p:nvSpPr>
        <p:spPr bwMode="auto">
          <a:xfrm>
            <a:off x="3995738" y="2205038"/>
            <a:ext cx="2016125" cy="1008062"/>
          </a:xfrm>
          <a:prstGeom prst="rect">
            <a:avLst/>
          </a:prstGeom>
          <a:noFill/>
          <a:ln w="9525">
            <a:solidFill>
              <a:schemeClr val="hlink"/>
            </a:solidFill>
            <a:miter lim="800000"/>
            <a:headEnd/>
            <a:tailEnd/>
          </a:ln>
        </p:spPr>
        <p:txBody>
          <a:bodyPr wrap="none" anchor="ctr"/>
          <a:lstStyle/>
          <a:p>
            <a:pPr algn="ctr" eaLnBrk="0" hangingPunct="0"/>
            <a:endParaRPr lang="es-ES">
              <a:solidFill>
                <a:srgbClr val="CC99FF"/>
              </a:solidFill>
              <a:latin typeface="Calibri" pitchFamily="34" charset="0"/>
            </a:endParaRPr>
          </a:p>
        </p:txBody>
      </p:sp>
      <p:sp>
        <p:nvSpPr>
          <p:cNvPr id="25619" name="Rectangle 21"/>
          <p:cNvSpPr>
            <a:spLocks noChangeArrowheads="1"/>
          </p:cNvSpPr>
          <p:nvPr/>
        </p:nvSpPr>
        <p:spPr bwMode="auto">
          <a:xfrm>
            <a:off x="4643438" y="5229225"/>
            <a:ext cx="1800225" cy="433388"/>
          </a:xfrm>
          <a:prstGeom prst="rect">
            <a:avLst/>
          </a:prstGeom>
          <a:noFill/>
          <a:ln w="9525">
            <a:solidFill>
              <a:schemeClr val="hlink"/>
            </a:solidFill>
            <a:miter lim="800000"/>
            <a:headEnd/>
            <a:tailEnd/>
          </a:ln>
        </p:spPr>
        <p:txBody>
          <a:bodyPr wrap="none" anchor="ctr"/>
          <a:lstStyle/>
          <a:p>
            <a:pPr algn="ctr" eaLnBrk="0" hangingPunct="0"/>
            <a:endParaRPr lang="es-ES">
              <a:solidFill>
                <a:srgbClr val="CC99FF"/>
              </a:solidFill>
              <a:latin typeface="Calibri" pitchFamily="34" charset="0"/>
            </a:endParaRPr>
          </a:p>
        </p:txBody>
      </p:sp>
      <p:sp>
        <p:nvSpPr>
          <p:cNvPr id="25620" name="Line 22"/>
          <p:cNvSpPr>
            <a:spLocks noChangeShapeType="1"/>
          </p:cNvSpPr>
          <p:nvPr/>
        </p:nvSpPr>
        <p:spPr bwMode="auto">
          <a:xfrm flipV="1">
            <a:off x="1908175" y="2924175"/>
            <a:ext cx="576263" cy="792163"/>
          </a:xfrm>
          <a:prstGeom prst="line">
            <a:avLst/>
          </a:prstGeom>
          <a:noFill/>
          <a:ln w="9525">
            <a:solidFill>
              <a:schemeClr val="tx2"/>
            </a:solidFill>
            <a:round/>
            <a:headEnd/>
            <a:tailEnd type="triangle" w="med" len="med"/>
          </a:ln>
        </p:spPr>
        <p:txBody>
          <a:bodyPr/>
          <a:lstStyle/>
          <a:p>
            <a:endParaRPr lang="es-ES"/>
          </a:p>
        </p:txBody>
      </p:sp>
      <p:sp>
        <p:nvSpPr>
          <p:cNvPr id="25621" name="Line 23"/>
          <p:cNvSpPr>
            <a:spLocks noChangeShapeType="1"/>
          </p:cNvSpPr>
          <p:nvPr/>
        </p:nvSpPr>
        <p:spPr bwMode="auto">
          <a:xfrm>
            <a:off x="2051050" y="2420938"/>
            <a:ext cx="433388" cy="431800"/>
          </a:xfrm>
          <a:prstGeom prst="line">
            <a:avLst/>
          </a:prstGeom>
          <a:noFill/>
          <a:ln w="19050">
            <a:solidFill>
              <a:srgbClr val="663300"/>
            </a:solidFill>
            <a:round/>
            <a:headEnd/>
            <a:tailEnd type="triangle" w="med" len="med"/>
          </a:ln>
        </p:spPr>
        <p:txBody>
          <a:bodyPr/>
          <a:lstStyle/>
          <a:p>
            <a:endParaRPr lang="es-ES"/>
          </a:p>
        </p:txBody>
      </p:sp>
      <p:sp>
        <p:nvSpPr>
          <p:cNvPr id="25622" name="Line 24"/>
          <p:cNvSpPr>
            <a:spLocks noChangeShapeType="1"/>
          </p:cNvSpPr>
          <p:nvPr/>
        </p:nvSpPr>
        <p:spPr bwMode="auto">
          <a:xfrm>
            <a:off x="3132138" y="692150"/>
            <a:ext cx="0" cy="360363"/>
          </a:xfrm>
          <a:prstGeom prst="line">
            <a:avLst/>
          </a:prstGeom>
          <a:noFill/>
          <a:ln w="9525">
            <a:solidFill>
              <a:srgbClr val="0000FF"/>
            </a:solidFill>
            <a:round/>
            <a:headEnd/>
            <a:tailEnd type="triangle" w="med" len="med"/>
          </a:ln>
        </p:spPr>
        <p:txBody>
          <a:bodyPr/>
          <a:lstStyle/>
          <a:p>
            <a:endParaRPr lang="es-ES"/>
          </a:p>
        </p:txBody>
      </p:sp>
      <p:sp>
        <p:nvSpPr>
          <p:cNvPr id="25623" name="Line 25"/>
          <p:cNvSpPr>
            <a:spLocks noChangeShapeType="1"/>
          </p:cNvSpPr>
          <p:nvPr/>
        </p:nvSpPr>
        <p:spPr bwMode="auto">
          <a:xfrm>
            <a:off x="3132138" y="1484313"/>
            <a:ext cx="0" cy="360362"/>
          </a:xfrm>
          <a:prstGeom prst="line">
            <a:avLst/>
          </a:prstGeom>
          <a:noFill/>
          <a:ln w="9525">
            <a:solidFill>
              <a:srgbClr val="0000FF"/>
            </a:solidFill>
            <a:round/>
            <a:headEnd/>
            <a:tailEnd type="triangle" w="med" len="med"/>
          </a:ln>
        </p:spPr>
        <p:txBody>
          <a:bodyPr/>
          <a:lstStyle/>
          <a:p>
            <a:endParaRPr lang="es-ES"/>
          </a:p>
        </p:txBody>
      </p:sp>
      <p:sp>
        <p:nvSpPr>
          <p:cNvPr id="25624" name="Line 26"/>
          <p:cNvSpPr>
            <a:spLocks noChangeShapeType="1"/>
          </p:cNvSpPr>
          <p:nvPr/>
        </p:nvSpPr>
        <p:spPr bwMode="auto">
          <a:xfrm>
            <a:off x="3132138" y="2276475"/>
            <a:ext cx="0" cy="360363"/>
          </a:xfrm>
          <a:prstGeom prst="line">
            <a:avLst/>
          </a:prstGeom>
          <a:noFill/>
          <a:ln w="9525">
            <a:solidFill>
              <a:srgbClr val="0000FF"/>
            </a:solidFill>
            <a:round/>
            <a:headEnd/>
            <a:tailEnd type="triangle" w="med" len="med"/>
          </a:ln>
        </p:spPr>
        <p:txBody>
          <a:bodyPr/>
          <a:lstStyle/>
          <a:p>
            <a:endParaRPr lang="es-ES"/>
          </a:p>
        </p:txBody>
      </p:sp>
      <p:sp>
        <p:nvSpPr>
          <p:cNvPr id="25625" name="Line 27"/>
          <p:cNvSpPr>
            <a:spLocks noChangeShapeType="1"/>
          </p:cNvSpPr>
          <p:nvPr/>
        </p:nvSpPr>
        <p:spPr bwMode="auto">
          <a:xfrm flipV="1">
            <a:off x="3132138" y="5373688"/>
            <a:ext cx="0" cy="431800"/>
          </a:xfrm>
          <a:prstGeom prst="line">
            <a:avLst/>
          </a:prstGeom>
          <a:noFill/>
          <a:ln w="9525">
            <a:solidFill>
              <a:srgbClr val="0000FF"/>
            </a:solidFill>
            <a:round/>
            <a:headEnd/>
            <a:tailEnd type="triangle" w="med" len="med"/>
          </a:ln>
        </p:spPr>
        <p:txBody>
          <a:bodyPr/>
          <a:lstStyle/>
          <a:p>
            <a:endParaRPr lang="es-ES"/>
          </a:p>
        </p:txBody>
      </p:sp>
      <p:sp>
        <p:nvSpPr>
          <p:cNvPr id="25626" name="Line 28"/>
          <p:cNvSpPr>
            <a:spLocks noChangeShapeType="1"/>
          </p:cNvSpPr>
          <p:nvPr/>
        </p:nvSpPr>
        <p:spPr bwMode="auto">
          <a:xfrm flipV="1">
            <a:off x="3132138" y="4292600"/>
            <a:ext cx="0" cy="288925"/>
          </a:xfrm>
          <a:prstGeom prst="line">
            <a:avLst/>
          </a:prstGeom>
          <a:noFill/>
          <a:ln w="9525">
            <a:solidFill>
              <a:srgbClr val="0000FF"/>
            </a:solidFill>
            <a:round/>
            <a:headEnd/>
            <a:tailEnd type="triangle" w="med" len="med"/>
          </a:ln>
        </p:spPr>
        <p:txBody>
          <a:bodyPr/>
          <a:lstStyle/>
          <a:p>
            <a:endParaRPr lang="es-ES"/>
          </a:p>
        </p:txBody>
      </p:sp>
      <p:sp>
        <p:nvSpPr>
          <p:cNvPr id="25627" name="Line 29"/>
          <p:cNvSpPr>
            <a:spLocks noChangeShapeType="1"/>
          </p:cNvSpPr>
          <p:nvPr/>
        </p:nvSpPr>
        <p:spPr bwMode="auto">
          <a:xfrm flipV="1">
            <a:off x="3132138" y="3068638"/>
            <a:ext cx="0" cy="360362"/>
          </a:xfrm>
          <a:prstGeom prst="line">
            <a:avLst/>
          </a:prstGeom>
          <a:noFill/>
          <a:ln w="9525">
            <a:solidFill>
              <a:srgbClr val="0000FF"/>
            </a:solidFill>
            <a:round/>
            <a:headEnd/>
            <a:tailEnd type="triangle" w="med" len="med"/>
          </a:ln>
        </p:spPr>
        <p:txBody>
          <a:bodyPr/>
          <a:lstStyle/>
          <a:p>
            <a:endParaRPr lang="es-ES"/>
          </a:p>
        </p:txBody>
      </p:sp>
      <p:sp>
        <p:nvSpPr>
          <p:cNvPr id="25628" name="Line 30"/>
          <p:cNvSpPr>
            <a:spLocks noChangeShapeType="1"/>
          </p:cNvSpPr>
          <p:nvPr/>
        </p:nvSpPr>
        <p:spPr bwMode="auto">
          <a:xfrm>
            <a:off x="3635375" y="2852738"/>
            <a:ext cx="360363" cy="0"/>
          </a:xfrm>
          <a:prstGeom prst="line">
            <a:avLst/>
          </a:prstGeom>
          <a:noFill/>
          <a:ln w="9525">
            <a:solidFill>
              <a:schemeClr val="hlink"/>
            </a:solidFill>
            <a:round/>
            <a:headEnd/>
            <a:tailEnd type="triangle" w="med" len="med"/>
          </a:ln>
        </p:spPr>
        <p:txBody>
          <a:bodyPr/>
          <a:lstStyle/>
          <a:p>
            <a:endParaRPr lang="es-ES"/>
          </a:p>
        </p:txBody>
      </p:sp>
      <p:sp>
        <p:nvSpPr>
          <p:cNvPr id="25629" name="Line 31"/>
          <p:cNvSpPr>
            <a:spLocks noChangeShapeType="1"/>
          </p:cNvSpPr>
          <p:nvPr/>
        </p:nvSpPr>
        <p:spPr bwMode="auto">
          <a:xfrm>
            <a:off x="3779838" y="836613"/>
            <a:ext cx="0" cy="2016125"/>
          </a:xfrm>
          <a:prstGeom prst="line">
            <a:avLst/>
          </a:prstGeom>
          <a:noFill/>
          <a:ln w="9525">
            <a:solidFill>
              <a:schemeClr val="hlink"/>
            </a:solidFill>
            <a:round/>
            <a:headEnd/>
            <a:tailEnd/>
          </a:ln>
        </p:spPr>
        <p:txBody>
          <a:bodyPr/>
          <a:lstStyle/>
          <a:p>
            <a:endParaRPr lang="es-ES"/>
          </a:p>
        </p:txBody>
      </p:sp>
      <p:sp>
        <p:nvSpPr>
          <p:cNvPr id="25630" name="Line 32"/>
          <p:cNvSpPr>
            <a:spLocks noChangeShapeType="1"/>
          </p:cNvSpPr>
          <p:nvPr/>
        </p:nvSpPr>
        <p:spPr bwMode="auto">
          <a:xfrm>
            <a:off x="3779838" y="836613"/>
            <a:ext cx="504825" cy="0"/>
          </a:xfrm>
          <a:prstGeom prst="line">
            <a:avLst/>
          </a:prstGeom>
          <a:noFill/>
          <a:ln w="9525">
            <a:solidFill>
              <a:schemeClr val="hlink"/>
            </a:solidFill>
            <a:round/>
            <a:headEnd/>
            <a:tailEnd type="triangle" w="med" len="med"/>
          </a:ln>
        </p:spPr>
        <p:txBody>
          <a:bodyPr/>
          <a:lstStyle/>
          <a:p>
            <a:endParaRPr lang="es-ES"/>
          </a:p>
        </p:txBody>
      </p:sp>
      <p:sp>
        <p:nvSpPr>
          <p:cNvPr id="25631" name="Line 33"/>
          <p:cNvSpPr>
            <a:spLocks noChangeShapeType="1"/>
          </p:cNvSpPr>
          <p:nvPr/>
        </p:nvSpPr>
        <p:spPr bwMode="auto">
          <a:xfrm>
            <a:off x="3779838" y="2852738"/>
            <a:ext cx="0" cy="431800"/>
          </a:xfrm>
          <a:prstGeom prst="line">
            <a:avLst/>
          </a:prstGeom>
          <a:noFill/>
          <a:ln w="9525">
            <a:solidFill>
              <a:schemeClr val="hlink"/>
            </a:solidFill>
            <a:round/>
            <a:headEnd/>
            <a:tailEnd/>
          </a:ln>
        </p:spPr>
        <p:txBody>
          <a:bodyPr/>
          <a:lstStyle/>
          <a:p>
            <a:endParaRPr lang="es-ES"/>
          </a:p>
        </p:txBody>
      </p:sp>
      <p:sp>
        <p:nvSpPr>
          <p:cNvPr id="25632" name="Line 34"/>
          <p:cNvSpPr>
            <a:spLocks noChangeShapeType="1"/>
          </p:cNvSpPr>
          <p:nvPr/>
        </p:nvSpPr>
        <p:spPr bwMode="auto">
          <a:xfrm>
            <a:off x="3779838" y="3284538"/>
            <a:ext cx="504825" cy="0"/>
          </a:xfrm>
          <a:prstGeom prst="line">
            <a:avLst/>
          </a:prstGeom>
          <a:noFill/>
          <a:ln w="9525">
            <a:solidFill>
              <a:schemeClr val="hlink"/>
            </a:solidFill>
            <a:round/>
            <a:headEnd/>
            <a:tailEnd/>
          </a:ln>
        </p:spPr>
        <p:txBody>
          <a:bodyPr/>
          <a:lstStyle/>
          <a:p>
            <a:endParaRPr lang="es-ES"/>
          </a:p>
        </p:txBody>
      </p:sp>
      <p:sp>
        <p:nvSpPr>
          <p:cNvPr id="25633" name="Line 35"/>
          <p:cNvSpPr>
            <a:spLocks noChangeShapeType="1"/>
          </p:cNvSpPr>
          <p:nvPr/>
        </p:nvSpPr>
        <p:spPr bwMode="auto">
          <a:xfrm>
            <a:off x="4284663" y="3284538"/>
            <a:ext cx="0" cy="2232025"/>
          </a:xfrm>
          <a:prstGeom prst="line">
            <a:avLst/>
          </a:prstGeom>
          <a:noFill/>
          <a:ln w="9525">
            <a:solidFill>
              <a:schemeClr val="hlink"/>
            </a:solidFill>
            <a:round/>
            <a:headEnd/>
            <a:tailEnd/>
          </a:ln>
        </p:spPr>
        <p:txBody>
          <a:bodyPr/>
          <a:lstStyle/>
          <a:p>
            <a:endParaRPr lang="es-ES"/>
          </a:p>
        </p:txBody>
      </p:sp>
      <p:sp>
        <p:nvSpPr>
          <p:cNvPr id="25634" name="Line 36"/>
          <p:cNvSpPr>
            <a:spLocks noChangeShapeType="1"/>
          </p:cNvSpPr>
          <p:nvPr/>
        </p:nvSpPr>
        <p:spPr bwMode="auto">
          <a:xfrm>
            <a:off x="4284663" y="5516563"/>
            <a:ext cx="431800" cy="0"/>
          </a:xfrm>
          <a:prstGeom prst="line">
            <a:avLst/>
          </a:prstGeom>
          <a:noFill/>
          <a:ln w="9525">
            <a:solidFill>
              <a:schemeClr val="hlink"/>
            </a:solidFill>
            <a:round/>
            <a:headEnd/>
            <a:tailEnd type="triangle" w="med" len="med"/>
          </a:ln>
        </p:spPr>
        <p:txBody>
          <a:bodyPr/>
          <a:lstStyle/>
          <a:p>
            <a:endParaRPr lang="es-ES"/>
          </a:p>
        </p:txBody>
      </p:sp>
      <p:sp>
        <p:nvSpPr>
          <p:cNvPr id="25635" name="Line 37"/>
          <p:cNvSpPr>
            <a:spLocks noChangeShapeType="1"/>
          </p:cNvSpPr>
          <p:nvPr/>
        </p:nvSpPr>
        <p:spPr bwMode="auto">
          <a:xfrm>
            <a:off x="6659563" y="765175"/>
            <a:ext cx="0" cy="431800"/>
          </a:xfrm>
          <a:prstGeom prst="line">
            <a:avLst/>
          </a:prstGeom>
          <a:noFill/>
          <a:ln w="9525">
            <a:solidFill>
              <a:srgbClr val="FF6600"/>
            </a:solidFill>
            <a:round/>
            <a:headEnd/>
            <a:tailEnd type="triangle" w="med" len="med"/>
          </a:ln>
        </p:spPr>
        <p:txBody>
          <a:bodyPr/>
          <a:lstStyle/>
          <a:p>
            <a:endParaRPr lang="es-ES"/>
          </a:p>
        </p:txBody>
      </p:sp>
      <p:sp>
        <p:nvSpPr>
          <p:cNvPr id="25636" name="Line 38"/>
          <p:cNvSpPr>
            <a:spLocks noChangeShapeType="1"/>
          </p:cNvSpPr>
          <p:nvPr/>
        </p:nvSpPr>
        <p:spPr bwMode="auto">
          <a:xfrm>
            <a:off x="5724525" y="908050"/>
            <a:ext cx="287338" cy="0"/>
          </a:xfrm>
          <a:prstGeom prst="line">
            <a:avLst/>
          </a:prstGeom>
          <a:noFill/>
          <a:ln w="9525">
            <a:solidFill>
              <a:srgbClr val="FF6600"/>
            </a:solidFill>
            <a:round/>
            <a:headEnd/>
            <a:tailEnd type="triangle" w="med" len="med"/>
          </a:ln>
        </p:spPr>
        <p:txBody>
          <a:bodyPr/>
          <a:lstStyle/>
          <a:p>
            <a:endParaRPr lang="es-ES"/>
          </a:p>
        </p:txBody>
      </p:sp>
      <p:sp>
        <p:nvSpPr>
          <p:cNvPr id="25637" name="Line 39"/>
          <p:cNvSpPr>
            <a:spLocks noChangeShapeType="1"/>
          </p:cNvSpPr>
          <p:nvPr/>
        </p:nvSpPr>
        <p:spPr bwMode="auto">
          <a:xfrm flipV="1">
            <a:off x="6011863" y="2565400"/>
            <a:ext cx="360362" cy="215900"/>
          </a:xfrm>
          <a:prstGeom prst="line">
            <a:avLst/>
          </a:prstGeom>
          <a:noFill/>
          <a:ln w="9525">
            <a:solidFill>
              <a:srgbClr val="FF6600"/>
            </a:solidFill>
            <a:round/>
            <a:headEnd/>
            <a:tailEnd type="triangle" w="med" len="med"/>
          </a:ln>
        </p:spPr>
        <p:txBody>
          <a:bodyPr/>
          <a:lstStyle/>
          <a:p>
            <a:endParaRPr lang="es-ES"/>
          </a:p>
        </p:txBody>
      </p:sp>
      <p:sp>
        <p:nvSpPr>
          <p:cNvPr id="25638" name="Line 40"/>
          <p:cNvSpPr>
            <a:spLocks noChangeShapeType="1"/>
          </p:cNvSpPr>
          <p:nvPr/>
        </p:nvSpPr>
        <p:spPr bwMode="auto">
          <a:xfrm>
            <a:off x="6011863" y="2781300"/>
            <a:ext cx="360362" cy="215900"/>
          </a:xfrm>
          <a:prstGeom prst="line">
            <a:avLst/>
          </a:prstGeom>
          <a:noFill/>
          <a:ln w="9525">
            <a:solidFill>
              <a:srgbClr val="FF6600"/>
            </a:solidFill>
            <a:round/>
            <a:headEnd/>
            <a:tailEnd type="triangle" w="med" len="med"/>
          </a:ln>
        </p:spPr>
        <p:txBody>
          <a:bodyPr/>
          <a:lstStyle/>
          <a:p>
            <a:endParaRPr lang="es-ES"/>
          </a:p>
        </p:txBody>
      </p:sp>
      <p:sp>
        <p:nvSpPr>
          <p:cNvPr id="25639" name="Line 41"/>
          <p:cNvSpPr>
            <a:spLocks noChangeShapeType="1"/>
          </p:cNvSpPr>
          <p:nvPr/>
        </p:nvSpPr>
        <p:spPr bwMode="auto">
          <a:xfrm>
            <a:off x="6516688" y="5516563"/>
            <a:ext cx="431800" cy="0"/>
          </a:xfrm>
          <a:prstGeom prst="line">
            <a:avLst/>
          </a:prstGeom>
          <a:noFill/>
          <a:ln w="9525">
            <a:solidFill>
              <a:srgbClr val="FF6600"/>
            </a:solidFill>
            <a:round/>
            <a:headEnd/>
            <a:tailEnd type="triangle" w="med" len="med"/>
          </a:ln>
        </p:spPr>
        <p:txBody>
          <a:bodyPr/>
          <a:lstStyle/>
          <a:p>
            <a:endParaRPr lang="es-ES"/>
          </a:p>
        </p:txBody>
      </p:sp>
      <p:sp>
        <p:nvSpPr>
          <p:cNvPr id="25640" name="Line 42"/>
          <p:cNvSpPr>
            <a:spLocks noChangeShapeType="1"/>
          </p:cNvSpPr>
          <p:nvPr/>
        </p:nvSpPr>
        <p:spPr bwMode="auto">
          <a:xfrm flipV="1">
            <a:off x="8316913" y="4652963"/>
            <a:ext cx="0" cy="647700"/>
          </a:xfrm>
          <a:prstGeom prst="line">
            <a:avLst/>
          </a:prstGeom>
          <a:noFill/>
          <a:ln w="9525">
            <a:solidFill>
              <a:srgbClr val="FF6600"/>
            </a:solidFill>
            <a:round/>
            <a:headEnd/>
            <a:tailEnd type="triangle" w="med" len="med"/>
          </a:ln>
        </p:spPr>
        <p:txBody>
          <a:bodyPr/>
          <a:lstStyle/>
          <a:p>
            <a:endParaRPr lang="es-ES"/>
          </a:p>
        </p:txBody>
      </p:sp>
      <p:sp>
        <p:nvSpPr>
          <p:cNvPr id="25641" name="Line 43"/>
          <p:cNvSpPr>
            <a:spLocks noChangeShapeType="1"/>
          </p:cNvSpPr>
          <p:nvPr/>
        </p:nvSpPr>
        <p:spPr bwMode="auto">
          <a:xfrm flipV="1">
            <a:off x="7308850" y="1989138"/>
            <a:ext cx="287338" cy="1152525"/>
          </a:xfrm>
          <a:prstGeom prst="line">
            <a:avLst/>
          </a:prstGeom>
          <a:noFill/>
          <a:ln w="9525">
            <a:solidFill>
              <a:srgbClr val="FF6600"/>
            </a:solidFill>
            <a:round/>
            <a:headEnd/>
            <a:tailEnd/>
          </a:ln>
        </p:spPr>
        <p:txBody>
          <a:bodyPr/>
          <a:lstStyle/>
          <a:p>
            <a:endParaRPr lang="es-ES"/>
          </a:p>
        </p:txBody>
      </p:sp>
      <p:sp>
        <p:nvSpPr>
          <p:cNvPr id="25642" name="Line 44"/>
          <p:cNvSpPr>
            <a:spLocks noChangeShapeType="1"/>
          </p:cNvSpPr>
          <p:nvPr/>
        </p:nvSpPr>
        <p:spPr bwMode="auto">
          <a:xfrm flipV="1">
            <a:off x="7308850" y="2565400"/>
            <a:ext cx="287338" cy="576263"/>
          </a:xfrm>
          <a:prstGeom prst="line">
            <a:avLst/>
          </a:prstGeom>
          <a:noFill/>
          <a:ln w="9525">
            <a:solidFill>
              <a:srgbClr val="FF6600"/>
            </a:solidFill>
            <a:round/>
            <a:headEnd/>
            <a:tailEnd/>
          </a:ln>
        </p:spPr>
        <p:txBody>
          <a:bodyPr/>
          <a:lstStyle/>
          <a:p>
            <a:endParaRPr lang="es-ES"/>
          </a:p>
        </p:txBody>
      </p:sp>
      <p:sp>
        <p:nvSpPr>
          <p:cNvPr id="25643" name="Line 45"/>
          <p:cNvSpPr>
            <a:spLocks noChangeShapeType="1"/>
          </p:cNvSpPr>
          <p:nvPr/>
        </p:nvSpPr>
        <p:spPr bwMode="auto">
          <a:xfrm flipV="1">
            <a:off x="7308850" y="2924175"/>
            <a:ext cx="287338" cy="217488"/>
          </a:xfrm>
          <a:prstGeom prst="line">
            <a:avLst/>
          </a:prstGeom>
          <a:noFill/>
          <a:ln w="9525">
            <a:solidFill>
              <a:srgbClr val="FF6600"/>
            </a:solidFill>
            <a:round/>
            <a:headEnd/>
            <a:tailEnd/>
          </a:ln>
        </p:spPr>
        <p:txBody>
          <a:bodyPr/>
          <a:lstStyle/>
          <a:p>
            <a:endParaRPr lang="es-ES"/>
          </a:p>
        </p:txBody>
      </p:sp>
      <p:sp>
        <p:nvSpPr>
          <p:cNvPr id="25644" name="Line 46"/>
          <p:cNvSpPr>
            <a:spLocks noChangeShapeType="1"/>
          </p:cNvSpPr>
          <p:nvPr/>
        </p:nvSpPr>
        <p:spPr bwMode="auto">
          <a:xfrm>
            <a:off x="7308850" y="3141663"/>
            <a:ext cx="215900" cy="574675"/>
          </a:xfrm>
          <a:prstGeom prst="line">
            <a:avLst/>
          </a:prstGeom>
          <a:noFill/>
          <a:ln w="9525">
            <a:solidFill>
              <a:srgbClr val="FF6600"/>
            </a:solidFill>
            <a:round/>
            <a:headEnd/>
            <a:tailEnd/>
          </a:ln>
        </p:spPr>
        <p:txBody>
          <a:bodyPr/>
          <a:lstStyle/>
          <a:p>
            <a:endParaRPr lang="es-ES"/>
          </a:p>
        </p:txBody>
      </p:sp>
      <p:sp>
        <p:nvSpPr>
          <p:cNvPr id="25645" name="Line 47"/>
          <p:cNvSpPr>
            <a:spLocks noChangeShapeType="1"/>
          </p:cNvSpPr>
          <p:nvPr/>
        </p:nvSpPr>
        <p:spPr bwMode="auto">
          <a:xfrm flipV="1">
            <a:off x="7380288" y="1916113"/>
            <a:ext cx="215900" cy="577850"/>
          </a:xfrm>
          <a:prstGeom prst="line">
            <a:avLst/>
          </a:prstGeom>
          <a:noFill/>
          <a:ln w="9525">
            <a:solidFill>
              <a:srgbClr val="0000FF"/>
            </a:solidFill>
            <a:round/>
            <a:headEnd/>
            <a:tailEnd/>
          </a:ln>
        </p:spPr>
        <p:txBody>
          <a:bodyPr/>
          <a:lstStyle/>
          <a:p>
            <a:endParaRPr lang="es-ES"/>
          </a:p>
        </p:txBody>
      </p:sp>
      <p:sp>
        <p:nvSpPr>
          <p:cNvPr id="25646" name="Line 48"/>
          <p:cNvSpPr>
            <a:spLocks noChangeShapeType="1"/>
          </p:cNvSpPr>
          <p:nvPr/>
        </p:nvSpPr>
        <p:spPr bwMode="auto">
          <a:xfrm>
            <a:off x="7380288" y="2422525"/>
            <a:ext cx="144462" cy="646113"/>
          </a:xfrm>
          <a:prstGeom prst="line">
            <a:avLst/>
          </a:prstGeom>
          <a:noFill/>
          <a:ln w="9525">
            <a:solidFill>
              <a:srgbClr val="0000FF"/>
            </a:solidFill>
            <a:round/>
            <a:headEnd/>
            <a:tailEnd/>
          </a:ln>
        </p:spPr>
        <p:txBody>
          <a:bodyPr/>
          <a:lstStyle/>
          <a:p>
            <a:endParaRPr lang="es-ES"/>
          </a:p>
        </p:txBody>
      </p:sp>
      <p:sp>
        <p:nvSpPr>
          <p:cNvPr id="25647" name="Line 49"/>
          <p:cNvSpPr>
            <a:spLocks noChangeShapeType="1"/>
          </p:cNvSpPr>
          <p:nvPr/>
        </p:nvSpPr>
        <p:spPr bwMode="auto">
          <a:xfrm>
            <a:off x="7380288" y="2422525"/>
            <a:ext cx="144462" cy="1293813"/>
          </a:xfrm>
          <a:prstGeom prst="line">
            <a:avLst/>
          </a:prstGeom>
          <a:noFill/>
          <a:ln w="9525">
            <a:solidFill>
              <a:srgbClr val="0000FF"/>
            </a:solidFill>
            <a:round/>
            <a:headEnd/>
            <a:tailEnd/>
          </a:ln>
        </p:spPr>
        <p:txBody>
          <a:bodyPr/>
          <a:lstStyle/>
          <a:p>
            <a:endParaRPr lang="es-ES"/>
          </a:p>
        </p:txBody>
      </p:sp>
      <p:sp>
        <p:nvSpPr>
          <p:cNvPr id="25648" name="Line 51"/>
          <p:cNvSpPr>
            <a:spLocks noChangeShapeType="1"/>
          </p:cNvSpPr>
          <p:nvPr/>
        </p:nvSpPr>
        <p:spPr bwMode="auto">
          <a:xfrm>
            <a:off x="7380288" y="2493963"/>
            <a:ext cx="144462" cy="71437"/>
          </a:xfrm>
          <a:prstGeom prst="line">
            <a:avLst/>
          </a:prstGeom>
          <a:noFill/>
          <a:ln w="9525">
            <a:solidFill>
              <a:srgbClr val="0000FF"/>
            </a:solidFill>
            <a:round/>
            <a:headEnd/>
            <a:tailEnd/>
          </a:ln>
        </p:spPr>
        <p:txBody>
          <a:bodyPr/>
          <a:lstStyle/>
          <a:p>
            <a:endParaRPr lang="es-ES"/>
          </a:p>
        </p:txBody>
      </p:sp>
      <p:pic>
        <p:nvPicPr>
          <p:cNvPr id="25649" name="Imagen 5"/>
          <p:cNvPicPr>
            <a:picLocks noChangeAspect="1"/>
          </p:cNvPicPr>
          <p:nvPr/>
        </p:nvPicPr>
        <p:blipFill>
          <a:blip r:embed="rId2" cstate="print"/>
          <a:srcRect/>
          <a:stretch>
            <a:fillRect/>
          </a:stretch>
        </p:blipFill>
        <p:spPr bwMode="auto">
          <a:xfrm>
            <a:off x="323850" y="452438"/>
            <a:ext cx="1655763" cy="1104900"/>
          </a:xfrm>
          <a:prstGeom prst="rect">
            <a:avLst/>
          </a:prstGeom>
          <a:noFill/>
          <a:ln w="9525">
            <a:noFill/>
            <a:miter lim="800000"/>
            <a:headEnd/>
            <a:tailEnd/>
          </a:ln>
        </p:spPr>
      </p:pic>
      <p:pic>
        <p:nvPicPr>
          <p:cNvPr id="25650" name="Imagen 6"/>
          <p:cNvPicPr>
            <a:picLocks noChangeAspect="1"/>
          </p:cNvPicPr>
          <p:nvPr/>
        </p:nvPicPr>
        <p:blipFill>
          <a:blip r:embed="rId3" cstate="print"/>
          <a:srcRect/>
          <a:stretch>
            <a:fillRect/>
          </a:stretch>
        </p:blipFill>
        <p:spPr bwMode="auto">
          <a:xfrm>
            <a:off x="179388" y="4581525"/>
            <a:ext cx="1846262" cy="1225550"/>
          </a:xfrm>
          <a:prstGeom prst="rect">
            <a:avLst/>
          </a:prstGeom>
          <a:noFill/>
          <a:ln w="9525">
            <a:noFill/>
            <a:miter lim="800000"/>
            <a:headEnd/>
            <a:tailEnd/>
          </a:ln>
        </p:spPr>
      </p:pic>
      <p:pic>
        <p:nvPicPr>
          <p:cNvPr id="25651" name="Imagen 9"/>
          <p:cNvPicPr>
            <a:picLocks noChangeAspect="1"/>
          </p:cNvPicPr>
          <p:nvPr/>
        </p:nvPicPr>
        <p:blipFill>
          <a:blip r:embed="rId4" cstate="print"/>
          <a:srcRect/>
          <a:stretch>
            <a:fillRect/>
          </a:stretch>
        </p:blipFill>
        <p:spPr bwMode="auto">
          <a:xfrm>
            <a:off x="250825" y="2636838"/>
            <a:ext cx="1658938" cy="933450"/>
          </a:xfrm>
          <a:prstGeom prst="rect">
            <a:avLst/>
          </a:prstGeom>
          <a:noFill/>
          <a:ln w="9525">
            <a:noFill/>
            <a:miter lim="800000"/>
            <a:headEnd/>
            <a:tailEnd/>
          </a:ln>
        </p:spPr>
      </p:pic>
      <p:pic>
        <p:nvPicPr>
          <p:cNvPr id="25652" name="Imagen 10"/>
          <p:cNvPicPr>
            <a:picLocks noChangeAspect="1"/>
          </p:cNvPicPr>
          <p:nvPr/>
        </p:nvPicPr>
        <p:blipFill>
          <a:blip r:embed="rId5" cstate="print"/>
          <a:srcRect/>
          <a:stretch>
            <a:fillRect/>
          </a:stretch>
        </p:blipFill>
        <p:spPr bwMode="auto">
          <a:xfrm>
            <a:off x="4643438" y="3573463"/>
            <a:ext cx="1822450" cy="1366837"/>
          </a:xfrm>
          <a:prstGeom prst="rect">
            <a:avLst/>
          </a:prstGeom>
          <a:noFill/>
          <a:ln w="9525">
            <a:noFill/>
            <a:miter lim="800000"/>
            <a:headEnd/>
            <a:tailEnd/>
          </a:ln>
        </p:spPr>
      </p:pic>
      <p:pic>
        <p:nvPicPr>
          <p:cNvPr id="25653" name="Imagen 11"/>
          <p:cNvPicPr>
            <a:picLocks noChangeAspect="1"/>
          </p:cNvPicPr>
          <p:nvPr/>
        </p:nvPicPr>
        <p:blipFill>
          <a:blip r:embed="rId6" cstate="print"/>
          <a:srcRect/>
          <a:stretch>
            <a:fillRect/>
          </a:stretch>
        </p:blipFill>
        <p:spPr bwMode="auto">
          <a:xfrm>
            <a:off x="4284663" y="1196975"/>
            <a:ext cx="1397000" cy="936625"/>
          </a:xfrm>
          <a:prstGeom prst="rect">
            <a:avLst/>
          </a:prstGeom>
          <a:noFill/>
          <a:ln w="9525">
            <a:noFill/>
            <a:miter lim="800000"/>
            <a:headEnd/>
            <a:tailEnd/>
          </a:ln>
        </p:spPr>
      </p:pic>
      <p:pic>
        <p:nvPicPr>
          <p:cNvPr id="25654" name="Imagen 12"/>
          <p:cNvPicPr>
            <a:picLocks noChangeAspect="1"/>
          </p:cNvPicPr>
          <p:nvPr/>
        </p:nvPicPr>
        <p:blipFill>
          <a:blip r:embed="rId7" cstate="print"/>
          <a:srcRect/>
          <a:stretch>
            <a:fillRect/>
          </a:stretch>
        </p:blipFill>
        <p:spPr bwMode="auto">
          <a:xfrm>
            <a:off x="4859338" y="5732463"/>
            <a:ext cx="1398587" cy="1009650"/>
          </a:xfrm>
          <a:prstGeom prst="rect">
            <a:avLst/>
          </a:prstGeom>
          <a:noFill/>
          <a:ln w="9525">
            <a:noFill/>
            <a:miter lim="800000"/>
            <a:headEnd/>
            <a:tailEnd/>
          </a:ln>
        </p:spPr>
      </p:pic>
      <p:pic>
        <p:nvPicPr>
          <p:cNvPr id="25655" name="Imagen 13"/>
          <p:cNvPicPr>
            <a:picLocks noChangeAspect="1"/>
          </p:cNvPicPr>
          <p:nvPr/>
        </p:nvPicPr>
        <p:blipFill>
          <a:blip r:embed="rId8" cstate="print"/>
          <a:srcRect/>
          <a:stretch>
            <a:fillRect/>
          </a:stretch>
        </p:blipFill>
        <p:spPr bwMode="auto">
          <a:xfrm>
            <a:off x="7667625" y="620713"/>
            <a:ext cx="1311275" cy="587375"/>
          </a:xfrm>
          <a:prstGeom prst="rect">
            <a:avLst/>
          </a:prstGeom>
          <a:noFill/>
          <a:ln w="9525">
            <a:noFill/>
            <a:miter lim="800000"/>
            <a:headEnd/>
            <a:tailEnd/>
          </a:ln>
        </p:spPr>
      </p:pic>
      <p:pic>
        <p:nvPicPr>
          <p:cNvPr id="25656" name="Imagen 14"/>
          <p:cNvPicPr>
            <a:picLocks noChangeAspect="1"/>
          </p:cNvPicPr>
          <p:nvPr/>
        </p:nvPicPr>
        <p:blipFill>
          <a:blip r:embed="rId9" cstate="print"/>
          <a:srcRect/>
          <a:stretch>
            <a:fillRect/>
          </a:stretch>
        </p:blipFill>
        <p:spPr bwMode="auto">
          <a:xfrm>
            <a:off x="6660232" y="5856288"/>
            <a:ext cx="1873250" cy="1001712"/>
          </a:xfrm>
          <a:prstGeom prst="rect">
            <a:avLst/>
          </a:prstGeom>
          <a:noFill/>
          <a:ln w="9525">
            <a:noFill/>
            <a:miter lim="800000"/>
            <a:headEnd/>
            <a:tailEnd/>
          </a:ln>
        </p:spPr>
      </p:pic>
    </p:spTree>
    <p:extLst>
      <p:ext uri="{BB962C8B-B14F-4D97-AF65-F5344CB8AC3E}">
        <p14:creationId xmlns:p14="http://schemas.microsoft.com/office/powerpoint/2010/main" xmlns="" val="1499487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2916238" y="2012950"/>
            <a:ext cx="3024187" cy="795338"/>
          </a:xfrm>
          <a:prstGeom prst="rect">
            <a:avLst/>
          </a:prstGeom>
          <a:solidFill>
            <a:schemeClr val="bg1"/>
          </a:solidFill>
          <a:ln w="38100">
            <a:solidFill>
              <a:srgbClr val="00B0F0"/>
            </a:solidFill>
            <a:miter lim="800000"/>
            <a:headEnd/>
            <a:tailEnd/>
          </a:ln>
        </p:spPr>
        <p:txBody>
          <a:bodyPr anchor="ctr">
            <a:spAutoFit/>
          </a:bodyPr>
          <a:lstStyle/>
          <a:p>
            <a:pPr marL="342900" indent="-342900" algn="ctr">
              <a:spcBef>
                <a:spcPct val="20000"/>
              </a:spcBef>
            </a:pPr>
            <a:r>
              <a:rPr lang="es-MX" sz="2400" b="1">
                <a:solidFill>
                  <a:srgbClr val="00B050"/>
                </a:solidFill>
                <a:latin typeface="Candara" pitchFamily="34" charset="0"/>
              </a:rPr>
              <a:t>PERSPECTIVAS DE LA</a:t>
            </a:r>
          </a:p>
          <a:p>
            <a:pPr marL="342900" indent="-342900" algn="ctr">
              <a:lnSpc>
                <a:spcPct val="65000"/>
              </a:lnSpc>
              <a:spcBef>
                <a:spcPct val="20000"/>
              </a:spcBef>
            </a:pPr>
            <a:r>
              <a:rPr lang="es-MX" sz="2400" b="1">
                <a:solidFill>
                  <a:srgbClr val="00B050"/>
                </a:solidFill>
                <a:latin typeface="Candara" pitchFamily="34" charset="0"/>
              </a:rPr>
              <a:t>PALEO</a:t>
            </a:r>
          </a:p>
        </p:txBody>
      </p:sp>
      <p:sp>
        <p:nvSpPr>
          <p:cNvPr id="33795" name="Rectangle 8"/>
          <p:cNvSpPr>
            <a:spLocks noChangeArrowheads="1"/>
          </p:cNvSpPr>
          <p:nvPr/>
        </p:nvSpPr>
        <p:spPr bwMode="auto">
          <a:xfrm>
            <a:off x="323850" y="2698750"/>
            <a:ext cx="2339975" cy="309563"/>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2000" b="1">
                <a:solidFill>
                  <a:srgbClr val="0070C0"/>
                </a:solidFill>
                <a:latin typeface="Calibri" pitchFamily="34" charset="0"/>
              </a:rPr>
              <a:t>Macropaleotología</a:t>
            </a:r>
          </a:p>
        </p:txBody>
      </p:sp>
      <p:sp>
        <p:nvSpPr>
          <p:cNvPr id="33796" name="Rectangle 9"/>
          <p:cNvSpPr>
            <a:spLocks noChangeArrowheads="1"/>
          </p:cNvSpPr>
          <p:nvPr/>
        </p:nvSpPr>
        <p:spPr bwMode="auto">
          <a:xfrm>
            <a:off x="250825" y="3500438"/>
            <a:ext cx="2232025" cy="846137"/>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2000" b="1">
                <a:solidFill>
                  <a:srgbClr val="0070C0"/>
                </a:solidFill>
                <a:latin typeface="Calibri" pitchFamily="34" charset="0"/>
              </a:rPr>
              <a:t>Evidencias sobre</a:t>
            </a:r>
          </a:p>
          <a:p>
            <a:pPr marL="342900" indent="-342900" algn="ctr">
              <a:lnSpc>
                <a:spcPct val="65000"/>
              </a:lnSpc>
              <a:spcBef>
                <a:spcPct val="20000"/>
              </a:spcBef>
            </a:pPr>
            <a:r>
              <a:rPr lang="es-MX" sz="2000" b="1">
                <a:solidFill>
                  <a:srgbClr val="0070C0"/>
                </a:solidFill>
                <a:latin typeface="Calibri" pitchFamily="34" charset="0"/>
              </a:rPr>
              <a:t>mecanismos de</a:t>
            </a:r>
          </a:p>
          <a:p>
            <a:pPr marL="342900" indent="-342900" algn="ctr">
              <a:lnSpc>
                <a:spcPct val="65000"/>
              </a:lnSpc>
              <a:spcBef>
                <a:spcPct val="20000"/>
              </a:spcBef>
            </a:pPr>
            <a:r>
              <a:rPr lang="es-MX" sz="2000" b="1">
                <a:solidFill>
                  <a:srgbClr val="0070C0"/>
                </a:solidFill>
                <a:latin typeface="Calibri" pitchFamily="34" charset="0"/>
              </a:rPr>
              <a:t>evolución</a:t>
            </a:r>
          </a:p>
        </p:txBody>
      </p:sp>
      <p:sp>
        <p:nvSpPr>
          <p:cNvPr id="33797" name="Rectangle 10"/>
          <p:cNvSpPr>
            <a:spLocks noChangeArrowheads="1"/>
          </p:cNvSpPr>
          <p:nvPr/>
        </p:nvSpPr>
        <p:spPr bwMode="auto">
          <a:xfrm>
            <a:off x="323850" y="5013325"/>
            <a:ext cx="2089150" cy="1104900"/>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2000" b="1">
                <a:solidFill>
                  <a:srgbClr val="0070C0"/>
                </a:solidFill>
                <a:latin typeface="Calibri" pitchFamily="34" charset="0"/>
              </a:rPr>
              <a:t>Evidencias de</a:t>
            </a:r>
          </a:p>
          <a:p>
            <a:pPr marL="342900" indent="-342900" algn="ctr">
              <a:lnSpc>
                <a:spcPct val="65000"/>
              </a:lnSpc>
              <a:spcBef>
                <a:spcPct val="20000"/>
              </a:spcBef>
            </a:pPr>
            <a:r>
              <a:rPr lang="es-MX" sz="2000" b="1">
                <a:solidFill>
                  <a:srgbClr val="0070C0"/>
                </a:solidFill>
                <a:latin typeface="Calibri" pitchFamily="34" charset="0"/>
              </a:rPr>
              <a:t>la crisis de</a:t>
            </a:r>
          </a:p>
          <a:p>
            <a:pPr marL="342900" indent="-342900" algn="ctr">
              <a:lnSpc>
                <a:spcPct val="65000"/>
              </a:lnSpc>
              <a:spcBef>
                <a:spcPct val="20000"/>
              </a:spcBef>
            </a:pPr>
            <a:r>
              <a:rPr lang="es-MX" sz="2000" b="1">
                <a:solidFill>
                  <a:srgbClr val="0070C0"/>
                </a:solidFill>
                <a:latin typeface="Calibri" pitchFamily="34" charset="0"/>
              </a:rPr>
              <a:t>las historias de </a:t>
            </a:r>
          </a:p>
          <a:p>
            <a:pPr marL="342900" indent="-342900" algn="ctr">
              <a:lnSpc>
                <a:spcPct val="65000"/>
              </a:lnSpc>
              <a:spcBef>
                <a:spcPct val="20000"/>
              </a:spcBef>
            </a:pPr>
            <a:r>
              <a:rPr lang="es-MX" sz="2000" b="1">
                <a:solidFill>
                  <a:srgbClr val="0070C0"/>
                </a:solidFill>
                <a:latin typeface="Calibri" pitchFamily="34" charset="0"/>
              </a:rPr>
              <a:t>la vida</a:t>
            </a:r>
          </a:p>
        </p:txBody>
      </p:sp>
      <p:sp>
        <p:nvSpPr>
          <p:cNvPr id="33798" name="Rectangle 11"/>
          <p:cNvSpPr>
            <a:spLocks noChangeArrowheads="1"/>
          </p:cNvSpPr>
          <p:nvPr/>
        </p:nvSpPr>
        <p:spPr bwMode="auto">
          <a:xfrm>
            <a:off x="2987675" y="3429000"/>
            <a:ext cx="2663825" cy="1104900"/>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2000" b="1">
                <a:solidFill>
                  <a:srgbClr val="0070C0"/>
                </a:solidFill>
                <a:latin typeface="Calibri" pitchFamily="34" charset="0"/>
              </a:rPr>
              <a:t>Interpretaciones de </a:t>
            </a:r>
          </a:p>
          <a:p>
            <a:pPr marL="342900" indent="-342900" algn="ctr">
              <a:lnSpc>
                <a:spcPct val="65000"/>
              </a:lnSpc>
              <a:spcBef>
                <a:spcPct val="20000"/>
              </a:spcBef>
            </a:pPr>
            <a:r>
              <a:rPr lang="es-MX" sz="2000" b="1">
                <a:solidFill>
                  <a:srgbClr val="0070C0"/>
                </a:solidFill>
                <a:latin typeface="Calibri" pitchFamily="34" charset="0"/>
              </a:rPr>
              <a:t>las relaciones</a:t>
            </a:r>
          </a:p>
          <a:p>
            <a:pPr marL="342900" indent="-342900" algn="ctr">
              <a:lnSpc>
                <a:spcPct val="65000"/>
              </a:lnSpc>
              <a:spcBef>
                <a:spcPct val="20000"/>
              </a:spcBef>
            </a:pPr>
            <a:r>
              <a:rPr lang="es-MX" sz="2000" b="1">
                <a:solidFill>
                  <a:srgbClr val="0070C0"/>
                </a:solidFill>
                <a:latin typeface="Calibri" pitchFamily="34" charset="0"/>
              </a:rPr>
              <a:t>filéticas y</a:t>
            </a:r>
          </a:p>
          <a:p>
            <a:pPr marL="342900" indent="-342900" algn="ctr">
              <a:lnSpc>
                <a:spcPct val="65000"/>
              </a:lnSpc>
              <a:spcBef>
                <a:spcPct val="20000"/>
              </a:spcBef>
            </a:pPr>
            <a:r>
              <a:rPr lang="es-MX" sz="2000" b="1">
                <a:solidFill>
                  <a:srgbClr val="0070C0"/>
                </a:solidFill>
                <a:latin typeface="Calibri" pitchFamily="34" charset="0"/>
              </a:rPr>
              <a:t>filogenéticas</a:t>
            </a:r>
          </a:p>
        </p:txBody>
      </p:sp>
      <p:sp>
        <p:nvSpPr>
          <p:cNvPr id="33799" name="Rectangle 12"/>
          <p:cNvSpPr>
            <a:spLocks noChangeArrowheads="1"/>
          </p:cNvSpPr>
          <p:nvPr/>
        </p:nvSpPr>
        <p:spPr bwMode="auto">
          <a:xfrm>
            <a:off x="3059113" y="4868863"/>
            <a:ext cx="2449512" cy="1363662"/>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2000" b="1">
                <a:solidFill>
                  <a:srgbClr val="0070C0"/>
                </a:solidFill>
                <a:latin typeface="Calibri" pitchFamily="34" charset="0"/>
              </a:rPr>
              <a:t>Deducción de la</a:t>
            </a:r>
          </a:p>
          <a:p>
            <a:pPr marL="342900" indent="-342900" algn="ctr">
              <a:lnSpc>
                <a:spcPct val="65000"/>
              </a:lnSpc>
              <a:spcBef>
                <a:spcPct val="20000"/>
              </a:spcBef>
            </a:pPr>
            <a:r>
              <a:rPr lang="es-MX" sz="2000" b="1">
                <a:solidFill>
                  <a:srgbClr val="0070C0"/>
                </a:solidFill>
                <a:latin typeface="Calibri" pitchFamily="34" charset="0"/>
              </a:rPr>
              <a:t>distribución de </a:t>
            </a:r>
          </a:p>
          <a:p>
            <a:pPr marL="342900" indent="-342900" algn="ctr">
              <a:lnSpc>
                <a:spcPct val="65000"/>
              </a:lnSpc>
              <a:spcBef>
                <a:spcPct val="20000"/>
              </a:spcBef>
            </a:pPr>
            <a:r>
              <a:rPr lang="es-MX" sz="2000" b="1">
                <a:solidFill>
                  <a:srgbClr val="0070C0"/>
                </a:solidFill>
                <a:latin typeface="Calibri" pitchFamily="34" charset="0"/>
              </a:rPr>
              <a:t>los océanos y</a:t>
            </a:r>
          </a:p>
          <a:p>
            <a:pPr marL="342900" indent="-342900" algn="ctr">
              <a:lnSpc>
                <a:spcPct val="65000"/>
              </a:lnSpc>
              <a:spcBef>
                <a:spcPct val="20000"/>
              </a:spcBef>
            </a:pPr>
            <a:r>
              <a:rPr lang="es-MX" sz="2000" b="1">
                <a:solidFill>
                  <a:srgbClr val="0070C0"/>
                </a:solidFill>
                <a:latin typeface="Calibri" pitchFamily="34" charset="0"/>
              </a:rPr>
              <a:t>continentes </a:t>
            </a:r>
          </a:p>
          <a:p>
            <a:pPr marL="342900" indent="-342900" algn="ctr">
              <a:lnSpc>
                <a:spcPct val="65000"/>
              </a:lnSpc>
              <a:spcBef>
                <a:spcPct val="20000"/>
              </a:spcBef>
            </a:pPr>
            <a:r>
              <a:rPr lang="es-MX" sz="2000" b="1">
                <a:solidFill>
                  <a:srgbClr val="0070C0"/>
                </a:solidFill>
                <a:latin typeface="Calibri" pitchFamily="34" charset="0"/>
              </a:rPr>
              <a:t>en el pasado</a:t>
            </a:r>
          </a:p>
        </p:txBody>
      </p:sp>
      <p:sp>
        <p:nvSpPr>
          <p:cNvPr id="33800" name="Rectangle 13"/>
          <p:cNvSpPr>
            <a:spLocks noChangeArrowheads="1"/>
          </p:cNvSpPr>
          <p:nvPr/>
        </p:nvSpPr>
        <p:spPr bwMode="auto">
          <a:xfrm>
            <a:off x="6227763" y="2481263"/>
            <a:ext cx="2592387" cy="309562"/>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2000" b="1">
                <a:solidFill>
                  <a:srgbClr val="0070C0"/>
                </a:solidFill>
                <a:latin typeface="Calibri" pitchFamily="34" charset="0"/>
              </a:rPr>
              <a:t>Micropaleontología</a:t>
            </a:r>
          </a:p>
        </p:txBody>
      </p:sp>
      <p:sp>
        <p:nvSpPr>
          <p:cNvPr id="33801" name="Rectangle 14"/>
          <p:cNvSpPr>
            <a:spLocks noChangeArrowheads="1"/>
          </p:cNvSpPr>
          <p:nvPr/>
        </p:nvSpPr>
        <p:spPr bwMode="auto">
          <a:xfrm>
            <a:off x="6227763" y="2997200"/>
            <a:ext cx="2592387" cy="1104900"/>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2000" b="1">
                <a:solidFill>
                  <a:srgbClr val="0070C0"/>
                </a:solidFill>
                <a:latin typeface="Calibri" pitchFamily="34" charset="0"/>
              </a:rPr>
              <a:t>Búsqueda de mejores</a:t>
            </a:r>
          </a:p>
          <a:p>
            <a:pPr marL="342900" indent="-342900" algn="ctr">
              <a:lnSpc>
                <a:spcPct val="65000"/>
              </a:lnSpc>
              <a:spcBef>
                <a:spcPct val="20000"/>
              </a:spcBef>
            </a:pPr>
            <a:r>
              <a:rPr lang="es-MX" sz="2000" b="1">
                <a:solidFill>
                  <a:srgbClr val="0070C0"/>
                </a:solidFill>
                <a:latin typeface="Calibri" pitchFamily="34" charset="0"/>
              </a:rPr>
              <a:t>bioindicadores para </a:t>
            </a:r>
          </a:p>
          <a:p>
            <a:pPr marL="342900" indent="-342900" algn="ctr">
              <a:lnSpc>
                <a:spcPct val="65000"/>
              </a:lnSpc>
              <a:spcBef>
                <a:spcPct val="20000"/>
              </a:spcBef>
            </a:pPr>
            <a:r>
              <a:rPr lang="es-MX" sz="2000" b="1">
                <a:solidFill>
                  <a:srgbClr val="0070C0"/>
                </a:solidFill>
                <a:latin typeface="Calibri" pitchFamily="34" charset="0"/>
              </a:rPr>
              <a:t>la explotación de</a:t>
            </a:r>
          </a:p>
          <a:p>
            <a:pPr marL="342900" indent="-342900" algn="ctr">
              <a:lnSpc>
                <a:spcPct val="65000"/>
              </a:lnSpc>
              <a:spcBef>
                <a:spcPct val="20000"/>
              </a:spcBef>
            </a:pPr>
            <a:r>
              <a:rPr lang="es-MX" sz="2000" b="1">
                <a:solidFill>
                  <a:srgbClr val="0070C0"/>
                </a:solidFill>
                <a:latin typeface="Calibri" pitchFamily="34" charset="0"/>
              </a:rPr>
              <a:t>energéticos</a:t>
            </a:r>
          </a:p>
        </p:txBody>
      </p:sp>
      <p:sp>
        <p:nvSpPr>
          <p:cNvPr id="33802" name="Rectangle 15"/>
          <p:cNvSpPr>
            <a:spLocks noChangeArrowheads="1"/>
          </p:cNvSpPr>
          <p:nvPr/>
        </p:nvSpPr>
        <p:spPr bwMode="auto">
          <a:xfrm>
            <a:off x="5867400" y="5281613"/>
            <a:ext cx="3168650" cy="1363662"/>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2000" b="1">
                <a:solidFill>
                  <a:srgbClr val="0070C0"/>
                </a:solidFill>
                <a:latin typeface="Calibri" pitchFamily="34" charset="0"/>
              </a:rPr>
              <a:t>Mejor compresión de</a:t>
            </a:r>
          </a:p>
          <a:p>
            <a:pPr marL="342900" indent="-342900" algn="ctr">
              <a:lnSpc>
                <a:spcPct val="65000"/>
              </a:lnSpc>
              <a:spcBef>
                <a:spcPct val="20000"/>
              </a:spcBef>
            </a:pPr>
            <a:r>
              <a:rPr lang="es-MX" sz="2000" b="1">
                <a:solidFill>
                  <a:srgbClr val="0070C0"/>
                </a:solidFill>
                <a:latin typeface="Calibri" pitchFamily="34" charset="0"/>
              </a:rPr>
              <a:t>la historia biogeoquímica</a:t>
            </a:r>
          </a:p>
          <a:p>
            <a:pPr marL="342900" indent="-342900" algn="ctr">
              <a:lnSpc>
                <a:spcPct val="65000"/>
              </a:lnSpc>
              <a:spcBef>
                <a:spcPct val="20000"/>
              </a:spcBef>
            </a:pPr>
            <a:r>
              <a:rPr lang="es-MX" sz="2000" b="1">
                <a:solidFill>
                  <a:srgbClr val="0070C0"/>
                </a:solidFill>
                <a:latin typeface="Calibri" pitchFamily="34" charset="0"/>
              </a:rPr>
              <a:t>por radioisótopos</a:t>
            </a:r>
          </a:p>
          <a:p>
            <a:pPr marL="342900" indent="-342900" algn="ctr">
              <a:lnSpc>
                <a:spcPct val="65000"/>
              </a:lnSpc>
              <a:spcBef>
                <a:spcPct val="20000"/>
              </a:spcBef>
            </a:pPr>
            <a:r>
              <a:rPr lang="es-MX" sz="2000" b="1">
                <a:solidFill>
                  <a:srgbClr val="0070C0"/>
                </a:solidFill>
                <a:latin typeface="Calibri" pitchFamily="34" charset="0"/>
              </a:rPr>
              <a:t>y de la productividad</a:t>
            </a:r>
          </a:p>
          <a:p>
            <a:pPr marL="342900" indent="-342900" algn="ctr">
              <a:lnSpc>
                <a:spcPct val="65000"/>
              </a:lnSpc>
              <a:spcBef>
                <a:spcPct val="20000"/>
              </a:spcBef>
            </a:pPr>
            <a:r>
              <a:rPr lang="es-MX" sz="2000" b="1">
                <a:solidFill>
                  <a:srgbClr val="0070C0"/>
                </a:solidFill>
                <a:latin typeface="Calibri" pitchFamily="34" charset="0"/>
              </a:rPr>
              <a:t>por isótopos estables</a:t>
            </a:r>
          </a:p>
        </p:txBody>
      </p:sp>
      <p:sp>
        <p:nvSpPr>
          <p:cNvPr id="33803" name="Rectangle 16"/>
          <p:cNvSpPr>
            <a:spLocks noChangeArrowheads="1"/>
          </p:cNvSpPr>
          <p:nvPr/>
        </p:nvSpPr>
        <p:spPr bwMode="auto">
          <a:xfrm>
            <a:off x="6227763" y="4292600"/>
            <a:ext cx="2592387" cy="846138"/>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2000" b="1">
                <a:solidFill>
                  <a:srgbClr val="0070C0"/>
                </a:solidFill>
                <a:latin typeface="Calibri" pitchFamily="34" charset="0"/>
              </a:rPr>
              <a:t>Herramientas</a:t>
            </a:r>
          </a:p>
          <a:p>
            <a:pPr marL="342900" indent="-342900" algn="ctr">
              <a:lnSpc>
                <a:spcPct val="65000"/>
              </a:lnSpc>
              <a:spcBef>
                <a:spcPct val="20000"/>
              </a:spcBef>
            </a:pPr>
            <a:r>
              <a:rPr lang="es-MX" sz="2000" b="1">
                <a:solidFill>
                  <a:srgbClr val="0070C0"/>
                </a:solidFill>
                <a:latin typeface="Calibri" pitchFamily="34" charset="0"/>
              </a:rPr>
              <a:t>Bioestratigráficas y</a:t>
            </a:r>
          </a:p>
          <a:p>
            <a:pPr marL="342900" indent="-342900" algn="ctr">
              <a:lnSpc>
                <a:spcPct val="65000"/>
              </a:lnSpc>
              <a:spcBef>
                <a:spcPct val="20000"/>
              </a:spcBef>
            </a:pPr>
            <a:r>
              <a:rPr lang="es-MX" sz="2000" b="1">
                <a:solidFill>
                  <a:srgbClr val="0070C0"/>
                </a:solidFill>
                <a:latin typeface="Calibri" pitchFamily="34" charset="0"/>
              </a:rPr>
              <a:t>Climáticas </a:t>
            </a:r>
          </a:p>
        </p:txBody>
      </p:sp>
      <p:sp>
        <p:nvSpPr>
          <p:cNvPr id="33804" name="Oval 17"/>
          <p:cNvSpPr>
            <a:spLocks noChangeArrowheads="1"/>
          </p:cNvSpPr>
          <p:nvPr/>
        </p:nvSpPr>
        <p:spPr bwMode="auto">
          <a:xfrm>
            <a:off x="179388" y="260350"/>
            <a:ext cx="1944687" cy="1008063"/>
          </a:xfrm>
          <a:prstGeom prst="ellipse">
            <a:avLst/>
          </a:prstGeom>
          <a:solidFill>
            <a:schemeClr val="bg1"/>
          </a:solidFill>
          <a:ln w="38100">
            <a:solidFill>
              <a:srgbClr val="00B0F0"/>
            </a:solidFill>
            <a:round/>
            <a:headEnd/>
            <a:tailEnd/>
          </a:ln>
        </p:spPr>
        <p:txBody>
          <a:bodyPr wrap="none" anchor="ctr"/>
          <a:lstStyle/>
          <a:p>
            <a:endParaRPr lang="es-ES">
              <a:solidFill>
                <a:srgbClr val="FF6600"/>
              </a:solidFill>
              <a:latin typeface="Calibri" pitchFamily="34" charset="0"/>
            </a:endParaRPr>
          </a:p>
        </p:txBody>
      </p:sp>
      <p:sp>
        <p:nvSpPr>
          <p:cNvPr id="33805" name="Oval 18"/>
          <p:cNvSpPr>
            <a:spLocks noChangeArrowheads="1"/>
          </p:cNvSpPr>
          <p:nvPr/>
        </p:nvSpPr>
        <p:spPr bwMode="auto">
          <a:xfrm>
            <a:off x="7019925" y="260350"/>
            <a:ext cx="1944688" cy="1008063"/>
          </a:xfrm>
          <a:prstGeom prst="ellipse">
            <a:avLst/>
          </a:prstGeom>
          <a:solidFill>
            <a:schemeClr val="bg1"/>
          </a:solidFill>
          <a:ln w="38100">
            <a:solidFill>
              <a:srgbClr val="00B0F0"/>
            </a:solidFill>
            <a:round/>
            <a:headEnd/>
            <a:tailEnd/>
          </a:ln>
        </p:spPr>
        <p:txBody>
          <a:bodyPr wrap="none" anchor="ctr"/>
          <a:lstStyle/>
          <a:p>
            <a:endParaRPr lang="es-ES">
              <a:solidFill>
                <a:srgbClr val="FF6600"/>
              </a:solidFill>
              <a:latin typeface="Calibri" pitchFamily="34" charset="0"/>
            </a:endParaRPr>
          </a:p>
        </p:txBody>
      </p:sp>
      <p:sp>
        <p:nvSpPr>
          <p:cNvPr id="33806" name="Oval 19"/>
          <p:cNvSpPr>
            <a:spLocks noChangeArrowheads="1"/>
          </p:cNvSpPr>
          <p:nvPr/>
        </p:nvSpPr>
        <p:spPr bwMode="auto">
          <a:xfrm>
            <a:off x="3635375" y="117475"/>
            <a:ext cx="1944688" cy="1008063"/>
          </a:xfrm>
          <a:prstGeom prst="ellipse">
            <a:avLst/>
          </a:prstGeom>
          <a:solidFill>
            <a:schemeClr val="bg1"/>
          </a:solidFill>
          <a:ln w="38100">
            <a:solidFill>
              <a:srgbClr val="00B0F0"/>
            </a:solidFill>
            <a:round/>
            <a:headEnd/>
            <a:tailEnd/>
          </a:ln>
        </p:spPr>
        <p:txBody>
          <a:bodyPr wrap="none" anchor="ctr"/>
          <a:lstStyle/>
          <a:p>
            <a:endParaRPr lang="es-ES">
              <a:solidFill>
                <a:srgbClr val="FF6600"/>
              </a:solidFill>
              <a:latin typeface="Calibri" pitchFamily="34" charset="0"/>
            </a:endParaRPr>
          </a:p>
        </p:txBody>
      </p:sp>
      <p:sp>
        <p:nvSpPr>
          <p:cNvPr id="33807" name="Rectangle 20"/>
          <p:cNvSpPr>
            <a:spLocks noChangeArrowheads="1"/>
          </p:cNvSpPr>
          <p:nvPr/>
        </p:nvSpPr>
        <p:spPr bwMode="auto">
          <a:xfrm>
            <a:off x="4067175" y="1196975"/>
            <a:ext cx="1081088" cy="252413"/>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1600" b="1">
                <a:solidFill>
                  <a:srgbClr val="FF6600"/>
                </a:solidFill>
                <a:latin typeface="Calibri" pitchFamily="34" charset="0"/>
              </a:rPr>
              <a:t>Presente</a:t>
            </a:r>
          </a:p>
        </p:txBody>
      </p:sp>
      <p:sp>
        <p:nvSpPr>
          <p:cNvPr id="33808" name="Rectangle 21"/>
          <p:cNvSpPr>
            <a:spLocks noChangeArrowheads="1"/>
          </p:cNvSpPr>
          <p:nvPr/>
        </p:nvSpPr>
        <p:spPr bwMode="auto">
          <a:xfrm>
            <a:off x="6659563" y="1231900"/>
            <a:ext cx="1009650" cy="252413"/>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1600" b="1">
                <a:solidFill>
                  <a:srgbClr val="FF6600"/>
                </a:solidFill>
                <a:latin typeface="Calibri" pitchFamily="34" charset="0"/>
              </a:rPr>
              <a:t>Futuro</a:t>
            </a:r>
          </a:p>
        </p:txBody>
      </p:sp>
      <p:sp>
        <p:nvSpPr>
          <p:cNvPr id="33809" name="Rectangle 22"/>
          <p:cNvSpPr>
            <a:spLocks noChangeArrowheads="1"/>
          </p:cNvSpPr>
          <p:nvPr/>
        </p:nvSpPr>
        <p:spPr bwMode="auto">
          <a:xfrm>
            <a:off x="1403350" y="1268413"/>
            <a:ext cx="1008063" cy="252412"/>
          </a:xfrm>
          <a:prstGeom prst="rect">
            <a:avLst/>
          </a:prstGeom>
          <a:solidFill>
            <a:schemeClr val="bg1"/>
          </a:solidFill>
          <a:ln w="38100">
            <a:solidFill>
              <a:srgbClr val="00B0F0"/>
            </a:solidFill>
            <a:miter lim="800000"/>
            <a:headEnd/>
            <a:tailEnd/>
          </a:ln>
        </p:spPr>
        <p:txBody>
          <a:bodyPr anchor="ctr">
            <a:spAutoFit/>
          </a:bodyPr>
          <a:lstStyle/>
          <a:p>
            <a:pPr marL="342900" indent="-342900" algn="ctr">
              <a:lnSpc>
                <a:spcPct val="65000"/>
              </a:lnSpc>
              <a:spcBef>
                <a:spcPct val="20000"/>
              </a:spcBef>
            </a:pPr>
            <a:r>
              <a:rPr lang="es-MX" sz="1600" b="1">
                <a:solidFill>
                  <a:srgbClr val="FF6600"/>
                </a:solidFill>
                <a:latin typeface="Calibri" pitchFamily="34" charset="0"/>
              </a:rPr>
              <a:t>Pasado</a:t>
            </a:r>
          </a:p>
        </p:txBody>
      </p:sp>
      <p:sp>
        <p:nvSpPr>
          <p:cNvPr id="33810" name="Line 23"/>
          <p:cNvSpPr>
            <a:spLocks noChangeShapeType="1"/>
          </p:cNvSpPr>
          <p:nvPr/>
        </p:nvSpPr>
        <p:spPr bwMode="auto">
          <a:xfrm>
            <a:off x="611188" y="1196975"/>
            <a:ext cx="2305050" cy="936625"/>
          </a:xfrm>
          <a:prstGeom prst="line">
            <a:avLst/>
          </a:prstGeom>
          <a:noFill/>
          <a:ln w="38100">
            <a:solidFill>
              <a:srgbClr val="00B0F0"/>
            </a:solidFill>
            <a:round/>
            <a:headEnd/>
            <a:tailEnd/>
          </a:ln>
        </p:spPr>
        <p:txBody>
          <a:bodyPr/>
          <a:lstStyle/>
          <a:p>
            <a:endParaRPr lang="es-ES"/>
          </a:p>
        </p:txBody>
      </p:sp>
      <p:sp>
        <p:nvSpPr>
          <p:cNvPr id="33811" name="Line 24"/>
          <p:cNvSpPr>
            <a:spLocks noChangeShapeType="1"/>
          </p:cNvSpPr>
          <p:nvPr/>
        </p:nvSpPr>
        <p:spPr bwMode="auto">
          <a:xfrm>
            <a:off x="2124075" y="765175"/>
            <a:ext cx="792163" cy="1368425"/>
          </a:xfrm>
          <a:prstGeom prst="line">
            <a:avLst/>
          </a:prstGeom>
          <a:noFill/>
          <a:ln w="38100">
            <a:solidFill>
              <a:srgbClr val="00B0F0"/>
            </a:solidFill>
            <a:round/>
            <a:headEnd/>
            <a:tailEnd/>
          </a:ln>
        </p:spPr>
        <p:txBody>
          <a:bodyPr/>
          <a:lstStyle/>
          <a:p>
            <a:endParaRPr lang="es-ES"/>
          </a:p>
        </p:txBody>
      </p:sp>
      <p:sp>
        <p:nvSpPr>
          <p:cNvPr id="33812" name="Line 25"/>
          <p:cNvSpPr>
            <a:spLocks noChangeShapeType="1"/>
          </p:cNvSpPr>
          <p:nvPr/>
        </p:nvSpPr>
        <p:spPr bwMode="auto">
          <a:xfrm>
            <a:off x="3635375" y="692150"/>
            <a:ext cx="649288" cy="1296988"/>
          </a:xfrm>
          <a:prstGeom prst="line">
            <a:avLst/>
          </a:prstGeom>
          <a:noFill/>
          <a:ln w="38100">
            <a:solidFill>
              <a:srgbClr val="00B0F0"/>
            </a:solidFill>
            <a:round/>
            <a:headEnd/>
            <a:tailEnd/>
          </a:ln>
        </p:spPr>
        <p:txBody>
          <a:bodyPr/>
          <a:lstStyle/>
          <a:p>
            <a:endParaRPr lang="es-ES"/>
          </a:p>
        </p:txBody>
      </p:sp>
      <p:sp>
        <p:nvSpPr>
          <p:cNvPr id="33813" name="Line 26"/>
          <p:cNvSpPr>
            <a:spLocks noChangeShapeType="1"/>
          </p:cNvSpPr>
          <p:nvPr/>
        </p:nvSpPr>
        <p:spPr bwMode="auto">
          <a:xfrm flipV="1">
            <a:off x="4859338" y="692150"/>
            <a:ext cx="720725" cy="1296988"/>
          </a:xfrm>
          <a:prstGeom prst="line">
            <a:avLst/>
          </a:prstGeom>
          <a:noFill/>
          <a:ln w="38100">
            <a:solidFill>
              <a:srgbClr val="00B0F0"/>
            </a:solidFill>
            <a:round/>
            <a:headEnd/>
            <a:tailEnd/>
          </a:ln>
        </p:spPr>
        <p:txBody>
          <a:bodyPr/>
          <a:lstStyle/>
          <a:p>
            <a:endParaRPr lang="es-ES"/>
          </a:p>
        </p:txBody>
      </p:sp>
      <p:sp>
        <p:nvSpPr>
          <p:cNvPr id="33814" name="Line 27"/>
          <p:cNvSpPr>
            <a:spLocks noChangeShapeType="1"/>
          </p:cNvSpPr>
          <p:nvPr/>
        </p:nvSpPr>
        <p:spPr bwMode="auto">
          <a:xfrm flipH="1">
            <a:off x="5940425" y="765175"/>
            <a:ext cx="1079500" cy="1368425"/>
          </a:xfrm>
          <a:prstGeom prst="line">
            <a:avLst/>
          </a:prstGeom>
          <a:noFill/>
          <a:ln w="38100">
            <a:solidFill>
              <a:srgbClr val="00B0F0"/>
            </a:solidFill>
            <a:round/>
            <a:headEnd/>
            <a:tailEnd/>
          </a:ln>
        </p:spPr>
        <p:txBody>
          <a:bodyPr/>
          <a:lstStyle/>
          <a:p>
            <a:endParaRPr lang="es-ES"/>
          </a:p>
        </p:txBody>
      </p:sp>
      <p:sp>
        <p:nvSpPr>
          <p:cNvPr id="33815" name="Line 28"/>
          <p:cNvSpPr>
            <a:spLocks noChangeShapeType="1"/>
          </p:cNvSpPr>
          <p:nvPr/>
        </p:nvSpPr>
        <p:spPr bwMode="auto">
          <a:xfrm flipH="1">
            <a:off x="5940425" y="1125538"/>
            <a:ext cx="2808288" cy="1008062"/>
          </a:xfrm>
          <a:prstGeom prst="line">
            <a:avLst/>
          </a:prstGeom>
          <a:noFill/>
          <a:ln w="38100">
            <a:solidFill>
              <a:srgbClr val="00B0F0"/>
            </a:solidFill>
            <a:round/>
            <a:headEnd/>
            <a:tailEnd/>
          </a:ln>
        </p:spPr>
        <p:txBody>
          <a:bodyPr/>
          <a:lstStyle/>
          <a:p>
            <a:endParaRPr lang="es-ES"/>
          </a:p>
        </p:txBody>
      </p:sp>
      <p:sp>
        <p:nvSpPr>
          <p:cNvPr id="33816" name="Line 29"/>
          <p:cNvSpPr>
            <a:spLocks noChangeShapeType="1"/>
          </p:cNvSpPr>
          <p:nvPr/>
        </p:nvSpPr>
        <p:spPr bwMode="auto">
          <a:xfrm>
            <a:off x="1331913" y="2997200"/>
            <a:ext cx="0" cy="503238"/>
          </a:xfrm>
          <a:prstGeom prst="line">
            <a:avLst/>
          </a:prstGeom>
          <a:noFill/>
          <a:ln w="38100">
            <a:solidFill>
              <a:srgbClr val="00B0F0"/>
            </a:solidFill>
            <a:round/>
            <a:headEnd/>
            <a:tailEnd/>
          </a:ln>
        </p:spPr>
        <p:txBody>
          <a:bodyPr/>
          <a:lstStyle/>
          <a:p>
            <a:endParaRPr lang="es-ES"/>
          </a:p>
        </p:txBody>
      </p:sp>
      <p:sp>
        <p:nvSpPr>
          <p:cNvPr id="33817" name="Line 30"/>
          <p:cNvSpPr>
            <a:spLocks noChangeShapeType="1"/>
          </p:cNvSpPr>
          <p:nvPr/>
        </p:nvSpPr>
        <p:spPr bwMode="auto">
          <a:xfrm>
            <a:off x="1331913" y="4365625"/>
            <a:ext cx="0" cy="647700"/>
          </a:xfrm>
          <a:prstGeom prst="line">
            <a:avLst/>
          </a:prstGeom>
          <a:noFill/>
          <a:ln w="38100">
            <a:solidFill>
              <a:srgbClr val="00B0F0"/>
            </a:solidFill>
            <a:round/>
            <a:headEnd/>
            <a:tailEnd/>
          </a:ln>
        </p:spPr>
        <p:txBody>
          <a:bodyPr/>
          <a:lstStyle/>
          <a:p>
            <a:endParaRPr lang="es-ES"/>
          </a:p>
        </p:txBody>
      </p:sp>
      <p:sp>
        <p:nvSpPr>
          <p:cNvPr id="33818" name="Line 31"/>
          <p:cNvSpPr>
            <a:spLocks noChangeShapeType="1"/>
          </p:cNvSpPr>
          <p:nvPr/>
        </p:nvSpPr>
        <p:spPr bwMode="auto">
          <a:xfrm>
            <a:off x="4284663" y="4508500"/>
            <a:ext cx="0" cy="360363"/>
          </a:xfrm>
          <a:prstGeom prst="line">
            <a:avLst/>
          </a:prstGeom>
          <a:noFill/>
          <a:ln w="38100">
            <a:solidFill>
              <a:srgbClr val="00B0F0"/>
            </a:solidFill>
            <a:round/>
            <a:headEnd/>
            <a:tailEnd/>
          </a:ln>
        </p:spPr>
        <p:txBody>
          <a:bodyPr/>
          <a:lstStyle/>
          <a:p>
            <a:endParaRPr lang="es-ES"/>
          </a:p>
        </p:txBody>
      </p:sp>
      <p:sp>
        <p:nvSpPr>
          <p:cNvPr id="33819" name="Line 32"/>
          <p:cNvSpPr>
            <a:spLocks noChangeShapeType="1"/>
          </p:cNvSpPr>
          <p:nvPr/>
        </p:nvSpPr>
        <p:spPr bwMode="auto">
          <a:xfrm>
            <a:off x="7524750" y="2781300"/>
            <a:ext cx="0" cy="215900"/>
          </a:xfrm>
          <a:prstGeom prst="line">
            <a:avLst/>
          </a:prstGeom>
          <a:noFill/>
          <a:ln w="38100">
            <a:solidFill>
              <a:srgbClr val="00B0F0"/>
            </a:solidFill>
            <a:round/>
            <a:headEnd/>
            <a:tailEnd/>
          </a:ln>
        </p:spPr>
        <p:txBody>
          <a:bodyPr/>
          <a:lstStyle/>
          <a:p>
            <a:endParaRPr lang="es-ES"/>
          </a:p>
        </p:txBody>
      </p:sp>
      <p:sp>
        <p:nvSpPr>
          <p:cNvPr id="33820" name="Line 33"/>
          <p:cNvSpPr>
            <a:spLocks noChangeShapeType="1"/>
          </p:cNvSpPr>
          <p:nvPr/>
        </p:nvSpPr>
        <p:spPr bwMode="auto">
          <a:xfrm>
            <a:off x="7524750" y="4076700"/>
            <a:ext cx="0" cy="215900"/>
          </a:xfrm>
          <a:prstGeom prst="line">
            <a:avLst/>
          </a:prstGeom>
          <a:noFill/>
          <a:ln w="38100">
            <a:solidFill>
              <a:srgbClr val="00B0F0"/>
            </a:solidFill>
            <a:round/>
            <a:headEnd/>
            <a:tailEnd/>
          </a:ln>
        </p:spPr>
        <p:txBody>
          <a:bodyPr/>
          <a:lstStyle/>
          <a:p>
            <a:endParaRPr lang="es-ES"/>
          </a:p>
        </p:txBody>
      </p:sp>
      <p:sp>
        <p:nvSpPr>
          <p:cNvPr id="33821" name="Line 34"/>
          <p:cNvSpPr>
            <a:spLocks noChangeShapeType="1"/>
          </p:cNvSpPr>
          <p:nvPr/>
        </p:nvSpPr>
        <p:spPr bwMode="auto">
          <a:xfrm>
            <a:off x="7524750" y="5157788"/>
            <a:ext cx="0" cy="142875"/>
          </a:xfrm>
          <a:prstGeom prst="line">
            <a:avLst/>
          </a:prstGeom>
          <a:noFill/>
          <a:ln w="38100">
            <a:solidFill>
              <a:srgbClr val="00B0F0"/>
            </a:solidFill>
            <a:round/>
            <a:headEnd/>
            <a:tailEnd/>
          </a:ln>
        </p:spPr>
        <p:txBody>
          <a:bodyPr/>
          <a:lstStyle/>
          <a:p>
            <a:endParaRPr lang="es-ES"/>
          </a:p>
        </p:txBody>
      </p:sp>
      <p:sp>
        <p:nvSpPr>
          <p:cNvPr id="33822" name="Line 35"/>
          <p:cNvSpPr>
            <a:spLocks noChangeShapeType="1"/>
          </p:cNvSpPr>
          <p:nvPr/>
        </p:nvSpPr>
        <p:spPr bwMode="auto">
          <a:xfrm>
            <a:off x="1331913" y="2997200"/>
            <a:ext cx="2952750" cy="431800"/>
          </a:xfrm>
          <a:prstGeom prst="line">
            <a:avLst/>
          </a:prstGeom>
          <a:noFill/>
          <a:ln w="28575">
            <a:solidFill>
              <a:srgbClr val="00B0F0"/>
            </a:solidFill>
            <a:round/>
            <a:headEnd/>
            <a:tailEnd/>
          </a:ln>
        </p:spPr>
        <p:txBody>
          <a:bodyPr/>
          <a:lstStyle/>
          <a:p>
            <a:endParaRPr lang="es-ES"/>
          </a:p>
        </p:txBody>
      </p:sp>
      <p:sp>
        <p:nvSpPr>
          <p:cNvPr id="33823" name="Line 36"/>
          <p:cNvSpPr>
            <a:spLocks noChangeShapeType="1"/>
          </p:cNvSpPr>
          <p:nvPr/>
        </p:nvSpPr>
        <p:spPr bwMode="auto">
          <a:xfrm>
            <a:off x="1331913" y="2997200"/>
            <a:ext cx="4895850" cy="431800"/>
          </a:xfrm>
          <a:prstGeom prst="line">
            <a:avLst/>
          </a:prstGeom>
          <a:noFill/>
          <a:ln w="28575">
            <a:solidFill>
              <a:srgbClr val="00B0F0"/>
            </a:solidFill>
            <a:round/>
            <a:headEnd/>
            <a:tailEnd/>
          </a:ln>
        </p:spPr>
        <p:txBody>
          <a:bodyPr/>
          <a:lstStyle/>
          <a:p>
            <a:endParaRPr lang="es-ES"/>
          </a:p>
        </p:txBody>
      </p:sp>
      <p:sp>
        <p:nvSpPr>
          <p:cNvPr id="33824" name="Line 37"/>
          <p:cNvSpPr>
            <a:spLocks noChangeShapeType="1"/>
          </p:cNvSpPr>
          <p:nvPr/>
        </p:nvSpPr>
        <p:spPr bwMode="auto">
          <a:xfrm flipH="1">
            <a:off x="2195513" y="2708275"/>
            <a:ext cx="4032250" cy="792163"/>
          </a:xfrm>
          <a:prstGeom prst="line">
            <a:avLst/>
          </a:prstGeom>
          <a:noFill/>
          <a:ln w="28575">
            <a:solidFill>
              <a:srgbClr val="00B0F0"/>
            </a:solidFill>
            <a:round/>
            <a:headEnd/>
            <a:tailEnd/>
          </a:ln>
        </p:spPr>
        <p:txBody>
          <a:bodyPr/>
          <a:lstStyle/>
          <a:p>
            <a:endParaRPr lang="es-ES"/>
          </a:p>
        </p:txBody>
      </p:sp>
      <p:sp>
        <p:nvSpPr>
          <p:cNvPr id="33825" name="Line 38"/>
          <p:cNvSpPr>
            <a:spLocks noChangeShapeType="1"/>
          </p:cNvSpPr>
          <p:nvPr/>
        </p:nvSpPr>
        <p:spPr bwMode="auto">
          <a:xfrm flipH="1">
            <a:off x="4427538" y="2708275"/>
            <a:ext cx="1800225" cy="720725"/>
          </a:xfrm>
          <a:prstGeom prst="line">
            <a:avLst/>
          </a:prstGeom>
          <a:noFill/>
          <a:ln w="28575">
            <a:solidFill>
              <a:srgbClr val="00B0F0"/>
            </a:solidFill>
            <a:round/>
            <a:headEnd/>
            <a:tailEnd/>
          </a:ln>
        </p:spPr>
        <p:txBody>
          <a:bodyPr/>
          <a:lstStyle/>
          <a:p>
            <a:endParaRPr lang="es-ES"/>
          </a:p>
        </p:txBody>
      </p:sp>
      <p:sp>
        <p:nvSpPr>
          <p:cNvPr id="33826" name="AutoShape 39"/>
          <p:cNvSpPr>
            <a:spLocks noChangeArrowheads="1"/>
          </p:cNvSpPr>
          <p:nvPr/>
        </p:nvSpPr>
        <p:spPr bwMode="auto">
          <a:xfrm rot="-1549260">
            <a:off x="2339975" y="2303463"/>
            <a:ext cx="504825" cy="215900"/>
          </a:xfrm>
          <a:prstGeom prst="leftArrow">
            <a:avLst>
              <a:gd name="adj1" fmla="val 50000"/>
              <a:gd name="adj2" fmla="val 58456"/>
            </a:avLst>
          </a:prstGeom>
          <a:solidFill>
            <a:srgbClr val="66CCFF"/>
          </a:solidFill>
          <a:ln w="9525">
            <a:solidFill>
              <a:srgbClr val="00B0F0"/>
            </a:solidFill>
            <a:miter lim="800000"/>
            <a:headEnd/>
            <a:tailEnd/>
          </a:ln>
        </p:spPr>
        <p:txBody>
          <a:bodyPr wrap="none" anchor="ctr"/>
          <a:lstStyle/>
          <a:p>
            <a:endParaRPr lang="es-ES">
              <a:solidFill>
                <a:srgbClr val="00B050"/>
              </a:solidFill>
              <a:latin typeface="Calibri" pitchFamily="34" charset="0"/>
            </a:endParaRPr>
          </a:p>
        </p:txBody>
      </p:sp>
      <p:sp>
        <p:nvSpPr>
          <p:cNvPr id="33827" name="Rectangle 7"/>
          <p:cNvSpPr>
            <a:spLocks noChangeArrowheads="1"/>
          </p:cNvSpPr>
          <p:nvPr/>
        </p:nvSpPr>
        <p:spPr bwMode="auto">
          <a:xfrm>
            <a:off x="179388" y="549275"/>
            <a:ext cx="2016125" cy="549275"/>
          </a:xfrm>
          <a:prstGeom prst="rect">
            <a:avLst/>
          </a:prstGeom>
          <a:noFill/>
          <a:ln w="9525">
            <a:noFill/>
            <a:miter lim="800000"/>
            <a:headEnd/>
            <a:tailEnd/>
          </a:ln>
        </p:spPr>
        <p:txBody>
          <a:bodyPr anchor="ctr">
            <a:spAutoFit/>
          </a:bodyPr>
          <a:lstStyle/>
          <a:p>
            <a:pPr marL="342900" indent="-342900" algn="ctr">
              <a:lnSpc>
                <a:spcPct val="65000"/>
              </a:lnSpc>
              <a:spcBef>
                <a:spcPct val="20000"/>
              </a:spcBef>
            </a:pPr>
            <a:r>
              <a:rPr lang="es-MX" sz="2000" b="1">
                <a:solidFill>
                  <a:srgbClr val="FF6600"/>
                </a:solidFill>
                <a:latin typeface="Calibri" pitchFamily="34" charset="0"/>
              </a:rPr>
              <a:t>Experiencia</a:t>
            </a:r>
          </a:p>
          <a:p>
            <a:pPr marL="342900" indent="-342900" algn="ctr">
              <a:lnSpc>
                <a:spcPct val="65000"/>
              </a:lnSpc>
              <a:spcBef>
                <a:spcPct val="20000"/>
              </a:spcBef>
            </a:pPr>
            <a:r>
              <a:rPr lang="es-MX" sz="2000" b="1">
                <a:solidFill>
                  <a:srgbClr val="FF6600"/>
                </a:solidFill>
                <a:latin typeface="Calibri" pitchFamily="34" charset="0"/>
              </a:rPr>
              <a:t>histórica</a:t>
            </a:r>
          </a:p>
        </p:txBody>
      </p:sp>
      <p:sp>
        <p:nvSpPr>
          <p:cNvPr id="33828" name="Rectangle 5"/>
          <p:cNvSpPr>
            <a:spLocks noChangeArrowheads="1"/>
          </p:cNvSpPr>
          <p:nvPr/>
        </p:nvSpPr>
        <p:spPr bwMode="auto">
          <a:xfrm>
            <a:off x="3492500" y="333375"/>
            <a:ext cx="2303463" cy="549275"/>
          </a:xfrm>
          <a:prstGeom prst="rect">
            <a:avLst/>
          </a:prstGeom>
          <a:noFill/>
          <a:ln w="9525">
            <a:noFill/>
            <a:miter lim="800000"/>
            <a:headEnd/>
            <a:tailEnd/>
          </a:ln>
        </p:spPr>
        <p:txBody>
          <a:bodyPr anchor="ctr">
            <a:spAutoFit/>
          </a:bodyPr>
          <a:lstStyle/>
          <a:p>
            <a:pPr marL="342900" indent="-342900" algn="ctr">
              <a:lnSpc>
                <a:spcPct val="65000"/>
              </a:lnSpc>
              <a:spcBef>
                <a:spcPct val="20000"/>
              </a:spcBef>
            </a:pPr>
            <a:r>
              <a:rPr lang="es-MX" sz="2000" b="1">
                <a:solidFill>
                  <a:srgbClr val="FF6600"/>
                </a:solidFill>
                <a:latin typeface="Calibri" pitchFamily="34" charset="0"/>
              </a:rPr>
              <a:t>Avance</a:t>
            </a:r>
          </a:p>
          <a:p>
            <a:pPr marL="342900" indent="-342900" algn="ctr">
              <a:lnSpc>
                <a:spcPct val="65000"/>
              </a:lnSpc>
              <a:spcBef>
                <a:spcPct val="20000"/>
              </a:spcBef>
            </a:pPr>
            <a:r>
              <a:rPr lang="es-MX" sz="2000" b="1">
                <a:solidFill>
                  <a:srgbClr val="FF6600"/>
                </a:solidFill>
                <a:latin typeface="Calibri" pitchFamily="34" charset="0"/>
              </a:rPr>
              <a:t>tecnológico</a:t>
            </a:r>
          </a:p>
        </p:txBody>
      </p:sp>
      <p:sp>
        <p:nvSpPr>
          <p:cNvPr id="33829" name="Rectangle 6"/>
          <p:cNvSpPr>
            <a:spLocks noChangeArrowheads="1"/>
          </p:cNvSpPr>
          <p:nvPr/>
        </p:nvSpPr>
        <p:spPr bwMode="auto">
          <a:xfrm>
            <a:off x="6948488" y="549275"/>
            <a:ext cx="2160587" cy="549275"/>
          </a:xfrm>
          <a:prstGeom prst="rect">
            <a:avLst/>
          </a:prstGeom>
          <a:noFill/>
          <a:ln w="9525">
            <a:noFill/>
            <a:miter lim="800000"/>
            <a:headEnd/>
            <a:tailEnd/>
          </a:ln>
        </p:spPr>
        <p:txBody>
          <a:bodyPr anchor="ctr">
            <a:spAutoFit/>
          </a:bodyPr>
          <a:lstStyle/>
          <a:p>
            <a:pPr marL="342900" indent="-342900" algn="ctr">
              <a:lnSpc>
                <a:spcPct val="65000"/>
              </a:lnSpc>
              <a:spcBef>
                <a:spcPct val="20000"/>
              </a:spcBef>
            </a:pPr>
            <a:r>
              <a:rPr lang="es-MX" sz="2000" b="1">
                <a:solidFill>
                  <a:srgbClr val="FF6600"/>
                </a:solidFill>
                <a:latin typeface="Calibri" pitchFamily="34" charset="0"/>
              </a:rPr>
              <a:t>Predicciones de</a:t>
            </a:r>
          </a:p>
          <a:p>
            <a:pPr marL="342900" indent="-342900" algn="ctr">
              <a:lnSpc>
                <a:spcPct val="65000"/>
              </a:lnSpc>
              <a:spcBef>
                <a:spcPct val="20000"/>
              </a:spcBef>
            </a:pPr>
            <a:r>
              <a:rPr lang="es-MX" sz="2000" b="1">
                <a:solidFill>
                  <a:srgbClr val="FF6600"/>
                </a:solidFill>
                <a:latin typeface="Calibri" pitchFamily="34" charset="0"/>
              </a:rPr>
              <a:t>necesidades</a:t>
            </a:r>
          </a:p>
        </p:txBody>
      </p:sp>
      <p:sp>
        <p:nvSpPr>
          <p:cNvPr id="33830" name="AutoShape 39"/>
          <p:cNvSpPr>
            <a:spLocks noChangeArrowheads="1"/>
          </p:cNvSpPr>
          <p:nvPr/>
        </p:nvSpPr>
        <p:spPr bwMode="auto">
          <a:xfrm rot="-9210714">
            <a:off x="6061075" y="2162175"/>
            <a:ext cx="504825" cy="215900"/>
          </a:xfrm>
          <a:prstGeom prst="leftArrow">
            <a:avLst>
              <a:gd name="adj1" fmla="val 50000"/>
              <a:gd name="adj2" fmla="val 58456"/>
            </a:avLst>
          </a:prstGeom>
          <a:solidFill>
            <a:srgbClr val="66CCFF"/>
          </a:solidFill>
          <a:ln w="9525">
            <a:solidFill>
              <a:srgbClr val="00B0F0"/>
            </a:solidFill>
            <a:miter lim="800000"/>
            <a:headEnd/>
            <a:tailEnd/>
          </a:ln>
        </p:spPr>
        <p:txBody>
          <a:bodyPr wrap="none" anchor="ctr"/>
          <a:lstStyle/>
          <a:p>
            <a:endParaRPr lang="es-ES">
              <a:solidFill>
                <a:srgbClr val="00B050"/>
              </a:solidFill>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3" name="Rectangle 2"/>
          <p:cNvSpPr>
            <a:spLocks noGrp="1" noChangeArrowheads="1"/>
          </p:cNvSpPr>
          <p:nvPr>
            <p:ph type="subTitle" idx="1"/>
          </p:nvPr>
        </p:nvSpPr>
        <p:spPr>
          <a:xfrm>
            <a:off x="611188" y="476250"/>
            <a:ext cx="1871662" cy="504825"/>
          </a:xfrm>
        </p:spPr>
        <p:txBody>
          <a:bodyPr>
            <a:normAutofit lnSpcReduction="10000"/>
          </a:bodyPr>
          <a:lstStyle/>
          <a:p>
            <a:pPr algn="ctr" eaLnBrk="1" hangingPunct="1">
              <a:lnSpc>
                <a:spcPct val="90000"/>
              </a:lnSpc>
            </a:pPr>
            <a:r>
              <a:rPr lang="es-ES" sz="3200" smtClean="0">
                <a:solidFill>
                  <a:srgbClr val="FF6600"/>
                </a:solidFill>
                <a:latin typeface="Cooper Black" pitchFamily="18" charset="0"/>
                <a:ea typeface="ＭＳ Ｐゴシック" pitchFamily="34" charset="-128"/>
              </a:rPr>
              <a:t>PALEO</a:t>
            </a:r>
          </a:p>
        </p:txBody>
      </p:sp>
      <p:sp>
        <p:nvSpPr>
          <p:cNvPr id="5124" name="Rectangle 3"/>
          <p:cNvSpPr>
            <a:spLocks noChangeArrowheads="1"/>
          </p:cNvSpPr>
          <p:nvPr/>
        </p:nvSpPr>
        <p:spPr bwMode="auto">
          <a:xfrm>
            <a:off x="2619375" y="357188"/>
            <a:ext cx="5280025" cy="1200150"/>
          </a:xfrm>
          <a:prstGeom prst="rect">
            <a:avLst/>
          </a:prstGeom>
          <a:noFill/>
          <a:ln w="38100">
            <a:solidFill>
              <a:srgbClr val="FF6600"/>
            </a:solidFill>
            <a:miter lim="800000"/>
            <a:headEnd/>
            <a:tailEnd/>
          </a:ln>
        </p:spPr>
        <p:txBody>
          <a:bodyPr wrap="none">
            <a:spAutoFit/>
          </a:bodyPr>
          <a:lstStyle/>
          <a:p>
            <a:pPr algn="ctr"/>
            <a:r>
              <a:rPr lang="es-ES" b="1" dirty="0">
                <a:solidFill>
                  <a:srgbClr val="003366"/>
                </a:solidFill>
                <a:latin typeface="Calibri" pitchFamily="34" charset="0"/>
              </a:rPr>
              <a:t>Antiguo,  primitivo. Hace referencia a lo que pasó</a:t>
            </a:r>
          </a:p>
          <a:p>
            <a:pPr algn="ctr"/>
            <a:r>
              <a:rPr lang="es-ES" b="1" dirty="0">
                <a:solidFill>
                  <a:srgbClr val="003366"/>
                </a:solidFill>
                <a:latin typeface="Calibri" pitchFamily="34" charset="0"/>
              </a:rPr>
              <a:t>antes de nuestra era (del momento en que estamos)</a:t>
            </a:r>
          </a:p>
          <a:p>
            <a:pPr algn="ctr"/>
            <a:r>
              <a:rPr lang="es-ES" b="1" dirty="0">
                <a:solidFill>
                  <a:srgbClr val="003366"/>
                </a:solidFill>
                <a:latin typeface="Calibri" pitchFamily="34" charset="0"/>
              </a:rPr>
              <a:t>de cuando no tenemos evidencia oral o escrita.</a:t>
            </a:r>
          </a:p>
          <a:p>
            <a:pPr algn="ctr"/>
            <a:r>
              <a:rPr lang="es-ES" b="1" dirty="0">
                <a:solidFill>
                  <a:srgbClr val="FF0000"/>
                </a:solidFill>
                <a:latin typeface="Calibri" pitchFamily="34" charset="0"/>
              </a:rPr>
              <a:t>DE HACE 10,000 años MÍNIMO.</a:t>
            </a:r>
          </a:p>
        </p:txBody>
      </p:sp>
      <p:sp>
        <p:nvSpPr>
          <p:cNvPr id="5125" name="Rectangle 4"/>
          <p:cNvSpPr>
            <a:spLocks noChangeArrowheads="1"/>
          </p:cNvSpPr>
          <p:nvPr/>
        </p:nvSpPr>
        <p:spPr bwMode="auto">
          <a:xfrm>
            <a:off x="611188" y="3248025"/>
            <a:ext cx="7908925" cy="1508125"/>
          </a:xfrm>
          <a:prstGeom prst="rect">
            <a:avLst/>
          </a:prstGeom>
          <a:noFill/>
          <a:ln w="9525">
            <a:noFill/>
            <a:miter lim="800000"/>
            <a:headEnd/>
            <a:tailEnd/>
          </a:ln>
        </p:spPr>
        <p:txBody>
          <a:bodyPr>
            <a:spAutoFit/>
          </a:bodyPr>
          <a:lstStyle/>
          <a:p>
            <a:r>
              <a:rPr lang="es-ES" sz="2000" b="1" dirty="0">
                <a:solidFill>
                  <a:srgbClr val="FF6600"/>
                </a:solidFill>
                <a:latin typeface="Calibri" pitchFamily="34" charset="0"/>
              </a:rPr>
              <a:t> </a:t>
            </a:r>
            <a:r>
              <a:rPr lang="es-ES" sz="2000" b="1" dirty="0">
                <a:solidFill>
                  <a:srgbClr val="003366"/>
                </a:solidFill>
                <a:latin typeface="Calibri" pitchFamily="34" charset="0"/>
              </a:rPr>
              <a:t>Paleobiología</a:t>
            </a:r>
            <a:r>
              <a:rPr lang="es-ES" sz="2000" dirty="0">
                <a:solidFill>
                  <a:srgbClr val="003366"/>
                </a:solidFill>
                <a:latin typeface="Calibri" pitchFamily="34" charset="0"/>
              </a:rPr>
              <a:t>       </a:t>
            </a:r>
            <a:r>
              <a:rPr lang="es-ES" b="1" dirty="0">
                <a:solidFill>
                  <a:srgbClr val="003366"/>
                </a:solidFill>
                <a:latin typeface="Calibri" pitchFamily="34" charset="0"/>
              </a:rPr>
              <a:t>Entre sus áreas de estudio podemos encontrar:</a:t>
            </a:r>
          </a:p>
          <a:p>
            <a:pPr>
              <a:buFontTx/>
              <a:buChar char="•"/>
            </a:pPr>
            <a:r>
              <a:rPr lang="es-ES" b="1" dirty="0">
                <a:solidFill>
                  <a:schemeClr val="accent5">
                    <a:lumMod val="50000"/>
                  </a:schemeClr>
                </a:solidFill>
                <a:latin typeface="Calibri" pitchFamily="34" charset="0"/>
              </a:rPr>
              <a:t> Cómo a largo plazo los cambios físicos de la geografía y el clima han </a:t>
            </a:r>
          </a:p>
          <a:p>
            <a:pPr>
              <a:buFont typeface="Wingdings" pitchFamily="2" charset="2"/>
              <a:buNone/>
            </a:pPr>
            <a:r>
              <a:rPr lang="es-ES" b="1" dirty="0">
                <a:solidFill>
                  <a:schemeClr val="accent5">
                    <a:lumMod val="50000"/>
                  </a:schemeClr>
                </a:solidFill>
                <a:latin typeface="Calibri" pitchFamily="34" charset="0"/>
              </a:rPr>
              <a:t>	afectado la evolución de las plantas y animales.</a:t>
            </a:r>
          </a:p>
          <a:p>
            <a:pPr>
              <a:buFont typeface="Wingdings" pitchFamily="2" charset="2"/>
              <a:buChar char="§"/>
            </a:pPr>
            <a:r>
              <a:rPr lang="es-ES" b="1" dirty="0">
                <a:solidFill>
                  <a:srgbClr val="003366"/>
                </a:solidFill>
                <a:latin typeface="Calibri" pitchFamily="34" charset="0"/>
              </a:rPr>
              <a:t> </a:t>
            </a:r>
            <a:r>
              <a:rPr lang="es-ES" b="1" dirty="0">
                <a:solidFill>
                  <a:srgbClr val="0000FF"/>
                </a:solidFill>
                <a:latin typeface="Calibri" pitchFamily="34" charset="0"/>
              </a:rPr>
              <a:t>Cómo los ecosistemas han respondido a los cambios y como estos han afectado y afectan los patrones de la distribución y abundancia de la  biodiversidad.      </a:t>
            </a:r>
            <a:r>
              <a:rPr lang="es-ES" b="1" dirty="0">
                <a:solidFill>
                  <a:srgbClr val="003366"/>
                </a:solidFill>
                <a:latin typeface="Calibri" pitchFamily="34" charset="0"/>
              </a:rPr>
              <a:t> </a:t>
            </a:r>
          </a:p>
        </p:txBody>
      </p:sp>
      <p:sp>
        <p:nvSpPr>
          <p:cNvPr id="11272" name="Rectangle 5"/>
          <p:cNvSpPr>
            <a:spLocks noChangeArrowheads="1"/>
          </p:cNvSpPr>
          <p:nvPr/>
        </p:nvSpPr>
        <p:spPr bwMode="auto">
          <a:xfrm>
            <a:off x="3132138" y="6021388"/>
            <a:ext cx="5832475" cy="701675"/>
          </a:xfrm>
          <a:prstGeom prst="rect">
            <a:avLst/>
          </a:prstGeom>
          <a:noFill/>
          <a:ln w="9525">
            <a:noFill/>
            <a:miter lim="800000"/>
            <a:headEnd/>
            <a:tailEnd/>
          </a:ln>
        </p:spPr>
        <p:txBody>
          <a:bodyPr>
            <a:spAutoFit/>
          </a:bodyPr>
          <a:lstStyle/>
          <a:p>
            <a:pPr>
              <a:buFont typeface="Wingdings" pitchFamily="2" charset="2"/>
              <a:buNone/>
              <a:defRPr/>
            </a:pPr>
            <a:r>
              <a:rPr lang="es-ES" dirty="0">
                <a:solidFill>
                  <a:srgbClr val="009900"/>
                </a:solidFill>
                <a:effectLst>
                  <a:outerShdw blurRad="38100" dist="38100" dir="2700000" algn="tl">
                    <a:srgbClr val="C0C0C0"/>
                  </a:outerShdw>
                </a:effectLst>
                <a:latin typeface="Calibri" pitchFamily="34" charset="0"/>
              </a:rPr>
              <a:t> </a:t>
            </a:r>
            <a:r>
              <a:rPr lang="es-ES" sz="2000" b="1" dirty="0">
                <a:solidFill>
                  <a:srgbClr val="009900"/>
                </a:solidFill>
                <a:effectLst>
                  <a:outerShdw blurRad="38100" dist="38100" dir="2700000" algn="tl">
                    <a:srgbClr val="C0C0C0"/>
                  </a:outerShdw>
                </a:effectLst>
                <a:latin typeface="Calibri" pitchFamily="34" charset="0"/>
              </a:rPr>
              <a:t>¿CUÁLES MÁS SE LES OCURREN?????</a:t>
            </a:r>
          </a:p>
          <a:p>
            <a:pPr>
              <a:buFont typeface="Wingdings" pitchFamily="2" charset="2"/>
              <a:buNone/>
              <a:defRPr/>
            </a:pPr>
            <a:r>
              <a:rPr lang="es-ES" sz="2000" b="1" dirty="0">
                <a:solidFill>
                  <a:srgbClr val="009900"/>
                </a:solidFill>
                <a:effectLst>
                  <a:outerShdw blurRad="38100" dist="38100" dir="2700000" algn="tl">
                    <a:srgbClr val="C0C0C0"/>
                  </a:outerShdw>
                </a:effectLst>
                <a:latin typeface="Calibri" pitchFamily="34" charset="0"/>
              </a:rPr>
              <a:t>http://icmyl.unam.mx/~</a:t>
            </a:r>
          </a:p>
        </p:txBody>
      </p:sp>
      <p:sp>
        <p:nvSpPr>
          <p:cNvPr id="5127" name="AutoShape 6"/>
          <p:cNvSpPr>
            <a:spLocks noChangeArrowheads="1"/>
          </p:cNvSpPr>
          <p:nvPr/>
        </p:nvSpPr>
        <p:spPr bwMode="auto">
          <a:xfrm>
            <a:off x="611188" y="3213100"/>
            <a:ext cx="1800225" cy="431800"/>
          </a:xfrm>
          <a:prstGeom prst="cube">
            <a:avLst>
              <a:gd name="adj" fmla="val 23421"/>
            </a:avLst>
          </a:prstGeom>
          <a:noFill/>
          <a:ln w="38100">
            <a:solidFill>
              <a:srgbClr val="FF6600"/>
            </a:solidFill>
            <a:miter lim="800000"/>
            <a:headEnd/>
            <a:tailEnd/>
          </a:ln>
        </p:spPr>
        <p:txBody>
          <a:bodyPr wrap="none" anchor="ctr"/>
          <a:lstStyle/>
          <a:p>
            <a:pPr algn="ctr"/>
            <a:endParaRPr lang="es-ES">
              <a:solidFill>
                <a:srgbClr val="FF0000"/>
              </a:solidFill>
              <a:latin typeface="Calibri" pitchFamily="34" charset="0"/>
            </a:endParaRPr>
          </a:p>
        </p:txBody>
      </p:sp>
      <p:pic>
        <p:nvPicPr>
          <p:cNvPr id="5128" name="Picture 9"/>
          <p:cNvPicPr>
            <a:picLocks noChangeAspect="1" noChangeArrowheads="1"/>
          </p:cNvPicPr>
          <p:nvPr/>
        </p:nvPicPr>
        <p:blipFill>
          <a:blip r:embed="rId3" cstate="print"/>
          <a:srcRect/>
          <a:stretch>
            <a:fillRect/>
          </a:stretch>
        </p:blipFill>
        <p:spPr bwMode="auto">
          <a:xfrm>
            <a:off x="468313" y="1281113"/>
            <a:ext cx="2014537" cy="1571625"/>
          </a:xfrm>
          <a:prstGeom prst="rect">
            <a:avLst/>
          </a:prstGeom>
          <a:noFill/>
          <a:ln w="9525">
            <a:noFill/>
            <a:miter lim="800000"/>
            <a:headEnd/>
            <a:tailEnd/>
          </a:ln>
        </p:spPr>
      </p:pic>
      <p:sp>
        <p:nvSpPr>
          <p:cNvPr id="5129" name="Line 10"/>
          <p:cNvSpPr>
            <a:spLocks noChangeShapeType="1"/>
          </p:cNvSpPr>
          <p:nvPr/>
        </p:nvSpPr>
        <p:spPr bwMode="auto">
          <a:xfrm flipH="1" flipV="1">
            <a:off x="1127125" y="2697163"/>
            <a:ext cx="746125" cy="125412"/>
          </a:xfrm>
          <a:prstGeom prst="line">
            <a:avLst/>
          </a:prstGeom>
          <a:noFill/>
          <a:ln w="28575">
            <a:solidFill>
              <a:srgbClr val="FF0000"/>
            </a:solidFill>
            <a:round/>
            <a:headEnd/>
            <a:tailEnd type="triangle" w="med" len="med"/>
          </a:ln>
        </p:spPr>
        <p:txBody>
          <a:bodyPr/>
          <a:lstStyle/>
          <a:p>
            <a:endParaRPr lang="es-ES"/>
          </a:p>
        </p:txBody>
      </p:sp>
      <p:sp>
        <p:nvSpPr>
          <p:cNvPr id="5130" name="Line 11"/>
          <p:cNvSpPr>
            <a:spLocks noChangeShapeType="1"/>
          </p:cNvSpPr>
          <p:nvPr/>
        </p:nvSpPr>
        <p:spPr bwMode="auto">
          <a:xfrm flipV="1">
            <a:off x="2241550" y="2255838"/>
            <a:ext cx="147638" cy="190500"/>
          </a:xfrm>
          <a:prstGeom prst="line">
            <a:avLst/>
          </a:prstGeom>
          <a:noFill/>
          <a:ln w="28575">
            <a:solidFill>
              <a:srgbClr val="FF0000"/>
            </a:solidFill>
            <a:round/>
            <a:headEnd/>
            <a:tailEnd type="triangle" w="med" len="med"/>
          </a:ln>
        </p:spPr>
        <p:txBody>
          <a:bodyPr/>
          <a:lstStyle/>
          <a:p>
            <a:endParaRPr lang="es-ES"/>
          </a:p>
        </p:txBody>
      </p:sp>
      <p:sp>
        <p:nvSpPr>
          <p:cNvPr id="5131" name="Line 12"/>
          <p:cNvSpPr>
            <a:spLocks noChangeShapeType="1"/>
          </p:cNvSpPr>
          <p:nvPr/>
        </p:nvSpPr>
        <p:spPr bwMode="auto">
          <a:xfrm flipH="1">
            <a:off x="1422400" y="2640013"/>
            <a:ext cx="296863" cy="1587"/>
          </a:xfrm>
          <a:prstGeom prst="line">
            <a:avLst/>
          </a:prstGeom>
          <a:noFill/>
          <a:ln w="28575">
            <a:solidFill>
              <a:srgbClr val="FF0000"/>
            </a:solidFill>
            <a:round/>
            <a:headEnd/>
            <a:tailEnd type="triangle" w="med" len="med"/>
          </a:ln>
        </p:spPr>
        <p:txBody>
          <a:bodyPr/>
          <a:lstStyle/>
          <a:p>
            <a:endParaRPr lang="es-ES"/>
          </a:p>
        </p:txBody>
      </p:sp>
      <p:sp>
        <p:nvSpPr>
          <p:cNvPr id="5132" name="Line 13"/>
          <p:cNvSpPr>
            <a:spLocks noChangeShapeType="1"/>
          </p:cNvSpPr>
          <p:nvPr/>
        </p:nvSpPr>
        <p:spPr bwMode="auto">
          <a:xfrm flipH="1" flipV="1">
            <a:off x="969963" y="2236788"/>
            <a:ext cx="819150" cy="319087"/>
          </a:xfrm>
          <a:prstGeom prst="line">
            <a:avLst/>
          </a:prstGeom>
          <a:noFill/>
          <a:ln w="28575">
            <a:solidFill>
              <a:srgbClr val="FF0000"/>
            </a:solidFill>
            <a:round/>
            <a:headEnd/>
            <a:tailEnd type="triangle" w="med" len="med"/>
          </a:ln>
        </p:spPr>
        <p:txBody>
          <a:bodyPr/>
          <a:lstStyle/>
          <a:p>
            <a:endParaRPr lang="es-ES"/>
          </a:p>
        </p:txBody>
      </p:sp>
      <p:sp>
        <p:nvSpPr>
          <p:cNvPr id="5133" name="Line 14"/>
          <p:cNvSpPr>
            <a:spLocks noChangeShapeType="1"/>
          </p:cNvSpPr>
          <p:nvPr/>
        </p:nvSpPr>
        <p:spPr bwMode="auto">
          <a:xfrm flipH="1" flipV="1">
            <a:off x="1784350" y="1930400"/>
            <a:ext cx="296863" cy="446088"/>
          </a:xfrm>
          <a:prstGeom prst="line">
            <a:avLst/>
          </a:prstGeom>
          <a:noFill/>
          <a:ln w="19050">
            <a:solidFill>
              <a:srgbClr val="FF0000"/>
            </a:solidFill>
            <a:round/>
            <a:headEnd/>
            <a:tailEnd type="triangle" w="med" len="med"/>
          </a:ln>
        </p:spPr>
        <p:txBody>
          <a:bodyPr/>
          <a:lstStyle/>
          <a:p>
            <a:endParaRPr lang="es-ES"/>
          </a:p>
        </p:txBody>
      </p:sp>
      <p:graphicFrame>
        <p:nvGraphicFramePr>
          <p:cNvPr id="5122" name="Object 15"/>
          <p:cNvGraphicFramePr>
            <a:graphicFrameLocks noChangeAspect="1"/>
          </p:cNvGraphicFramePr>
          <p:nvPr/>
        </p:nvGraphicFramePr>
        <p:xfrm>
          <a:off x="392113" y="5008563"/>
          <a:ext cx="1731962" cy="1373187"/>
        </p:xfrm>
        <a:graphic>
          <a:graphicData uri="http://schemas.openxmlformats.org/presentationml/2006/ole">
            <p:oleObj spid="_x0000_s1035" name="Fotografía de Photo Editor" r:id="rId4" imgW="3428571" imgH="2715004" progId="">
              <p:embed/>
            </p:oleObj>
          </a:graphicData>
        </a:graphic>
      </p:graphicFrame>
      <p:sp>
        <p:nvSpPr>
          <p:cNvPr id="69648" name="Rectangle 16"/>
          <p:cNvSpPr>
            <a:spLocks noChangeArrowheads="1"/>
          </p:cNvSpPr>
          <p:nvPr/>
        </p:nvSpPr>
        <p:spPr bwMode="auto">
          <a:xfrm>
            <a:off x="2195513" y="4797425"/>
            <a:ext cx="6337300" cy="1200150"/>
          </a:xfrm>
          <a:prstGeom prst="rect">
            <a:avLst/>
          </a:prstGeom>
          <a:noFill/>
          <a:ln w="9525">
            <a:noFill/>
            <a:miter lim="800000"/>
            <a:headEnd/>
            <a:tailEnd/>
          </a:ln>
          <a:effectLst/>
        </p:spPr>
        <p:txBody>
          <a:bodyPr>
            <a:spAutoFit/>
          </a:bodyPr>
          <a:lstStyle/>
          <a:p>
            <a:pPr>
              <a:defRPr/>
            </a:pPr>
            <a:r>
              <a:rPr lang="es-ES" b="1" dirty="0">
                <a:solidFill>
                  <a:srgbClr val="7030A0"/>
                </a:solidFill>
                <a:effectLst>
                  <a:outerShdw blurRad="38100" dist="38100" dir="2700000" algn="tl">
                    <a:srgbClr val="C0C0C0"/>
                  </a:outerShdw>
                </a:effectLst>
                <a:latin typeface="Calibri" pitchFamily="34" charset="0"/>
              </a:rPr>
              <a:t> *Recuerden que el estudio del pasado es una ventana al futuro</a:t>
            </a:r>
          </a:p>
          <a:p>
            <a:pPr>
              <a:defRPr/>
            </a:pPr>
            <a:r>
              <a:rPr lang="es-ES" b="1" dirty="0">
                <a:solidFill>
                  <a:srgbClr val="7030A0"/>
                </a:solidFill>
                <a:effectLst>
                  <a:outerShdw blurRad="38100" dist="38100" dir="2700000" algn="tl">
                    <a:srgbClr val="C0C0C0"/>
                  </a:outerShdw>
                </a:effectLst>
                <a:latin typeface="Calibri" pitchFamily="34" charset="0"/>
              </a:rPr>
              <a:t> ¿Cuales son tus expectativas del curso, a qué área del saber </a:t>
            </a:r>
          </a:p>
          <a:p>
            <a:pPr>
              <a:defRPr/>
            </a:pPr>
            <a:r>
              <a:rPr lang="es-ES" b="1" dirty="0">
                <a:solidFill>
                  <a:srgbClr val="7030A0"/>
                </a:solidFill>
                <a:effectLst>
                  <a:outerShdw blurRad="38100" dist="38100" dir="2700000" algn="tl">
                    <a:srgbClr val="C0C0C0"/>
                  </a:outerShdw>
                </a:effectLst>
                <a:latin typeface="Calibri" pitchFamily="34" charset="0"/>
              </a:rPr>
              <a:t>biológico te gustaría dedicarte y qué tema </a:t>
            </a:r>
            <a:r>
              <a:rPr lang="es-ES" b="1" dirty="0" smtClean="0">
                <a:solidFill>
                  <a:srgbClr val="7030A0"/>
                </a:solidFill>
                <a:effectLst>
                  <a:outerShdw blurRad="38100" dist="38100" dir="2700000" algn="tl">
                    <a:srgbClr val="C0C0C0"/>
                  </a:outerShdw>
                </a:effectLst>
                <a:latin typeface="Calibri" pitchFamily="34" charset="0"/>
              </a:rPr>
              <a:t>de Paleo te </a:t>
            </a:r>
            <a:r>
              <a:rPr lang="es-ES" b="1" dirty="0">
                <a:solidFill>
                  <a:srgbClr val="7030A0"/>
                </a:solidFill>
                <a:effectLst>
                  <a:outerShdw blurRad="38100" dist="38100" dir="2700000" algn="tl">
                    <a:srgbClr val="C0C0C0"/>
                  </a:outerShdw>
                </a:effectLst>
                <a:latin typeface="Calibri" pitchFamily="34" charset="0"/>
              </a:rPr>
              <a:t>gustaría </a:t>
            </a:r>
            <a:r>
              <a:rPr lang="es-ES" b="1" dirty="0" smtClean="0">
                <a:solidFill>
                  <a:srgbClr val="7030A0"/>
                </a:solidFill>
                <a:effectLst>
                  <a:outerShdw blurRad="38100" dist="38100" dir="2700000" algn="tl">
                    <a:srgbClr val="C0C0C0"/>
                  </a:outerShdw>
                </a:effectLst>
                <a:latin typeface="Calibri" pitchFamily="34" charset="0"/>
              </a:rPr>
              <a:t> conocer</a:t>
            </a:r>
            <a:r>
              <a:rPr lang="es-ES" b="1" dirty="0">
                <a:solidFill>
                  <a:srgbClr val="7030A0"/>
                </a:solidFill>
                <a:effectLst>
                  <a:outerShdw blurRad="38100" dist="38100" dir="2700000" algn="tl">
                    <a:srgbClr val="C0C0C0"/>
                  </a:outerShdw>
                </a:effectLst>
                <a:latin typeface="Calibri" pitchFamily="34" charset="0"/>
              </a:rPr>
              <a:t>? paleo@cmarl.unam.mx  </a:t>
            </a:r>
          </a:p>
        </p:txBody>
      </p:sp>
      <p:pic>
        <p:nvPicPr>
          <p:cNvPr id="5135" name="Imagen 1"/>
          <p:cNvPicPr>
            <a:picLocks noChangeAspect="1"/>
          </p:cNvPicPr>
          <p:nvPr/>
        </p:nvPicPr>
        <p:blipFill>
          <a:blip r:embed="rId5" cstate="print"/>
          <a:srcRect/>
          <a:stretch>
            <a:fillRect/>
          </a:stretch>
        </p:blipFill>
        <p:spPr bwMode="auto">
          <a:xfrm>
            <a:off x="7102475" y="1711325"/>
            <a:ext cx="1717675" cy="1717675"/>
          </a:xfrm>
          <a:prstGeom prst="rect">
            <a:avLst/>
          </a:prstGeom>
          <a:noFill/>
          <a:ln w="9525">
            <a:noFill/>
            <a:miter lim="800000"/>
            <a:headEnd/>
            <a:tailEnd/>
          </a:ln>
        </p:spPr>
      </p:pic>
      <p:pic>
        <p:nvPicPr>
          <p:cNvPr id="5136" name="Imagen 2"/>
          <p:cNvPicPr>
            <a:picLocks noChangeAspect="1"/>
          </p:cNvPicPr>
          <p:nvPr/>
        </p:nvPicPr>
        <p:blipFill>
          <a:blip r:embed="rId6" cstate="print"/>
          <a:srcRect b="12506"/>
          <a:stretch>
            <a:fillRect/>
          </a:stretch>
        </p:blipFill>
        <p:spPr bwMode="auto">
          <a:xfrm>
            <a:off x="3492500" y="1628775"/>
            <a:ext cx="2381250" cy="1563688"/>
          </a:xfrm>
          <a:prstGeom prst="rect">
            <a:avLst/>
          </a:prstGeom>
          <a:noFill/>
          <a:ln w="9525">
            <a:noFill/>
            <a:miter lim="800000"/>
            <a:headEnd/>
            <a:tailEnd/>
          </a:ln>
        </p:spPr>
      </p:pic>
      <p:sp>
        <p:nvSpPr>
          <p:cNvPr id="4" name="Rectángulo redondeado 3"/>
          <p:cNvSpPr/>
          <p:nvPr/>
        </p:nvSpPr>
        <p:spPr>
          <a:xfrm>
            <a:off x="611188" y="404813"/>
            <a:ext cx="1800225" cy="647700"/>
          </a:xfrm>
          <a:prstGeom prst="roundRect">
            <a:avLst/>
          </a:prstGeom>
          <a:noFill/>
          <a:ln w="57150" cmpd="sng">
            <a:solidFill>
              <a:srgbClr val="FF66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spTree>
    <p:extLst>
      <p:ext uri="{BB962C8B-B14F-4D97-AF65-F5344CB8AC3E}">
        <p14:creationId xmlns:p14="http://schemas.microsoft.com/office/powerpoint/2010/main" xmlns="" val="433173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endParaRPr lang="es-ES" smtClean="0">
              <a:ea typeface="ＭＳ Ｐゴシック" pitchFamily="34" charset="-128"/>
            </a:endParaRPr>
          </a:p>
        </p:txBody>
      </p:sp>
      <p:sp>
        <p:nvSpPr>
          <p:cNvPr id="31747" name="Rectangle 3"/>
          <p:cNvSpPr>
            <a:spLocks noGrp="1" noChangeArrowheads="1"/>
          </p:cNvSpPr>
          <p:nvPr>
            <p:ph type="body" idx="1"/>
          </p:nvPr>
        </p:nvSpPr>
        <p:spPr/>
        <p:txBody>
          <a:bodyPr/>
          <a:lstStyle/>
          <a:p>
            <a:pPr eaLnBrk="1" hangingPunct="1"/>
            <a:endParaRPr lang="es-ES" smtClean="0">
              <a:ea typeface="ＭＳ Ｐゴシック" pitchFamily="34" charset="-128"/>
            </a:endParaRPr>
          </a:p>
        </p:txBody>
      </p:sp>
      <p:pic>
        <p:nvPicPr>
          <p:cNvPr id="31748" name="Picture 4" descr="080613170202-large"/>
          <p:cNvPicPr>
            <a:picLocks noChangeAspect="1" noChangeArrowheads="1"/>
          </p:cNvPicPr>
          <p:nvPr/>
        </p:nvPicPr>
        <p:blipFill>
          <a:blip r:embed="rId2"/>
          <a:srcRect/>
          <a:stretch>
            <a:fillRect/>
          </a:stretch>
        </p:blipFill>
        <p:spPr bwMode="auto">
          <a:xfrm>
            <a:off x="179388" y="260350"/>
            <a:ext cx="8785225" cy="590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Título"/>
          <p:cNvSpPr>
            <a:spLocks noGrp="1"/>
          </p:cNvSpPr>
          <p:nvPr>
            <p:ph type="title"/>
          </p:nvPr>
        </p:nvSpPr>
        <p:spPr>
          <a:xfrm>
            <a:off x="1116013" y="0"/>
            <a:ext cx="6551612" cy="692150"/>
          </a:xfrm>
        </p:spPr>
        <p:txBody>
          <a:bodyPr/>
          <a:lstStyle/>
          <a:p>
            <a:r>
              <a:rPr lang="es-MX" sz="3200" b="1" smtClean="0">
                <a:solidFill>
                  <a:schemeClr val="bg1"/>
                </a:solidFill>
                <a:latin typeface="Cooper Black" pitchFamily="18" charset="0"/>
                <a:ea typeface="ＭＳ Ｐゴシック" pitchFamily="34" charset="-128"/>
              </a:rPr>
              <a:t>Causas interconectadas</a:t>
            </a:r>
          </a:p>
        </p:txBody>
      </p:sp>
      <p:pic>
        <p:nvPicPr>
          <p:cNvPr id="61443" name="Picture 2" descr="C:\Users\GIO\Desktop\F1.large.jpg"/>
          <p:cNvPicPr>
            <a:picLocks noChangeAspect="1" noChangeArrowheads="1"/>
          </p:cNvPicPr>
          <p:nvPr/>
        </p:nvPicPr>
        <p:blipFill>
          <a:blip r:embed="rId2"/>
          <a:srcRect/>
          <a:stretch>
            <a:fillRect/>
          </a:stretch>
        </p:blipFill>
        <p:spPr bwMode="auto">
          <a:xfrm>
            <a:off x="1042988" y="2276475"/>
            <a:ext cx="7200900" cy="4276725"/>
          </a:xfrm>
          <a:prstGeom prst="rect">
            <a:avLst/>
          </a:prstGeom>
          <a:noFill/>
          <a:ln w="9525">
            <a:noFill/>
            <a:miter lim="800000"/>
            <a:headEnd/>
            <a:tailEnd/>
          </a:ln>
        </p:spPr>
      </p:pic>
      <p:sp>
        <p:nvSpPr>
          <p:cNvPr id="61444" name="4 Rectángulo"/>
          <p:cNvSpPr>
            <a:spLocks noChangeArrowheads="1"/>
          </p:cNvSpPr>
          <p:nvPr/>
        </p:nvSpPr>
        <p:spPr bwMode="auto">
          <a:xfrm>
            <a:off x="611188" y="765175"/>
            <a:ext cx="7885112" cy="1476375"/>
          </a:xfrm>
          <a:prstGeom prst="rect">
            <a:avLst/>
          </a:prstGeom>
          <a:noFill/>
          <a:ln w="9525">
            <a:noFill/>
            <a:miter lim="800000"/>
            <a:headEnd/>
            <a:tailEnd/>
          </a:ln>
        </p:spPr>
        <p:txBody>
          <a:bodyPr>
            <a:spAutoFit/>
          </a:bodyPr>
          <a:lstStyle/>
          <a:p>
            <a:pPr algn="ctr"/>
            <a:r>
              <a:rPr lang="es-MX" sz="1500" dirty="0">
                <a:latin typeface="Calibri" pitchFamily="34" charset="0"/>
              </a:rPr>
              <a:t>El sistema de la Tierra, los procesos de desarrollo y los procesos ecológicos han sido propuestos como las causas singulares, aisladas, de la gran diversificación de taxones marinos a principios del Cámbrico</a:t>
            </a:r>
          </a:p>
          <a:p>
            <a:pPr algn="ctr"/>
            <a:r>
              <a:rPr lang="es-MX" sz="1500" dirty="0">
                <a:latin typeface="Calibri" pitchFamily="34" charset="0"/>
              </a:rPr>
              <a:t>. </a:t>
            </a:r>
          </a:p>
          <a:p>
            <a:pPr algn="ctr"/>
            <a:r>
              <a:rPr lang="es-MX" sz="1500" dirty="0">
                <a:latin typeface="Calibri" pitchFamily="34" charset="0"/>
              </a:rPr>
              <a:t>Mecanismos de retroalimentación = explosión Cámbrica</a:t>
            </a:r>
          </a:p>
          <a:p>
            <a:pPr algn="ctr"/>
            <a:r>
              <a:rPr lang="es-MX" sz="1500" dirty="0">
                <a:latin typeface="Calibri" pitchFamily="34" charset="0"/>
              </a:rPr>
              <a:t>La figura representa un intervalo de tiempo en el Cámbrico temprano (541 a 521 millones de años)</a:t>
            </a:r>
          </a:p>
        </p:txBody>
      </p:sp>
      <p:sp>
        <p:nvSpPr>
          <p:cNvPr id="61445" name="5 CuadroTexto"/>
          <p:cNvSpPr txBox="1">
            <a:spLocks noChangeArrowheads="1"/>
          </p:cNvSpPr>
          <p:nvPr/>
        </p:nvSpPr>
        <p:spPr bwMode="auto">
          <a:xfrm>
            <a:off x="0" y="6627813"/>
            <a:ext cx="3060700" cy="230187"/>
          </a:xfrm>
          <a:prstGeom prst="rect">
            <a:avLst/>
          </a:prstGeom>
          <a:noFill/>
          <a:ln w="9525">
            <a:noFill/>
            <a:miter lim="800000"/>
            <a:headEnd/>
            <a:tailEnd/>
          </a:ln>
        </p:spPr>
        <p:txBody>
          <a:bodyPr>
            <a:spAutoFit/>
          </a:bodyPr>
          <a:lstStyle/>
          <a:p>
            <a:r>
              <a:rPr lang="es-MX" sz="900">
                <a:solidFill>
                  <a:schemeClr val="bg1"/>
                </a:solidFill>
              </a:rPr>
              <a:t>MP Smith &amp; DAT Harper. Science, 2013,341: 1355-1356</a:t>
            </a:r>
          </a:p>
        </p:txBody>
      </p:sp>
      <p:sp>
        <p:nvSpPr>
          <p:cNvPr id="61446" name="CuadroTexto 1"/>
          <p:cNvSpPr txBox="1">
            <a:spLocks noChangeArrowheads="1"/>
          </p:cNvSpPr>
          <p:nvPr/>
        </p:nvSpPr>
        <p:spPr bwMode="auto">
          <a:xfrm>
            <a:off x="1152525" y="5300663"/>
            <a:ext cx="1331913" cy="1200150"/>
          </a:xfrm>
          <a:prstGeom prst="rect">
            <a:avLst/>
          </a:prstGeom>
          <a:noFill/>
          <a:ln w="38100">
            <a:solidFill>
              <a:srgbClr val="3B9F33"/>
            </a:solidFill>
            <a:miter lim="800000"/>
            <a:headEnd/>
            <a:tailEnd/>
          </a:ln>
        </p:spPr>
        <p:txBody>
          <a:bodyPr wrap="none">
            <a:spAutoFit/>
          </a:bodyPr>
          <a:lstStyle/>
          <a:p>
            <a:pPr algn="just"/>
            <a:r>
              <a:rPr lang="es-MX" b="1">
                <a:solidFill>
                  <a:schemeClr val="bg1"/>
                </a:solidFill>
                <a:latin typeface="Calibri" pitchFamily="34" charset="0"/>
              </a:rPr>
              <a:t>HIPÓTESIS</a:t>
            </a:r>
          </a:p>
          <a:p>
            <a:pPr algn="just"/>
            <a:r>
              <a:rPr lang="es-MX" b="1">
                <a:solidFill>
                  <a:srgbClr val="FF0000"/>
                </a:solidFill>
                <a:latin typeface="Calibri" pitchFamily="34" charset="0"/>
              </a:rPr>
              <a:t>Geológica</a:t>
            </a:r>
          </a:p>
          <a:p>
            <a:pPr algn="just"/>
            <a:r>
              <a:rPr lang="es-MX" b="1">
                <a:solidFill>
                  <a:srgbClr val="3366FF"/>
                </a:solidFill>
                <a:latin typeface="Calibri" pitchFamily="34" charset="0"/>
              </a:rPr>
              <a:t>Geoquímica</a:t>
            </a:r>
          </a:p>
          <a:p>
            <a:pPr algn="just"/>
            <a:r>
              <a:rPr lang="es-MX" b="1">
                <a:solidFill>
                  <a:srgbClr val="008000"/>
                </a:solidFill>
                <a:latin typeface="Calibri" pitchFamily="34" charset="0"/>
              </a:rPr>
              <a:t>Biológica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aphicFrame>
        <p:nvGraphicFramePr>
          <p:cNvPr id="2050" name="Object 4"/>
          <p:cNvGraphicFramePr>
            <a:graphicFrameLocks noChangeAspect="1"/>
          </p:cNvGraphicFramePr>
          <p:nvPr>
            <p:extLst>
              <p:ext uri="{D42A27DB-BD31-4B8C-83A1-F6EECF244321}">
                <p14:modId xmlns:p14="http://schemas.microsoft.com/office/powerpoint/2010/main" xmlns="" val="1397431490"/>
              </p:ext>
            </p:extLst>
          </p:nvPr>
        </p:nvGraphicFramePr>
        <p:xfrm>
          <a:off x="6364609" y="332656"/>
          <a:ext cx="2455863" cy="5976937"/>
        </p:xfrm>
        <a:graphic>
          <a:graphicData uri="http://schemas.openxmlformats.org/presentationml/2006/ole">
            <p:oleObj spid="_x0000_s5131" name="Image" r:id="rId3" imgW="1480955" imgH="3602743" progId="">
              <p:embed/>
            </p:oleObj>
          </a:graphicData>
        </a:graphic>
      </p:graphicFrame>
      <p:pic>
        <p:nvPicPr>
          <p:cNvPr id="5" name="Imagen 4" descr="IMG_0252.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86628" y="3789040"/>
            <a:ext cx="5133965" cy="2996952"/>
          </a:xfrm>
          <a:prstGeom prst="rect">
            <a:avLst/>
          </a:prstGeom>
          <a:ln w="57150" cmpd="sng">
            <a:solidFill>
              <a:srgbClr val="3366FF"/>
            </a:solidFill>
          </a:ln>
        </p:spPr>
      </p:pic>
      <p:pic>
        <p:nvPicPr>
          <p:cNvPr id="6" name="Imagen 5" descr="IMG_0581.jp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476177" y="72008"/>
            <a:ext cx="3751388" cy="3573016"/>
          </a:xfrm>
          <a:prstGeom prst="rect">
            <a:avLst/>
          </a:prstGeom>
          <a:ln w="57150" cmpd="sng">
            <a:solidFill>
              <a:srgbClr val="FFFF00"/>
            </a:solidFill>
          </a:ln>
        </p:spPr>
      </p:pic>
      <p:pic>
        <p:nvPicPr>
          <p:cNvPr id="7" name="Imagen 6" descr="Tamaños_Relativos.bmp"/>
          <p:cNvPicPr>
            <a:picLocks noChangeAspect="1"/>
          </p:cNvPicPr>
          <p:nvPr/>
        </p:nvPicPr>
        <p:blipFill>
          <a:blip r:embed="rId6" cstate="print">
            <a:extLst>
              <a:ext uri="{BEBA8EAE-BF5A-486C-A8C5-ECC9F3942E4B}">
                <a14:imgProps xmlns:a14="http://schemas.microsoft.com/office/drawing/2010/main" xmlns="">
                  <a14:imgLayer r:embed="rId8">
                    <a14:imgEffect>
                      <a14:backgroundRemoval t="4538" b="100000" l="2500" r="96800">
                        <a14:foregroundMark x1="48300" y1="94241" x2="48300" y2="94241"/>
                        <a14:foregroundMark x1="65100" y1="89354" x2="65100" y2="89354"/>
                        <a14:foregroundMark x1="52500" y1="39267" x2="52500" y2="39267"/>
                        <a14:foregroundMark x1="50200" y1="40314" x2="50200" y2="40314"/>
                        <a14:backgroundMark x1="47200" y1="90401" x2="47200" y2="90401"/>
                        <a14:backgroundMark x1="50000" y1="89878" x2="50000" y2="89878"/>
                        <a14:backgroundMark x1="49700" y1="93717" x2="49700" y2="93717"/>
                        <a14:backgroundMark x1="71800" y1="53229" x2="71800" y2="53229"/>
                        <a14:backgroundMark x1="70800" y1="36824" x2="70800" y2="36824"/>
                        <a14:backgroundMark x1="66700" y1="36300" x2="66700" y2="36300"/>
                        <a14:backgroundMark x1="32300" y1="39791" x2="32300" y2="39791"/>
                        <a14:backgroundMark x1="22400" y1="39267" x2="22400" y2="39267"/>
                        <a14:backgroundMark x1="52000" y1="37871" x2="52000" y2="37871"/>
                        <a14:backgroundMark x1="43500" y1="33333" x2="43500" y2="33333"/>
                        <a14:backgroundMark x1="49400" y1="47120" x2="49400" y2="47120"/>
                        <a14:backgroundMark x1="58800" y1="28447" x2="58800" y2="28447"/>
                      </a14:backgroundRemoval>
                    </a14:imgEffect>
                  </a14:imgLayer>
                </a14:imgProps>
              </a:ext>
              <a:ext uri="{28A0092B-C50C-407E-A947-70E740481C1C}">
                <a14:useLocalDpi xmlns:a14="http://schemas.microsoft.com/office/drawing/2010/main" xmlns="" val="0"/>
              </a:ext>
            </a:extLst>
          </a:blip>
          <a:stretch>
            <a:fillRect/>
          </a:stretch>
        </p:blipFill>
        <p:spPr>
          <a:xfrm>
            <a:off x="-20972" y="1772816"/>
            <a:ext cx="3296828" cy="1889082"/>
          </a:xfrm>
          <a:prstGeom prst="rect">
            <a:avLst/>
          </a:prstGeom>
        </p:spPr>
      </p:pic>
    </p:spTree>
    <p:extLst>
      <p:ext uri="{BB962C8B-B14F-4D97-AF65-F5344CB8AC3E}">
        <p14:creationId xmlns:p14="http://schemas.microsoft.com/office/powerpoint/2010/main" xmlns="" val="1938701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AutoShape 30"/>
          <p:cNvSpPr>
            <a:spLocks noChangeArrowheads="1"/>
          </p:cNvSpPr>
          <p:nvPr/>
        </p:nvSpPr>
        <p:spPr bwMode="auto">
          <a:xfrm>
            <a:off x="3419475" y="2781300"/>
            <a:ext cx="2447925" cy="1223963"/>
          </a:xfrm>
          <a:prstGeom prst="star16">
            <a:avLst>
              <a:gd name="adj" fmla="val 37500"/>
            </a:avLst>
          </a:prstGeom>
          <a:solidFill>
            <a:srgbClr val="66CCFF"/>
          </a:solidFill>
          <a:ln w="38100">
            <a:solidFill>
              <a:srgbClr val="7030A0"/>
            </a:solidFill>
            <a:miter lim="800000"/>
            <a:headEnd/>
            <a:tailEnd/>
          </a:ln>
        </p:spPr>
        <p:txBody>
          <a:bodyPr wrap="none" anchor="ctr"/>
          <a:lstStyle/>
          <a:p>
            <a:endParaRPr lang="es-ES" b="1">
              <a:solidFill>
                <a:srgbClr val="66CCFF"/>
              </a:solidFill>
              <a:latin typeface="Calibri" pitchFamily="34" charset="0"/>
            </a:endParaRPr>
          </a:p>
        </p:txBody>
      </p:sp>
      <p:sp>
        <p:nvSpPr>
          <p:cNvPr id="1028" name="Line 29"/>
          <p:cNvSpPr>
            <a:spLocks noChangeShapeType="1"/>
          </p:cNvSpPr>
          <p:nvPr/>
        </p:nvSpPr>
        <p:spPr bwMode="auto">
          <a:xfrm flipV="1">
            <a:off x="5148263" y="4005263"/>
            <a:ext cx="0" cy="1439862"/>
          </a:xfrm>
          <a:prstGeom prst="line">
            <a:avLst/>
          </a:prstGeom>
          <a:noFill/>
          <a:ln w="38100">
            <a:solidFill>
              <a:srgbClr val="663300"/>
            </a:solidFill>
            <a:round/>
            <a:headEnd/>
            <a:tailEnd type="triangle" w="med" len="med"/>
          </a:ln>
        </p:spPr>
        <p:txBody>
          <a:bodyPr/>
          <a:lstStyle/>
          <a:p>
            <a:endParaRPr lang="es-ES"/>
          </a:p>
        </p:txBody>
      </p:sp>
      <p:sp>
        <p:nvSpPr>
          <p:cNvPr id="1029" name="AutoShape 4"/>
          <p:cNvSpPr>
            <a:spLocks noChangeArrowheads="1"/>
          </p:cNvSpPr>
          <p:nvPr/>
        </p:nvSpPr>
        <p:spPr bwMode="auto">
          <a:xfrm>
            <a:off x="3276600" y="404813"/>
            <a:ext cx="2447925" cy="576262"/>
          </a:xfrm>
          <a:prstGeom prst="roundRect">
            <a:avLst>
              <a:gd name="adj" fmla="val 16667"/>
            </a:avLst>
          </a:prstGeom>
          <a:noFill/>
          <a:ln w="38100">
            <a:solidFill>
              <a:srgbClr val="00B0F0"/>
            </a:solidFill>
            <a:round/>
            <a:headEnd/>
            <a:tailEnd/>
          </a:ln>
        </p:spPr>
        <p:txBody>
          <a:bodyPr wrap="none" anchor="ctr"/>
          <a:lstStyle/>
          <a:p>
            <a:endParaRPr lang="es-ES">
              <a:latin typeface="Calibri" pitchFamily="34" charset="0"/>
            </a:endParaRPr>
          </a:p>
        </p:txBody>
      </p:sp>
      <p:sp>
        <p:nvSpPr>
          <p:cNvPr id="1030" name="AutoShape 8"/>
          <p:cNvSpPr>
            <a:spLocks noChangeArrowheads="1"/>
          </p:cNvSpPr>
          <p:nvPr/>
        </p:nvSpPr>
        <p:spPr bwMode="auto">
          <a:xfrm>
            <a:off x="3708400" y="5661025"/>
            <a:ext cx="2016125" cy="647700"/>
          </a:xfrm>
          <a:prstGeom prst="roundRect">
            <a:avLst>
              <a:gd name="adj" fmla="val 16667"/>
            </a:avLst>
          </a:prstGeom>
          <a:noFill/>
          <a:ln w="38100">
            <a:solidFill>
              <a:srgbClr val="0099FF"/>
            </a:solidFill>
            <a:round/>
            <a:headEnd/>
            <a:tailEnd/>
          </a:ln>
        </p:spPr>
        <p:txBody>
          <a:bodyPr wrap="none" anchor="ctr"/>
          <a:lstStyle/>
          <a:p>
            <a:endParaRPr lang="es-ES" b="1">
              <a:latin typeface="Calibri" pitchFamily="34" charset="0"/>
            </a:endParaRPr>
          </a:p>
        </p:txBody>
      </p:sp>
      <p:sp>
        <p:nvSpPr>
          <p:cNvPr id="1031" name="AutoShape 10"/>
          <p:cNvSpPr>
            <a:spLocks noChangeArrowheads="1"/>
          </p:cNvSpPr>
          <p:nvPr/>
        </p:nvSpPr>
        <p:spPr bwMode="auto">
          <a:xfrm>
            <a:off x="323850" y="3068638"/>
            <a:ext cx="1944688" cy="647700"/>
          </a:xfrm>
          <a:prstGeom prst="roundRect">
            <a:avLst>
              <a:gd name="adj" fmla="val 16667"/>
            </a:avLst>
          </a:prstGeom>
          <a:noFill/>
          <a:ln w="38100">
            <a:solidFill>
              <a:srgbClr val="3399FF"/>
            </a:solidFill>
            <a:round/>
            <a:headEnd/>
            <a:tailEnd/>
          </a:ln>
        </p:spPr>
        <p:txBody>
          <a:bodyPr wrap="none" anchor="ctr"/>
          <a:lstStyle/>
          <a:p>
            <a:endParaRPr lang="es-ES">
              <a:latin typeface="Calibri" pitchFamily="34" charset="0"/>
            </a:endParaRPr>
          </a:p>
        </p:txBody>
      </p:sp>
      <p:sp>
        <p:nvSpPr>
          <p:cNvPr id="1032" name="AutoShape 11"/>
          <p:cNvSpPr>
            <a:spLocks noChangeArrowheads="1"/>
          </p:cNvSpPr>
          <p:nvPr/>
        </p:nvSpPr>
        <p:spPr bwMode="auto">
          <a:xfrm>
            <a:off x="6877050" y="2852738"/>
            <a:ext cx="2016125" cy="865187"/>
          </a:xfrm>
          <a:prstGeom prst="roundRect">
            <a:avLst>
              <a:gd name="adj" fmla="val 16667"/>
            </a:avLst>
          </a:prstGeom>
          <a:noFill/>
          <a:ln w="38100">
            <a:solidFill>
              <a:srgbClr val="00B0F0"/>
            </a:solidFill>
            <a:round/>
            <a:headEnd/>
            <a:tailEnd/>
          </a:ln>
        </p:spPr>
        <p:txBody>
          <a:bodyPr wrap="none" anchor="ctr"/>
          <a:lstStyle/>
          <a:p>
            <a:endParaRPr lang="es-ES">
              <a:latin typeface="Calibri" pitchFamily="34" charset="0"/>
            </a:endParaRPr>
          </a:p>
        </p:txBody>
      </p:sp>
      <p:sp>
        <p:nvSpPr>
          <p:cNvPr id="1033" name="WordArt 13"/>
          <p:cNvSpPr>
            <a:spLocks noChangeArrowheads="1" noChangeShapeType="1" noTextEdit="1"/>
          </p:cNvSpPr>
          <p:nvPr/>
        </p:nvSpPr>
        <p:spPr bwMode="auto">
          <a:xfrm>
            <a:off x="3635375" y="549275"/>
            <a:ext cx="1790700" cy="295275"/>
          </a:xfrm>
          <a:prstGeom prst="rect">
            <a:avLst/>
          </a:prstGeom>
        </p:spPr>
        <p:txBody>
          <a:bodyPr wrap="none" fromWordArt="1">
            <a:prstTxWarp prst="textPlain">
              <a:avLst>
                <a:gd name="adj" fmla="val 50000"/>
              </a:avLst>
            </a:prstTxWarp>
          </a:bodyPr>
          <a:lstStyle/>
          <a:p>
            <a:pPr algn="ctr"/>
            <a:r>
              <a:rPr lang="es-ES" sz="2000" b="1" kern="10">
                <a:ln w="9525">
                  <a:noFill/>
                  <a:round/>
                  <a:headEnd/>
                  <a:tailEnd/>
                </a:ln>
                <a:solidFill>
                  <a:srgbClr val="800080"/>
                </a:solidFill>
                <a:effectLst>
                  <a:outerShdw dist="38100" dir="2700000" algn="tl" rotWithShape="0">
                    <a:srgbClr val="808080">
                      <a:alpha val="43137"/>
                    </a:srgbClr>
                  </a:outerShdw>
                </a:effectLst>
                <a:latin typeface="Calibri"/>
              </a:rPr>
              <a:t>PSICOMOTOR</a:t>
            </a:r>
          </a:p>
        </p:txBody>
      </p:sp>
      <p:sp>
        <p:nvSpPr>
          <p:cNvPr id="1034" name="WordArt 14"/>
          <p:cNvSpPr>
            <a:spLocks noChangeArrowheads="1" noChangeShapeType="1" noTextEdit="1"/>
          </p:cNvSpPr>
          <p:nvPr/>
        </p:nvSpPr>
        <p:spPr bwMode="auto">
          <a:xfrm>
            <a:off x="3924300" y="3213100"/>
            <a:ext cx="1447800" cy="295275"/>
          </a:xfrm>
          <a:prstGeom prst="rect">
            <a:avLst/>
          </a:prstGeom>
        </p:spPr>
        <p:txBody>
          <a:bodyPr wrap="none" fromWordArt="1">
            <a:prstTxWarp prst="textPlain">
              <a:avLst>
                <a:gd name="adj" fmla="val 50000"/>
              </a:avLst>
            </a:prstTxWarp>
          </a:bodyPr>
          <a:lstStyle/>
          <a:p>
            <a:pPr algn="ctr"/>
            <a:r>
              <a:rPr lang="es-ES" sz="2000" b="1" kern="10">
                <a:ln w="9525">
                  <a:noFill/>
                  <a:round/>
                  <a:headEnd/>
                  <a:tailEnd/>
                </a:ln>
                <a:solidFill>
                  <a:srgbClr val="FFFF00"/>
                </a:solidFill>
                <a:effectLst>
                  <a:outerShdw dist="38100" dir="2700000" algn="tl" rotWithShape="0">
                    <a:srgbClr val="808080">
                      <a:alpha val="43137"/>
                    </a:srgbClr>
                  </a:outerShdw>
                </a:effectLst>
                <a:latin typeface="Calibri"/>
              </a:rPr>
              <a:t>APRENDER</a:t>
            </a:r>
          </a:p>
        </p:txBody>
      </p:sp>
      <p:sp>
        <p:nvSpPr>
          <p:cNvPr id="1035" name="WordArt 15"/>
          <p:cNvSpPr>
            <a:spLocks noChangeArrowheads="1" noChangeShapeType="1" noTextEdit="1"/>
          </p:cNvSpPr>
          <p:nvPr/>
        </p:nvSpPr>
        <p:spPr bwMode="auto">
          <a:xfrm>
            <a:off x="7164388" y="2997200"/>
            <a:ext cx="1439862" cy="503238"/>
          </a:xfrm>
          <a:prstGeom prst="rect">
            <a:avLst/>
          </a:prstGeom>
        </p:spPr>
        <p:txBody>
          <a:bodyPr wrap="none" fromWordArt="1">
            <a:prstTxWarp prst="textPlain">
              <a:avLst>
                <a:gd name="adj" fmla="val 50000"/>
              </a:avLst>
            </a:prstTxWarp>
          </a:bodyPr>
          <a:lstStyle/>
          <a:p>
            <a:pPr algn="ctr"/>
            <a:r>
              <a:rPr lang="es-ES" sz="2000" b="1" kern="10">
                <a:ln w="9525">
                  <a:noFill/>
                  <a:round/>
                  <a:headEnd/>
                  <a:tailEnd/>
                </a:ln>
                <a:solidFill>
                  <a:srgbClr val="800080"/>
                </a:solidFill>
                <a:effectLst>
                  <a:outerShdw dist="38100" dir="2700000" algn="tl" rotWithShape="0">
                    <a:srgbClr val="808080">
                      <a:alpha val="43137"/>
                    </a:srgbClr>
                  </a:outerShdw>
                </a:effectLst>
                <a:latin typeface="Calibri"/>
              </a:rPr>
              <a:t>CAMBIO DE </a:t>
            </a:r>
          </a:p>
          <a:p>
            <a:pPr algn="ctr"/>
            <a:r>
              <a:rPr lang="es-ES" sz="2000" b="1" kern="10">
                <a:ln w="9525">
                  <a:noFill/>
                  <a:round/>
                  <a:headEnd/>
                  <a:tailEnd/>
                </a:ln>
                <a:solidFill>
                  <a:srgbClr val="800080"/>
                </a:solidFill>
                <a:effectLst>
                  <a:outerShdw dist="38100" dir="2700000" algn="tl" rotWithShape="0">
                    <a:srgbClr val="808080">
                      <a:alpha val="43137"/>
                    </a:srgbClr>
                  </a:outerShdw>
                </a:effectLst>
                <a:latin typeface="Calibri"/>
              </a:rPr>
              <a:t>ACTITUD</a:t>
            </a:r>
          </a:p>
        </p:txBody>
      </p:sp>
      <p:sp>
        <p:nvSpPr>
          <p:cNvPr id="1036" name="WordArt 16"/>
          <p:cNvSpPr>
            <a:spLocks noChangeArrowheads="1" noChangeShapeType="1" noTextEdit="1"/>
          </p:cNvSpPr>
          <p:nvPr/>
        </p:nvSpPr>
        <p:spPr bwMode="auto">
          <a:xfrm>
            <a:off x="3924300" y="5805488"/>
            <a:ext cx="1584325" cy="360362"/>
          </a:xfrm>
          <a:prstGeom prst="rect">
            <a:avLst/>
          </a:prstGeom>
        </p:spPr>
        <p:txBody>
          <a:bodyPr wrap="none" fromWordArt="1">
            <a:prstTxWarp prst="textPlain">
              <a:avLst>
                <a:gd name="adj" fmla="val 50000"/>
              </a:avLst>
            </a:prstTxWarp>
          </a:bodyPr>
          <a:lstStyle/>
          <a:p>
            <a:pPr algn="ctr"/>
            <a:r>
              <a:rPr lang="es-ES" sz="2000" b="1" kern="10">
                <a:ln w="9525">
                  <a:noFill/>
                  <a:round/>
                  <a:headEnd/>
                  <a:tailEnd/>
                </a:ln>
                <a:solidFill>
                  <a:srgbClr val="800080"/>
                </a:solidFill>
                <a:effectLst>
                  <a:outerShdw dist="38100" dir="2700000" algn="tl" rotWithShape="0">
                    <a:srgbClr val="808080">
                      <a:alpha val="43137"/>
                    </a:srgbClr>
                  </a:outerShdw>
                </a:effectLst>
                <a:latin typeface="Calibri"/>
              </a:rPr>
              <a:t>COGNOSCITIVO</a:t>
            </a:r>
          </a:p>
        </p:txBody>
      </p:sp>
      <p:sp>
        <p:nvSpPr>
          <p:cNvPr id="1037" name="WordArt 17"/>
          <p:cNvSpPr>
            <a:spLocks noChangeArrowheads="1" noChangeShapeType="1" noTextEdit="1"/>
          </p:cNvSpPr>
          <p:nvPr/>
        </p:nvSpPr>
        <p:spPr bwMode="auto">
          <a:xfrm>
            <a:off x="603250" y="3278188"/>
            <a:ext cx="1447800" cy="295275"/>
          </a:xfrm>
          <a:prstGeom prst="rect">
            <a:avLst/>
          </a:prstGeom>
        </p:spPr>
        <p:txBody>
          <a:bodyPr wrap="none" fromWordArt="1">
            <a:prstTxWarp prst="textPlain">
              <a:avLst>
                <a:gd name="adj" fmla="val 50000"/>
              </a:avLst>
            </a:prstTxWarp>
          </a:bodyPr>
          <a:lstStyle/>
          <a:p>
            <a:pPr algn="ctr"/>
            <a:r>
              <a:rPr lang="es-ES" sz="2000" b="1" kern="10">
                <a:ln w="9525">
                  <a:noFill/>
                  <a:round/>
                  <a:headEnd/>
                  <a:tailEnd/>
                </a:ln>
                <a:solidFill>
                  <a:srgbClr val="800080"/>
                </a:solidFill>
                <a:effectLst>
                  <a:outerShdw dist="38100" dir="2700000" algn="tl" rotWithShape="0">
                    <a:srgbClr val="808080">
                      <a:alpha val="43137"/>
                    </a:srgbClr>
                  </a:outerShdw>
                </a:effectLst>
                <a:latin typeface="Calibri"/>
              </a:rPr>
              <a:t>AFECTIVO</a:t>
            </a:r>
          </a:p>
        </p:txBody>
      </p:sp>
      <p:sp>
        <p:nvSpPr>
          <p:cNvPr id="1038" name="Rectangle 18"/>
          <p:cNvSpPr>
            <a:spLocks noChangeArrowheads="1"/>
          </p:cNvSpPr>
          <p:nvPr/>
        </p:nvSpPr>
        <p:spPr bwMode="auto">
          <a:xfrm>
            <a:off x="3868738" y="1262063"/>
            <a:ext cx="1495425" cy="1477962"/>
          </a:xfrm>
          <a:prstGeom prst="rect">
            <a:avLst/>
          </a:prstGeom>
          <a:noFill/>
          <a:ln w="9525">
            <a:noFill/>
            <a:miter lim="800000"/>
            <a:headEnd/>
            <a:tailEnd/>
          </a:ln>
        </p:spPr>
        <p:txBody>
          <a:bodyPr wrap="none" anchor="ctr">
            <a:spAutoFit/>
          </a:bodyPr>
          <a:lstStyle/>
          <a:p>
            <a:pPr algn="ctr"/>
            <a:r>
              <a:rPr lang="en-US" b="1">
                <a:solidFill>
                  <a:srgbClr val="FF0000"/>
                </a:solidFill>
                <a:latin typeface="Calibri" pitchFamily="34" charset="0"/>
              </a:rPr>
              <a:t>Imitación</a:t>
            </a:r>
          </a:p>
          <a:p>
            <a:pPr algn="ctr"/>
            <a:endParaRPr lang="es-MX" b="1">
              <a:solidFill>
                <a:srgbClr val="FF0000"/>
              </a:solidFill>
              <a:latin typeface="Calibri" pitchFamily="34" charset="0"/>
            </a:endParaRPr>
          </a:p>
          <a:p>
            <a:pPr algn="ctr"/>
            <a:r>
              <a:rPr lang="es-MX" b="1">
                <a:solidFill>
                  <a:srgbClr val="FF0000"/>
                </a:solidFill>
                <a:latin typeface="Calibri" pitchFamily="34" charset="0"/>
              </a:rPr>
              <a:t>Manipulación</a:t>
            </a:r>
          </a:p>
          <a:p>
            <a:pPr algn="ctr"/>
            <a:endParaRPr lang="es-MX" b="1">
              <a:solidFill>
                <a:srgbClr val="FF0000"/>
              </a:solidFill>
              <a:latin typeface="Calibri" pitchFamily="34" charset="0"/>
            </a:endParaRPr>
          </a:p>
          <a:p>
            <a:pPr algn="ctr"/>
            <a:r>
              <a:rPr lang="es-MX" b="1">
                <a:solidFill>
                  <a:srgbClr val="FF0000"/>
                </a:solidFill>
                <a:latin typeface="Calibri" pitchFamily="34" charset="0"/>
              </a:rPr>
              <a:t>Precisión</a:t>
            </a:r>
            <a:endParaRPr lang="en-US" b="1">
              <a:solidFill>
                <a:srgbClr val="FF0000"/>
              </a:solidFill>
              <a:latin typeface="Calibri" pitchFamily="34" charset="0"/>
            </a:endParaRPr>
          </a:p>
        </p:txBody>
      </p:sp>
      <p:sp>
        <p:nvSpPr>
          <p:cNvPr id="1039" name="Rectangle 19"/>
          <p:cNvSpPr>
            <a:spLocks noChangeArrowheads="1"/>
          </p:cNvSpPr>
          <p:nvPr/>
        </p:nvSpPr>
        <p:spPr bwMode="auto">
          <a:xfrm>
            <a:off x="6227763" y="2852738"/>
            <a:ext cx="438150" cy="915987"/>
          </a:xfrm>
          <a:prstGeom prst="rect">
            <a:avLst/>
          </a:prstGeom>
          <a:noFill/>
          <a:ln w="9525">
            <a:noFill/>
            <a:miter lim="800000"/>
            <a:headEnd/>
            <a:tailEnd/>
          </a:ln>
        </p:spPr>
        <p:txBody>
          <a:bodyPr wrap="none" anchor="ctr">
            <a:spAutoFit/>
          </a:bodyPr>
          <a:lstStyle/>
          <a:p>
            <a:pPr algn="ctr"/>
            <a:r>
              <a:rPr lang="en-US" b="1">
                <a:solidFill>
                  <a:schemeClr val="tx2"/>
                </a:solidFill>
                <a:latin typeface="Calibri" pitchFamily="34" charset="0"/>
              </a:rPr>
              <a:t>es</a:t>
            </a:r>
          </a:p>
          <a:p>
            <a:pPr algn="ctr"/>
            <a:endParaRPr lang="es-MX" b="1">
              <a:solidFill>
                <a:schemeClr val="tx2"/>
              </a:solidFill>
              <a:latin typeface="Calibri" pitchFamily="34" charset="0"/>
            </a:endParaRPr>
          </a:p>
          <a:p>
            <a:pPr algn="ctr"/>
            <a:r>
              <a:rPr lang="es-MX" b="1">
                <a:solidFill>
                  <a:schemeClr val="tx2"/>
                </a:solidFill>
                <a:latin typeface="Calibri" pitchFamily="34" charset="0"/>
              </a:rPr>
              <a:t>un</a:t>
            </a:r>
            <a:endParaRPr lang="en-US" b="1">
              <a:solidFill>
                <a:schemeClr val="tx2"/>
              </a:solidFill>
              <a:latin typeface="Calibri" pitchFamily="34" charset="0"/>
            </a:endParaRPr>
          </a:p>
        </p:txBody>
      </p:sp>
      <p:sp>
        <p:nvSpPr>
          <p:cNvPr id="1040" name="Rectangle 20"/>
          <p:cNvSpPr>
            <a:spLocks noChangeArrowheads="1"/>
          </p:cNvSpPr>
          <p:nvPr/>
        </p:nvSpPr>
        <p:spPr bwMode="auto">
          <a:xfrm>
            <a:off x="323850" y="3714750"/>
            <a:ext cx="2749550" cy="584200"/>
          </a:xfrm>
          <a:prstGeom prst="rect">
            <a:avLst/>
          </a:prstGeom>
          <a:noFill/>
          <a:ln w="9525">
            <a:noFill/>
            <a:miter lim="800000"/>
            <a:headEnd/>
            <a:tailEnd/>
          </a:ln>
        </p:spPr>
        <p:txBody>
          <a:bodyPr wrap="none" anchor="ctr">
            <a:spAutoFit/>
          </a:bodyPr>
          <a:lstStyle/>
          <a:p>
            <a:r>
              <a:rPr lang="es-MX" sz="1600" b="1">
                <a:solidFill>
                  <a:srgbClr val="008000"/>
                </a:solidFill>
                <a:latin typeface="Calibri" pitchFamily="34" charset="0"/>
              </a:rPr>
              <a:t>Me gusta              Lo defiendo</a:t>
            </a:r>
          </a:p>
          <a:p>
            <a:r>
              <a:rPr lang="es-MX" sz="1600" b="1">
                <a:solidFill>
                  <a:srgbClr val="008000"/>
                </a:solidFill>
                <a:latin typeface="Calibri" pitchFamily="34" charset="0"/>
              </a:rPr>
              <a:t>Lo siento                    Lo protejo</a:t>
            </a:r>
            <a:endParaRPr lang="en-US" sz="1600" b="1">
              <a:solidFill>
                <a:srgbClr val="008000"/>
              </a:solidFill>
              <a:latin typeface="Calibri" pitchFamily="34" charset="0"/>
            </a:endParaRPr>
          </a:p>
        </p:txBody>
      </p:sp>
      <p:sp>
        <p:nvSpPr>
          <p:cNvPr id="1041" name="Rectangle 21"/>
          <p:cNvSpPr>
            <a:spLocks noChangeArrowheads="1"/>
          </p:cNvSpPr>
          <p:nvPr/>
        </p:nvSpPr>
        <p:spPr bwMode="auto">
          <a:xfrm>
            <a:off x="3670300" y="4070350"/>
            <a:ext cx="2630488" cy="1477963"/>
          </a:xfrm>
          <a:prstGeom prst="rect">
            <a:avLst/>
          </a:prstGeom>
          <a:noFill/>
          <a:ln w="9525">
            <a:noFill/>
            <a:miter lim="800000"/>
            <a:headEnd/>
            <a:tailEnd/>
          </a:ln>
        </p:spPr>
        <p:txBody>
          <a:bodyPr wrap="none" anchor="ctr">
            <a:spAutoFit/>
          </a:bodyPr>
          <a:lstStyle/>
          <a:p>
            <a:r>
              <a:rPr lang="es-MX" b="1">
                <a:solidFill>
                  <a:srgbClr val="FF3300"/>
                </a:solidFill>
                <a:latin typeface="Calibri" pitchFamily="34" charset="0"/>
              </a:rPr>
              <a:t>Juicio de </a:t>
            </a:r>
          </a:p>
          <a:p>
            <a:r>
              <a:rPr lang="es-MX" b="1">
                <a:solidFill>
                  <a:srgbClr val="FF3300"/>
                </a:solidFill>
                <a:latin typeface="Calibri" pitchFamily="34" charset="0"/>
              </a:rPr>
              <a:t>   Valor	              Aplicar</a:t>
            </a:r>
          </a:p>
          <a:p>
            <a:r>
              <a:rPr lang="es-MX" b="1">
                <a:solidFill>
                  <a:srgbClr val="FF3300"/>
                </a:solidFill>
                <a:latin typeface="Calibri" pitchFamily="34" charset="0"/>
              </a:rPr>
              <a:t>	            Aprender</a:t>
            </a:r>
          </a:p>
          <a:p>
            <a:r>
              <a:rPr lang="es-MX" b="1">
                <a:solidFill>
                  <a:srgbClr val="FF3300"/>
                </a:solidFill>
                <a:latin typeface="Calibri" pitchFamily="34" charset="0"/>
              </a:rPr>
              <a:t> Saber </a:t>
            </a:r>
          </a:p>
          <a:p>
            <a:r>
              <a:rPr lang="es-MX" b="1">
                <a:solidFill>
                  <a:srgbClr val="FF3300"/>
                </a:solidFill>
                <a:latin typeface="Calibri" pitchFamily="34" charset="0"/>
              </a:rPr>
              <a:t>Repetir</a:t>
            </a:r>
            <a:endParaRPr lang="en-US" b="1">
              <a:solidFill>
                <a:srgbClr val="FF3300"/>
              </a:solidFill>
              <a:latin typeface="Calibri" pitchFamily="34" charset="0"/>
            </a:endParaRPr>
          </a:p>
        </p:txBody>
      </p:sp>
      <p:sp>
        <p:nvSpPr>
          <p:cNvPr id="1042" name="Line 22"/>
          <p:cNvSpPr>
            <a:spLocks noChangeShapeType="1"/>
          </p:cNvSpPr>
          <p:nvPr/>
        </p:nvSpPr>
        <p:spPr bwMode="auto">
          <a:xfrm>
            <a:off x="3635375" y="1125538"/>
            <a:ext cx="0" cy="1727200"/>
          </a:xfrm>
          <a:prstGeom prst="line">
            <a:avLst/>
          </a:prstGeom>
          <a:noFill/>
          <a:ln w="38100">
            <a:solidFill>
              <a:srgbClr val="663300"/>
            </a:solidFill>
            <a:round/>
            <a:headEnd/>
            <a:tailEnd type="triangle" w="med" len="med"/>
          </a:ln>
        </p:spPr>
        <p:txBody>
          <a:bodyPr/>
          <a:lstStyle/>
          <a:p>
            <a:endParaRPr lang="es-ES"/>
          </a:p>
        </p:txBody>
      </p:sp>
      <p:sp>
        <p:nvSpPr>
          <p:cNvPr id="1043" name="Line 23"/>
          <p:cNvSpPr>
            <a:spLocks noChangeShapeType="1"/>
          </p:cNvSpPr>
          <p:nvPr/>
        </p:nvSpPr>
        <p:spPr bwMode="auto">
          <a:xfrm>
            <a:off x="5508625" y="1125538"/>
            <a:ext cx="0" cy="1727200"/>
          </a:xfrm>
          <a:prstGeom prst="line">
            <a:avLst/>
          </a:prstGeom>
          <a:noFill/>
          <a:ln w="38100">
            <a:solidFill>
              <a:srgbClr val="663300"/>
            </a:solidFill>
            <a:round/>
            <a:headEnd/>
            <a:tailEnd type="triangle" w="med" len="med"/>
          </a:ln>
        </p:spPr>
        <p:txBody>
          <a:bodyPr/>
          <a:lstStyle/>
          <a:p>
            <a:endParaRPr lang="es-ES"/>
          </a:p>
        </p:txBody>
      </p:sp>
      <p:sp>
        <p:nvSpPr>
          <p:cNvPr id="1044" name="Line 24"/>
          <p:cNvSpPr>
            <a:spLocks noChangeShapeType="1"/>
          </p:cNvSpPr>
          <p:nvPr/>
        </p:nvSpPr>
        <p:spPr bwMode="auto">
          <a:xfrm>
            <a:off x="2484438" y="3429000"/>
            <a:ext cx="792162" cy="0"/>
          </a:xfrm>
          <a:prstGeom prst="line">
            <a:avLst/>
          </a:prstGeom>
          <a:noFill/>
          <a:ln w="38100">
            <a:solidFill>
              <a:srgbClr val="663300"/>
            </a:solidFill>
            <a:round/>
            <a:headEnd/>
            <a:tailEnd type="triangle" w="med" len="med"/>
          </a:ln>
        </p:spPr>
        <p:txBody>
          <a:bodyPr/>
          <a:lstStyle/>
          <a:p>
            <a:endParaRPr lang="es-ES"/>
          </a:p>
        </p:txBody>
      </p:sp>
      <p:sp>
        <p:nvSpPr>
          <p:cNvPr id="1045" name="Line 25"/>
          <p:cNvSpPr>
            <a:spLocks noChangeShapeType="1"/>
          </p:cNvSpPr>
          <p:nvPr/>
        </p:nvSpPr>
        <p:spPr bwMode="auto">
          <a:xfrm>
            <a:off x="6011863" y="3357563"/>
            <a:ext cx="792162" cy="0"/>
          </a:xfrm>
          <a:prstGeom prst="line">
            <a:avLst/>
          </a:prstGeom>
          <a:noFill/>
          <a:ln w="38100">
            <a:solidFill>
              <a:srgbClr val="663300"/>
            </a:solidFill>
            <a:round/>
            <a:headEnd/>
            <a:tailEnd type="triangle" w="med" len="med"/>
          </a:ln>
        </p:spPr>
        <p:txBody>
          <a:bodyPr/>
          <a:lstStyle/>
          <a:p>
            <a:endParaRPr lang="es-ES"/>
          </a:p>
        </p:txBody>
      </p:sp>
      <p:sp>
        <p:nvSpPr>
          <p:cNvPr id="1046" name="Line 26"/>
          <p:cNvSpPr>
            <a:spLocks noChangeShapeType="1"/>
          </p:cNvSpPr>
          <p:nvPr/>
        </p:nvSpPr>
        <p:spPr bwMode="auto">
          <a:xfrm>
            <a:off x="1258888" y="3933825"/>
            <a:ext cx="576262" cy="0"/>
          </a:xfrm>
          <a:prstGeom prst="line">
            <a:avLst/>
          </a:prstGeom>
          <a:noFill/>
          <a:ln w="38100">
            <a:solidFill>
              <a:srgbClr val="663300"/>
            </a:solidFill>
            <a:round/>
            <a:headEnd/>
            <a:tailEnd type="triangle" w="med" len="med"/>
          </a:ln>
        </p:spPr>
        <p:txBody>
          <a:bodyPr/>
          <a:lstStyle/>
          <a:p>
            <a:endParaRPr lang="es-ES"/>
          </a:p>
        </p:txBody>
      </p:sp>
      <p:sp>
        <p:nvSpPr>
          <p:cNvPr id="1047" name="Line 27"/>
          <p:cNvSpPr>
            <a:spLocks noChangeShapeType="1"/>
          </p:cNvSpPr>
          <p:nvPr/>
        </p:nvSpPr>
        <p:spPr bwMode="auto">
          <a:xfrm>
            <a:off x="1258888" y="4149725"/>
            <a:ext cx="720725" cy="0"/>
          </a:xfrm>
          <a:prstGeom prst="line">
            <a:avLst/>
          </a:prstGeom>
          <a:noFill/>
          <a:ln w="38100">
            <a:solidFill>
              <a:srgbClr val="663300"/>
            </a:solidFill>
            <a:round/>
            <a:headEnd/>
            <a:tailEnd type="triangle" w="med" len="med"/>
          </a:ln>
        </p:spPr>
        <p:txBody>
          <a:bodyPr/>
          <a:lstStyle/>
          <a:p>
            <a:endParaRPr lang="es-ES"/>
          </a:p>
        </p:txBody>
      </p:sp>
      <p:sp>
        <p:nvSpPr>
          <p:cNvPr id="1048" name="Line 28"/>
          <p:cNvSpPr>
            <a:spLocks noChangeShapeType="1"/>
          </p:cNvSpPr>
          <p:nvPr/>
        </p:nvSpPr>
        <p:spPr bwMode="auto">
          <a:xfrm flipH="1" flipV="1">
            <a:off x="4140200" y="4581525"/>
            <a:ext cx="0" cy="360363"/>
          </a:xfrm>
          <a:prstGeom prst="line">
            <a:avLst/>
          </a:prstGeom>
          <a:noFill/>
          <a:ln w="38100">
            <a:solidFill>
              <a:srgbClr val="663300"/>
            </a:solidFill>
            <a:round/>
            <a:headEnd/>
            <a:tailEnd type="triangle" w="med" len="med"/>
          </a:ln>
        </p:spPr>
        <p:txBody>
          <a:bodyPr/>
          <a:lstStyle/>
          <a:p>
            <a:endParaRPr lang="es-ES"/>
          </a:p>
        </p:txBody>
      </p:sp>
      <p:sp>
        <p:nvSpPr>
          <p:cNvPr id="1049" name="Rectangle 31"/>
          <p:cNvSpPr>
            <a:spLocks noChangeArrowheads="1"/>
          </p:cNvSpPr>
          <p:nvPr/>
        </p:nvSpPr>
        <p:spPr bwMode="auto">
          <a:xfrm>
            <a:off x="2484438" y="5586413"/>
            <a:ext cx="1066800" cy="922337"/>
          </a:xfrm>
          <a:prstGeom prst="rect">
            <a:avLst/>
          </a:prstGeom>
          <a:noFill/>
          <a:ln w="9525">
            <a:noFill/>
            <a:miter lim="800000"/>
            <a:headEnd/>
            <a:tailEnd/>
          </a:ln>
        </p:spPr>
        <p:txBody>
          <a:bodyPr wrap="none" anchor="ctr">
            <a:spAutoFit/>
          </a:bodyPr>
          <a:lstStyle/>
          <a:p>
            <a:pPr>
              <a:buFontTx/>
              <a:buChar char="•"/>
            </a:pPr>
            <a:r>
              <a:rPr lang="es-MX" b="1">
                <a:solidFill>
                  <a:srgbClr val="0070C0"/>
                </a:solidFill>
                <a:latin typeface="Calibri" pitchFamily="34" charset="0"/>
              </a:rPr>
              <a:t>Educar</a:t>
            </a:r>
          </a:p>
          <a:p>
            <a:pPr>
              <a:buFontTx/>
              <a:buChar char="•"/>
            </a:pPr>
            <a:r>
              <a:rPr lang="es-MX" b="1">
                <a:solidFill>
                  <a:srgbClr val="0070C0"/>
                </a:solidFill>
                <a:latin typeface="Calibri" pitchFamily="34" charset="0"/>
              </a:rPr>
              <a:t>Enseñar</a:t>
            </a:r>
          </a:p>
          <a:p>
            <a:pPr>
              <a:buFontTx/>
              <a:buChar char="•"/>
            </a:pPr>
            <a:r>
              <a:rPr lang="es-MX" b="1">
                <a:solidFill>
                  <a:srgbClr val="0070C0"/>
                </a:solidFill>
                <a:latin typeface="Calibri" pitchFamily="34" charset="0"/>
              </a:rPr>
              <a:t>Mostrar</a:t>
            </a:r>
            <a:endParaRPr lang="en-US" b="1">
              <a:solidFill>
                <a:srgbClr val="0070C0"/>
              </a:solidFill>
              <a:latin typeface="Calibri" pitchFamily="34" charset="0"/>
            </a:endParaRPr>
          </a:p>
        </p:txBody>
      </p:sp>
      <p:sp>
        <p:nvSpPr>
          <p:cNvPr id="1050" name="Rectangle 32"/>
          <p:cNvSpPr>
            <a:spLocks noChangeArrowheads="1"/>
          </p:cNvSpPr>
          <p:nvPr/>
        </p:nvSpPr>
        <p:spPr bwMode="auto">
          <a:xfrm>
            <a:off x="5867400" y="5589588"/>
            <a:ext cx="1266825" cy="915987"/>
          </a:xfrm>
          <a:prstGeom prst="rect">
            <a:avLst/>
          </a:prstGeom>
          <a:noFill/>
          <a:ln w="9525">
            <a:noFill/>
            <a:miter lim="800000"/>
            <a:headEnd/>
            <a:tailEnd/>
          </a:ln>
        </p:spPr>
        <p:txBody>
          <a:bodyPr wrap="none" anchor="ctr">
            <a:spAutoFit/>
          </a:bodyPr>
          <a:lstStyle/>
          <a:p>
            <a:pPr>
              <a:buFontTx/>
              <a:buChar char="•"/>
            </a:pPr>
            <a:r>
              <a:rPr lang="es-MX" b="1">
                <a:solidFill>
                  <a:srgbClr val="0070C0"/>
                </a:solidFill>
                <a:latin typeface="Calibri" pitchFamily="34" charset="0"/>
              </a:rPr>
              <a:t>Compartir</a:t>
            </a:r>
          </a:p>
          <a:p>
            <a:pPr>
              <a:buFontTx/>
              <a:buChar char="•"/>
            </a:pPr>
            <a:r>
              <a:rPr lang="es-MX" b="1">
                <a:solidFill>
                  <a:srgbClr val="0070C0"/>
                </a:solidFill>
                <a:latin typeface="Calibri" pitchFamily="34" charset="0"/>
              </a:rPr>
              <a:t>Cambiar</a:t>
            </a:r>
          </a:p>
          <a:p>
            <a:pPr>
              <a:buFontTx/>
              <a:buChar char="•"/>
            </a:pPr>
            <a:r>
              <a:rPr lang="en-US" b="1">
                <a:solidFill>
                  <a:srgbClr val="0070C0"/>
                </a:solidFill>
                <a:latin typeface="Calibri" pitchFamily="34" charset="0"/>
              </a:rPr>
              <a:t>Modificar</a:t>
            </a:r>
          </a:p>
        </p:txBody>
      </p:sp>
      <p:pic>
        <p:nvPicPr>
          <p:cNvPr id="1051" name="Picture 33" descr="MCj03433410000[1]"/>
          <p:cNvPicPr>
            <a:picLocks noChangeAspect="1" noChangeArrowheads="1"/>
          </p:cNvPicPr>
          <p:nvPr/>
        </p:nvPicPr>
        <p:blipFill>
          <a:blip r:embed="rId3"/>
          <a:srcRect t="14713"/>
          <a:stretch>
            <a:fillRect/>
          </a:stretch>
        </p:blipFill>
        <p:spPr bwMode="auto">
          <a:xfrm>
            <a:off x="1692275" y="1174750"/>
            <a:ext cx="1808163" cy="1543050"/>
          </a:xfrm>
          <a:prstGeom prst="rect">
            <a:avLst/>
          </a:prstGeom>
          <a:noFill/>
          <a:ln w="9525">
            <a:noFill/>
            <a:miter lim="800000"/>
            <a:headEnd/>
            <a:tailEnd/>
          </a:ln>
        </p:spPr>
      </p:pic>
      <p:pic>
        <p:nvPicPr>
          <p:cNvPr id="1052" name="Picture 37" descr="MCj02399270000[1]"/>
          <p:cNvPicPr>
            <a:picLocks noChangeAspect="1" noChangeArrowheads="1"/>
          </p:cNvPicPr>
          <p:nvPr/>
        </p:nvPicPr>
        <p:blipFill>
          <a:blip r:embed="rId4"/>
          <a:srcRect/>
          <a:stretch>
            <a:fillRect/>
          </a:stretch>
        </p:blipFill>
        <p:spPr bwMode="auto">
          <a:xfrm>
            <a:off x="422275" y="457200"/>
            <a:ext cx="1773238" cy="1676400"/>
          </a:xfrm>
          <a:prstGeom prst="rect">
            <a:avLst/>
          </a:prstGeom>
          <a:noFill/>
          <a:ln w="9525">
            <a:noFill/>
            <a:miter lim="800000"/>
            <a:headEnd/>
            <a:tailEnd/>
          </a:ln>
        </p:spPr>
      </p:pic>
      <p:pic>
        <p:nvPicPr>
          <p:cNvPr id="1053" name="Picture 39" descr="MCj00788400000[1]"/>
          <p:cNvPicPr>
            <a:picLocks noChangeAspect="1" noChangeArrowheads="1"/>
          </p:cNvPicPr>
          <p:nvPr/>
        </p:nvPicPr>
        <p:blipFill>
          <a:blip r:embed="rId5"/>
          <a:srcRect/>
          <a:stretch>
            <a:fillRect/>
          </a:stretch>
        </p:blipFill>
        <p:spPr bwMode="auto">
          <a:xfrm>
            <a:off x="611188" y="4579938"/>
            <a:ext cx="1439862" cy="1851025"/>
          </a:xfrm>
          <a:prstGeom prst="rect">
            <a:avLst/>
          </a:prstGeom>
          <a:noFill/>
          <a:ln w="9525">
            <a:noFill/>
            <a:miter lim="800000"/>
            <a:headEnd/>
            <a:tailEnd/>
          </a:ln>
        </p:spPr>
      </p:pic>
      <p:sp>
        <p:nvSpPr>
          <p:cNvPr id="1054" name="WordArt 42"/>
          <p:cNvSpPr>
            <a:spLocks noChangeArrowheads="1" noChangeShapeType="1" noTextEdit="1"/>
          </p:cNvSpPr>
          <p:nvPr/>
        </p:nvSpPr>
        <p:spPr bwMode="auto">
          <a:xfrm rot="760368">
            <a:off x="1116013" y="5259388"/>
            <a:ext cx="819150" cy="257175"/>
          </a:xfrm>
          <a:prstGeom prst="rect">
            <a:avLst/>
          </a:prstGeom>
        </p:spPr>
        <p:txBody>
          <a:bodyPr wrap="none" fromWordArt="1">
            <a:prstTxWarp prst="textCanUp">
              <a:avLst>
                <a:gd name="adj" fmla="val 85713"/>
              </a:avLst>
            </a:prstTxWarp>
          </a:bodyPr>
          <a:lstStyle/>
          <a:p>
            <a:pPr algn="ctr"/>
            <a:r>
              <a:rPr lang="es-ES" sz="1400" b="1" kern="10">
                <a:ln w="9525">
                  <a:noFill/>
                  <a:round/>
                  <a:headEnd/>
                  <a:tailEnd/>
                </a:ln>
                <a:solidFill>
                  <a:srgbClr val="FFFF00"/>
                </a:solidFill>
                <a:latin typeface="Calibri"/>
              </a:rPr>
              <a:t>Paleo.</a:t>
            </a:r>
          </a:p>
        </p:txBody>
      </p:sp>
      <p:graphicFrame>
        <p:nvGraphicFramePr>
          <p:cNvPr id="1026" name="Object 44"/>
          <p:cNvGraphicFramePr>
            <a:graphicFrameLocks noChangeAspect="1"/>
          </p:cNvGraphicFramePr>
          <p:nvPr/>
        </p:nvGraphicFramePr>
        <p:xfrm>
          <a:off x="7308850" y="5534025"/>
          <a:ext cx="1420813" cy="990600"/>
        </p:xfrm>
        <a:graphic>
          <a:graphicData uri="http://schemas.openxmlformats.org/presentationml/2006/ole">
            <p:oleObj spid="_x0000_s76802" name="Fotografía de Photo Editor" r:id="rId6" imgW="2857899" imgH="1991003" progId="">
              <p:embed/>
            </p:oleObj>
          </a:graphicData>
        </a:graphic>
      </p:graphicFrame>
      <p:pic>
        <p:nvPicPr>
          <p:cNvPr id="1055" name="Picture 46"/>
          <p:cNvPicPr>
            <a:picLocks noChangeAspect="1" noChangeArrowheads="1"/>
          </p:cNvPicPr>
          <p:nvPr/>
        </p:nvPicPr>
        <p:blipFill>
          <a:blip r:embed="rId7"/>
          <a:srcRect r="6610"/>
          <a:stretch>
            <a:fillRect/>
          </a:stretch>
        </p:blipFill>
        <p:spPr bwMode="auto">
          <a:xfrm>
            <a:off x="6723063" y="476250"/>
            <a:ext cx="1881187" cy="1951038"/>
          </a:xfrm>
          <a:prstGeom prst="rect">
            <a:avLst/>
          </a:prstGeom>
          <a:noFill/>
          <a:ln w="9525">
            <a:noFill/>
            <a:miter lim="800000"/>
            <a:headEnd/>
            <a:tailEnd/>
          </a:ln>
        </p:spPr>
      </p:pic>
      <p:pic>
        <p:nvPicPr>
          <p:cNvPr id="1056" name="Picture 34" descr="H:\PALEOBIOLOGÍA\PALEOCLASES\MESOZOICO\DINOSAURIOS Y AFINES\img988.jpg"/>
          <p:cNvPicPr>
            <a:picLocks noChangeAspect="1" noChangeArrowheads="1"/>
          </p:cNvPicPr>
          <p:nvPr/>
        </p:nvPicPr>
        <p:blipFill>
          <a:blip r:embed="rId8"/>
          <a:srcRect/>
          <a:stretch>
            <a:fillRect/>
          </a:stretch>
        </p:blipFill>
        <p:spPr bwMode="auto">
          <a:xfrm>
            <a:off x="6484938" y="3933825"/>
            <a:ext cx="2408237" cy="1366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http://www.sciencemag.org/content/341/6152/1355/F2.large.jpg"/>
          <p:cNvPicPr>
            <a:picLocks noChangeAspect="1" noChangeArrowheads="1"/>
          </p:cNvPicPr>
          <p:nvPr/>
        </p:nvPicPr>
        <p:blipFill>
          <a:blip r:embed="rId2"/>
          <a:srcRect t="2193" b="4568"/>
          <a:stretch>
            <a:fillRect/>
          </a:stretch>
        </p:blipFill>
        <p:spPr bwMode="auto">
          <a:xfrm>
            <a:off x="3203575" y="1457325"/>
            <a:ext cx="5616575" cy="4625975"/>
          </a:xfrm>
          <a:prstGeom prst="rect">
            <a:avLst/>
          </a:prstGeom>
          <a:noFill/>
          <a:ln w="9525">
            <a:noFill/>
            <a:miter lim="800000"/>
            <a:headEnd/>
            <a:tailEnd/>
          </a:ln>
        </p:spPr>
      </p:pic>
      <p:sp>
        <p:nvSpPr>
          <p:cNvPr id="63491" name="4 Rectángulo"/>
          <p:cNvSpPr>
            <a:spLocks noChangeArrowheads="1"/>
          </p:cNvSpPr>
          <p:nvPr/>
        </p:nvSpPr>
        <p:spPr bwMode="auto">
          <a:xfrm>
            <a:off x="1700213" y="355600"/>
            <a:ext cx="5743575" cy="769938"/>
          </a:xfrm>
          <a:prstGeom prst="rect">
            <a:avLst/>
          </a:prstGeom>
          <a:noFill/>
          <a:ln w="9525">
            <a:noFill/>
            <a:miter lim="800000"/>
            <a:headEnd/>
            <a:tailEnd/>
          </a:ln>
        </p:spPr>
        <p:txBody>
          <a:bodyPr>
            <a:spAutoFit/>
          </a:bodyPr>
          <a:lstStyle/>
          <a:p>
            <a:pPr algn="ctr"/>
            <a:r>
              <a:rPr lang="es-MX" sz="4400" b="1" dirty="0">
                <a:solidFill>
                  <a:srgbClr val="FFC000"/>
                </a:solidFill>
                <a:latin typeface="Cooper Black" pitchFamily="18" charset="0"/>
              </a:rPr>
              <a:t>Tiempos de cambio</a:t>
            </a:r>
          </a:p>
        </p:txBody>
      </p:sp>
      <p:sp>
        <p:nvSpPr>
          <p:cNvPr id="63492" name="5 CuadroTexto"/>
          <p:cNvSpPr txBox="1">
            <a:spLocks noChangeArrowheads="1"/>
          </p:cNvSpPr>
          <p:nvPr/>
        </p:nvSpPr>
        <p:spPr bwMode="auto">
          <a:xfrm>
            <a:off x="395288" y="1974850"/>
            <a:ext cx="2447925" cy="2678113"/>
          </a:xfrm>
          <a:prstGeom prst="rect">
            <a:avLst/>
          </a:prstGeom>
          <a:noFill/>
          <a:ln w="9525">
            <a:noFill/>
            <a:miter lim="800000"/>
            <a:headEnd/>
            <a:tailEnd/>
          </a:ln>
        </p:spPr>
        <p:txBody>
          <a:bodyPr>
            <a:spAutoFit/>
          </a:bodyPr>
          <a:lstStyle/>
          <a:p>
            <a:r>
              <a:rPr lang="es-MX" sz="2800" dirty="0">
                <a:latin typeface="Calibri" pitchFamily="34" charset="0"/>
              </a:rPr>
              <a:t>Mayor diversificación de taxones marinos: entre hace 635 y 443 </a:t>
            </a:r>
            <a:r>
              <a:rPr lang="es-MX" sz="2800" dirty="0" err="1">
                <a:latin typeface="Calibri" pitchFamily="34" charset="0"/>
              </a:rPr>
              <a:t>m.a.</a:t>
            </a:r>
            <a:endParaRPr lang="es-MX" sz="2800" dirty="0">
              <a:latin typeface="Calibri" pitchFamily="34" charset="0"/>
            </a:endParaRPr>
          </a:p>
        </p:txBody>
      </p:sp>
      <p:sp>
        <p:nvSpPr>
          <p:cNvPr id="63493" name="6 CuadroTexto"/>
          <p:cNvSpPr txBox="1">
            <a:spLocks noChangeArrowheads="1"/>
          </p:cNvSpPr>
          <p:nvPr/>
        </p:nvSpPr>
        <p:spPr bwMode="auto">
          <a:xfrm>
            <a:off x="0" y="6627813"/>
            <a:ext cx="3060700" cy="230187"/>
          </a:xfrm>
          <a:prstGeom prst="rect">
            <a:avLst/>
          </a:prstGeom>
          <a:noFill/>
          <a:ln w="9525">
            <a:noFill/>
            <a:miter lim="800000"/>
            <a:headEnd/>
            <a:tailEnd/>
          </a:ln>
        </p:spPr>
        <p:txBody>
          <a:bodyPr>
            <a:spAutoFit/>
          </a:bodyPr>
          <a:lstStyle/>
          <a:p>
            <a:r>
              <a:rPr lang="es-MX" sz="900">
                <a:solidFill>
                  <a:schemeClr val="bg1"/>
                </a:solidFill>
                <a:latin typeface="Calibri" pitchFamily="34" charset="0"/>
              </a:rPr>
              <a:t>MP Smith &amp; DAT Harper. Science, 2013,341: 1355-1356</a:t>
            </a:r>
          </a:p>
        </p:txBody>
      </p:sp>
      <p:sp>
        <p:nvSpPr>
          <p:cNvPr id="63494" name="5 CuadroTexto"/>
          <p:cNvSpPr txBox="1">
            <a:spLocks noChangeArrowheads="1"/>
          </p:cNvSpPr>
          <p:nvPr/>
        </p:nvSpPr>
        <p:spPr bwMode="auto">
          <a:xfrm>
            <a:off x="6300788" y="5516563"/>
            <a:ext cx="1871662" cy="368300"/>
          </a:xfrm>
          <a:prstGeom prst="rect">
            <a:avLst/>
          </a:prstGeom>
          <a:noFill/>
          <a:ln w="9525">
            <a:noFill/>
            <a:miter lim="800000"/>
            <a:headEnd/>
            <a:tailEnd/>
          </a:ln>
        </p:spPr>
        <p:txBody>
          <a:bodyPr>
            <a:spAutoFit/>
          </a:bodyPr>
          <a:lstStyle/>
          <a:p>
            <a:r>
              <a:rPr lang="es-MX">
                <a:solidFill>
                  <a:srgbClr val="3366FF"/>
                </a:solidFill>
                <a:latin typeface="Calibri" pitchFamily="34" charset="0"/>
              </a:rPr>
              <a:t> Biota de Ediacara</a:t>
            </a:r>
          </a:p>
        </p:txBody>
      </p:sp>
      <p:sp>
        <p:nvSpPr>
          <p:cNvPr id="12" name="11 Estrella de 5 puntas"/>
          <p:cNvSpPr/>
          <p:nvPr/>
        </p:nvSpPr>
        <p:spPr>
          <a:xfrm>
            <a:off x="4859338" y="3860800"/>
            <a:ext cx="144462" cy="144463"/>
          </a:xfrm>
          <a:prstGeom prst="star5">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 name="12 Estrella de 5 puntas"/>
          <p:cNvSpPr/>
          <p:nvPr/>
        </p:nvSpPr>
        <p:spPr>
          <a:xfrm>
            <a:off x="6227763" y="5661025"/>
            <a:ext cx="144462" cy="144463"/>
          </a:xfrm>
          <a:prstGeom prst="star5">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onstricciones de edades radiométricas y diversidad de géneros entre el Vendiano y el Cámbrico"/>
          <p:cNvPicPr>
            <a:picLocks noChangeAspect="1" noChangeArrowheads="1"/>
          </p:cNvPicPr>
          <p:nvPr/>
        </p:nvPicPr>
        <p:blipFill>
          <a:blip r:embed="rId3"/>
          <a:srcRect/>
          <a:stretch>
            <a:fillRect/>
          </a:stretch>
        </p:blipFill>
        <p:spPr bwMode="auto">
          <a:xfrm>
            <a:off x="250825" y="188913"/>
            <a:ext cx="5584825" cy="6335712"/>
          </a:xfrm>
          <a:prstGeom prst="rect">
            <a:avLst/>
          </a:prstGeom>
          <a:noFill/>
          <a:ln w="9525">
            <a:noFill/>
            <a:miter lim="800000"/>
            <a:headEnd/>
            <a:tailEnd/>
          </a:ln>
        </p:spPr>
      </p:pic>
      <p:sp>
        <p:nvSpPr>
          <p:cNvPr id="30723" name="Text Box 3"/>
          <p:cNvSpPr txBox="1">
            <a:spLocks noChangeArrowheads="1"/>
          </p:cNvSpPr>
          <p:nvPr/>
        </p:nvSpPr>
        <p:spPr bwMode="auto">
          <a:xfrm>
            <a:off x="6011863" y="260350"/>
            <a:ext cx="2952750" cy="6456363"/>
          </a:xfrm>
          <a:prstGeom prst="rect">
            <a:avLst/>
          </a:prstGeom>
          <a:solidFill>
            <a:srgbClr val="CCFFFF">
              <a:alpha val="65881"/>
            </a:srgbClr>
          </a:solidFill>
          <a:ln w="12700">
            <a:solidFill>
              <a:srgbClr val="0000FF"/>
            </a:solidFill>
            <a:miter lim="800000"/>
            <a:headEnd/>
            <a:tailEnd/>
          </a:ln>
        </p:spPr>
        <p:txBody>
          <a:bodyPr>
            <a:spAutoFit/>
          </a:bodyPr>
          <a:lstStyle/>
          <a:p>
            <a:pPr>
              <a:spcBef>
                <a:spcPct val="50000"/>
              </a:spcBef>
            </a:pPr>
            <a:r>
              <a:rPr lang="es-ES" sz="1300">
                <a:solidFill>
                  <a:srgbClr val="0000FF"/>
                </a:solidFill>
              </a:rPr>
              <a:t>Los estudios en relojes moleculares de los tiempos de divergencia proteica  para los principales phyla animales han indicado que estos se separaron varios cientos de millones de años antes de su primera aparición en el registro fósil. </a:t>
            </a:r>
          </a:p>
          <a:p>
            <a:pPr>
              <a:spcBef>
                <a:spcPct val="50000"/>
              </a:spcBef>
            </a:pPr>
            <a:r>
              <a:rPr lang="es-ES" sz="1300">
                <a:solidFill>
                  <a:srgbClr val="0000CC"/>
                </a:solidFill>
              </a:rPr>
              <a:t>La primera evidencia de la biomineralización basada en Ca y mediada por la matriz es en el invertebrado del Precámbrico Tardío </a:t>
            </a:r>
            <a:r>
              <a:rPr lang="es-ES" sz="1300" i="1">
                <a:solidFill>
                  <a:srgbClr val="0000CC"/>
                </a:solidFill>
              </a:rPr>
              <a:t>Cloudina</a:t>
            </a:r>
            <a:r>
              <a:rPr lang="es-ES" sz="1300">
                <a:solidFill>
                  <a:srgbClr val="0000CC"/>
                </a:solidFill>
              </a:rPr>
              <a:t>. Se ha realizado un gran trabajo de calibración  numérica del las escalas de tiempo geológico para este intervalo y se encontró que </a:t>
            </a:r>
            <a:r>
              <a:rPr lang="es-ES" sz="1300" i="1">
                <a:solidFill>
                  <a:srgbClr val="0000CC"/>
                </a:solidFill>
              </a:rPr>
              <a:t>Cloudina</a:t>
            </a:r>
            <a:r>
              <a:rPr lang="es-ES" sz="1300">
                <a:solidFill>
                  <a:srgbClr val="0000CC"/>
                </a:solidFill>
              </a:rPr>
              <a:t> apareció por primera vez hace 550 Ma, mientras que otras formas mineralizantes aparecieron durante los siguientes 40 Ma. </a:t>
            </a:r>
          </a:p>
          <a:p>
            <a:pPr>
              <a:spcBef>
                <a:spcPct val="50000"/>
              </a:spcBef>
            </a:pPr>
            <a:r>
              <a:rPr lang="es-ES" sz="1300">
                <a:solidFill>
                  <a:srgbClr val="000066"/>
                </a:solidFill>
              </a:rPr>
              <a:t>Sin embargo, el más grande estallido de la nueva actividad de  biomineralización fue claramente en el intervalo Tommotiano/Atdabaniano, donde la diversidad de los organismos fósiles (principalmente de los grupos biomineralizantes) incrementó casi exponencialmente durante un intervalo de 10 Ma.</a:t>
            </a:r>
          </a:p>
        </p:txBody>
      </p:sp>
      <p:sp>
        <p:nvSpPr>
          <p:cNvPr id="30724" name="Rectangle 4"/>
          <p:cNvSpPr>
            <a:spLocks noChangeArrowheads="1"/>
          </p:cNvSpPr>
          <p:nvPr/>
        </p:nvSpPr>
        <p:spPr bwMode="auto">
          <a:xfrm>
            <a:off x="250825" y="188913"/>
            <a:ext cx="5616575" cy="6335712"/>
          </a:xfrm>
          <a:prstGeom prst="rect">
            <a:avLst/>
          </a:prstGeom>
          <a:noFill/>
          <a:ln w="57150" cmpd="thinThick">
            <a:solidFill>
              <a:srgbClr val="0000FF"/>
            </a:solid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Imagen 2" descr="Procesotafonómico.png"/>
          <p:cNvPicPr>
            <a:picLocks noChangeAspect="1"/>
          </p:cNvPicPr>
          <p:nvPr/>
        </p:nvPicPr>
        <p:blipFill>
          <a:blip r:embed="rId2"/>
          <a:srcRect/>
          <a:stretch>
            <a:fillRect/>
          </a:stretch>
        </p:blipFill>
        <p:spPr bwMode="auto">
          <a:xfrm>
            <a:off x="261938" y="188913"/>
            <a:ext cx="8620125" cy="6480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xmlns="" val="3288992028"/>
              </p:ext>
            </p:extLst>
          </p:nvPr>
        </p:nvGraphicFramePr>
        <p:xfrm>
          <a:off x="36235" y="152636"/>
          <a:ext cx="9071531"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rotWithShape="1">
          <a:blip r:embed="rId7" cstate="print">
            <a:extLst>
              <a:ext uri="{BEBA8EAE-BF5A-486C-A8C5-ECC9F3942E4B}">
                <a14:imgProps xmlns:a14="http://schemas.microsoft.com/office/drawing/2010/main" xmlns="">
                  <a14:imgLayer r:embed="rId8">
                    <a14:imgEffect>
                      <a14:backgroundRemoval t="0" b="100000" l="0" r="89806">
                        <a14:foregroundMark x1="12136" y1="89552" x2="12136" y2="89552"/>
                        <a14:foregroundMark x1="10437" y1="47388" x2="10437" y2="47388"/>
                        <a14:foregroundMark x1="10437" y1="47388" x2="10437" y2="47388"/>
                        <a14:foregroundMark x1="18204" y1="44776" x2="18204" y2="44776"/>
                      </a14:backgroundRemoval>
                    </a14:imgEffect>
                  </a14:imgLayer>
                </a14:imgProps>
              </a:ext>
            </a:extLst>
          </a:blip>
          <a:srcRect r="69148"/>
          <a:stretch/>
        </p:blipFill>
        <p:spPr>
          <a:xfrm>
            <a:off x="7668344" y="2564904"/>
            <a:ext cx="785520" cy="1656184"/>
          </a:xfrm>
          <a:prstGeom prst="rect">
            <a:avLst/>
          </a:prstGeom>
        </p:spPr>
      </p:pic>
      <p:pic>
        <p:nvPicPr>
          <p:cNvPr id="4" name="Imagen 3"/>
          <p:cNvPicPr>
            <a:picLocks noChangeAspect="1"/>
          </p:cNvPicPr>
          <p:nvPr/>
        </p:nvPicPr>
        <p:blipFill rotWithShape="1">
          <a:blip r:embed="rId9" cstate="print"/>
          <a:srcRect t="4635"/>
          <a:stretch/>
        </p:blipFill>
        <p:spPr>
          <a:xfrm>
            <a:off x="6876256" y="766902"/>
            <a:ext cx="1213858" cy="1365954"/>
          </a:xfrm>
          <a:prstGeom prst="ellipse">
            <a:avLst/>
          </a:prstGeom>
        </p:spPr>
      </p:pic>
      <p:pic>
        <p:nvPicPr>
          <p:cNvPr id="5" name="Imagen 4"/>
          <p:cNvPicPr>
            <a:picLocks noChangeAspect="1"/>
          </p:cNvPicPr>
          <p:nvPr/>
        </p:nvPicPr>
        <p:blipFill>
          <a:blip r:embed="rId10" cstate="print"/>
          <a:stretch>
            <a:fillRect/>
          </a:stretch>
        </p:blipFill>
        <p:spPr>
          <a:xfrm>
            <a:off x="6876256" y="4581128"/>
            <a:ext cx="1445300" cy="1312333"/>
          </a:xfrm>
          <a:prstGeom prst="ellipse">
            <a:avLst/>
          </a:prstGeom>
        </p:spPr>
      </p:pic>
      <p:pic>
        <p:nvPicPr>
          <p:cNvPr id="8" name="Imagen 7"/>
          <p:cNvPicPr>
            <a:picLocks noChangeAspect="1"/>
          </p:cNvPicPr>
          <p:nvPr/>
        </p:nvPicPr>
        <p:blipFill>
          <a:blip r:embed="rId11" cstate="print">
            <a:extLst>
              <a:ext uri="{BEBA8EAE-BF5A-486C-A8C5-ECC9F3942E4B}">
                <a14:imgProps xmlns:a14="http://schemas.microsoft.com/office/drawing/2010/main" xmlns="">
                  <a14:imgLayer r:embed="rId12">
                    <a14:imgEffect>
                      <a14:backgroundRemoval t="0" b="100000" l="0" r="100000">
                        <a14:foregroundMark x1="32743" y1="79042" x2="32743" y2="79042"/>
                      </a14:backgroundRemoval>
                    </a14:imgEffect>
                  </a14:imgLayer>
                </a14:imgProps>
              </a:ext>
            </a:extLst>
          </a:blip>
          <a:stretch>
            <a:fillRect/>
          </a:stretch>
        </p:blipFill>
        <p:spPr>
          <a:xfrm>
            <a:off x="539552" y="4869160"/>
            <a:ext cx="1948959" cy="1440160"/>
          </a:xfrm>
          <a:prstGeom prst="roundRect">
            <a:avLst/>
          </a:prstGeom>
        </p:spPr>
      </p:pic>
      <p:pic>
        <p:nvPicPr>
          <p:cNvPr id="9" name="Imagen 8"/>
          <p:cNvPicPr>
            <a:picLocks noChangeAspect="1"/>
          </p:cNvPicPr>
          <p:nvPr/>
        </p:nvPicPr>
        <p:blipFill rotWithShape="1">
          <a:blip r:embed="rId13" cstate="print"/>
          <a:srcRect b="7202"/>
          <a:stretch/>
        </p:blipFill>
        <p:spPr>
          <a:xfrm>
            <a:off x="135892" y="2820287"/>
            <a:ext cx="1411772" cy="1400801"/>
          </a:xfrm>
          <a:prstGeom prst="ellipse">
            <a:avLst/>
          </a:prstGeom>
        </p:spPr>
      </p:pic>
      <p:pic>
        <p:nvPicPr>
          <p:cNvPr id="10" name="Imagen 9"/>
          <p:cNvPicPr>
            <a:picLocks noChangeAspect="1"/>
          </p:cNvPicPr>
          <p:nvPr/>
        </p:nvPicPr>
        <p:blipFill>
          <a:blip r:embed="rId14" cstate="print">
            <a:extLst>
              <a:ext uri="{BEBA8EAE-BF5A-486C-A8C5-ECC9F3942E4B}">
                <a14:imgProps xmlns:a14="http://schemas.microsoft.com/office/drawing/2010/main" xmlns="">
                  <a14:imgLayer r:embed="rId15">
                    <a14:imgEffect>
                      <a14:backgroundRemoval t="0" b="100000" l="0" r="100000">
                        <a14:foregroundMark x1="73889" y1="55417" x2="73889" y2="55417"/>
                        <a14:foregroundMark x1="57222" y1="61667" x2="57222" y2="61667"/>
                        <a14:foregroundMark x1="88889" y1="49167" x2="88889" y2="49167"/>
                        <a14:foregroundMark x1="77222" y1="37500" x2="77222" y2="37500"/>
                        <a14:foregroundMark x1="83889" y1="46667" x2="83889" y2="46667"/>
                        <a14:foregroundMark x1="47778" y1="12500" x2="47778" y2="12500"/>
                        <a14:foregroundMark x1="47778" y1="17500" x2="47778" y2="17500"/>
                        <a14:foregroundMark x1="50833" y1="8750" x2="50833" y2="8750"/>
                        <a14:foregroundMark x1="50833" y1="14167" x2="50833" y2="14167"/>
                        <a14:foregroundMark x1="53333" y1="12083" x2="53333" y2="12083"/>
                      </a14:backgroundRemoval>
                    </a14:imgEffect>
                  </a14:imgLayer>
                </a14:imgProps>
              </a:ext>
            </a:extLst>
          </a:blip>
          <a:stretch>
            <a:fillRect/>
          </a:stretch>
        </p:blipFill>
        <p:spPr>
          <a:xfrm>
            <a:off x="611560" y="980728"/>
            <a:ext cx="1656184" cy="1104123"/>
          </a:xfrm>
          <a:prstGeom prst="rect">
            <a:avLst/>
          </a:prstGeom>
        </p:spPr>
      </p:pic>
      <p:pic>
        <p:nvPicPr>
          <p:cNvPr id="11" name="Imagen 10"/>
          <p:cNvPicPr>
            <a:picLocks noChangeAspect="1"/>
          </p:cNvPicPr>
          <p:nvPr/>
        </p:nvPicPr>
        <p:blipFill>
          <a:blip r:embed="rId16" cstate="print">
            <a:extLst>
              <a:ext uri="{BEBA8EAE-BF5A-486C-A8C5-ECC9F3942E4B}">
                <a14:imgProps xmlns:a14="http://schemas.microsoft.com/office/drawing/2010/main" xmlns="">
                  <a14:imgLayer r:embed="rId17">
                    <a14:imgEffect>
                      <a14:backgroundRemoval t="3256" b="97442" l="4221" r="92208">
                        <a14:backgroundMark x1="77597" y1="62326" x2="77597" y2="62326"/>
                        <a14:backgroundMark x1="78247" y1="68140" x2="78247" y2="68140"/>
                        <a14:backgroundMark x1="78571" y1="71860" x2="78571" y2="71860"/>
                      </a14:backgroundRemoval>
                    </a14:imgEffect>
                  </a14:imgLayer>
                </a14:imgProps>
              </a:ext>
            </a:extLst>
          </a:blip>
          <a:stretch>
            <a:fillRect/>
          </a:stretch>
        </p:blipFill>
        <p:spPr>
          <a:xfrm>
            <a:off x="5003816" y="5445224"/>
            <a:ext cx="2023884" cy="1412776"/>
          </a:xfrm>
          <a:prstGeom prst="rect">
            <a:avLst/>
          </a:prstGeom>
        </p:spPr>
      </p:pic>
      <p:pic>
        <p:nvPicPr>
          <p:cNvPr id="12" name="Imagen 11"/>
          <p:cNvPicPr>
            <a:picLocks noChangeAspect="1"/>
          </p:cNvPicPr>
          <p:nvPr/>
        </p:nvPicPr>
        <p:blipFill>
          <a:blip r:embed="rId18" cstate="print"/>
          <a:stretch>
            <a:fillRect/>
          </a:stretch>
        </p:blipFill>
        <p:spPr>
          <a:xfrm>
            <a:off x="2843808" y="-8502"/>
            <a:ext cx="1224136" cy="1430014"/>
          </a:xfrm>
          <a:prstGeom prst="rect">
            <a:avLst/>
          </a:prstGeom>
        </p:spPr>
      </p:pic>
    </p:spTree>
    <p:extLst>
      <p:ext uri="{BB962C8B-B14F-4D97-AF65-F5344CB8AC3E}">
        <p14:creationId xmlns:p14="http://schemas.microsoft.com/office/powerpoint/2010/main" xmlns="" val="8824408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9459" name="Rectangle 3"/>
          <p:cNvSpPr>
            <a:spLocks noChangeArrowheads="1"/>
          </p:cNvSpPr>
          <p:nvPr/>
        </p:nvSpPr>
        <p:spPr bwMode="auto">
          <a:xfrm>
            <a:off x="6891338" y="2708275"/>
            <a:ext cx="1944687" cy="576263"/>
          </a:xfrm>
          <a:prstGeom prst="rect">
            <a:avLst/>
          </a:prstGeom>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ES">
              <a:solidFill>
                <a:srgbClr val="FF6600"/>
              </a:solidFill>
              <a:latin typeface="Calibri"/>
              <a:cs typeface="Calibri"/>
            </a:endParaRPr>
          </a:p>
        </p:txBody>
      </p:sp>
      <p:sp>
        <p:nvSpPr>
          <p:cNvPr id="19460" name="AutoShape 4"/>
          <p:cNvSpPr>
            <a:spLocks noChangeArrowheads="1"/>
          </p:cNvSpPr>
          <p:nvPr/>
        </p:nvSpPr>
        <p:spPr bwMode="auto">
          <a:xfrm>
            <a:off x="322163" y="1052513"/>
            <a:ext cx="2233613" cy="1655762"/>
          </a:xfrm>
          <a:prstGeom prst="horizontalScroll">
            <a:avLst>
              <a:gd name="adj" fmla="val 12500"/>
            </a:avLst>
          </a:prstGeom>
          <a:solidFill>
            <a:srgbClr val="FFFF66"/>
          </a:solidFill>
          <a:ln w="38100">
            <a:solidFill>
              <a:srgbClr val="FF6600"/>
            </a:solidFill>
            <a:round/>
            <a:headEnd/>
            <a:tailEnd/>
          </a:ln>
        </p:spPr>
        <p:txBody>
          <a:bodyPr wrap="none" anchor="ctr"/>
          <a:lstStyle/>
          <a:p>
            <a:endParaRPr lang="es-ES">
              <a:solidFill>
                <a:srgbClr val="FF6600"/>
              </a:solidFill>
              <a:latin typeface="Calibri"/>
              <a:cs typeface="Calibri"/>
            </a:endParaRPr>
          </a:p>
        </p:txBody>
      </p:sp>
      <p:sp>
        <p:nvSpPr>
          <p:cNvPr id="19461" name="Rectangle 5"/>
          <p:cNvSpPr>
            <a:spLocks noChangeArrowheads="1"/>
          </p:cNvSpPr>
          <p:nvPr/>
        </p:nvSpPr>
        <p:spPr bwMode="auto">
          <a:xfrm>
            <a:off x="5795963" y="5878513"/>
            <a:ext cx="3024187" cy="503237"/>
          </a:xfrm>
          <a:prstGeom prst="rect">
            <a:avLst/>
          </a:prstGeom>
          <a:solidFill>
            <a:srgbClr val="FFFF66"/>
          </a:solidFill>
          <a:ln w="57150">
            <a:solidFill>
              <a:srgbClr val="FF6600"/>
            </a:solidFill>
            <a:miter lim="800000"/>
            <a:headEnd/>
            <a:tailEnd/>
          </a:ln>
        </p:spPr>
        <p:txBody>
          <a:bodyPr wrap="none" anchor="ctr"/>
          <a:lstStyle/>
          <a:p>
            <a:endParaRPr lang="es-ES">
              <a:solidFill>
                <a:srgbClr val="FF6600"/>
              </a:solidFill>
              <a:latin typeface="Calibri"/>
              <a:cs typeface="Calibri"/>
            </a:endParaRPr>
          </a:p>
        </p:txBody>
      </p:sp>
      <p:sp>
        <p:nvSpPr>
          <p:cNvPr id="19462" name="Rectangle 6"/>
          <p:cNvSpPr>
            <a:spLocks noChangeArrowheads="1"/>
          </p:cNvSpPr>
          <p:nvPr/>
        </p:nvSpPr>
        <p:spPr bwMode="auto">
          <a:xfrm>
            <a:off x="4932363" y="5013325"/>
            <a:ext cx="3024187" cy="503238"/>
          </a:xfrm>
          <a:prstGeom prst="rect">
            <a:avLst/>
          </a:prstGeom>
          <a:solidFill>
            <a:srgbClr val="FFFF66"/>
          </a:solidFill>
          <a:ln w="57150">
            <a:solidFill>
              <a:srgbClr val="FF6600"/>
            </a:solidFill>
            <a:miter lim="800000"/>
            <a:headEnd/>
            <a:tailEnd/>
          </a:ln>
        </p:spPr>
        <p:txBody>
          <a:bodyPr wrap="none" anchor="ctr"/>
          <a:lstStyle/>
          <a:p>
            <a:endParaRPr lang="es-ES">
              <a:solidFill>
                <a:srgbClr val="FF6600"/>
              </a:solidFill>
              <a:latin typeface="Calibri"/>
              <a:cs typeface="Calibri"/>
            </a:endParaRPr>
          </a:p>
        </p:txBody>
      </p:sp>
      <p:sp>
        <p:nvSpPr>
          <p:cNvPr id="19463" name="Rectangle 7"/>
          <p:cNvSpPr>
            <a:spLocks noChangeArrowheads="1"/>
          </p:cNvSpPr>
          <p:nvPr/>
        </p:nvSpPr>
        <p:spPr bwMode="auto">
          <a:xfrm>
            <a:off x="3059113" y="4078288"/>
            <a:ext cx="2952750" cy="503237"/>
          </a:xfrm>
          <a:prstGeom prst="rect">
            <a:avLst/>
          </a:prstGeom>
          <a:solidFill>
            <a:srgbClr val="FFFF66"/>
          </a:solidFill>
          <a:ln w="57150">
            <a:solidFill>
              <a:srgbClr val="FF6600"/>
            </a:solidFill>
            <a:miter lim="800000"/>
            <a:headEnd/>
            <a:tailEnd/>
          </a:ln>
        </p:spPr>
        <p:txBody>
          <a:bodyPr wrap="none" anchor="ctr"/>
          <a:lstStyle/>
          <a:p>
            <a:endParaRPr lang="es-ES">
              <a:solidFill>
                <a:srgbClr val="FF6600"/>
              </a:solidFill>
              <a:latin typeface="Calibri"/>
              <a:cs typeface="Calibri"/>
            </a:endParaRPr>
          </a:p>
        </p:txBody>
      </p:sp>
      <p:sp>
        <p:nvSpPr>
          <p:cNvPr id="19464" name="Rectangle 8"/>
          <p:cNvSpPr>
            <a:spLocks noChangeArrowheads="1"/>
          </p:cNvSpPr>
          <p:nvPr/>
        </p:nvSpPr>
        <p:spPr bwMode="auto">
          <a:xfrm>
            <a:off x="395288" y="3213100"/>
            <a:ext cx="5905500" cy="503238"/>
          </a:xfrm>
          <a:prstGeom prst="rect">
            <a:avLst/>
          </a:prstGeom>
          <a:solidFill>
            <a:srgbClr val="FFFF66"/>
          </a:solidFill>
          <a:ln w="57150">
            <a:solidFill>
              <a:srgbClr val="FF6600"/>
            </a:solidFill>
            <a:miter lim="800000"/>
            <a:headEnd/>
            <a:tailEnd/>
          </a:ln>
        </p:spPr>
        <p:txBody>
          <a:bodyPr wrap="none" anchor="ctr"/>
          <a:lstStyle/>
          <a:p>
            <a:endParaRPr lang="es-ES">
              <a:solidFill>
                <a:srgbClr val="FF6600"/>
              </a:solidFill>
              <a:latin typeface="Calibri"/>
              <a:cs typeface="Calibri"/>
            </a:endParaRPr>
          </a:p>
        </p:txBody>
      </p:sp>
      <p:sp>
        <p:nvSpPr>
          <p:cNvPr id="19465" name="WordArt 9"/>
          <p:cNvSpPr>
            <a:spLocks noChangeArrowheads="1" noChangeShapeType="1" noTextEdit="1"/>
          </p:cNvSpPr>
          <p:nvPr/>
        </p:nvSpPr>
        <p:spPr bwMode="auto">
          <a:xfrm>
            <a:off x="683568" y="188640"/>
            <a:ext cx="5472113" cy="576263"/>
          </a:xfrm>
          <a:prstGeom prst="rect">
            <a:avLst/>
          </a:prstGeom>
          <a:ln>
            <a:noFill/>
          </a:ln>
        </p:spPr>
        <p:txBody>
          <a:bodyPr wrap="none" fromWordArt="1">
            <a:prstTxWarp prst="textCurveDown">
              <a:avLst>
                <a:gd name="adj" fmla="val 0"/>
              </a:avLst>
            </a:prstTxWarp>
          </a:bodyPr>
          <a:lstStyle/>
          <a:p>
            <a:pPr algn="ctr"/>
            <a:r>
              <a:rPr lang="es-ES" sz="2800" b="1" kern="10" dirty="0">
                <a:ln w="28575" cmpd="sng">
                  <a:solidFill>
                    <a:srgbClr val="FF6600"/>
                  </a:solidFill>
                  <a:round/>
                  <a:headEnd/>
                  <a:tailEnd/>
                </a:ln>
                <a:solidFill>
                  <a:srgbClr val="FFFF66"/>
                </a:solidFill>
                <a:effectLst>
                  <a:outerShdw blurRad="63500" dist="38099" dir="2700000" algn="ctr" rotWithShape="0">
                    <a:srgbClr val="C0C0C0">
                      <a:alpha val="79999"/>
                    </a:srgbClr>
                  </a:outerShdw>
                </a:effectLst>
                <a:latin typeface="Cooper Black"/>
                <a:ea typeface="Comic Sans MS"/>
                <a:cs typeface="Cooper Black"/>
              </a:rPr>
              <a:t>Modelo de Evolución de Darwin</a:t>
            </a:r>
          </a:p>
        </p:txBody>
      </p:sp>
      <p:sp>
        <p:nvSpPr>
          <p:cNvPr id="19466" name="Rectangle 10"/>
          <p:cNvSpPr>
            <a:spLocks noChangeArrowheads="1"/>
          </p:cNvSpPr>
          <p:nvPr/>
        </p:nvSpPr>
        <p:spPr bwMode="auto">
          <a:xfrm>
            <a:off x="611188" y="1322388"/>
            <a:ext cx="128622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MX" sz="2000" b="1" dirty="0" smtClean="0">
                <a:solidFill>
                  <a:srgbClr val="FF6600"/>
                </a:solidFill>
                <a:latin typeface="Calibri"/>
                <a:cs typeface="Calibri"/>
              </a:rPr>
              <a:t>Evolución:</a:t>
            </a:r>
            <a:endParaRPr lang="en-US" sz="2000" b="1" dirty="0">
              <a:solidFill>
                <a:srgbClr val="FF6600"/>
              </a:solidFill>
              <a:latin typeface="Calibri"/>
              <a:cs typeface="Calibri"/>
            </a:endParaRPr>
          </a:p>
        </p:txBody>
      </p:sp>
      <p:sp>
        <p:nvSpPr>
          <p:cNvPr id="19467" name="Rectangle 11"/>
          <p:cNvSpPr>
            <a:spLocks noChangeArrowheads="1"/>
          </p:cNvSpPr>
          <p:nvPr/>
        </p:nvSpPr>
        <p:spPr bwMode="auto">
          <a:xfrm>
            <a:off x="827088" y="1773238"/>
            <a:ext cx="1210588"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buFont typeface="Comic Sans MS" charset="0"/>
              <a:buChar char="*"/>
            </a:pPr>
            <a:r>
              <a:rPr lang="es-MX" sz="2000" b="1">
                <a:solidFill>
                  <a:srgbClr val="FF6600"/>
                </a:solidFill>
                <a:latin typeface="Calibri"/>
                <a:cs typeface="Calibri"/>
              </a:rPr>
              <a:t> Lenta</a:t>
            </a:r>
          </a:p>
          <a:p>
            <a:pPr>
              <a:buFont typeface="Comic Sans MS" charset="0"/>
              <a:buChar char="*"/>
            </a:pPr>
            <a:r>
              <a:rPr lang="es-MX" sz="2000" b="1">
                <a:solidFill>
                  <a:srgbClr val="FF6600"/>
                </a:solidFill>
                <a:latin typeface="Calibri"/>
                <a:cs typeface="Calibri"/>
              </a:rPr>
              <a:t> Gradual</a:t>
            </a:r>
            <a:endParaRPr lang="en-US" sz="2000" b="1">
              <a:solidFill>
                <a:srgbClr val="FF6600"/>
              </a:solidFill>
              <a:latin typeface="Calibri"/>
              <a:cs typeface="Calibri"/>
            </a:endParaRPr>
          </a:p>
        </p:txBody>
      </p:sp>
      <p:sp>
        <p:nvSpPr>
          <p:cNvPr id="112653" name="Freeform 13"/>
          <p:cNvSpPr>
            <a:spLocks/>
          </p:cNvSpPr>
          <p:nvPr/>
        </p:nvSpPr>
        <p:spPr bwMode="auto">
          <a:xfrm>
            <a:off x="1393825" y="3681413"/>
            <a:ext cx="1593850" cy="684212"/>
          </a:xfrm>
          <a:custGeom>
            <a:avLst/>
            <a:gdLst>
              <a:gd name="T0" fmla="*/ 360383149 w 1004"/>
              <a:gd name="T1" fmla="*/ 0 h 431"/>
              <a:gd name="T2" fmla="*/ 360383149 w 1004"/>
              <a:gd name="T3" fmla="*/ 914815394 h 431"/>
              <a:gd name="T4" fmla="*/ 2147483647 w 1004"/>
              <a:gd name="T5" fmla="*/ 1030742464 h 431"/>
              <a:gd name="T6" fmla="*/ 0 60000 65536"/>
              <a:gd name="T7" fmla="*/ 0 60000 65536"/>
              <a:gd name="T8" fmla="*/ 0 60000 65536"/>
              <a:gd name="T9" fmla="*/ 0 w 1004"/>
              <a:gd name="T10" fmla="*/ 0 h 431"/>
              <a:gd name="T11" fmla="*/ 1004 w 1004"/>
              <a:gd name="T12" fmla="*/ 431 h 431"/>
            </a:gdLst>
            <a:ahLst/>
            <a:cxnLst>
              <a:cxn ang="T6">
                <a:pos x="T0" y="T1"/>
              </a:cxn>
              <a:cxn ang="T7">
                <a:pos x="T2" y="T3"/>
              </a:cxn>
              <a:cxn ang="T8">
                <a:pos x="T4" y="T5"/>
              </a:cxn>
            </a:cxnLst>
            <a:rect l="T9" t="T10" r="T11" b="T12"/>
            <a:pathLst>
              <a:path w="1004" h="431">
                <a:moveTo>
                  <a:pt x="143" y="0"/>
                </a:moveTo>
                <a:cubicBezTo>
                  <a:pt x="71" y="147"/>
                  <a:pt x="0" y="295"/>
                  <a:pt x="143" y="363"/>
                </a:cubicBezTo>
                <a:cubicBezTo>
                  <a:pt x="286" y="431"/>
                  <a:pt x="645" y="420"/>
                  <a:pt x="1004" y="409"/>
                </a:cubicBezTo>
              </a:path>
            </a:pathLst>
          </a:custGeom>
          <a:noFill/>
          <a:ln w="57150">
            <a:solidFill>
              <a:srgbClr val="FF6600"/>
            </a:solidFill>
            <a:round/>
            <a:headEnd/>
            <a:tailEnd type="arrow" w="med" len="med"/>
          </a:ln>
          <a:extLst>
            <a:ext uri="{909E8E84-426E-40dd-AFC4-6F175D3DCCD1}">
              <a14:hiddenFill xmlns:a14="http://schemas.microsoft.com/office/drawing/2010/main" xmlns="">
                <a:solidFill>
                  <a:srgbClr val="FFFFFF"/>
                </a:solidFill>
              </a14:hiddenFill>
            </a:ext>
          </a:extLst>
        </p:spPr>
        <p:txBody>
          <a:bodyPr/>
          <a:lstStyle/>
          <a:p>
            <a:endParaRPr lang="es-ES">
              <a:solidFill>
                <a:srgbClr val="FF6600"/>
              </a:solidFill>
              <a:latin typeface="Calibri"/>
              <a:cs typeface="Calibri"/>
            </a:endParaRPr>
          </a:p>
        </p:txBody>
      </p:sp>
      <p:sp>
        <p:nvSpPr>
          <p:cNvPr id="112654" name="Freeform 14"/>
          <p:cNvSpPr>
            <a:spLocks/>
          </p:cNvSpPr>
          <p:nvPr/>
        </p:nvSpPr>
        <p:spPr bwMode="auto">
          <a:xfrm>
            <a:off x="3194050" y="4581525"/>
            <a:ext cx="1593850" cy="684213"/>
          </a:xfrm>
          <a:custGeom>
            <a:avLst/>
            <a:gdLst>
              <a:gd name="T0" fmla="*/ 360383149 w 1004"/>
              <a:gd name="T1" fmla="*/ 0 h 431"/>
              <a:gd name="T2" fmla="*/ 360383149 w 1004"/>
              <a:gd name="T3" fmla="*/ 914818319 h 431"/>
              <a:gd name="T4" fmla="*/ 2147483647 w 1004"/>
              <a:gd name="T5" fmla="*/ 1030745558 h 431"/>
              <a:gd name="T6" fmla="*/ 0 60000 65536"/>
              <a:gd name="T7" fmla="*/ 0 60000 65536"/>
              <a:gd name="T8" fmla="*/ 0 60000 65536"/>
              <a:gd name="T9" fmla="*/ 0 w 1004"/>
              <a:gd name="T10" fmla="*/ 0 h 431"/>
              <a:gd name="T11" fmla="*/ 1004 w 1004"/>
              <a:gd name="T12" fmla="*/ 431 h 431"/>
            </a:gdLst>
            <a:ahLst/>
            <a:cxnLst>
              <a:cxn ang="T6">
                <a:pos x="T0" y="T1"/>
              </a:cxn>
              <a:cxn ang="T7">
                <a:pos x="T2" y="T3"/>
              </a:cxn>
              <a:cxn ang="T8">
                <a:pos x="T4" y="T5"/>
              </a:cxn>
            </a:cxnLst>
            <a:rect l="T9" t="T10" r="T11" b="T12"/>
            <a:pathLst>
              <a:path w="1004" h="431">
                <a:moveTo>
                  <a:pt x="143" y="0"/>
                </a:moveTo>
                <a:cubicBezTo>
                  <a:pt x="71" y="147"/>
                  <a:pt x="0" y="295"/>
                  <a:pt x="143" y="363"/>
                </a:cubicBezTo>
                <a:cubicBezTo>
                  <a:pt x="286" y="431"/>
                  <a:pt x="645" y="420"/>
                  <a:pt x="1004" y="409"/>
                </a:cubicBezTo>
              </a:path>
            </a:pathLst>
          </a:custGeom>
          <a:noFill/>
          <a:ln w="57150">
            <a:solidFill>
              <a:srgbClr val="FF6600"/>
            </a:solidFill>
            <a:round/>
            <a:headEnd/>
            <a:tailEnd type="arrow" w="med" len="med"/>
          </a:ln>
          <a:extLst>
            <a:ext uri="{909E8E84-426E-40dd-AFC4-6F175D3DCCD1}">
              <a14:hiddenFill xmlns:a14="http://schemas.microsoft.com/office/drawing/2010/main" xmlns="">
                <a:solidFill>
                  <a:srgbClr val="FFFFFF"/>
                </a:solidFill>
              </a14:hiddenFill>
            </a:ext>
          </a:extLst>
        </p:spPr>
        <p:txBody>
          <a:bodyPr/>
          <a:lstStyle/>
          <a:p>
            <a:endParaRPr lang="es-ES">
              <a:solidFill>
                <a:srgbClr val="FF6600"/>
              </a:solidFill>
              <a:latin typeface="Calibri"/>
              <a:cs typeface="Calibri"/>
            </a:endParaRPr>
          </a:p>
        </p:txBody>
      </p:sp>
      <p:sp>
        <p:nvSpPr>
          <p:cNvPr id="112655" name="Freeform 15"/>
          <p:cNvSpPr>
            <a:spLocks/>
          </p:cNvSpPr>
          <p:nvPr/>
        </p:nvSpPr>
        <p:spPr bwMode="auto">
          <a:xfrm>
            <a:off x="4968875" y="5516563"/>
            <a:ext cx="755650" cy="601662"/>
          </a:xfrm>
          <a:custGeom>
            <a:avLst/>
            <a:gdLst>
              <a:gd name="T0" fmla="*/ 171370631 w 476"/>
              <a:gd name="T1" fmla="*/ 0 h 379"/>
              <a:gd name="T2" fmla="*/ 171370631 w 476"/>
              <a:gd name="T3" fmla="*/ 801408962 h 379"/>
              <a:gd name="T4" fmla="*/ 1199594464 w 476"/>
              <a:gd name="T5" fmla="*/ 914815267 h 379"/>
              <a:gd name="T6" fmla="*/ 0 60000 65536"/>
              <a:gd name="T7" fmla="*/ 0 60000 65536"/>
              <a:gd name="T8" fmla="*/ 0 60000 65536"/>
              <a:gd name="T9" fmla="*/ 0 w 476"/>
              <a:gd name="T10" fmla="*/ 0 h 379"/>
              <a:gd name="T11" fmla="*/ 476 w 476"/>
              <a:gd name="T12" fmla="*/ 379 h 379"/>
            </a:gdLst>
            <a:ahLst/>
            <a:cxnLst>
              <a:cxn ang="T6">
                <a:pos x="T0" y="T1"/>
              </a:cxn>
              <a:cxn ang="T7">
                <a:pos x="T2" y="T3"/>
              </a:cxn>
              <a:cxn ang="T8">
                <a:pos x="T4" y="T5"/>
              </a:cxn>
            </a:cxnLst>
            <a:rect l="T9" t="T10" r="T11" b="T12"/>
            <a:pathLst>
              <a:path w="476" h="379">
                <a:moveTo>
                  <a:pt x="68" y="0"/>
                </a:moveTo>
                <a:cubicBezTo>
                  <a:pt x="34" y="128"/>
                  <a:pt x="0" y="257"/>
                  <a:pt x="68" y="318"/>
                </a:cubicBezTo>
                <a:cubicBezTo>
                  <a:pt x="136" y="379"/>
                  <a:pt x="306" y="371"/>
                  <a:pt x="476" y="363"/>
                </a:cubicBezTo>
              </a:path>
            </a:pathLst>
          </a:custGeom>
          <a:noFill/>
          <a:ln w="57150">
            <a:solidFill>
              <a:srgbClr val="FF6600"/>
            </a:solidFill>
            <a:round/>
            <a:headEnd/>
            <a:tailEnd type="arrow" w="med" len="med"/>
          </a:ln>
          <a:extLst>
            <a:ext uri="{909E8E84-426E-40dd-AFC4-6F175D3DCCD1}">
              <a14:hiddenFill xmlns:a14="http://schemas.microsoft.com/office/drawing/2010/main" xmlns="">
                <a:solidFill>
                  <a:srgbClr val="FFFFFF"/>
                </a:solidFill>
              </a14:hiddenFill>
            </a:ext>
          </a:extLst>
        </p:spPr>
        <p:txBody>
          <a:bodyPr/>
          <a:lstStyle/>
          <a:p>
            <a:endParaRPr lang="es-ES">
              <a:solidFill>
                <a:srgbClr val="FF6600"/>
              </a:solidFill>
              <a:latin typeface="Calibri"/>
              <a:cs typeface="Calibri"/>
            </a:endParaRPr>
          </a:p>
        </p:txBody>
      </p:sp>
      <p:pic>
        <p:nvPicPr>
          <p:cNvPr id="2" name="Imagen 1"/>
          <p:cNvPicPr>
            <a:picLocks noChangeAspect="1"/>
          </p:cNvPicPr>
          <p:nvPr/>
        </p:nvPicPr>
        <p:blipFill>
          <a:blip r:embed="rId2" cstate="print"/>
          <a:stretch>
            <a:fillRect/>
          </a:stretch>
        </p:blipFill>
        <p:spPr>
          <a:xfrm>
            <a:off x="6588224" y="993609"/>
            <a:ext cx="2213992" cy="2435391"/>
          </a:xfrm>
          <a:prstGeom prst="rect">
            <a:avLst/>
          </a:prstGeom>
          <a:ln w="38100" cmpd="sng">
            <a:solidFill>
              <a:srgbClr val="FFFF00"/>
            </a:solidFill>
          </a:ln>
        </p:spPr>
      </p:pic>
      <p:pic>
        <p:nvPicPr>
          <p:cNvPr id="4" name="Imagen 3"/>
          <p:cNvPicPr>
            <a:picLocks noChangeAspect="1"/>
          </p:cNvPicPr>
          <p:nvPr/>
        </p:nvPicPr>
        <p:blipFill>
          <a:blip r:embed="rId3" cstate="print"/>
          <a:stretch>
            <a:fillRect/>
          </a:stretch>
        </p:blipFill>
        <p:spPr>
          <a:xfrm>
            <a:off x="611560" y="4653136"/>
            <a:ext cx="2176016" cy="1870014"/>
          </a:xfrm>
          <a:prstGeom prst="roundRect">
            <a:avLst>
              <a:gd name="adj" fmla="val 4963"/>
            </a:avLst>
          </a:prstGeom>
          <a:ln w="28575" cmpd="sng">
            <a:solidFill>
              <a:srgbClr val="FFFF00"/>
            </a:solidFill>
          </a:ln>
        </p:spPr>
      </p:pic>
      <p:pic>
        <p:nvPicPr>
          <p:cNvPr id="5" name="Imagen 4"/>
          <p:cNvPicPr>
            <a:picLocks noChangeAspect="1"/>
          </p:cNvPicPr>
          <p:nvPr/>
        </p:nvPicPr>
        <p:blipFill rotWithShape="1">
          <a:blip r:embed="rId4" cstate="print">
            <a:extLst>
              <a:ext uri="{BEBA8EAE-BF5A-486C-A8C5-ECC9F3942E4B}">
                <a14:imgProps xmlns:a14="http://schemas.microsoft.com/office/drawing/2010/main" xmlns="">
                  <a14:imgLayer r:embed="rId5">
                    <a14:imgEffect>
                      <a14:backgroundRemoval t="0" b="91613" l="0" r="100000">
                        <a14:foregroundMark x1="38750" y1="65484" x2="38750" y2="65484"/>
                        <a14:foregroundMark x1="21500" y1="80968" x2="21500" y2="80968"/>
                        <a14:foregroundMark x1="23000" y1="87097" x2="23000" y2="87097"/>
                        <a14:foregroundMark x1="24000" y1="75161" x2="24000" y2="75161"/>
                        <a14:foregroundMark x1="43500" y1="70323" x2="43500" y2="70323"/>
                        <a14:foregroundMark x1="77750" y1="60000" x2="77750" y2="60000"/>
                        <a14:foregroundMark x1="73500" y1="77097" x2="73500" y2="77097"/>
                        <a14:foregroundMark x1="70750" y1="77097" x2="70750" y2="77097"/>
                        <a14:foregroundMark x1="71250" y1="81290" x2="71250" y2="81290"/>
                        <a14:foregroundMark x1="78750" y1="14839" x2="78750" y2="14839"/>
                        <a14:foregroundMark x1="63500" y1="19677" x2="63500" y2="19677"/>
                        <a14:foregroundMark x1="67500" y1="16774" x2="67500" y2="16774"/>
                        <a14:foregroundMark x1="67500" y1="30323" x2="67500" y2="30323"/>
                        <a14:foregroundMark x1="76750" y1="32903" x2="76750" y2="32903"/>
                        <a14:foregroundMark x1="69750" y1="42258" x2="69750" y2="42258"/>
                        <a14:foregroundMark x1="79250" y1="34194" x2="79250" y2="34194"/>
                        <a14:foregroundMark x1="86750" y1="24516" x2="86750" y2="24516"/>
                        <a14:foregroundMark x1="87000" y1="27097" x2="87000" y2="27097"/>
                        <a14:backgroundMark x1="23250" y1="82903" x2="23250" y2="82903"/>
                      </a14:backgroundRemoval>
                    </a14:imgEffect>
                  </a14:imgLayer>
                </a14:imgProps>
              </a:ext>
            </a:extLst>
          </a:blip>
          <a:srcRect b="49090"/>
          <a:stretch/>
        </p:blipFill>
        <p:spPr>
          <a:xfrm>
            <a:off x="3059832" y="1196752"/>
            <a:ext cx="3102584" cy="1224136"/>
          </a:xfrm>
          <a:prstGeom prst="rect">
            <a:avLst/>
          </a:prstGeom>
        </p:spPr>
      </p:pic>
      <p:sp>
        <p:nvSpPr>
          <p:cNvPr id="19468" name="Rectangle 12"/>
          <p:cNvSpPr>
            <a:spLocks noChangeArrowheads="1"/>
          </p:cNvSpPr>
          <p:nvPr/>
        </p:nvSpPr>
        <p:spPr bwMode="auto">
          <a:xfrm>
            <a:off x="360363" y="2636838"/>
            <a:ext cx="8293156"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MX" sz="2000" b="1" dirty="0">
                <a:solidFill>
                  <a:srgbClr val="FFFF66"/>
                </a:solidFill>
                <a:latin typeface="Calibri"/>
                <a:cs typeface="Calibri"/>
              </a:rPr>
              <a:t>Basado en la variación y competencia entre </a:t>
            </a:r>
            <a:r>
              <a:rPr lang="es-MX" sz="2000" b="1" dirty="0" smtClean="0">
                <a:solidFill>
                  <a:srgbClr val="FFFF66"/>
                </a:solidFill>
                <a:latin typeface="Calibri"/>
                <a:cs typeface="Calibri"/>
              </a:rPr>
              <a:t>individuos:</a:t>
            </a:r>
            <a:endParaRPr lang="es-MX" sz="2000" b="1" dirty="0">
              <a:solidFill>
                <a:srgbClr val="FFFF66"/>
              </a:solidFill>
              <a:latin typeface="Calibri"/>
              <a:cs typeface="Calibri"/>
            </a:endParaRPr>
          </a:p>
          <a:p>
            <a:endParaRPr lang="es-MX" sz="2000" b="1" dirty="0">
              <a:solidFill>
                <a:srgbClr val="FF6600"/>
              </a:solidFill>
              <a:latin typeface="Calibri"/>
              <a:cs typeface="Calibri"/>
            </a:endParaRPr>
          </a:p>
          <a:p>
            <a:r>
              <a:rPr lang="es-MX" sz="2000" b="1" dirty="0" smtClean="0">
                <a:solidFill>
                  <a:srgbClr val="FF6600"/>
                </a:solidFill>
                <a:latin typeface="Calibri"/>
                <a:cs typeface="Calibri"/>
              </a:rPr>
              <a:t>       + </a:t>
            </a:r>
            <a:r>
              <a:rPr lang="es-MX" sz="2000" b="1" dirty="0">
                <a:solidFill>
                  <a:srgbClr val="FF6600"/>
                </a:solidFill>
                <a:latin typeface="Calibri"/>
                <a:cs typeface="Calibri"/>
              </a:rPr>
              <a:t>Aptos y favorecidos por la selección natural</a:t>
            </a:r>
          </a:p>
          <a:p>
            <a:endParaRPr lang="es-MX" sz="2000" b="1" dirty="0">
              <a:solidFill>
                <a:srgbClr val="FF6600"/>
              </a:solidFill>
              <a:latin typeface="Calibri"/>
              <a:cs typeface="Calibri"/>
            </a:endParaRPr>
          </a:p>
          <a:p>
            <a:endParaRPr lang="es-MX" sz="2000" b="1" dirty="0">
              <a:solidFill>
                <a:srgbClr val="FF6600"/>
              </a:solidFill>
              <a:latin typeface="Calibri"/>
              <a:cs typeface="Calibri"/>
            </a:endParaRPr>
          </a:p>
          <a:p>
            <a:r>
              <a:rPr lang="es-MX" sz="2000" b="1" dirty="0">
                <a:solidFill>
                  <a:srgbClr val="FF6600"/>
                </a:solidFill>
                <a:latin typeface="Calibri"/>
                <a:cs typeface="Calibri"/>
              </a:rPr>
              <a:t>                         </a:t>
            </a:r>
            <a:r>
              <a:rPr lang="es-MX" sz="2000" b="1" dirty="0" smtClean="0">
                <a:solidFill>
                  <a:srgbClr val="FF6600"/>
                </a:solidFill>
                <a:latin typeface="Calibri"/>
                <a:cs typeface="Calibri"/>
              </a:rPr>
              <a:t>                           Dejan </a:t>
            </a:r>
            <a:r>
              <a:rPr lang="es-MX" sz="2000" b="1" dirty="0">
                <a:solidFill>
                  <a:srgbClr val="FF6600"/>
                </a:solidFill>
                <a:latin typeface="Calibri"/>
                <a:cs typeface="Calibri"/>
              </a:rPr>
              <a:t>+ descendencia </a:t>
            </a:r>
          </a:p>
          <a:p>
            <a:endParaRPr lang="es-MX" sz="2000" b="1" dirty="0">
              <a:solidFill>
                <a:srgbClr val="FF6600"/>
              </a:solidFill>
              <a:latin typeface="Calibri"/>
              <a:cs typeface="Calibri"/>
            </a:endParaRPr>
          </a:p>
          <a:p>
            <a:endParaRPr lang="es-MX" sz="2000" b="1" dirty="0">
              <a:solidFill>
                <a:srgbClr val="FF6600"/>
              </a:solidFill>
              <a:latin typeface="Calibri"/>
              <a:cs typeface="Calibri"/>
            </a:endParaRPr>
          </a:p>
          <a:p>
            <a:r>
              <a:rPr lang="es-MX" sz="2000" b="1" dirty="0">
                <a:solidFill>
                  <a:srgbClr val="FF6600"/>
                </a:solidFill>
                <a:latin typeface="Calibri"/>
                <a:cs typeface="Calibri"/>
              </a:rPr>
              <a:t>					</a:t>
            </a:r>
            <a:r>
              <a:rPr lang="es-MX" sz="2000" b="1" dirty="0" smtClean="0">
                <a:solidFill>
                  <a:srgbClr val="FF6600"/>
                </a:solidFill>
                <a:latin typeface="Calibri"/>
                <a:cs typeface="Calibri"/>
              </a:rPr>
              <a:t>                                         Sus </a:t>
            </a:r>
            <a:r>
              <a:rPr lang="es-MX" sz="2000" b="1" dirty="0">
                <a:solidFill>
                  <a:srgbClr val="FF6600"/>
                </a:solidFill>
                <a:latin typeface="Calibri"/>
                <a:cs typeface="Calibri"/>
              </a:rPr>
              <a:t>rasgos predominan</a:t>
            </a:r>
          </a:p>
          <a:p>
            <a:r>
              <a:rPr lang="es-MX" sz="2000" b="1" dirty="0">
                <a:solidFill>
                  <a:srgbClr val="FF6600"/>
                </a:solidFill>
                <a:latin typeface="Calibri"/>
                <a:cs typeface="Calibri"/>
              </a:rPr>
              <a:t>	</a:t>
            </a:r>
          </a:p>
          <a:p>
            <a:endParaRPr lang="es-MX" sz="2000" b="1" dirty="0">
              <a:solidFill>
                <a:srgbClr val="FF6600"/>
              </a:solidFill>
              <a:latin typeface="Calibri"/>
              <a:cs typeface="Calibri"/>
            </a:endParaRPr>
          </a:p>
          <a:p>
            <a:r>
              <a:rPr lang="es-MX" sz="2000" b="1" dirty="0">
                <a:solidFill>
                  <a:srgbClr val="FF6600"/>
                </a:solidFill>
                <a:latin typeface="Calibri"/>
                <a:cs typeface="Calibri"/>
              </a:rPr>
              <a:t>						</a:t>
            </a:r>
            <a:r>
              <a:rPr lang="es-MX" sz="2000" b="1" dirty="0" smtClean="0">
                <a:solidFill>
                  <a:srgbClr val="FF6600"/>
                </a:solidFill>
                <a:latin typeface="Calibri"/>
                <a:cs typeface="Calibri"/>
              </a:rPr>
              <a:t>                                                    Modificación </a:t>
            </a:r>
            <a:r>
              <a:rPr lang="es-MX" sz="2000" b="1" dirty="0">
                <a:solidFill>
                  <a:srgbClr val="FF6600"/>
                </a:solidFill>
                <a:latin typeface="Calibri"/>
                <a:cs typeface="Calibri"/>
              </a:rPr>
              <a:t>de la sp.</a:t>
            </a:r>
            <a:endParaRPr lang="en-US" sz="2000" b="1" dirty="0">
              <a:solidFill>
                <a:srgbClr val="FF6600"/>
              </a:solidFill>
              <a:latin typeface="Calibri"/>
              <a:cs typeface="Calibri"/>
            </a:endParaRPr>
          </a:p>
        </p:txBody>
      </p:sp>
    </p:spTree>
    <p:extLst>
      <p:ext uri="{BB962C8B-B14F-4D97-AF65-F5344CB8AC3E}">
        <p14:creationId xmlns:p14="http://schemas.microsoft.com/office/powerpoint/2010/main" xmlns="" val="23000093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grpId="0" nodeType="withEffect">
                                  <p:stCondLst>
                                    <p:cond delay="0"/>
                                  </p:stCondLst>
                                  <p:childTnLst>
                                    <p:animClr clrSpc="hsl" dir="cw">
                                      <p:cBhvr override="childStyle">
                                        <p:cTn id="6" dur="500" fill="hold"/>
                                        <p:tgtEl>
                                          <p:spTgt spid="112653"/>
                                        </p:tgtEl>
                                        <p:attrNameLst>
                                          <p:attrName>style.color</p:attrName>
                                        </p:attrNameLst>
                                      </p:cBhvr>
                                      <p:by>
                                        <p:hsl h="0" s="-12549" l="-25098"/>
                                      </p:by>
                                    </p:animClr>
                                    <p:animClr clrSpc="hsl" dir="cw">
                                      <p:cBhvr>
                                        <p:cTn id="7" dur="500" fill="hold"/>
                                        <p:tgtEl>
                                          <p:spTgt spid="112653"/>
                                        </p:tgtEl>
                                        <p:attrNameLst>
                                          <p:attrName>fillcolor</p:attrName>
                                        </p:attrNameLst>
                                      </p:cBhvr>
                                      <p:by>
                                        <p:hsl h="0" s="-12549" l="-25098"/>
                                      </p:by>
                                    </p:animClr>
                                    <p:animClr clrSpc="hsl" dir="cw">
                                      <p:cBhvr>
                                        <p:cTn id="8" dur="500" fill="hold"/>
                                        <p:tgtEl>
                                          <p:spTgt spid="112653"/>
                                        </p:tgtEl>
                                        <p:attrNameLst>
                                          <p:attrName>stroke.color</p:attrName>
                                        </p:attrNameLst>
                                      </p:cBhvr>
                                      <p:by>
                                        <p:hsl h="0" s="-12549" l="-25098"/>
                                      </p:by>
                                    </p:animClr>
                                    <p:set>
                                      <p:cBhvr>
                                        <p:cTn id="9" dur="500" fill="hold"/>
                                        <p:tgtEl>
                                          <p:spTgt spid="112653"/>
                                        </p:tgtEl>
                                        <p:attrNameLst>
                                          <p:attrName>fill.type</p:attrName>
                                        </p:attrNameLst>
                                      </p:cBhvr>
                                      <p:to>
                                        <p:strVal val="solid"/>
                                      </p:to>
                                    </p:set>
                                  </p:childTnLst>
                                </p:cTn>
                              </p:par>
                              <p:par>
                                <p:cTn id="10" presetID="24" presetClass="emph" presetSubtype="0" fill="hold" grpId="0" nodeType="withEffect">
                                  <p:stCondLst>
                                    <p:cond delay="0"/>
                                  </p:stCondLst>
                                  <p:childTnLst>
                                    <p:animClr clrSpc="hsl" dir="cw">
                                      <p:cBhvr override="childStyle">
                                        <p:cTn id="11" dur="500" fill="hold"/>
                                        <p:tgtEl>
                                          <p:spTgt spid="112654"/>
                                        </p:tgtEl>
                                        <p:attrNameLst>
                                          <p:attrName>style.color</p:attrName>
                                        </p:attrNameLst>
                                      </p:cBhvr>
                                      <p:by>
                                        <p:hsl h="0" s="-12549" l="-25098"/>
                                      </p:by>
                                    </p:animClr>
                                    <p:animClr clrSpc="hsl" dir="cw">
                                      <p:cBhvr>
                                        <p:cTn id="12" dur="500" fill="hold"/>
                                        <p:tgtEl>
                                          <p:spTgt spid="112654"/>
                                        </p:tgtEl>
                                        <p:attrNameLst>
                                          <p:attrName>fillcolor</p:attrName>
                                        </p:attrNameLst>
                                      </p:cBhvr>
                                      <p:by>
                                        <p:hsl h="0" s="-12549" l="-25098"/>
                                      </p:by>
                                    </p:animClr>
                                    <p:animClr clrSpc="hsl" dir="cw">
                                      <p:cBhvr>
                                        <p:cTn id="13" dur="500" fill="hold"/>
                                        <p:tgtEl>
                                          <p:spTgt spid="112654"/>
                                        </p:tgtEl>
                                        <p:attrNameLst>
                                          <p:attrName>stroke.color</p:attrName>
                                        </p:attrNameLst>
                                      </p:cBhvr>
                                      <p:by>
                                        <p:hsl h="0" s="-12549" l="-25098"/>
                                      </p:by>
                                    </p:animClr>
                                    <p:set>
                                      <p:cBhvr>
                                        <p:cTn id="14" dur="500" fill="hold"/>
                                        <p:tgtEl>
                                          <p:spTgt spid="112654"/>
                                        </p:tgtEl>
                                        <p:attrNameLst>
                                          <p:attrName>fill.type</p:attrName>
                                        </p:attrNameLst>
                                      </p:cBhvr>
                                      <p:to>
                                        <p:strVal val="solid"/>
                                      </p:to>
                                    </p:set>
                                  </p:childTnLst>
                                </p:cTn>
                              </p:par>
                              <p:par>
                                <p:cTn id="15" presetID="24" presetClass="emph" presetSubtype="0" fill="hold" grpId="0" nodeType="withEffect">
                                  <p:stCondLst>
                                    <p:cond delay="0"/>
                                  </p:stCondLst>
                                  <p:childTnLst>
                                    <p:animClr clrSpc="hsl" dir="cw">
                                      <p:cBhvr override="childStyle">
                                        <p:cTn id="16" dur="500" fill="hold"/>
                                        <p:tgtEl>
                                          <p:spTgt spid="112655"/>
                                        </p:tgtEl>
                                        <p:attrNameLst>
                                          <p:attrName>style.color</p:attrName>
                                        </p:attrNameLst>
                                      </p:cBhvr>
                                      <p:by>
                                        <p:hsl h="0" s="-12549" l="-25098"/>
                                      </p:by>
                                    </p:animClr>
                                    <p:animClr clrSpc="hsl" dir="cw">
                                      <p:cBhvr>
                                        <p:cTn id="17" dur="500" fill="hold"/>
                                        <p:tgtEl>
                                          <p:spTgt spid="112655"/>
                                        </p:tgtEl>
                                        <p:attrNameLst>
                                          <p:attrName>fillcolor</p:attrName>
                                        </p:attrNameLst>
                                      </p:cBhvr>
                                      <p:by>
                                        <p:hsl h="0" s="-12549" l="-25098"/>
                                      </p:by>
                                    </p:animClr>
                                    <p:animClr clrSpc="hsl" dir="cw">
                                      <p:cBhvr>
                                        <p:cTn id="18" dur="500" fill="hold"/>
                                        <p:tgtEl>
                                          <p:spTgt spid="112655"/>
                                        </p:tgtEl>
                                        <p:attrNameLst>
                                          <p:attrName>stroke.color</p:attrName>
                                        </p:attrNameLst>
                                      </p:cBhvr>
                                      <p:by>
                                        <p:hsl h="0" s="-12549" l="-25098"/>
                                      </p:by>
                                    </p:animClr>
                                    <p:set>
                                      <p:cBhvr>
                                        <p:cTn id="19" dur="500" fill="hold"/>
                                        <p:tgtEl>
                                          <p:spTgt spid="11265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3" grpId="0" animBg="1"/>
      <p:bldP spid="112654" grpId="0" animBg="1"/>
      <p:bldP spid="11265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531" name="Text Box 3"/>
          <p:cNvSpPr txBox="1">
            <a:spLocks noChangeArrowheads="1"/>
          </p:cNvSpPr>
          <p:nvPr/>
        </p:nvSpPr>
        <p:spPr bwMode="auto">
          <a:xfrm>
            <a:off x="295980" y="548680"/>
            <a:ext cx="8552041"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s-MX" b="1" dirty="0">
                <a:solidFill>
                  <a:schemeClr val="accent1"/>
                </a:solidFill>
                <a:latin typeface="Gill Sans"/>
                <a:cs typeface="Gill Sans"/>
              </a:rPr>
              <a:t>Los </a:t>
            </a:r>
            <a:r>
              <a:rPr lang="es-MX" b="1" dirty="0" smtClean="0">
                <a:solidFill>
                  <a:schemeClr val="accent1"/>
                </a:solidFill>
                <a:latin typeface="Gill Sans"/>
                <a:cs typeface="Gill Sans"/>
              </a:rPr>
              <a:t>puntos </a:t>
            </a:r>
            <a:r>
              <a:rPr lang="es-MX" b="1" dirty="0">
                <a:solidFill>
                  <a:schemeClr val="accent1"/>
                </a:solidFill>
                <a:latin typeface="Gill Sans"/>
                <a:cs typeface="Gill Sans"/>
              </a:rPr>
              <a:t>a </a:t>
            </a:r>
            <a:r>
              <a:rPr lang="es-MX" b="1" dirty="0" smtClean="0">
                <a:solidFill>
                  <a:schemeClr val="accent1"/>
                </a:solidFill>
                <a:latin typeface="Gill Sans"/>
                <a:cs typeface="Gill Sans"/>
              </a:rPr>
              <a:t>considerar </a:t>
            </a:r>
            <a:r>
              <a:rPr lang="es-MX" b="1" dirty="0">
                <a:solidFill>
                  <a:schemeClr val="accent1"/>
                </a:solidFill>
                <a:latin typeface="Gill Sans"/>
                <a:cs typeface="Gill Sans"/>
              </a:rPr>
              <a:t>de la teoría evolutiva vigente</a:t>
            </a:r>
          </a:p>
          <a:p>
            <a:pPr algn="ctr" eaLnBrk="1" hangingPunct="1"/>
            <a:r>
              <a:rPr lang="es-MX" b="1" dirty="0" smtClean="0">
                <a:solidFill>
                  <a:srgbClr val="CA8FCC"/>
                </a:solidFill>
                <a:latin typeface="Gill Sans"/>
                <a:cs typeface="Gill Sans"/>
              </a:rPr>
              <a:t>Teoría </a:t>
            </a:r>
            <a:r>
              <a:rPr lang="es-MX" b="1" dirty="0">
                <a:solidFill>
                  <a:srgbClr val="CA8FCC"/>
                </a:solidFill>
                <a:latin typeface="Gill Sans"/>
                <a:cs typeface="Gill Sans"/>
              </a:rPr>
              <a:t>Sintética o </a:t>
            </a:r>
            <a:r>
              <a:rPr lang="es-MX" b="1" dirty="0" smtClean="0">
                <a:solidFill>
                  <a:srgbClr val="CA8FCC"/>
                </a:solidFill>
                <a:latin typeface="Gill Sans"/>
                <a:cs typeface="Gill Sans"/>
              </a:rPr>
              <a:t>Neodarwiniana</a:t>
            </a:r>
            <a:endParaRPr lang="en-US" b="1" dirty="0">
              <a:solidFill>
                <a:srgbClr val="CA8FCC"/>
              </a:solidFill>
              <a:latin typeface="Gill Sans"/>
              <a:cs typeface="Gill Sans"/>
            </a:endParaRPr>
          </a:p>
        </p:txBody>
      </p:sp>
      <p:sp>
        <p:nvSpPr>
          <p:cNvPr id="116741" name="Text Box 5"/>
          <p:cNvSpPr txBox="1">
            <a:spLocks noChangeArrowheads="1"/>
          </p:cNvSpPr>
          <p:nvPr/>
        </p:nvSpPr>
        <p:spPr bwMode="auto">
          <a:xfrm>
            <a:off x="1062911" y="2180682"/>
            <a:ext cx="4291624" cy="3071610"/>
          </a:xfrm>
          <a:prstGeom prst="rect">
            <a:avLst/>
          </a:prstGeom>
          <a:noFill/>
          <a:ln w="57150" cmpd="sng">
            <a:solidFill>
              <a:srgbClr val="CA8FCC"/>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marL="347663" indent="-347663"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lnSpc>
                <a:spcPct val="80000"/>
              </a:lnSpc>
              <a:buFontTx/>
              <a:buAutoNum type="arabicPeriod"/>
            </a:pPr>
            <a:r>
              <a:rPr lang="es-MX" sz="2200" dirty="0">
                <a:solidFill>
                  <a:schemeClr val="bg1"/>
                </a:solidFill>
                <a:latin typeface="Calibri"/>
                <a:cs typeface="Calibri"/>
              </a:rPr>
              <a:t>Fuentes alternativas de variación</a:t>
            </a:r>
          </a:p>
          <a:p>
            <a:pPr eaLnBrk="1" hangingPunct="1">
              <a:lnSpc>
                <a:spcPct val="80000"/>
              </a:lnSpc>
              <a:buFontTx/>
              <a:buAutoNum type="arabicPeriod"/>
            </a:pPr>
            <a:endParaRPr lang="es-MX" sz="2200" dirty="0">
              <a:solidFill>
                <a:srgbClr val="000099"/>
              </a:solidFill>
              <a:latin typeface="Calibri"/>
              <a:cs typeface="Calibri"/>
            </a:endParaRPr>
          </a:p>
          <a:p>
            <a:pPr eaLnBrk="1" hangingPunct="1">
              <a:lnSpc>
                <a:spcPct val="80000"/>
              </a:lnSpc>
              <a:buFontTx/>
              <a:buAutoNum type="arabicPeriod"/>
            </a:pPr>
            <a:r>
              <a:rPr lang="es-MX" sz="2200" dirty="0">
                <a:solidFill>
                  <a:schemeClr val="bg1"/>
                </a:solidFill>
                <a:latin typeface="Calibri"/>
                <a:cs typeface="Calibri"/>
              </a:rPr>
              <a:t>Azar</a:t>
            </a:r>
          </a:p>
          <a:p>
            <a:pPr eaLnBrk="1" hangingPunct="1">
              <a:lnSpc>
                <a:spcPct val="80000"/>
              </a:lnSpc>
              <a:buFontTx/>
              <a:buAutoNum type="arabicPeriod"/>
            </a:pPr>
            <a:endParaRPr lang="es-MX" sz="2200" dirty="0">
              <a:solidFill>
                <a:srgbClr val="000099"/>
              </a:solidFill>
              <a:latin typeface="Calibri"/>
              <a:cs typeface="Calibri"/>
            </a:endParaRPr>
          </a:p>
          <a:p>
            <a:pPr eaLnBrk="1" hangingPunct="1">
              <a:lnSpc>
                <a:spcPct val="80000"/>
              </a:lnSpc>
              <a:buFontTx/>
              <a:buAutoNum type="arabicPeriod"/>
            </a:pPr>
            <a:r>
              <a:rPr lang="es-MX" sz="2200" dirty="0">
                <a:solidFill>
                  <a:schemeClr val="bg1"/>
                </a:solidFill>
                <a:latin typeface="Calibri"/>
                <a:cs typeface="Calibri"/>
              </a:rPr>
              <a:t>Micro y Macroevolución</a:t>
            </a:r>
          </a:p>
          <a:p>
            <a:pPr eaLnBrk="1" hangingPunct="1">
              <a:lnSpc>
                <a:spcPct val="80000"/>
              </a:lnSpc>
              <a:buFontTx/>
              <a:buAutoNum type="arabicPeriod"/>
            </a:pPr>
            <a:endParaRPr lang="es-MX" sz="2200" dirty="0">
              <a:solidFill>
                <a:srgbClr val="000099"/>
              </a:solidFill>
              <a:latin typeface="Calibri"/>
              <a:cs typeface="Calibri"/>
            </a:endParaRPr>
          </a:p>
          <a:p>
            <a:pPr eaLnBrk="1" hangingPunct="1">
              <a:lnSpc>
                <a:spcPct val="80000"/>
              </a:lnSpc>
              <a:buFontTx/>
              <a:buAutoNum type="arabicPeriod"/>
            </a:pPr>
            <a:r>
              <a:rPr lang="es-MX" sz="2200" dirty="0">
                <a:solidFill>
                  <a:srgbClr val="FFFF66"/>
                </a:solidFill>
                <a:latin typeface="Calibri"/>
                <a:cs typeface="Calibri"/>
              </a:rPr>
              <a:t>Tiempo y modo</a:t>
            </a:r>
          </a:p>
          <a:p>
            <a:pPr eaLnBrk="1" hangingPunct="1">
              <a:lnSpc>
                <a:spcPct val="80000"/>
              </a:lnSpc>
              <a:buFontTx/>
              <a:buAutoNum type="arabicPeriod"/>
            </a:pPr>
            <a:endParaRPr lang="es-MX" sz="2200" dirty="0">
              <a:solidFill>
                <a:srgbClr val="FFFF66"/>
              </a:solidFill>
              <a:latin typeface="Calibri"/>
              <a:cs typeface="Calibri"/>
            </a:endParaRPr>
          </a:p>
          <a:p>
            <a:pPr eaLnBrk="1" hangingPunct="1">
              <a:lnSpc>
                <a:spcPct val="80000"/>
              </a:lnSpc>
              <a:buFontTx/>
              <a:buAutoNum type="arabicPeriod"/>
            </a:pPr>
            <a:r>
              <a:rPr lang="es-MX" sz="2200" dirty="0">
                <a:solidFill>
                  <a:srgbClr val="FFFF66"/>
                </a:solidFill>
                <a:latin typeface="Calibri"/>
                <a:cs typeface="Calibri"/>
              </a:rPr>
              <a:t>El ambiente y el </a:t>
            </a:r>
            <a:r>
              <a:rPr lang="es-MX" sz="2200" dirty="0" smtClean="0">
                <a:solidFill>
                  <a:srgbClr val="FFFF66"/>
                </a:solidFill>
                <a:latin typeface="Calibri"/>
                <a:cs typeface="Calibri"/>
              </a:rPr>
              <a:t>cambio</a:t>
            </a:r>
            <a:endParaRPr lang="es-MX" sz="2200" dirty="0">
              <a:solidFill>
                <a:srgbClr val="FFFF66"/>
              </a:solidFill>
              <a:latin typeface="Calibri"/>
              <a:cs typeface="Calibri"/>
            </a:endParaRPr>
          </a:p>
          <a:p>
            <a:pPr eaLnBrk="1" hangingPunct="1">
              <a:lnSpc>
                <a:spcPct val="80000"/>
              </a:lnSpc>
              <a:buFontTx/>
              <a:buAutoNum type="arabicPeriod"/>
            </a:pPr>
            <a:endParaRPr lang="es-MX" sz="2200" dirty="0">
              <a:solidFill>
                <a:srgbClr val="FFFF66"/>
              </a:solidFill>
              <a:latin typeface="Calibri"/>
              <a:cs typeface="Calibri"/>
            </a:endParaRPr>
          </a:p>
          <a:p>
            <a:pPr eaLnBrk="1" hangingPunct="1">
              <a:lnSpc>
                <a:spcPct val="80000"/>
              </a:lnSpc>
              <a:buFontTx/>
              <a:buAutoNum type="arabicPeriod"/>
            </a:pPr>
            <a:r>
              <a:rPr lang="es-MX" sz="2200" dirty="0">
                <a:solidFill>
                  <a:srgbClr val="FFFF66"/>
                </a:solidFill>
                <a:latin typeface="Calibri"/>
                <a:cs typeface="Calibri"/>
              </a:rPr>
              <a:t>El cambio en los ecosistemas</a:t>
            </a:r>
            <a:endParaRPr lang="en-US" sz="2200" dirty="0">
              <a:solidFill>
                <a:srgbClr val="FFFF66"/>
              </a:solidFill>
              <a:latin typeface="Calibri"/>
              <a:cs typeface="Calibri"/>
            </a:endParaRPr>
          </a:p>
        </p:txBody>
      </p:sp>
      <p:pic>
        <p:nvPicPr>
          <p:cNvPr id="2" name="Imagen 1"/>
          <p:cNvPicPr>
            <a:picLocks noChangeAspect="1"/>
          </p:cNvPicPr>
          <p:nvPr/>
        </p:nvPicPr>
        <p:blipFill>
          <a:blip r:embed="rId2" cstate="print">
            <a:extLst>
              <a:ext uri="{BEBA8EAE-BF5A-486C-A8C5-ECC9F3942E4B}">
                <a14:imgProps xmlns:a14="http://schemas.microsoft.com/office/drawing/2010/main" xmlns="">
                  <a14:imgLayer r:embed="rId3">
                    <a14:imgEffect>
                      <a14:backgroundRemoval t="0" b="100000" l="493" r="100000"/>
                    </a14:imgEffect>
                  </a14:imgLayer>
                </a14:imgProps>
              </a:ext>
            </a:extLst>
          </a:blip>
          <a:stretch>
            <a:fillRect/>
          </a:stretch>
        </p:blipFill>
        <p:spPr>
          <a:xfrm>
            <a:off x="5868144" y="2204864"/>
            <a:ext cx="2747284" cy="3816424"/>
          </a:xfrm>
          <a:prstGeom prst="rect">
            <a:avLst/>
          </a:prstGeom>
        </p:spPr>
      </p:pic>
    </p:spTree>
    <p:extLst>
      <p:ext uri="{BB962C8B-B14F-4D97-AF65-F5344CB8AC3E}">
        <p14:creationId xmlns:p14="http://schemas.microsoft.com/office/powerpoint/2010/main" xmlns="" val="33612845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16741"/>
                                        </p:tgtEl>
                                        <p:attrNameLst>
                                          <p:attrName>style.visibility</p:attrName>
                                        </p:attrNameLst>
                                      </p:cBhvr>
                                      <p:to>
                                        <p:strVal val="visible"/>
                                      </p:to>
                                    </p:set>
                                    <p:anim to="" calcmode="lin" valueType="num">
                                      <p:cBhvr>
                                        <p:cTn id="7" dur="1" fill="hold"/>
                                        <p:tgtEl>
                                          <p:spTgt spid="11674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40964" name="Rectangle 4"/>
          <p:cNvSpPr>
            <a:spLocks noChangeArrowheads="1"/>
          </p:cNvSpPr>
          <p:nvPr/>
        </p:nvSpPr>
        <p:spPr bwMode="auto">
          <a:xfrm>
            <a:off x="468313" y="908050"/>
            <a:ext cx="8424862" cy="346249"/>
          </a:xfrm>
          <a:prstGeom prst="rect">
            <a:avLst/>
          </a:prstGeom>
          <a:noFill/>
          <a:ln w="9525">
            <a:noFill/>
            <a:miter lim="800000"/>
            <a:headEnd/>
            <a:tailEnd/>
          </a:ln>
          <a:effectLst/>
        </p:spPr>
        <p:txBody>
          <a:bodyPr>
            <a:spAutoFit/>
          </a:bodyPr>
          <a:lstStyle/>
          <a:p>
            <a:pPr algn="ctr">
              <a:lnSpc>
                <a:spcPct val="90000"/>
              </a:lnSpc>
              <a:spcBef>
                <a:spcPct val="20000"/>
              </a:spcBef>
            </a:pPr>
            <a:r>
              <a:rPr lang="es-MX" sz="1800" dirty="0">
                <a:solidFill>
                  <a:srgbClr val="FF6600"/>
                </a:solidFill>
                <a:effectLst>
                  <a:outerShdw blurRad="38100" dist="38100" dir="2700000" algn="tl">
                    <a:srgbClr val="000000"/>
                  </a:outerShdw>
                </a:effectLst>
                <a:latin typeface="Calibri"/>
                <a:cs typeface="Calibri"/>
              </a:rPr>
              <a:t>(</a:t>
            </a:r>
            <a:r>
              <a:rPr lang="es-MX" sz="1800" b="1" dirty="0">
                <a:solidFill>
                  <a:srgbClr val="FF6600"/>
                </a:solidFill>
                <a:effectLst>
                  <a:outerShdw blurRad="38100" dist="38100" dir="2700000" algn="tl">
                    <a:srgbClr val="000000"/>
                  </a:outerShdw>
                </a:effectLst>
                <a:latin typeface="Calibri"/>
                <a:cs typeface="Calibri"/>
              </a:rPr>
              <a:t>Producto del estudio de los fósiles y su ordenación en el tiempo y en el espacio</a:t>
            </a:r>
            <a:r>
              <a:rPr lang="es-MX" sz="1800" dirty="0">
                <a:solidFill>
                  <a:srgbClr val="FF6600"/>
                </a:solidFill>
                <a:effectLst>
                  <a:outerShdw blurRad="38100" dist="38100" dir="2700000" algn="tl">
                    <a:srgbClr val="000000"/>
                  </a:outerShdw>
                </a:effectLst>
                <a:latin typeface="Calibri"/>
                <a:cs typeface="Calibri"/>
              </a:rPr>
              <a:t>)</a:t>
            </a:r>
            <a:r>
              <a:rPr lang="es-MX" sz="1800" dirty="0">
                <a:solidFill>
                  <a:srgbClr val="FF6600"/>
                </a:solidFill>
                <a:latin typeface="Calibri"/>
                <a:cs typeface="Calibri"/>
              </a:rPr>
              <a:t> </a:t>
            </a:r>
          </a:p>
        </p:txBody>
      </p:sp>
      <p:sp>
        <p:nvSpPr>
          <p:cNvPr id="40965" name="Rectangle 5"/>
          <p:cNvSpPr>
            <a:spLocks noChangeArrowheads="1"/>
          </p:cNvSpPr>
          <p:nvPr/>
        </p:nvSpPr>
        <p:spPr bwMode="auto">
          <a:xfrm>
            <a:off x="684213" y="1700213"/>
            <a:ext cx="7921625" cy="4375556"/>
          </a:xfrm>
          <a:prstGeom prst="rect">
            <a:avLst/>
          </a:prstGeom>
          <a:noFill/>
          <a:ln w="9525">
            <a:noFill/>
            <a:miter lim="800000"/>
            <a:headEnd/>
            <a:tailEnd/>
          </a:ln>
          <a:effectLst/>
        </p:spPr>
        <p:txBody>
          <a:bodyPr>
            <a:spAutoFit/>
          </a:bodyPr>
          <a:lstStyle/>
          <a:p>
            <a:pPr>
              <a:lnSpc>
                <a:spcPct val="90000"/>
              </a:lnSpc>
              <a:spcBef>
                <a:spcPct val="20000"/>
              </a:spcBef>
            </a:pPr>
            <a:r>
              <a:rPr lang="es-MX" sz="2000" dirty="0">
                <a:effectLst>
                  <a:outerShdw blurRad="38100" dist="38100" dir="2700000" algn="tl">
                    <a:srgbClr val="000000"/>
                  </a:outerShdw>
                </a:effectLst>
                <a:latin typeface="Calibri"/>
                <a:cs typeface="Calibri"/>
              </a:rPr>
              <a:t>Objetivo:</a:t>
            </a:r>
          </a:p>
          <a:p>
            <a:pPr>
              <a:lnSpc>
                <a:spcPct val="90000"/>
              </a:lnSpc>
              <a:spcBef>
                <a:spcPct val="20000"/>
              </a:spcBef>
            </a:pPr>
            <a:r>
              <a:rPr lang="es-MX" sz="2000" dirty="0">
                <a:effectLst>
                  <a:outerShdw blurRad="38100" dist="38100" dir="2700000" algn="tl">
                    <a:srgbClr val="000000"/>
                  </a:outerShdw>
                </a:effectLst>
                <a:latin typeface="Calibri"/>
                <a:cs typeface="Calibri"/>
              </a:rPr>
              <a:t>Ayudar a orientar y conceptualizar la investigación paleontológica</a:t>
            </a:r>
          </a:p>
          <a:p>
            <a:pPr>
              <a:lnSpc>
                <a:spcPct val="90000"/>
              </a:lnSpc>
              <a:spcBef>
                <a:spcPct val="20000"/>
              </a:spcBef>
            </a:pPr>
            <a:endParaRPr lang="es-MX" sz="2000" dirty="0">
              <a:effectLst>
                <a:outerShdw blurRad="38100" dist="38100" dir="2700000" algn="tl">
                  <a:srgbClr val="000000"/>
                </a:outerShdw>
              </a:effectLst>
              <a:latin typeface="Calibri"/>
              <a:cs typeface="Calibri"/>
            </a:endParaRPr>
          </a:p>
          <a:p>
            <a:pPr>
              <a:lnSpc>
                <a:spcPct val="90000"/>
              </a:lnSpc>
              <a:spcBef>
                <a:spcPct val="20000"/>
              </a:spcBef>
            </a:pPr>
            <a:r>
              <a:rPr lang="es-MX" sz="2000" dirty="0">
                <a:effectLst>
                  <a:outerShdw blurRad="38100" dist="38100" dir="2700000" algn="tl">
                    <a:srgbClr val="000000"/>
                  </a:outerShdw>
                </a:effectLst>
                <a:latin typeface="Calibri"/>
                <a:cs typeface="Calibri"/>
              </a:rPr>
              <a:t>Autores:</a:t>
            </a:r>
          </a:p>
          <a:p>
            <a:pPr>
              <a:lnSpc>
                <a:spcPct val="90000"/>
              </a:lnSpc>
              <a:spcBef>
                <a:spcPct val="20000"/>
              </a:spcBef>
            </a:pPr>
            <a:r>
              <a:rPr lang="es-MX" sz="2000" dirty="0">
                <a:effectLst>
                  <a:outerShdw blurRad="38100" dist="38100" dir="2700000" algn="tl">
                    <a:srgbClr val="000000"/>
                  </a:outerShdw>
                </a:effectLst>
                <a:latin typeface="Calibri"/>
                <a:cs typeface="Calibri"/>
              </a:rPr>
              <a:t>Cuvier + Wallace &amp; Darwin + Pictet</a:t>
            </a:r>
          </a:p>
          <a:p>
            <a:pPr>
              <a:lnSpc>
                <a:spcPct val="90000"/>
              </a:lnSpc>
              <a:spcBef>
                <a:spcPct val="20000"/>
              </a:spcBef>
            </a:pPr>
            <a:endParaRPr lang="es-MX" sz="2000" dirty="0">
              <a:effectLst>
                <a:outerShdw blurRad="38100" dist="38100" dir="2700000" algn="tl">
                  <a:srgbClr val="000000"/>
                </a:outerShdw>
              </a:effectLst>
              <a:latin typeface="Calibri"/>
              <a:cs typeface="Calibri"/>
            </a:endParaRPr>
          </a:p>
          <a:p>
            <a:pPr>
              <a:lnSpc>
                <a:spcPct val="90000"/>
              </a:lnSpc>
              <a:spcBef>
                <a:spcPct val="20000"/>
              </a:spcBef>
            </a:pPr>
            <a:endParaRPr lang="es-MX" sz="2000" dirty="0" smtClean="0">
              <a:effectLst>
                <a:outerShdw blurRad="38100" dist="38100" dir="2700000" algn="tl">
                  <a:srgbClr val="000000"/>
                </a:outerShdw>
              </a:effectLst>
              <a:latin typeface="Calibri"/>
              <a:cs typeface="Calibri"/>
            </a:endParaRPr>
          </a:p>
          <a:p>
            <a:pPr>
              <a:lnSpc>
                <a:spcPct val="90000"/>
              </a:lnSpc>
              <a:spcBef>
                <a:spcPct val="20000"/>
              </a:spcBef>
            </a:pPr>
            <a:r>
              <a:rPr lang="es-MX" sz="2000" dirty="0" smtClean="0">
                <a:effectLst>
                  <a:outerShdw blurRad="38100" dist="38100" dir="2700000" algn="tl">
                    <a:srgbClr val="000000"/>
                  </a:outerShdw>
                </a:effectLst>
                <a:latin typeface="Calibri"/>
                <a:cs typeface="Calibri"/>
              </a:rPr>
              <a:t>1</a:t>
            </a:r>
            <a:r>
              <a:rPr lang="es-MX" sz="2000" dirty="0">
                <a:effectLst>
                  <a:outerShdw blurRad="38100" dist="38100" dir="2700000" algn="tl">
                    <a:srgbClr val="000000"/>
                  </a:outerShdw>
                </a:effectLst>
                <a:latin typeface="Calibri"/>
                <a:cs typeface="Calibri"/>
              </a:rPr>
              <a:t>. La duración de las especies en el pasado geológico es restringida</a:t>
            </a:r>
          </a:p>
          <a:p>
            <a:pPr>
              <a:lnSpc>
                <a:spcPct val="90000"/>
              </a:lnSpc>
              <a:spcBef>
                <a:spcPct val="20000"/>
              </a:spcBef>
            </a:pPr>
            <a:r>
              <a:rPr lang="es-MX" sz="2000" dirty="0">
                <a:effectLst>
                  <a:outerShdw blurRad="38100" dist="38100" dir="2700000" algn="tl">
                    <a:srgbClr val="000000"/>
                  </a:outerShdw>
                </a:effectLst>
                <a:latin typeface="Calibri"/>
                <a:cs typeface="Calibri"/>
              </a:rPr>
              <a:t>        (Diferenciación        </a:t>
            </a:r>
            <a:r>
              <a:rPr lang="es-MX" sz="2000" dirty="0" smtClean="0">
                <a:effectLst>
                  <a:outerShdw blurRad="38100" dist="38100" dir="2700000" algn="tl">
                    <a:srgbClr val="000000"/>
                  </a:outerShdw>
                </a:effectLst>
                <a:latin typeface="Calibri"/>
                <a:cs typeface="Calibri"/>
              </a:rPr>
              <a:t> Tipogénesis            </a:t>
            </a:r>
            <a:r>
              <a:rPr lang="es-MX" sz="2000" dirty="0">
                <a:effectLst>
                  <a:outerShdw blurRad="38100" dist="38100" dir="2700000" algn="tl">
                    <a:srgbClr val="000000"/>
                  </a:outerShdw>
                </a:effectLst>
                <a:latin typeface="Calibri"/>
                <a:cs typeface="Calibri"/>
              </a:rPr>
              <a:t>Tipostasis          </a:t>
            </a:r>
            <a:r>
              <a:rPr lang="es-MX" sz="2000" dirty="0" smtClean="0">
                <a:effectLst>
                  <a:outerShdw blurRad="38100" dist="38100" dir="2700000" algn="tl">
                    <a:srgbClr val="000000"/>
                  </a:outerShdw>
                </a:effectLst>
                <a:latin typeface="Calibri"/>
                <a:cs typeface="Calibri"/>
              </a:rPr>
              <a:t>Tipólisis</a:t>
            </a:r>
            <a:r>
              <a:rPr lang="es-MX" sz="2000" dirty="0">
                <a:effectLst>
                  <a:outerShdw blurRad="38100" dist="38100" dir="2700000" algn="tl">
                    <a:srgbClr val="000000"/>
                  </a:outerShdw>
                </a:effectLst>
                <a:latin typeface="Calibri"/>
                <a:cs typeface="Calibri"/>
              </a:rPr>
              <a:t>) </a:t>
            </a:r>
          </a:p>
          <a:p>
            <a:pPr>
              <a:lnSpc>
                <a:spcPct val="90000"/>
              </a:lnSpc>
              <a:spcBef>
                <a:spcPct val="20000"/>
              </a:spcBef>
            </a:pPr>
            <a:endParaRPr lang="es-MX" sz="2000" dirty="0">
              <a:effectLst>
                <a:outerShdw blurRad="38100" dist="38100" dir="2700000" algn="tl">
                  <a:srgbClr val="000000"/>
                </a:outerShdw>
              </a:effectLst>
              <a:latin typeface="Calibri"/>
              <a:cs typeface="Calibri"/>
            </a:endParaRPr>
          </a:p>
          <a:p>
            <a:pPr>
              <a:lnSpc>
                <a:spcPct val="90000"/>
              </a:lnSpc>
              <a:spcBef>
                <a:spcPct val="20000"/>
              </a:spcBef>
            </a:pPr>
            <a:r>
              <a:rPr lang="es-MX" sz="2000" dirty="0">
                <a:effectLst>
                  <a:outerShdw blurRad="38100" dist="38100" dir="2700000" algn="tl">
                    <a:srgbClr val="000000"/>
                  </a:outerShdw>
                </a:effectLst>
                <a:latin typeface="Calibri"/>
                <a:cs typeface="Calibri"/>
              </a:rPr>
              <a:t>2. Las diferencias entre las Biotas fósiles y las actuales es más pronunciada cuanto más distantes sean. (Complejidad progresiva de la biósfera) efecto</a:t>
            </a:r>
          </a:p>
          <a:p>
            <a:pPr>
              <a:lnSpc>
                <a:spcPct val="90000"/>
              </a:lnSpc>
              <a:spcBef>
                <a:spcPct val="20000"/>
              </a:spcBef>
            </a:pPr>
            <a:r>
              <a:rPr lang="es-MX" sz="2000" dirty="0">
                <a:effectLst>
                  <a:outerShdw blurRad="38100" dist="38100" dir="2700000" algn="tl">
                    <a:srgbClr val="000000"/>
                  </a:outerShdw>
                </a:effectLst>
                <a:latin typeface="Calibri"/>
                <a:cs typeface="Calibri"/>
              </a:rPr>
              <a:t>de las extinciones </a:t>
            </a:r>
            <a:r>
              <a:rPr lang="es-MX" sz="2000" dirty="0" smtClean="0">
                <a:effectLst>
                  <a:outerShdw blurRad="38100" dist="38100" dir="2700000" algn="tl">
                    <a:srgbClr val="000000"/>
                  </a:outerShdw>
                </a:effectLst>
                <a:latin typeface="Calibri"/>
                <a:cs typeface="Calibri"/>
              </a:rPr>
              <a:t>masivas.</a:t>
            </a:r>
            <a:endParaRPr lang="es-MX" sz="2000" dirty="0">
              <a:effectLst>
                <a:outerShdw blurRad="38100" dist="38100" dir="2700000" algn="tl">
                  <a:srgbClr val="000000"/>
                </a:outerShdw>
              </a:effectLst>
              <a:latin typeface="Calibri"/>
              <a:cs typeface="Calibri"/>
            </a:endParaRPr>
          </a:p>
        </p:txBody>
      </p:sp>
      <p:sp>
        <p:nvSpPr>
          <p:cNvPr id="6151" name="WordArt 6"/>
          <p:cNvSpPr>
            <a:spLocks noChangeArrowheads="1" noChangeShapeType="1" noTextEdit="1"/>
          </p:cNvSpPr>
          <p:nvPr/>
        </p:nvSpPr>
        <p:spPr bwMode="auto">
          <a:xfrm>
            <a:off x="1943709" y="260350"/>
            <a:ext cx="5256583" cy="648370"/>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a:r>
              <a:rPr lang="es-ES" sz="2000" b="1" kern="10" dirty="0">
                <a:ln>
                  <a:solidFill>
                    <a:srgbClr val="FFFF00"/>
                  </a:solidFill>
                </a:ln>
                <a:solidFill>
                  <a:srgbClr val="FF6600"/>
                </a:solidFill>
                <a:effectLst>
                  <a:outerShdw blurRad="63500" dist="38099" dir="2700000" algn="ctr" rotWithShape="0">
                    <a:srgbClr val="C0C0C0">
                      <a:alpha val="79999"/>
                    </a:srgbClr>
                  </a:outerShdw>
                </a:effectLst>
                <a:latin typeface="Cooper Black"/>
                <a:ea typeface="Bookman Old Style"/>
                <a:cs typeface="Cooper Black"/>
              </a:rPr>
              <a:t>Leyes Paleontológicas</a:t>
            </a:r>
          </a:p>
        </p:txBody>
      </p:sp>
      <p:sp>
        <p:nvSpPr>
          <p:cNvPr id="6152" name="AutoShape 7"/>
          <p:cNvSpPr>
            <a:spLocks noChangeArrowheads="1"/>
          </p:cNvSpPr>
          <p:nvPr/>
        </p:nvSpPr>
        <p:spPr bwMode="auto">
          <a:xfrm>
            <a:off x="323850" y="1341438"/>
            <a:ext cx="8496300" cy="5183187"/>
          </a:xfrm>
          <a:prstGeom prst="bevel">
            <a:avLst>
              <a:gd name="adj" fmla="val 3278"/>
            </a:avLst>
          </a:prstGeom>
          <a:noFill/>
          <a:ln w="57150">
            <a:solidFill>
              <a:srgbClr val="FFFF66"/>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p>
        </p:txBody>
      </p:sp>
      <p:sp>
        <p:nvSpPr>
          <p:cNvPr id="6153" name="Line 8"/>
          <p:cNvSpPr>
            <a:spLocks noChangeShapeType="1"/>
          </p:cNvSpPr>
          <p:nvPr/>
        </p:nvSpPr>
        <p:spPr bwMode="auto">
          <a:xfrm>
            <a:off x="2915494" y="4581525"/>
            <a:ext cx="360362" cy="0"/>
          </a:xfrm>
          <a:prstGeom prst="line">
            <a:avLst/>
          </a:prstGeom>
          <a:noFill/>
          <a:ln w="9525">
            <a:solidFill>
              <a:schemeClr val="accent1"/>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6154" name="Line 9"/>
          <p:cNvSpPr>
            <a:spLocks noChangeShapeType="1"/>
          </p:cNvSpPr>
          <p:nvPr/>
        </p:nvSpPr>
        <p:spPr bwMode="auto">
          <a:xfrm>
            <a:off x="6371878" y="4581525"/>
            <a:ext cx="360362" cy="0"/>
          </a:xfrm>
          <a:prstGeom prst="line">
            <a:avLst/>
          </a:prstGeom>
          <a:noFill/>
          <a:ln w="9525">
            <a:solidFill>
              <a:schemeClr val="accent1"/>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6155" name="Line 10"/>
          <p:cNvSpPr>
            <a:spLocks noChangeShapeType="1"/>
          </p:cNvSpPr>
          <p:nvPr/>
        </p:nvSpPr>
        <p:spPr bwMode="auto">
          <a:xfrm>
            <a:off x="4715693" y="4581525"/>
            <a:ext cx="360363" cy="0"/>
          </a:xfrm>
          <a:prstGeom prst="line">
            <a:avLst/>
          </a:prstGeom>
          <a:noFill/>
          <a:ln w="9525">
            <a:solidFill>
              <a:schemeClr val="accent1"/>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graphicFrame>
        <p:nvGraphicFramePr>
          <p:cNvPr id="6146" name="Object 11"/>
          <p:cNvGraphicFramePr>
            <a:graphicFrameLocks noGrp="1" noChangeAspect="1"/>
          </p:cNvGraphicFramePr>
          <p:nvPr>
            <p:ph sz="half" idx="1"/>
            <p:extLst>
              <p:ext uri="{D42A27DB-BD31-4B8C-83A1-F6EECF244321}">
                <p14:modId xmlns:p14="http://schemas.microsoft.com/office/powerpoint/2010/main" xmlns="" val="1121955804"/>
              </p:ext>
            </p:extLst>
          </p:nvPr>
        </p:nvGraphicFramePr>
        <p:xfrm>
          <a:off x="6084168" y="2564904"/>
          <a:ext cx="1143000" cy="1325563"/>
        </p:xfrm>
        <a:graphic>
          <a:graphicData uri="http://schemas.openxmlformats.org/presentationml/2006/ole">
            <p:oleObj spid="_x0000_s8221" name="Bitmap Image" r:id="rId3" imgW="2010056" imgH="2333333" progId="PBrush">
              <p:embed/>
            </p:oleObj>
          </a:graphicData>
        </a:graphic>
      </p:graphicFrame>
      <p:graphicFrame>
        <p:nvGraphicFramePr>
          <p:cNvPr id="6147" name="Object 13"/>
          <p:cNvGraphicFramePr>
            <a:graphicFrameLocks noGrp="1" noChangeAspect="1"/>
          </p:cNvGraphicFramePr>
          <p:nvPr>
            <p:ph sz="quarter" idx="2"/>
            <p:extLst>
              <p:ext uri="{D42A27DB-BD31-4B8C-83A1-F6EECF244321}">
                <p14:modId xmlns:p14="http://schemas.microsoft.com/office/powerpoint/2010/main" xmlns="" val="54052688"/>
              </p:ext>
            </p:extLst>
          </p:nvPr>
        </p:nvGraphicFramePr>
        <p:xfrm>
          <a:off x="5004048" y="2564903"/>
          <a:ext cx="1093027" cy="1332409"/>
        </p:xfrm>
        <a:graphic>
          <a:graphicData uri="http://schemas.openxmlformats.org/presentationml/2006/ole">
            <p:oleObj spid="_x0000_s8222" name="Image" r:id="rId4" imgW="1874524" imgH="2523749" progId="">
              <p:embed/>
            </p:oleObj>
          </a:graphicData>
        </a:graphic>
      </p:graphicFrame>
      <p:graphicFrame>
        <p:nvGraphicFramePr>
          <p:cNvPr id="6148" name="Object 16"/>
          <p:cNvGraphicFramePr>
            <a:graphicFrameLocks noGrp="1" noChangeAspect="1"/>
          </p:cNvGraphicFramePr>
          <p:nvPr>
            <p:ph sz="quarter" idx="3"/>
            <p:extLst>
              <p:ext uri="{D42A27DB-BD31-4B8C-83A1-F6EECF244321}">
                <p14:modId xmlns:p14="http://schemas.microsoft.com/office/powerpoint/2010/main" xmlns="" val="2572555934"/>
              </p:ext>
            </p:extLst>
          </p:nvPr>
        </p:nvGraphicFramePr>
        <p:xfrm>
          <a:off x="7236296" y="2565400"/>
          <a:ext cx="1224136" cy="1317024"/>
        </p:xfrm>
        <a:graphic>
          <a:graphicData uri="http://schemas.openxmlformats.org/presentationml/2006/ole">
            <p:oleObj spid="_x0000_s8223" name="Bitmap Image" r:id="rId5" imgW="2010056" imgH="2161905" progId="PBrush">
              <p:embed/>
            </p:oleObj>
          </a:graphicData>
        </a:graphic>
      </p:graphicFrame>
    </p:spTree>
    <p:extLst>
      <p:ext uri="{BB962C8B-B14F-4D97-AF65-F5344CB8AC3E}">
        <p14:creationId xmlns:p14="http://schemas.microsoft.com/office/powerpoint/2010/main" xmlns="" val="23508794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AutoShape 4"/>
          <p:cNvSpPr>
            <a:spLocks noChangeArrowheads="1"/>
          </p:cNvSpPr>
          <p:nvPr/>
        </p:nvSpPr>
        <p:spPr bwMode="auto">
          <a:xfrm>
            <a:off x="250825" y="260350"/>
            <a:ext cx="8642350" cy="6337300"/>
          </a:xfrm>
          <a:prstGeom prst="bevel">
            <a:avLst>
              <a:gd name="adj" fmla="val 3278"/>
            </a:avLst>
          </a:prstGeom>
          <a:noFill/>
          <a:ln w="57150">
            <a:solidFill>
              <a:srgbClr val="996633"/>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p>
        </p:txBody>
      </p:sp>
      <p:sp>
        <p:nvSpPr>
          <p:cNvPr id="41989" name="Rectangle 5"/>
          <p:cNvSpPr>
            <a:spLocks noChangeArrowheads="1"/>
          </p:cNvSpPr>
          <p:nvPr/>
        </p:nvSpPr>
        <p:spPr bwMode="auto">
          <a:xfrm>
            <a:off x="611560" y="548680"/>
            <a:ext cx="8064500" cy="5483552"/>
          </a:xfrm>
          <a:prstGeom prst="rect">
            <a:avLst/>
          </a:prstGeom>
          <a:noFill/>
          <a:ln w="9525">
            <a:noFill/>
            <a:miter lim="800000"/>
            <a:headEnd/>
            <a:tailEnd/>
          </a:ln>
          <a:effectLst/>
        </p:spPr>
        <p:txBody>
          <a:bodyPr>
            <a:spAutoFit/>
          </a:bodyPr>
          <a:lstStyle/>
          <a:p>
            <a:pPr>
              <a:lnSpc>
                <a:spcPct val="90000"/>
              </a:lnSpc>
              <a:spcBef>
                <a:spcPct val="20000"/>
              </a:spcBef>
            </a:pPr>
            <a:r>
              <a:rPr lang="es-MX" sz="2000" dirty="0">
                <a:solidFill>
                  <a:srgbClr val="000000"/>
                </a:solidFill>
                <a:effectLst>
                  <a:outerShdw blurRad="38100" dist="38100" dir="2700000" algn="tl">
                    <a:srgbClr val="000000"/>
                  </a:outerShdw>
                </a:effectLst>
                <a:latin typeface="Calibri"/>
                <a:cs typeface="Calibri"/>
              </a:rPr>
              <a:t>3. </a:t>
            </a:r>
            <a:r>
              <a:rPr lang="es-MX" sz="2000" b="1" dirty="0">
                <a:solidFill>
                  <a:srgbClr val="000000"/>
                </a:solidFill>
                <a:latin typeface="Calibri"/>
                <a:cs typeface="Calibri"/>
              </a:rPr>
              <a:t>Los niveles de organización más complejos son relativamente más 	recientes</a:t>
            </a:r>
            <a:r>
              <a:rPr lang="es-MX" sz="2000" dirty="0">
                <a:solidFill>
                  <a:srgbClr val="000000"/>
                </a:solidFill>
                <a:effectLst>
                  <a:outerShdw blurRad="38100" dist="38100" dir="2700000" algn="tl">
                    <a:srgbClr val="000000"/>
                  </a:outerShdw>
                </a:effectLst>
                <a:latin typeface="Calibri"/>
                <a:cs typeface="Calibri"/>
              </a:rPr>
              <a:t> (simplificación anatómica, adaptación y especialización)</a:t>
            </a:r>
          </a:p>
          <a:p>
            <a:pPr>
              <a:lnSpc>
                <a:spcPct val="90000"/>
              </a:lnSpc>
              <a:spcBef>
                <a:spcPct val="20000"/>
              </a:spcBef>
            </a:pPr>
            <a:endParaRPr lang="es-MX" sz="2000" dirty="0">
              <a:solidFill>
                <a:srgbClr val="000000"/>
              </a:solidFill>
              <a:effectLst>
                <a:outerShdw blurRad="38100" dist="38100" dir="2700000" algn="tl">
                  <a:srgbClr val="000000"/>
                </a:outerShdw>
              </a:effectLst>
              <a:latin typeface="Calibri"/>
              <a:cs typeface="Calibri"/>
            </a:endParaRPr>
          </a:p>
          <a:p>
            <a:pPr>
              <a:lnSpc>
                <a:spcPct val="90000"/>
              </a:lnSpc>
              <a:spcBef>
                <a:spcPct val="20000"/>
              </a:spcBef>
            </a:pPr>
            <a:r>
              <a:rPr lang="es-MX" sz="2000" dirty="0">
                <a:solidFill>
                  <a:srgbClr val="000000"/>
                </a:solidFill>
                <a:effectLst>
                  <a:outerShdw blurRad="38100" dist="38100" dir="2700000" algn="tl">
                    <a:srgbClr val="000000"/>
                  </a:outerShdw>
                </a:effectLst>
                <a:latin typeface="Calibri"/>
                <a:cs typeface="Calibri"/>
              </a:rPr>
              <a:t>4. </a:t>
            </a:r>
            <a:r>
              <a:rPr lang="es-MX" sz="2000" b="1" dirty="0">
                <a:solidFill>
                  <a:srgbClr val="000000"/>
                </a:solidFill>
                <a:effectLst>
                  <a:outerShdw blurRad="38100" dist="38100" dir="2700000" algn="tl">
                    <a:srgbClr val="000000"/>
                  </a:outerShdw>
                </a:effectLst>
                <a:latin typeface="Calibri"/>
                <a:cs typeface="Calibri"/>
              </a:rPr>
              <a:t>Desde su diferenciación específica hasta su extinción no hay </a:t>
            </a:r>
            <a:r>
              <a:rPr lang="es-MX" sz="2000" b="1" dirty="0" smtClean="0">
                <a:solidFill>
                  <a:srgbClr val="000000"/>
                </a:solidFill>
                <a:effectLst>
                  <a:outerShdw blurRad="38100" dist="38100" dir="2700000" algn="tl">
                    <a:srgbClr val="000000"/>
                  </a:outerShdw>
                </a:effectLst>
                <a:latin typeface="Calibri"/>
                <a:cs typeface="Calibri"/>
              </a:rPr>
              <a:t>      	interrupciones </a:t>
            </a:r>
            <a:r>
              <a:rPr lang="es-MX" sz="2000" b="1" dirty="0">
                <a:solidFill>
                  <a:srgbClr val="000000"/>
                </a:solidFill>
                <a:effectLst>
                  <a:outerShdw blurRad="38100" dist="38100" dir="2700000" algn="tl">
                    <a:srgbClr val="000000"/>
                  </a:outerShdw>
                </a:effectLst>
                <a:latin typeface="Calibri"/>
                <a:cs typeface="Calibri"/>
              </a:rPr>
              <a:t>en su </a:t>
            </a:r>
            <a:r>
              <a:rPr lang="es-MX" sz="2000" b="1" dirty="0" smtClean="0">
                <a:solidFill>
                  <a:srgbClr val="000000"/>
                </a:solidFill>
                <a:effectLst>
                  <a:outerShdw blurRad="38100" dist="38100" dir="2700000" algn="tl">
                    <a:srgbClr val="000000"/>
                  </a:outerShdw>
                </a:effectLst>
                <a:latin typeface="Calibri"/>
                <a:cs typeface="Calibri"/>
              </a:rPr>
              <a:t>existencia.</a:t>
            </a:r>
          </a:p>
          <a:p>
            <a:pPr>
              <a:lnSpc>
                <a:spcPct val="90000"/>
              </a:lnSpc>
              <a:spcBef>
                <a:spcPct val="20000"/>
              </a:spcBef>
            </a:pPr>
            <a:r>
              <a:rPr lang="es-MX" sz="2000" b="1" dirty="0" smtClean="0">
                <a:solidFill>
                  <a:srgbClr val="000000"/>
                </a:solidFill>
                <a:effectLst>
                  <a:outerShdw blurRad="38100" dist="38100" dir="2700000" algn="tl">
                    <a:srgbClr val="000000"/>
                  </a:outerShdw>
                </a:effectLst>
                <a:latin typeface="Calibri"/>
                <a:cs typeface="Calibri"/>
              </a:rPr>
              <a:t>	</a:t>
            </a:r>
            <a:r>
              <a:rPr lang="es-MX" sz="2000" dirty="0" smtClean="0">
                <a:solidFill>
                  <a:srgbClr val="000000"/>
                </a:solidFill>
                <a:effectLst>
                  <a:outerShdw blurRad="38100" dist="38100" dir="2700000" algn="tl">
                    <a:srgbClr val="000000"/>
                  </a:outerShdw>
                </a:effectLst>
                <a:latin typeface="Calibri"/>
                <a:cs typeface="Calibri"/>
              </a:rPr>
              <a:t>(Aparente interrupción en el registro fósil)</a:t>
            </a:r>
          </a:p>
          <a:p>
            <a:pPr>
              <a:lnSpc>
                <a:spcPct val="90000"/>
              </a:lnSpc>
              <a:spcBef>
                <a:spcPct val="20000"/>
              </a:spcBef>
            </a:pPr>
            <a:endParaRPr lang="es-MX" sz="2000" dirty="0">
              <a:solidFill>
                <a:srgbClr val="000000"/>
              </a:solidFill>
              <a:effectLst>
                <a:outerShdw blurRad="38100" dist="38100" dir="2700000" algn="tl">
                  <a:srgbClr val="000000"/>
                </a:outerShdw>
              </a:effectLst>
              <a:latin typeface="Calibri"/>
              <a:cs typeface="Calibri"/>
            </a:endParaRPr>
          </a:p>
          <a:p>
            <a:pPr>
              <a:lnSpc>
                <a:spcPct val="90000"/>
              </a:lnSpc>
              <a:spcBef>
                <a:spcPct val="20000"/>
              </a:spcBef>
            </a:pPr>
            <a:r>
              <a:rPr lang="es-MX" sz="2000" dirty="0">
                <a:solidFill>
                  <a:srgbClr val="000000"/>
                </a:solidFill>
                <a:effectLst>
                  <a:outerShdw blurRad="38100" dist="38100" dir="2700000" algn="tl">
                    <a:srgbClr val="000000"/>
                  </a:outerShdw>
                </a:effectLst>
                <a:latin typeface="Calibri"/>
                <a:cs typeface="Calibri"/>
              </a:rPr>
              <a:t>5. </a:t>
            </a:r>
            <a:r>
              <a:rPr lang="es-MX" sz="2000" b="1" dirty="0">
                <a:solidFill>
                  <a:srgbClr val="000000"/>
                </a:solidFill>
                <a:effectLst>
                  <a:outerShdw blurRad="38100" dist="38100" dir="2700000" algn="tl">
                    <a:srgbClr val="000000"/>
                  </a:outerShdw>
                </a:effectLst>
                <a:latin typeface="Calibri"/>
                <a:cs typeface="Calibri"/>
              </a:rPr>
              <a:t>Cada especie coincide en espacio y tiempo con una cercanamente 	</a:t>
            </a:r>
            <a:r>
              <a:rPr lang="es-MX" sz="2000" b="1" dirty="0" smtClean="0">
                <a:solidFill>
                  <a:srgbClr val="000000"/>
                </a:solidFill>
                <a:effectLst>
                  <a:outerShdw blurRad="38100" dist="38100" dir="2700000" algn="tl">
                    <a:srgbClr val="000000"/>
                  </a:outerShdw>
                </a:effectLst>
                <a:latin typeface="Calibri"/>
                <a:cs typeface="Calibri"/>
              </a:rPr>
              <a:t>emparentada. </a:t>
            </a:r>
            <a:r>
              <a:rPr lang="es-MX" sz="2000" dirty="0" smtClean="0">
                <a:solidFill>
                  <a:srgbClr val="000000"/>
                </a:solidFill>
                <a:effectLst>
                  <a:outerShdw blurRad="38100" dist="38100" dir="2700000" algn="tl">
                    <a:srgbClr val="000000"/>
                  </a:outerShdw>
                </a:effectLst>
                <a:latin typeface="Calibri"/>
                <a:cs typeface="Calibri"/>
              </a:rPr>
              <a:t>(</a:t>
            </a:r>
            <a:r>
              <a:rPr lang="es-MX" sz="2000" dirty="0">
                <a:solidFill>
                  <a:srgbClr val="000000"/>
                </a:solidFill>
                <a:effectLst>
                  <a:outerShdw blurRad="38100" dist="38100" dir="2700000" algn="tl">
                    <a:srgbClr val="000000"/>
                  </a:outerShdw>
                </a:effectLst>
                <a:latin typeface="Calibri"/>
                <a:cs typeface="Calibri"/>
              </a:rPr>
              <a:t>Simpatría y Alopatría)</a:t>
            </a:r>
          </a:p>
          <a:p>
            <a:pPr>
              <a:lnSpc>
                <a:spcPct val="90000"/>
              </a:lnSpc>
              <a:spcBef>
                <a:spcPct val="20000"/>
              </a:spcBef>
            </a:pPr>
            <a:endParaRPr lang="es-MX" sz="2000" dirty="0">
              <a:solidFill>
                <a:srgbClr val="000000"/>
              </a:solidFill>
              <a:effectLst>
                <a:outerShdw blurRad="38100" dist="38100" dir="2700000" algn="tl">
                  <a:srgbClr val="000000"/>
                </a:outerShdw>
              </a:effectLst>
              <a:latin typeface="Calibri"/>
              <a:cs typeface="Calibri"/>
            </a:endParaRPr>
          </a:p>
          <a:p>
            <a:pPr>
              <a:lnSpc>
                <a:spcPct val="90000"/>
              </a:lnSpc>
              <a:spcBef>
                <a:spcPct val="20000"/>
              </a:spcBef>
            </a:pPr>
            <a:r>
              <a:rPr lang="es-MX" sz="2000" b="1" dirty="0">
                <a:solidFill>
                  <a:srgbClr val="000000"/>
                </a:solidFill>
                <a:effectLst>
                  <a:outerShdw blurRad="38100" dist="38100" dir="2700000" algn="tl">
                    <a:srgbClr val="000000"/>
                  </a:outerShdw>
                </a:effectLst>
                <a:latin typeface="Calibri"/>
                <a:cs typeface="Calibri"/>
              </a:rPr>
              <a:t>6. Ley de recapitulación (Fr. Müller) </a:t>
            </a:r>
            <a:r>
              <a:rPr lang="es-MX" sz="2000" b="1" dirty="0" smtClean="0">
                <a:solidFill>
                  <a:srgbClr val="000000"/>
                </a:solidFill>
                <a:effectLst>
                  <a:outerShdw blurRad="38100" dist="38100" dir="2700000" algn="tl">
                    <a:srgbClr val="000000"/>
                  </a:outerShdw>
                </a:effectLst>
                <a:latin typeface="Calibri"/>
                <a:cs typeface="Calibri"/>
              </a:rPr>
              <a:t>Contribuciones                                        	de </a:t>
            </a:r>
            <a:r>
              <a:rPr lang="es-MX" sz="2000" b="1" dirty="0">
                <a:solidFill>
                  <a:srgbClr val="000000"/>
                </a:solidFill>
                <a:effectLst>
                  <a:outerShdw blurRad="38100" dist="38100" dir="2700000" algn="tl">
                    <a:srgbClr val="000000"/>
                  </a:outerShdw>
                </a:effectLst>
                <a:latin typeface="Calibri"/>
                <a:cs typeface="Calibri"/>
              </a:rPr>
              <a:t>la </a:t>
            </a:r>
            <a:r>
              <a:rPr lang="es-MX" sz="2000" b="1" dirty="0" smtClean="0">
                <a:solidFill>
                  <a:srgbClr val="000000"/>
                </a:solidFill>
                <a:effectLst>
                  <a:outerShdw blurRad="38100" dist="38100" dir="2700000" algn="tl">
                    <a:srgbClr val="000000"/>
                  </a:outerShdw>
                </a:effectLst>
                <a:latin typeface="Calibri"/>
                <a:cs typeface="Calibri"/>
              </a:rPr>
              <a:t>Embriología. </a:t>
            </a:r>
          </a:p>
          <a:p>
            <a:pPr>
              <a:lnSpc>
                <a:spcPct val="90000"/>
              </a:lnSpc>
              <a:spcBef>
                <a:spcPct val="20000"/>
              </a:spcBef>
            </a:pPr>
            <a:r>
              <a:rPr lang="es-MX" sz="2000" b="1" dirty="0">
                <a:solidFill>
                  <a:srgbClr val="000000"/>
                </a:solidFill>
                <a:effectLst>
                  <a:outerShdw blurRad="38100" dist="38100" dir="2700000" algn="tl">
                    <a:srgbClr val="000000"/>
                  </a:outerShdw>
                </a:effectLst>
                <a:latin typeface="Calibri"/>
                <a:cs typeface="Calibri"/>
              </a:rPr>
              <a:t>	</a:t>
            </a:r>
            <a:r>
              <a:rPr lang="es-MX" sz="2000" dirty="0" smtClean="0">
                <a:solidFill>
                  <a:srgbClr val="000000"/>
                </a:solidFill>
                <a:effectLst>
                  <a:outerShdw blurRad="38100" dist="38100" dir="2700000" algn="tl">
                    <a:srgbClr val="000000"/>
                  </a:outerShdw>
                </a:effectLst>
                <a:latin typeface="Calibri"/>
                <a:cs typeface="Calibri"/>
              </a:rPr>
              <a:t>(</a:t>
            </a:r>
            <a:r>
              <a:rPr lang="es-MX" sz="2000" dirty="0">
                <a:solidFill>
                  <a:srgbClr val="000000"/>
                </a:solidFill>
                <a:effectLst>
                  <a:outerShdw blurRad="38100" dist="38100" dir="2700000" algn="tl">
                    <a:srgbClr val="000000"/>
                  </a:outerShdw>
                </a:effectLst>
                <a:latin typeface="Calibri"/>
                <a:cs typeface="Calibri"/>
              </a:rPr>
              <a:t>Ontogenia recapitula a la Filogenia)</a:t>
            </a:r>
          </a:p>
          <a:p>
            <a:pPr>
              <a:lnSpc>
                <a:spcPct val="90000"/>
              </a:lnSpc>
              <a:spcBef>
                <a:spcPct val="20000"/>
              </a:spcBef>
            </a:pPr>
            <a:endParaRPr lang="es-MX" sz="2000" dirty="0">
              <a:solidFill>
                <a:srgbClr val="000000"/>
              </a:solidFill>
              <a:effectLst>
                <a:outerShdw blurRad="38100" dist="38100" dir="2700000" algn="tl">
                  <a:srgbClr val="000000"/>
                </a:outerShdw>
              </a:effectLst>
              <a:latin typeface="Calibri"/>
              <a:cs typeface="Calibri"/>
            </a:endParaRPr>
          </a:p>
          <a:p>
            <a:pPr>
              <a:lnSpc>
                <a:spcPct val="90000"/>
              </a:lnSpc>
              <a:spcBef>
                <a:spcPct val="20000"/>
              </a:spcBef>
            </a:pPr>
            <a:r>
              <a:rPr lang="es-MX" sz="2000" b="1" dirty="0">
                <a:solidFill>
                  <a:srgbClr val="000000"/>
                </a:solidFill>
                <a:effectLst>
                  <a:outerShdw blurRad="38100" dist="38100" dir="2700000" algn="tl">
                    <a:srgbClr val="000000"/>
                  </a:outerShdw>
                </a:effectLst>
                <a:latin typeface="Calibri"/>
                <a:cs typeface="Calibri"/>
              </a:rPr>
              <a:t>7. La distribución geográfica de los grupos biológicos ha sufrido cambios en el transcurso del tiempo, efecto de la Deriva de los </a:t>
            </a:r>
            <a:r>
              <a:rPr lang="es-MX" sz="2000" b="1" dirty="0" smtClean="0">
                <a:solidFill>
                  <a:srgbClr val="000000"/>
                </a:solidFill>
                <a:effectLst>
                  <a:outerShdw blurRad="38100" dist="38100" dir="2700000" algn="tl">
                    <a:srgbClr val="000000"/>
                  </a:outerShdw>
                </a:effectLst>
                <a:latin typeface="Calibri"/>
                <a:cs typeface="Calibri"/>
              </a:rPr>
              <a:t>Continentes.</a:t>
            </a:r>
            <a:endParaRPr lang="es-MX" sz="2000" b="1" dirty="0">
              <a:solidFill>
                <a:srgbClr val="000000"/>
              </a:solidFill>
              <a:effectLst>
                <a:outerShdw blurRad="38100" dist="38100" dir="2700000" algn="tl">
                  <a:srgbClr val="000000"/>
                </a:outerShdw>
              </a:effectLst>
              <a:latin typeface="Calibri"/>
              <a:cs typeface="Calibri"/>
            </a:endParaRPr>
          </a:p>
          <a:p>
            <a:pPr algn="ctr">
              <a:lnSpc>
                <a:spcPct val="90000"/>
              </a:lnSpc>
              <a:spcBef>
                <a:spcPct val="20000"/>
              </a:spcBef>
            </a:pPr>
            <a:r>
              <a:rPr lang="es-MX" sz="2000" dirty="0">
                <a:solidFill>
                  <a:srgbClr val="000000"/>
                </a:solidFill>
                <a:effectLst>
                  <a:outerShdw blurRad="38100" dist="38100" dir="2700000" algn="tl">
                    <a:srgbClr val="000000"/>
                  </a:outerShdw>
                </a:effectLst>
                <a:latin typeface="Calibri"/>
                <a:cs typeface="Calibri"/>
              </a:rPr>
              <a:t>(Perspectiva temporal)</a:t>
            </a:r>
          </a:p>
        </p:txBody>
      </p:sp>
      <p:graphicFrame>
        <p:nvGraphicFramePr>
          <p:cNvPr id="7170" name="Object 6"/>
          <p:cNvGraphicFramePr>
            <a:graphicFrameLocks noGrp="1" noChangeAspect="1"/>
          </p:cNvGraphicFramePr>
          <p:nvPr>
            <p:ph/>
            <p:extLst>
              <p:ext uri="{D42A27DB-BD31-4B8C-83A1-F6EECF244321}">
                <p14:modId xmlns:p14="http://schemas.microsoft.com/office/powerpoint/2010/main" xmlns="" val="4042959752"/>
              </p:ext>
            </p:extLst>
          </p:nvPr>
        </p:nvGraphicFramePr>
        <p:xfrm>
          <a:off x="6227688" y="3212976"/>
          <a:ext cx="2160736" cy="1822033"/>
        </p:xfrm>
        <a:graphic>
          <a:graphicData uri="http://schemas.openxmlformats.org/presentationml/2006/ole">
            <p:oleObj spid="_x0000_s9227" name="Image" r:id="rId3" imgW="3961905" imgH="3339683" progId="">
              <p:embed/>
            </p:oleObj>
          </a:graphicData>
        </a:graphic>
      </p:graphicFrame>
    </p:spTree>
    <p:extLst>
      <p:ext uri="{BB962C8B-B14F-4D97-AF65-F5344CB8AC3E}">
        <p14:creationId xmlns:p14="http://schemas.microsoft.com/office/powerpoint/2010/main" xmlns="" val="35884666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IMG_2595.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5536" y="404664"/>
            <a:ext cx="8064896" cy="6048672"/>
          </a:xfrm>
          <a:prstGeom prst="rect">
            <a:avLst/>
          </a:prstGeom>
        </p:spPr>
      </p:pic>
    </p:spTree>
    <p:extLst>
      <p:ext uri="{BB962C8B-B14F-4D97-AF65-F5344CB8AC3E}">
        <p14:creationId xmlns:p14="http://schemas.microsoft.com/office/powerpoint/2010/main" xmlns="" val="29898326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G_2596.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xmlns="" val="29349173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8229600" cy="1143000"/>
          </a:xfrm>
        </p:spPr>
        <p:txBody>
          <a:bodyPr>
            <a:normAutofit/>
          </a:bodyPr>
          <a:lstStyle/>
          <a:p>
            <a:r>
              <a:rPr lang="es-ES" dirty="0" smtClean="0">
                <a:solidFill>
                  <a:schemeClr val="tx2">
                    <a:lumMod val="60000"/>
                    <a:lumOff val="40000"/>
                  </a:schemeClr>
                </a:solidFill>
              </a:rPr>
              <a:t>¿Qué hace un profesor en ciencias?</a:t>
            </a:r>
            <a:endParaRPr lang="es-ES" dirty="0">
              <a:solidFill>
                <a:schemeClr val="tx2">
                  <a:lumMod val="60000"/>
                  <a:lumOff val="40000"/>
                </a:schemeClr>
              </a:solidFill>
            </a:endParaRPr>
          </a:p>
        </p:txBody>
      </p:sp>
      <p:sp>
        <p:nvSpPr>
          <p:cNvPr id="3" name="Marcador de contenido 2"/>
          <p:cNvSpPr>
            <a:spLocks noGrp="1"/>
          </p:cNvSpPr>
          <p:nvPr>
            <p:ph idx="1"/>
          </p:nvPr>
        </p:nvSpPr>
        <p:spPr>
          <a:xfrm>
            <a:off x="274194" y="1600200"/>
            <a:ext cx="8672368" cy="2223829"/>
          </a:xfrm>
        </p:spPr>
        <p:txBody>
          <a:bodyPr/>
          <a:lstStyle/>
          <a:p>
            <a:pPr marL="514350" indent="-514350">
              <a:buAutoNum type="arabicPeriod"/>
            </a:pPr>
            <a:r>
              <a:rPr lang="es-ES" dirty="0" smtClean="0"/>
              <a:t>Fomentar la búsqueda del CONOCIMIENTO.</a:t>
            </a:r>
            <a:endParaRPr lang="es-ES" dirty="0"/>
          </a:p>
          <a:p>
            <a:pPr marL="0" indent="0">
              <a:buNone/>
            </a:pPr>
            <a:r>
              <a:rPr lang="es-ES" dirty="0" smtClean="0">
                <a:solidFill>
                  <a:schemeClr val="accent2">
                    <a:lumMod val="75000"/>
                  </a:schemeClr>
                </a:solidFill>
              </a:rPr>
              <a:t>AUTOGESTIÓN  Y RESPUESTA A LA INTERROGANTE</a:t>
            </a:r>
          </a:p>
          <a:p>
            <a:pPr marL="0" indent="0">
              <a:buNone/>
            </a:pPr>
            <a:endParaRPr lang="es-ES" dirty="0">
              <a:solidFill>
                <a:schemeClr val="accent2">
                  <a:lumMod val="75000"/>
                </a:schemeClr>
              </a:solidFill>
            </a:endParaRPr>
          </a:p>
          <a:p>
            <a:pPr marL="0" indent="0">
              <a:buNone/>
            </a:pPr>
            <a:endParaRPr lang="es-ES" dirty="0"/>
          </a:p>
        </p:txBody>
      </p:sp>
      <p:sp>
        <p:nvSpPr>
          <p:cNvPr id="4" name="CuadroTexto 3"/>
          <p:cNvSpPr txBox="1"/>
          <p:nvPr/>
        </p:nvSpPr>
        <p:spPr>
          <a:xfrm>
            <a:off x="837012" y="3454697"/>
            <a:ext cx="3294704" cy="369332"/>
          </a:xfrm>
          <a:prstGeom prst="rect">
            <a:avLst/>
          </a:prstGeom>
          <a:noFill/>
        </p:spPr>
        <p:txBody>
          <a:bodyPr wrap="none" rtlCol="0">
            <a:spAutoFit/>
          </a:bodyPr>
          <a:lstStyle/>
          <a:p>
            <a:r>
              <a:rPr lang="es-ES" dirty="0" smtClean="0"/>
              <a:t>HERRAMIENTAS Y ARGUMENTOS  </a:t>
            </a:r>
            <a:endParaRPr lang="es-ES" dirty="0"/>
          </a:p>
        </p:txBody>
      </p:sp>
      <p:pic>
        <p:nvPicPr>
          <p:cNvPr id="5" name="Imagen 4"/>
          <p:cNvPicPr>
            <a:picLocks noChangeAspect="1"/>
          </p:cNvPicPr>
          <p:nvPr/>
        </p:nvPicPr>
        <p:blipFill>
          <a:blip r:embed="rId2"/>
          <a:stretch>
            <a:fillRect/>
          </a:stretch>
        </p:blipFill>
        <p:spPr>
          <a:xfrm>
            <a:off x="5300994" y="2763084"/>
            <a:ext cx="2641691" cy="3709223"/>
          </a:xfrm>
          <a:prstGeom prst="rect">
            <a:avLst/>
          </a:prstGeom>
        </p:spPr>
      </p:pic>
      <p:pic>
        <p:nvPicPr>
          <p:cNvPr id="6" name="Imagen 5"/>
          <p:cNvPicPr>
            <a:picLocks noChangeAspect="1"/>
          </p:cNvPicPr>
          <p:nvPr/>
        </p:nvPicPr>
        <p:blipFill>
          <a:blip r:embed="rId3"/>
          <a:stretch>
            <a:fillRect/>
          </a:stretch>
        </p:blipFill>
        <p:spPr>
          <a:xfrm>
            <a:off x="1276350" y="4008507"/>
            <a:ext cx="3289300" cy="2463800"/>
          </a:xfrm>
          <a:prstGeom prst="rect">
            <a:avLst/>
          </a:prstGeom>
        </p:spPr>
      </p:pic>
    </p:spTree>
    <p:extLst>
      <p:ext uri="{BB962C8B-B14F-4D97-AF65-F5344CB8AC3E}">
        <p14:creationId xmlns:p14="http://schemas.microsoft.com/office/powerpoint/2010/main" xmlns="" val="32086633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AutoShape 2"/>
          <p:cNvSpPr>
            <a:spLocks noChangeArrowheads="1"/>
          </p:cNvSpPr>
          <p:nvPr/>
        </p:nvSpPr>
        <p:spPr bwMode="auto">
          <a:xfrm>
            <a:off x="684213" y="5084763"/>
            <a:ext cx="8135937" cy="1296987"/>
          </a:xfrm>
          <a:prstGeom prst="horizontalScroll">
            <a:avLst>
              <a:gd name="adj" fmla="val 12500"/>
            </a:avLst>
          </a:prstGeom>
          <a:solidFill>
            <a:srgbClr val="FFB13F"/>
          </a:solidFill>
          <a:ln w="9525">
            <a:solidFill>
              <a:schemeClr val="tx1"/>
            </a:solidFill>
            <a:round/>
            <a:headEnd/>
            <a:tailEnd/>
          </a:ln>
        </p:spPr>
        <p:txBody>
          <a:bodyPr wrap="none" anchor="ctr"/>
          <a:lstStyle/>
          <a:p>
            <a:endParaRPr lang="es-ES">
              <a:latin typeface="Calibri"/>
              <a:cs typeface="Calibri"/>
            </a:endParaRPr>
          </a:p>
        </p:txBody>
      </p:sp>
      <p:sp>
        <p:nvSpPr>
          <p:cNvPr id="24579" name="Text Box 3"/>
          <p:cNvSpPr txBox="1">
            <a:spLocks noChangeArrowheads="1"/>
          </p:cNvSpPr>
          <p:nvPr/>
        </p:nvSpPr>
        <p:spPr bwMode="auto">
          <a:xfrm>
            <a:off x="721237" y="980728"/>
            <a:ext cx="305867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000" dirty="0">
                <a:solidFill>
                  <a:srgbClr val="17375E"/>
                </a:solidFill>
                <a:latin typeface="Calibri"/>
                <a:cs typeface="Calibri"/>
              </a:rPr>
              <a:t>¿ Escasez del registro fósil ?</a:t>
            </a:r>
            <a:endParaRPr lang="en-US" sz="2000" dirty="0">
              <a:solidFill>
                <a:srgbClr val="17375E"/>
              </a:solidFill>
              <a:latin typeface="Calibri"/>
              <a:cs typeface="Calibri"/>
            </a:endParaRPr>
          </a:p>
        </p:txBody>
      </p:sp>
      <p:sp>
        <p:nvSpPr>
          <p:cNvPr id="24580" name="WordArt 4"/>
          <p:cNvSpPr>
            <a:spLocks noChangeArrowheads="1" noChangeShapeType="1" noTextEdit="1"/>
          </p:cNvSpPr>
          <p:nvPr/>
        </p:nvSpPr>
        <p:spPr bwMode="auto">
          <a:xfrm>
            <a:off x="250825" y="333375"/>
            <a:ext cx="3952875" cy="609600"/>
          </a:xfrm>
          <a:prstGeom prst="rect">
            <a:avLst/>
          </a:prstGeom>
        </p:spPr>
        <p:txBody>
          <a:bodyPr wrap="none" fromWordArt="1">
            <a:prstTxWarp prst="textInflateTop">
              <a:avLst>
                <a:gd name="adj" fmla="val 31917"/>
              </a:avLst>
            </a:prstTxWarp>
          </a:bodyPr>
          <a:lstStyle/>
          <a:p>
            <a:pPr algn="ctr"/>
            <a:r>
              <a:rPr lang="es-ES" sz="3600" b="1" kern="10" dirty="0">
                <a:ln w="0">
                  <a:solidFill>
                    <a:srgbClr val="663300"/>
                  </a:solidFill>
                  <a:round/>
                  <a:headEnd/>
                  <a:tailEnd/>
                </a:ln>
                <a:solidFill>
                  <a:srgbClr val="FF9900"/>
                </a:solidFill>
                <a:latin typeface="Calibri"/>
                <a:ea typeface="Arial Unicode MS"/>
                <a:cs typeface="Calibri"/>
              </a:rPr>
              <a:t>"Tipos intermedios"</a:t>
            </a:r>
          </a:p>
        </p:txBody>
      </p:sp>
      <p:sp>
        <p:nvSpPr>
          <p:cNvPr id="114693" name="WordArt 5"/>
          <p:cNvSpPr>
            <a:spLocks noChangeArrowheads="1" noChangeShapeType="1" noTextEdit="1"/>
          </p:cNvSpPr>
          <p:nvPr/>
        </p:nvSpPr>
        <p:spPr bwMode="auto">
          <a:xfrm>
            <a:off x="4140597" y="1484313"/>
            <a:ext cx="863600" cy="609600"/>
          </a:xfrm>
          <a:prstGeom prst="rect">
            <a:avLst/>
          </a:prstGeom>
        </p:spPr>
        <p:txBody>
          <a:bodyPr wrap="none" fromWordArt="1">
            <a:prstTxWarp prst="textInflate">
              <a:avLst>
                <a:gd name="adj" fmla="val 13634"/>
              </a:avLst>
            </a:prstTxWarp>
          </a:bodyPr>
          <a:lstStyle/>
          <a:p>
            <a:pPr algn="ctr"/>
            <a:r>
              <a:rPr lang="es-ES" sz="3600" kern="10">
                <a:ln w="0">
                  <a:solidFill>
                    <a:srgbClr val="663300"/>
                  </a:solidFill>
                  <a:round/>
                  <a:headEnd/>
                  <a:tailEnd/>
                </a:ln>
                <a:solidFill>
                  <a:srgbClr val="17375E"/>
                </a:solidFill>
                <a:latin typeface="Calibri"/>
                <a:ea typeface="Arial Unicode MS"/>
                <a:cs typeface="Calibri"/>
              </a:rPr>
              <a:t>NO</a:t>
            </a:r>
          </a:p>
        </p:txBody>
      </p:sp>
      <p:sp>
        <p:nvSpPr>
          <p:cNvPr id="114694" name="Rectangle 6"/>
          <p:cNvSpPr>
            <a:spLocks noChangeArrowheads="1"/>
          </p:cNvSpPr>
          <p:nvPr/>
        </p:nvSpPr>
        <p:spPr bwMode="auto">
          <a:xfrm>
            <a:off x="3762772" y="2205038"/>
            <a:ext cx="142889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600" dirty="0">
                <a:solidFill>
                  <a:srgbClr val="17375E"/>
                </a:solidFill>
                <a:latin typeface="Calibri"/>
                <a:cs typeface="Calibri"/>
              </a:rPr>
              <a:t>(Benton, 1995)</a:t>
            </a:r>
          </a:p>
        </p:txBody>
      </p:sp>
      <p:grpSp>
        <p:nvGrpSpPr>
          <p:cNvPr id="2" name="Group 7"/>
          <p:cNvGrpSpPr>
            <a:grpSpLocks/>
          </p:cNvGrpSpPr>
          <p:nvPr/>
        </p:nvGrpSpPr>
        <p:grpSpPr bwMode="auto">
          <a:xfrm>
            <a:off x="5436041" y="2732088"/>
            <a:ext cx="545860" cy="503237"/>
            <a:chOff x="3787" y="1707"/>
            <a:chExt cx="268" cy="226"/>
          </a:xfrm>
        </p:grpSpPr>
        <p:sp>
          <p:nvSpPr>
            <p:cNvPr id="24592" name="Oval 8"/>
            <p:cNvSpPr>
              <a:spLocks noChangeArrowheads="1"/>
            </p:cNvSpPr>
            <p:nvPr/>
          </p:nvSpPr>
          <p:spPr bwMode="auto">
            <a:xfrm>
              <a:off x="3878" y="1707"/>
              <a:ext cx="91" cy="90"/>
            </a:xfrm>
            <a:prstGeom prst="ellipse">
              <a:avLst/>
            </a:prstGeom>
            <a:solidFill>
              <a:srgbClr val="FF9933"/>
            </a:solidFill>
            <a:ln w="9525">
              <a:solidFill>
                <a:srgbClr val="663300"/>
              </a:solidFill>
              <a:round/>
              <a:headEnd/>
              <a:tailEnd/>
            </a:ln>
          </p:spPr>
          <p:txBody>
            <a:bodyPr wrap="none" anchor="ctr"/>
            <a:lstStyle/>
            <a:p>
              <a:endParaRPr lang="es-ES">
                <a:solidFill>
                  <a:srgbClr val="17375E"/>
                </a:solidFill>
                <a:latin typeface="Calibri"/>
                <a:cs typeface="Calibri"/>
              </a:endParaRPr>
            </a:p>
          </p:txBody>
        </p:sp>
        <p:sp>
          <p:nvSpPr>
            <p:cNvPr id="24593" name="Oval 9"/>
            <p:cNvSpPr>
              <a:spLocks noChangeArrowheads="1"/>
            </p:cNvSpPr>
            <p:nvPr/>
          </p:nvSpPr>
          <p:spPr bwMode="auto">
            <a:xfrm>
              <a:off x="3964" y="1843"/>
              <a:ext cx="91" cy="90"/>
            </a:xfrm>
            <a:prstGeom prst="ellipse">
              <a:avLst/>
            </a:prstGeom>
            <a:solidFill>
              <a:srgbClr val="FF9933"/>
            </a:solidFill>
            <a:ln w="9525">
              <a:solidFill>
                <a:srgbClr val="663300"/>
              </a:solidFill>
              <a:round/>
              <a:headEnd/>
              <a:tailEnd/>
            </a:ln>
          </p:spPr>
          <p:txBody>
            <a:bodyPr wrap="none" anchor="ctr"/>
            <a:lstStyle/>
            <a:p>
              <a:endParaRPr lang="es-ES">
                <a:solidFill>
                  <a:srgbClr val="17375E"/>
                </a:solidFill>
                <a:latin typeface="Calibri"/>
                <a:cs typeface="Calibri"/>
              </a:endParaRPr>
            </a:p>
          </p:txBody>
        </p:sp>
        <p:sp>
          <p:nvSpPr>
            <p:cNvPr id="24594" name="Oval 10"/>
            <p:cNvSpPr>
              <a:spLocks noChangeArrowheads="1"/>
            </p:cNvSpPr>
            <p:nvPr/>
          </p:nvSpPr>
          <p:spPr bwMode="auto">
            <a:xfrm>
              <a:off x="3787" y="1843"/>
              <a:ext cx="91" cy="90"/>
            </a:xfrm>
            <a:prstGeom prst="ellipse">
              <a:avLst/>
            </a:prstGeom>
            <a:solidFill>
              <a:srgbClr val="FF9933"/>
            </a:solidFill>
            <a:ln w="9525">
              <a:solidFill>
                <a:srgbClr val="663300"/>
              </a:solidFill>
              <a:round/>
              <a:headEnd/>
              <a:tailEnd/>
            </a:ln>
          </p:spPr>
          <p:txBody>
            <a:bodyPr wrap="none" anchor="ctr"/>
            <a:lstStyle/>
            <a:p>
              <a:endParaRPr lang="es-ES">
                <a:solidFill>
                  <a:srgbClr val="17375E"/>
                </a:solidFill>
                <a:latin typeface="Calibri"/>
                <a:cs typeface="Calibri"/>
              </a:endParaRPr>
            </a:p>
          </p:txBody>
        </p:sp>
      </p:grpSp>
      <p:sp>
        <p:nvSpPr>
          <p:cNvPr id="114699" name="WordArt 11"/>
          <p:cNvSpPr>
            <a:spLocks noChangeArrowheads="1" noChangeShapeType="1" noTextEdit="1"/>
          </p:cNvSpPr>
          <p:nvPr/>
        </p:nvSpPr>
        <p:spPr bwMode="auto">
          <a:xfrm>
            <a:off x="3419872" y="3524250"/>
            <a:ext cx="4535487" cy="1008063"/>
          </a:xfrm>
          <a:prstGeom prst="rect">
            <a:avLst/>
          </a:prstGeom>
        </p:spPr>
        <p:txBody>
          <a:bodyPr wrap="none" fromWordArt="1">
            <a:prstTxWarp prst="textInflateTop">
              <a:avLst>
                <a:gd name="adj" fmla="val 0"/>
              </a:avLst>
            </a:prstTxWarp>
          </a:bodyPr>
          <a:lstStyle/>
          <a:p>
            <a:pPr algn="ctr"/>
            <a:r>
              <a:rPr lang="es-ES" sz="3600" b="1" kern="10" dirty="0">
                <a:ln w="0">
                  <a:solidFill>
                    <a:srgbClr val="663300"/>
                  </a:solidFill>
                  <a:round/>
                  <a:headEnd/>
                  <a:tailEnd/>
                </a:ln>
                <a:solidFill>
                  <a:srgbClr val="17375E"/>
                </a:solidFill>
                <a:latin typeface="Calibri"/>
                <a:ea typeface="Arial Unicode MS"/>
                <a:cs typeface="Calibri"/>
              </a:rPr>
              <a:t>Teoría de los</a:t>
            </a:r>
          </a:p>
          <a:p>
            <a:pPr algn="ctr"/>
            <a:r>
              <a:rPr lang="es-ES" sz="3600" b="1" kern="10" dirty="0">
                <a:ln w="0">
                  <a:solidFill>
                    <a:srgbClr val="663300"/>
                  </a:solidFill>
                  <a:round/>
                  <a:headEnd/>
                  <a:tailEnd/>
                </a:ln>
                <a:solidFill>
                  <a:srgbClr val="17375E"/>
                </a:solidFill>
                <a:latin typeface="Calibri"/>
                <a:ea typeface="Arial Unicode MS"/>
                <a:cs typeface="Calibri"/>
              </a:rPr>
              <a:t> equilibrios puntuados</a:t>
            </a:r>
          </a:p>
        </p:txBody>
      </p:sp>
      <p:sp>
        <p:nvSpPr>
          <p:cNvPr id="114700" name="Rectangle 12"/>
          <p:cNvSpPr>
            <a:spLocks noChangeArrowheads="1"/>
          </p:cNvSpPr>
          <p:nvPr/>
        </p:nvSpPr>
        <p:spPr bwMode="auto">
          <a:xfrm>
            <a:off x="4860925" y="4605338"/>
            <a:ext cx="2290912"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600" dirty="0">
                <a:solidFill>
                  <a:srgbClr val="17375E"/>
                </a:solidFill>
                <a:latin typeface="Calibri"/>
                <a:cs typeface="Calibri"/>
              </a:rPr>
              <a:t>(</a:t>
            </a:r>
            <a:r>
              <a:rPr lang="en-US" sz="1600" dirty="0" err="1">
                <a:solidFill>
                  <a:srgbClr val="17375E"/>
                </a:solidFill>
                <a:latin typeface="Calibri"/>
                <a:cs typeface="Calibri"/>
              </a:rPr>
              <a:t>Eldredge</a:t>
            </a:r>
            <a:r>
              <a:rPr lang="en-US" sz="1600" dirty="0">
                <a:solidFill>
                  <a:srgbClr val="17375E"/>
                </a:solidFill>
                <a:latin typeface="Calibri"/>
                <a:cs typeface="Calibri"/>
              </a:rPr>
              <a:t> &amp; Gould, 1972)</a:t>
            </a:r>
          </a:p>
        </p:txBody>
      </p:sp>
      <p:sp>
        <p:nvSpPr>
          <p:cNvPr id="114701" name="Text Box 13"/>
          <p:cNvSpPr txBox="1">
            <a:spLocks noChangeArrowheads="1"/>
          </p:cNvSpPr>
          <p:nvPr/>
        </p:nvSpPr>
        <p:spPr bwMode="auto">
          <a:xfrm>
            <a:off x="952500" y="5229225"/>
            <a:ext cx="7796213" cy="915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1800" b="1">
                <a:solidFill>
                  <a:srgbClr val="533103"/>
                </a:solidFill>
                <a:latin typeface="Calibri"/>
                <a:cs typeface="Calibri"/>
              </a:rPr>
              <a:t>… “</a:t>
            </a:r>
            <a:r>
              <a:rPr lang="es-MX" sz="1800" b="1" i="1">
                <a:solidFill>
                  <a:srgbClr val="533103"/>
                </a:solidFill>
                <a:latin typeface="Calibri"/>
                <a:cs typeface="Calibri"/>
              </a:rPr>
              <a:t>La historia de las estirpes se caracteriza por el transcurso de largos periodos de estasis (equilibrio de estirpes y biotas) jaloneados (puntuados) por cortos periodos críticos de cambios importantes</a:t>
            </a:r>
            <a:r>
              <a:rPr lang="es-MX" sz="1800" b="1">
                <a:solidFill>
                  <a:srgbClr val="533103"/>
                </a:solidFill>
                <a:latin typeface="Calibri"/>
                <a:cs typeface="Calibri"/>
              </a:rPr>
              <a:t>”.</a:t>
            </a:r>
            <a:endParaRPr lang="en-US" sz="1800" b="1">
              <a:solidFill>
                <a:srgbClr val="533103"/>
              </a:solidFill>
              <a:latin typeface="Calibri"/>
              <a:cs typeface="Calibri"/>
            </a:endParaRPr>
          </a:p>
        </p:txBody>
      </p:sp>
      <p:pic>
        <p:nvPicPr>
          <p:cNvPr id="24587" name="Picture 14" descr="cambexplosiondata"/>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520" y="1772816"/>
            <a:ext cx="3024188" cy="2346325"/>
          </a:xfrm>
          <a:prstGeom prst="rect">
            <a:avLst/>
          </a:prstGeom>
          <a:noFill/>
          <a:ln w="38100" cmpd="sng">
            <a:solidFill>
              <a:srgbClr val="FF6600"/>
            </a:solidFill>
            <a:miter lim="800000"/>
            <a:headEnd/>
            <a:tailEnd/>
          </a:ln>
          <a:extLst>
            <a:ext uri="{909E8E84-426E-40dd-AFC4-6F175D3DCCD1}">
              <a14:hiddenFill xmlns:a14="http://schemas.microsoft.com/office/drawing/2010/main" xmlns="">
                <a:solidFill>
                  <a:srgbClr val="FFFFFF"/>
                </a:solidFill>
              </a14:hiddenFill>
            </a:ext>
          </a:extLst>
        </p:spPr>
      </p:pic>
      <p:pic>
        <p:nvPicPr>
          <p:cNvPr id="24590" name="Picture 16" descr="punceq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04248" y="188640"/>
            <a:ext cx="2141537" cy="3168650"/>
          </a:xfrm>
          <a:prstGeom prst="rect">
            <a:avLst/>
          </a:prstGeom>
          <a:noFill/>
          <a:ln w="38100" cmpd="sng">
            <a:solidFill>
              <a:srgbClr val="FF6600"/>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239651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4693"/>
                                        </p:tgtEl>
                                        <p:attrNameLst>
                                          <p:attrName>style.visibility</p:attrName>
                                        </p:attrNameLst>
                                      </p:cBhvr>
                                      <p:to>
                                        <p:strVal val="visible"/>
                                      </p:to>
                                    </p:set>
                                    <p:anim calcmode="lin" valueType="num">
                                      <p:cBhvr additive="base">
                                        <p:cTn id="7" dur="500" fill="hold"/>
                                        <p:tgtEl>
                                          <p:spTgt spid="114693"/>
                                        </p:tgtEl>
                                        <p:attrNameLst>
                                          <p:attrName>ppt_x</p:attrName>
                                        </p:attrNameLst>
                                      </p:cBhvr>
                                      <p:tavLst>
                                        <p:tav tm="0">
                                          <p:val>
                                            <p:strVal val="#ppt_x"/>
                                          </p:val>
                                        </p:tav>
                                        <p:tav tm="100000">
                                          <p:val>
                                            <p:strVal val="#ppt_x"/>
                                          </p:val>
                                        </p:tav>
                                      </p:tavLst>
                                    </p:anim>
                                    <p:anim calcmode="lin" valueType="num">
                                      <p:cBhvr additive="base">
                                        <p:cTn id="8" dur="500" fill="hold"/>
                                        <p:tgtEl>
                                          <p:spTgt spid="11469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6" presetClass="emph" presetSubtype="0" fill="hold" grpId="1" nodeType="afterEffect">
                                  <p:stCondLst>
                                    <p:cond delay="1000"/>
                                  </p:stCondLst>
                                  <p:childTnLst>
                                    <p:animScale>
                                      <p:cBhvr>
                                        <p:cTn id="11" dur="500" fill="hold"/>
                                        <p:tgtEl>
                                          <p:spTgt spid="114693"/>
                                        </p:tgtEl>
                                      </p:cBhvr>
                                      <p:by x="150000" y="150000"/>
                                    </p:animScale>
                                  </p:childTnLst>
                                </p:cTn>
                              </p:par>
                              <p:par>
                                <p:cTn id="12" presetID="5" presetClass="entr" presetSubtype="1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checkerboard(across)">
                                      <p:cBhvr>
                                        <p:cTn id="14" dur="500"/>
                                        <p:tgtEl>
                                          <p:spTgt spid="2"/>
                                        </p:tgtEl>
                                      </p:cBhvr>
                                    </p:animEffect>
                                  </p:childTnLst>
                                </p:cTn>
                              </p:par>
                              <p:par>
                                <p:cTn id="15" presetID="3" presetClass="entr" presetSubtype="0" fill="hold" grpId="0" nodeType="withEffect">
                                  <p:stCondLst>
                                    <p:cond delay="0"/>
                                  </p:stCondLst>
                                  <p:childTnLst>
                                    <p:set>
                                      <p:cBhvr>
                                        <p:cTn id="16" dur="1" fill="hold">
                                          <p:stCondLst>
                                            <p:cond delay="0"/>
                                          </p:stCondLst>
                                        </p:cTn>
                                        <p:tgtEl>
                                          <p:spTgt spid="11469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470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470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469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4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animBg="1"/>
      <p:bldP spid="114693" grpId="0"/>
      <p:bldP spid="114693" grpId="1"/>
      <p:bldP spid="114694" grpId="0"/>
      <p:bldP spid="114699" grpId="0"/>
      <p:bldP spid="114700" grpId="0"/>
      <p:bldP spid="114701"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245" name="WordArt 4"/>
          <p:cNvSpPr>
            <a:spLocks noChangeArrowheads="1" noChangeShapeType="1" noTextEdit="1"/>
          </p:cNvSpPr>
          <p:nvPr/>
        </p:nvSpPr>
        <p:spPr bwMode="auto">
          <a:xfrm>
            <a:off x="107504" y="2564904"/>
            <a:ext cx="1944911" cy="1655812"/>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ChevronInverted">
              <a:avLst>
                <a:gd name="adj" fmla="val 100000"/>
              </a:avLst>
            </a:prstTxWarp>
          </a:bodyPr>
          <a:lstStyle/>
          <a:p>
            <a:pPr algn="ctr"/>
            <a:r>
              <a:rPr lang="es-ES" sz="2800" b="1" kern="10" dirty="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rPr>
              <a:t>Pruebas </a:t>
            </a:r>
          </a:p>
          <a:p>
            <a:pPr algn="ctr"/>
            <a:r>
              <a:rPr lang="es-ES" sz="2800" b="1" kern="10" dirty="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rPr>
              <a:t>p</a:t>
            </a:r>
            <a:r>
              <a:rPr lang="es-ES" sz="2800" b="1" kern="10" dirty="0" smtClean="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rPr>
              <a:t>aleontológicas</a:t>
            </a:r>
            <a:endParaRPr lang="es-ES" sz="2800" b="1" kern="10" dirty="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endParaRPr>
          </a:p>
          <a:p>
            <a:pPr algn="ctr"/>
            <a:r>
              <a:rPr lang="es-ES" sz="2800" b="1" kern="10" dirty="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rPr>
              <a:t>de la</a:t>
            </a:r>
          </a:p>
          <a:p>
            <a:pPr algn="ctr"/>
            <a:r>
              <a:rPr lang="es-ES" sz="2800" b="1" kern="10" dirty="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rPr>
              <a:t>e</a:t>
            </a:r>
            <a:r>
              <a:rPr lang="es-ES" sz="2800" b="1" kern="10" dirty="0" smtClean="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rPr>
              <a:t>volución </a:t>
            </a:r>
            <a:endParaRPr lang="es-ES" sz="2800" b="1" kern="10" dirty="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endParaRPr>
          </a:p>
          <a:p>
            <a:pPr algn="ctr"/>
            <a:r>
              <a:rPr lang="es-ES" sz="2800" b="1" kern="10" dirty="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rPr>
              <a:t>o</a:t>
            </a:r>
            <a:r>
              <a:rPr lang="es-ES" sz="2800" b="1" kern="10" dirty="0" smtClean="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rPr>
              <a:t>rgánica</a:t>
            </a:r>
            <a:endParaRPr lang="es-ES" sz="2800" b="1" kern="10" dirty="0">
              <a:ln>
                <a:solidFill>
                  <a:schemeClr val="accent1"/>
                </a:solidFill>
              </a:ln>
              <a:gradFill rotWithShape="1">
                <a:gsLst>
                  <a:gs pos="0">
                    <a:srgbClr val="00FF00"/>
                  </a:gs>
                  <a:gs pos="100000">
                    <a:srgbClr val="00CCFF"/>
                  </a:gs>
                </a:gsLst>
                <a:lin ang="5400000" scaled="1"/>
              </a:gradFill>
              <a:effectLst>
                <a:outerShdw blurRad="63500" dist="99190" dir="7788334" algn="ctr" rotWithShape="0">
                  <a:srgbClr val="000080">
                    <a:alpha val="79999"/>
                  </a:srgbClr>
                </a:outerShdw>
              </a:effectLst>
              <a:latin typeface="Calibri"/>
              <a:ea typeface="Arial Narrow"/>
              <a:cs typeface="Calibri"/>
            </a:endParaRPr>
          </a:p>
        </p:txBody>
      </p:sp>
      <p:sp>
        <p:nvSpPr>
          <p:cNvPr id="10246" name="AutoShape 5"/>
          <p:cNvSpPr>
            <a:spLocks/>
          </p:cNvSpPr>
          <p:nvPr/>
        </p:nvSpPr>
        <p:spPr bwMode="auto">
          <a:xfrm>
            <a:off x="2051050" y="260350"/>
            <a:ext cx="288925" cy="6310313"/>
          </a:xfrm>
          <a:prstGeom prst="leftBrace">
            <a:avLst>
              <a:gd name="adj1" fmla="val 182006"/>
              <a:gd name="adj2" fmla="val 50000"/>
            </a:avLst>
          </a:prstGeom>
          <a:noFill/>
          <a:ln w="38100">
            <a:solidFill>
              <a:srgbClr val="66FF33"/>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latin typeface="Calibri"/>
              <a:cs typeface="Calibri"/>
            </a:endParaRPr>
          </a:p>
        </p:txBody>
      </p:sp>
      <p:sp>
        <p:nvSpPr>
          <p:cNvPr id="36870" name="Rectangle 6"/>
          <p:cNvSpPr>
            <a:spLocks noChangeArrowheads="1"/>
          </p:cNvSpPr>
          <p:nvPr/>
        </p:nvSpPr>
        <p:spPr bwMode="auto">
          <a:xfrm>
            <a:off x="2484288" y="476250"/>
            <a:ext cx="3671888" cy="830997"/>
          </a:xfrm>
          <a:prstGeom prst="rect">
            <a:avLst/>
          </a:prstGeom>
          <a:noFill/>
          <a:ln w="9525">
            <a:noFill/>
            <a:miter lim="800000"/>
            <a:headEnd/>
            <a:tailEnd/>
          </a:ln>
          <a:effectLst/>
        </p:spPr>
        <p:txBody>
          <a:bodyPr>
            <a:spAutoFit/>
          </a:bodyPr>
          <a:lstStyle/>
          <a:p>
            <a:pPr algn="ctr"/>
            <a:r>
              <a:rPr lang="es-MX" b="1" dirty="0">
                <a:solidFill>
                  <a:srgbClr val="FFFFFF"/>
                </a:solidFill>
                <a:effectLst>
                  <a:outerShdw blurRad="38100" dist="38100" dir="2700000" algn="tl">
                    <a:srgbClr val="000000"/>
                  </a:outerShdw>
                </a:effectLst>
                <a:latin typeface="Calibri"/>
                <a:cs typeface="Calibri"/>
              </a:rPr>
              <a:t>Relaciones filogenéticas</a:t>
            </a:r>
          </a:p>
          <a:p>
            <a:pPr algn="ctr"/>
            <a:r>
              <a:rPr lang="es-MX" b="1" dirty="0">
                <a:solidFill>
                  <a:srgbClr val="FFFFFF"/>
                </a:solidFill>
                <a:effectLst>
                  <a:outerShdw blurRad="38100" dist="38100" dir="2700000" algn="tl">
                    <a:srgbClr val="000000"/>
                  </a:outerShdw>
                </a:effectLst>
                <a:latin typeface="Calibri"/>
                <a:cs typeface="Calibri"/>
              </a:rPr>
              <a:t>e</a:t>
            </a:r>
            <a:r>
              <a:rPr lang="es-MX" b="1" dirty="0" smtClean="0">
                <a:solidFill>
                  <a:srgbClr val="FFFFFF"/>
                </a:solidFill>
                <a:effectLst>
                  <a:outerShdw blurRad="38100" dist="38100" dir="2700000" algn="tl">
                    <a:srgbClr val="000000"/>
                  </a:outerShdw>
                </a:effectLst>
                <a:latin typeface="Calibri"/>
                <a:cs typeface="Calibri"/>
              </a:rPr>
              <a:t>ntre </a:t>
            </a:r>
            <a:r>
              <a:rPr lang="es-MX" b="1" dirty="0">
                <a:solidFill>
                  <a:srgbClr val="FFFFFF"/>
                </a:solidFill>
                <a:effectLst>
                  <a:outerShdw blurRad="38100" dist="38100" dir="2700000" algn="tl">
                    <a:srgbClr val="000000"/>
                  </a:outerShdw>
                </a:effectLst>
                <a:latin typeface="Calibri"/>
                <a:cs typeface="Calibri"/>
              </a:rPr>
              <a:t>grupos taxonómicos</a:t>
            </a:r>
            <a:endParaRPr lang="en-US" b="1" dirty="0">
              <a:solidFill>
                <a:srgbClr val="FFFFFF"/>
              </a:solidFill>
              <a:effectLst>
                <a:outerShdw blurRad="38100" dist="38100" dir="2700000" algn="tl">
                  <a:srgbClr val="000000"/>
                </a:outerShdw>
              </a:effectLst>
              <a:latin typeface="Calibri"/>
              <a:cs typeface="Calibri"/>
            </a:endParaRPr>
          </a:p>
        </p:txBody>
      </p:sp>
      <p:sp>
        <p:nvSpPr>
          <p:cNvPr id="36871" name="Rectangle 7"/>
          <p:cNvSpPr>
            <a:spLocks noChangeArrowheads="1"/>
          </p:cNvSpPr>
          <p:nvPr/>
        </p:nvSpPr>
        <p:spPr bwMode="auto">
          <a:xfrm>
            <a:off x="2483073" y="1557338"/>
            <a:ext cx="3673475" cy="830997"/>
          </a:xfrm>
          <a:prstGeom prst="rect">
            <a:avLst/>
          </a:prstGeom>
          <a:noFill/>
          <a:ln w="9525">
            <a:noFill/>
            <a:miter lim="800000"/>
            <a:headEnd/>
            <a:tailEnd/>
          </a:ln>
          <a:effectLst/>
        </p:spPr>
        <p:txBody>
          <a:bodyPr>
            <a:spAutoFit/>
          </a:bodyPr>
          <a:lstStyle/>
          <a:p>
            <a:pPr algn="ctr"/>
            <a:r>
              <a:rPr lang="es-MX" b="1" dirty="0">
                <a:solidFill>
                  <a:srgbClr val="FFFF99"/>
                </a:solidFill>
                <a:effectLst>
                  <a:outerShdw blurRad="38100" dist="38100" dir="2700000" algn="tl">
                    <a:srgbClr val="000000"/>
                  </a:outerShdw>
                </a:effectLst>
                <a:latin typeface="Calibri"/>
                <a:cs typeface="Calibri"/>
              </a:rPr>
              <a:t>Tiempo de aparición de </a:t>
            </a:r>
            <a:r>
              <a:rPr lang="es-MX" b="1" dirty="0" smtClean="0">
                <a:solidFill>
                  <a:srgbClr val="FFFF99"/>
                </a:solidFill>
                <a:effectLst>
                  <a:outerShdw blurRad="38100" dist="38100" dir="2700000" algn="tl">
                    <a:srgbClr val="000000"/>
                  </a:outerShdw>
                </a:effectLst>
                <a:latin typeface="Calibri"/>
                <a:cs typeface="Calibri"/>
              </a:rPr>
              <a:t> </a:t>
            </a:r>
            <a:r>
              <a:rPr lang="es-MX" b="1" dirty="0">
                <a:solidFill>
                  <a:srgbClr val="FFFF99"/>
                </a:solidFill>
                <a:effectLst>
                  <a:outerShdw blurRad="38100" dist="38100" dir="2700000" algn="tl">
                    <a:srgbClr val="000000"/>
                  </a:outerShdw>
                </a:effectLst>
                <a:latin typeface="Calibri"/>
                <a:cs typeface="Calibri"/>
              </a:rPr>
              <a:t>adaptaciones mayores</a:t>
            </a:r>
            <a:endParaRPr lang="en-US" b="1" dirty="0">
              <a:solidFill>
                <a:srgbClr val="FFFF99"/>
              </a:solidFill>
              <a:effectLst>
                <a:outerShdw blurRad="38100" dist="38100" dir="2700000" algn="tl">
                  <a:srgbClr val="000000"/>
                </a:outerShdw>
              </a:effectLst>
              <a:latin typeface="Calibri"/>
              <a:cs typeface="Calibri"/>
            </a:endParaRPr>
          </a:p>
        </p:txBody>
      </p:sp>
      <p:sp>
        <p:nvSpPr>
          <p:cNvPr id="36872" name="Rectangle 8"/>
          <p:cNvSpPr>
            <a:spLocks noChangeArrowheads="1"/>
          </p:cNvSpPr>
          <p:nvPr/>
        </p:nvSpPr>
        <p:spPr bwMode="auto">
          <a:xfrm>
            <a:off x="2483916" y="2636912"/>
            <a:ext cx="2447925" cy="830997"/>
          </a:xfrm>
          <a:prstGeom prst="rect">
            <a:avLst/>
          </a:prstGeom>
          <a:noFill/>
          <a:ln w="9525">
            <a:noFill/>
            <a:miter lim="800000"/>
            <a:headEnd/>
            <a:tailEnd/>
          </a:ln>
          <a:effectLst/>
        </p:spPr>
        <p:txBody>
          <a:bodyPr>
            <a:spAutoFit/>
          </a:bodyPr>
          <a:lstStyle/>
          <a:p>
            <a:pPr algn="ctr">
              <a:defRPr/>
            </a:pPr>
            <a:r>
              <a:rPr lang="es-MX" b="1" dirty="0">
                <a:solidFill>
                  <a:srgbClr val="99FF66"/>
                </a:solidFill>
                <a:latin typeface="Calibri"/>
                <a:ea typeface="+mn-ea"/>
                <a:cs typeface="Calibri"/>
              </a:rPr>
              <a:t>Velocidades</a:t>
            </a:r>
            <a:r>
              <a:rPr lang="es-MX" b="1" dirty="0">
                <a:solidFill>
                  <a:srgbClr val="99FF66"/>
                </a:solidFill>
                <a:effectLst>
                  <a:outerShdw blurRad="38100" dist="38100" dir="2700000" algn="tl">
                    <a:srgbClr val="000000"/>
                  </a:outerShdw>
                </a:effectLst>
                <a:latin typeface="Calibri"/>
                <a:ea typeface="+mn-ea"/>
                <a:cs typeface="Calibri"/>
              </a:rPr>
              <a:t> </a:t>
            </a:r>
          </a:p>
          <a:p>
            <a:pPr algn="ctr">
              <a:defRPr/>
            </a:pPr>
            <a:r>
              <a:rPr lang="es-MX" dirty="0">
                <a:solidFill>
                  <a:srgbClr val="99FF66"/>
                </a:solidFill>
                <a:effectLst>
                  <a:outerShdw blurRad="38100" dist="38100" dir="2700000" algn="tl">
                    <a:srgbClr val="000000"/>
                  </a:outerShdw>
                </a:effectLst>
                <a:latin typeface="Calibri"/>
                <a:ea typeface="+mn-ea"/>
                <a:cs typeface="Calibri"/>
              </a:rPr>
              <a:t>(Tasa de Cambio)</a:t>
            </a:r>
            <a:endParaRPr lang="en-US" dirty="0">
              <a:solidFill>
                <a:srgbClr val="99FF66"/>
              </a:solidFill>
              <a:effectLst>
                <a:outerShdw blurRad="38100" dist="38100" dir="2700000" algn="tl">
                  <a:srgbClr val="000000"/>
                </a:outerShdw>
              </a:effectLst>
              <a:latin typeface="Calibri"/>
              <a:ea typeface="+mn-ea"/>
              <a:cs typeface="Calibri"/>
            </a:endParaRPr>
          </a:p>
        </p:txBody>
      </p:sp>
      <p:sp>
        <p:nvSpPr>
          <p:cNvPr id="10250" name="Rectangle 9"/>
          <p:cNvSpPr>
            <a:spLocks noChangeArrowheads="1"/>
          </p:cNvSpPr>
          <p:nvPr/>
        </p:nvSpPr>
        <p:spPr bwMode="auto">
          <a:xfrm>
            <a:off x="2484884" y="3861048"/>
            <a:ext cx="19431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s-MX" b="1" dirty="0">
                <a:solidFill>
                  <a:srgbClr val="99FFCC"/>
                </a:solidFill>
                <a:latin typeface="Calibri"/>
                <a:cs typeface="Calibri"/>
              </a:rPr>
              <a:t>Tendencias</a:t>
            </a:r>
            <a:endParaRPr lang="en-US" b="1" dirty="0">
              <a:solidFill>
                <a:srgbClr val="99FFCC"/>
              </a:solidFill>
              <a:latin typeface="Calibri"/>
              <a:cs typeface="Calibri"/>
            </a:endParaRPr>
          </a:p>
        </p:txBody>
      </p:sp>
      <p:sp>
        <p:nvSpPr>
          <p:cNvPr id="36875" name="Rectangle 11"/>
          <p:cNvSpPr>
            <a:spLocks noChangeArrowheads="1"/>
          </p:cNvSpPr>
          <p:nvPr/>
        </p:nvSpPr>
        <p:spPr bwMode="auto">
          <a:xfrm>
            <a:off x="2700338" y="4771033"/>
            <a:ext cx="1655762" cy="1286506"/>
          </a:xfrm>
          <a:prstGeom prst="rect">
            <a:avLst/>
          </a:prstGeom>
          <a:noFill/>
          <a:ln w="9525">
            <a:noFill/>
            <a:miter lim="800000"/>
            <a:headEnd/>
            <a:tailEnd/>
          </a:ln>
          <a:effectLst/>
        </p:spPr>
        <p:txBody>
          <a:bodyPr>
            <a:spAutoFit/>
          </a:bodyPr>
          <a:lstStyle/>
          <a:p>
            <a:pPr algn="ctr">
              <a:lnSpc>
                <a:spcPct val="80000"/>
              </a:lnSpc>
              <a:defRPr/>
            </a:pPr>
            <a:r>
              <a:rPr lang="es-MX" b="1" dirty="0">
                <a:solidFill>
                  <a:srgbClr val="CC99FF"/>
                </a:solidFill>
                <a:latin typeface="Calibri"/>
                <a:ea typeface="+mn-ea"/>
                <a:cs typeface="Calibri"/>
              </a:rPr>
              <a:t>Pautas</a:t>
            </a:r>
          </a:p>
          <a:p>
            <a:pPr algn="ctr">
              <a:lnSpc>
                <a:spcPct val="80000"/>
              </a:lnSpc>
              <a:defRPr/>
            </a:pPr>
            <a:r>
              <a:rPr lang="es-MX" dirty="0">
                <a:solidFill>
                  <a:srgbClr val="CC99FF"/>
                </a:solidFill>
                <a:effectLst>
                  <a:outerShdw blurRad="38100" dist="38100" dir="2700000" algn="tl">
                    <a:srgbClr val="000000"/>
                  </a:outerShdw>
                </a:effectLst>
                <a:latin typeface="Calibri"/>
                <a:ea typeface="+mn-ea"/>
                <a:cs typeface="Calibri"/>
              </a:rPr>
              <a:t>(Velocidad</a:t>
            </a:r>
          </a:p>
          <a:p>
            <a:pPr algn="ctr">
              <a:lnSpc>
                <a:spcPct val="80000"/>
              </a:lnSpc>
              <a:defRPr/>
            </a:pPr>
            <a:r>
              <a:rPr lang="es-MX" dirty="0">
                <a:solidFill>
                  <a:srgbClr val="CC99FF"/>
                </a:solidFill>
                <a:effectLst>
                  <a:outerShdw blurRad="38100" dist="38100" dir="2700000" algn="tl">
                    <a:srgbClr val="000000"/>
                  </a:outerShdw>
                </a:effectLst>
                <a:latin typeface="Calibri"/>
                <a:ea typeface="+mn-ea"/>
                <a:cs typeface="Calibri"/>
              </a:rPr>
              <a:t>vs.</a:t>
            </a:r>
          </a:p>
          <a:p>
            <a:pPr algn="ctr">
              <a:lnSpc>
                <a:spcPct val="80000"/>
              </a:lnSpc>
              <a:defRPr/>
            </a:pPr>
            <a:r>
              <a:rPr lang="es-MX" dirty="0">
                <a:solidFill>
                  <a:srgbClr val="CC99FF"/>
                </a:solidFill>
                <a:effectLst>
                  <a:outerShdw blurRad="38100" dist="38100" dir="2700000" algn="tl">
                    <a:srgbClr val="000000"/>
                  </a:outerShdw>
                </a:effectLst>
                <a:latin typeface="Calibri"/>
                <a:ea typeface="+mn-ea"/>
                <a:cs typeface="Calibri"/>
              </a:rPr>
              <a:t>t</a:t>
            </a:r>
            <a:r>
              <a:rPr lang="es-MX" dirty="0" smtClean="0">
                <a:solidFill>
                  <a:srgbClr val="CC99FF"/>
                </a:solidFill>
                <a:effectLst>
                  <a:outerShdw blurRad="38100" dist="38100" dir="2700000" algn="tl">
                    <a:srgbClr val="000000"/>
                  </a:outerShdw>
                </a:effectLst>
                <a:latin typeface="Calibri"/>
                <a:ea typeface="+mn-ea"/>
                <a:cs typeface="Calibri"/>
              </a:rPr>
              <a:t>endencia</a:t>
            </a:r>
            <a:r>
              <a:rPr lang="es-MX" dirty="0">
                <a:solidFill>
                  <a:srgbClr val="CC99FF"/>
                </a:solidFill>
                <a:effectLst>
                  <a:outerShdw blurRad="38100" dist="38100" dir="2700000" algn="tl">
                    <a:srgbClr val="000000"/>
                  </a:outerShdw>
                </a:effectLst>
                <a:latin typeface="Calibri"/>
                <a:ea typeface="+mn-ea"/>
                <a:cs typeface="Calibri"/>
              </a:rPr>
              <a:t>)</a:t>
            </a:r>
            <a:endParaRPr lang="en-US" dirty="0">
              <a:solidFill>
                <a:srgbClr val="CC99FF"/>
              </a:solidFill>
              <a:effectLst>
                <a:outerShdw blurRad="38100" dist="38100" dir="2700000" algn="tl">
                  <a:srgbClr val="000000"/>
                </a:outerShdw>
              </a:effectLst>
              <a:latin typeface="Calibri"/>
              <a:ea typeface="+mn-ea"/>
              <a:cs typeface="Calibri"/>
            </a:endParaRPr>
          </a:p>
        </p:txBody>
      </p:sp>
      <p:sp>
        <p:nvSpPr>
          <p:cNvPr id="36876" name="Rectangle 12"/>
          <p:cNvSpPr>
            <a:spLocks noChangeArrowheads="1"/>
          </p:cNvSpPr>
          <p:nvPr/>
        </p:nvSpPr>
        <p:spPr bwMode="auto">
          <a:xfrm>
            <a:off x="6804223" y="1700808"/>
            <a:ext cx="1368177" cy="701675"/>
          </a:xfrm>
          <a:prstGeom prst="rect">
            <a:avLst/>
          </a:prstGeom>
          <a:noFill/>
          <a:ln w="9525">
            <a:noFill/>
            <a:miter lim="800000"/>
            <a:headEnd/>
            <a:tailEnd/>
          </a:ln>
          <a:effectLst/>
        </p:spPr>
        <p:txBody>
          <a:bodyPr wrap="square">
            <a:spAutoFit/>
          </a:bodyPr>
          <a:lstStyle/>
          <a:p>
            <a:pPr>
              <a:defRPr/>
            </a:pPr>
            <a:r>
              <a:rPr lang="es-MX" sz="2000" dirty="0">
                <a:solidFill>
                  <a:srgbClr val="CCFF66"/>
                </a:solidFill>
                <a:effectLst>
                  <a:outerShdw blurRad="38100" dist="38100" dir="2700000" algn="tl">
                    <a:srgbClr val="000000"/>
                  </a:outerShdw>
                </a:effectLst>
                <a:latin typeface="Calibri"/>
                <a:ea typeface="+mn-ea"/>
                <a:cs typeface="Calibri"/>
              </a:rPr>
              <a:t>PLANTAS</a:t>
            </a:r>
          </a:p>
          <a:p>
            <a:pPr>
              <a:defRPr/>
            </a:pPr>
            <a:r>
              <a:rPr lang="es-MX" sz="2000" dirty="0">
                <a:solidFill>
                  <a:srgbClr val="CCFF66"/>
                </a:solidFill>
                <a:effectLst>
                  <a:outerShdw blurRad="38100" dist="38100" dir="2700000" algn="tl">
                    <a:srgbClr val="000000"/>
                  </a:outerShdw>
                </a:effectLst>
                <a:latin typeface="Calibri"/>
                <a:ea typeface="+mn-ea"/>
                <a:cs typeface="Calibri"/>
              </a:rPr>
              <a:t>ANIMALES</a:t>
            </a:r>
            <a:endParaRPr lang="en-US" sz="2000" dirty="0">
              <a:solidFill>
                <a:srgbClr val="CCFF66"/>
              </a:solidFill>
              <a:effectLst>
                <a:outerShdw blurRad="38100" dist="38100" dir="2700000" algn="tl">
                  <a:srgbClr val="000000"/>
                </a:outerShdw>
              </a:effectLst>
              <a:latin typeface="Calibri"/>
              <a:ea typeface="+mn-ea"/>
              <a:cs typeface="Calibri"/>
            </a:endParaRPr>
          </a:p>
        </p:txBody>
      </p:sp>
      <p:sp>
        <p:nvSpPr>
          <p:cNvPr id="36877" name="Rectangle 13"/>
          <p:cNvSpPr>
            <a:spLocks noChangeArrowheads="1"/>
          </p:cNvSpPr>
          <p:nvPr/>
        </p:nvSpPr>
        <p:spPr bwMode="auto">
          <a:xfrm>
            <a:off x="5471417" y="2709937"/>
            <a:ext cx="3421063" cy="915988"/>
          </a:xfrm>
          <a:prstGeom prst="rect">
            <a:avLst/>
          </a:prstGeom>
          <a:noFill/>
          <a:ln w="9525">
            <a:noFill/>
            <a:miter lim="800000"/>
            <a:headEnd/>
            <a:tailEnd/>
          </a:ln>
          <a:effectLst/>
        </p:spPr>
        <p:txBody>
          <a:bodyPr>
            <a:spAutoFit/>
          </a:bodyPr>
          <a:lstStyle/>
          <a:p>
            <a:r>
              <a:rPr lang="es-MX" sz="1800" dirty="0">
                <a:solidFill>
                  <a:srgbClr val="00FF99"/>
                </a:solidFill>
                <a:effectLst>
                  <a:outerShdw blurRad="38100" dist="38100" dir="2700000" algn="tl">
                    <a:srgbClr val="000000"/>
                  </a:outerShdw>
                </a:effectLst>
                <a:latin typeface="Calibri"/>
                <a:cs typeface="Calibri"/>
              </a:rPr>
              <a:t>CRITERIO  MORFOLÓGICO</a:t>
            </a:r>
          </a:p>
          <a:p>
            <a:r>
              <a:rPr lang="es-MX" sz="1800" dirty="0">
                <a:solidFill>
                  <a:srgbClr val="00FF99"/>
                </a:solidFill>
                <a:effectLst>
                  <a:outerShdw blurRad="38100" dist="38100" dir="2700000" algn="tl">
                    <a:srgbClr val="000000"/>
                  </a:outerShdw>
                </a:effectLst>
                <a:latin typeface="Calibri"/>
                <a:cs typeface="Calibri"/>
              </a:rPr>
              <a:t>CRITERIO  TAXONÓMICO</a:t>
            </a:r>
          </a:p>
          <a:p>
            <a:r>
              <a:rPr lang="es-MX" sz="1800" dirty="0">
                <a:solidFill>
                  <a:srgbClr val="00FF99"/>
                </a:solidFill>
                <a:effectLst>
                  <a:outerShdw blurRad="38100" dist="38100" dir="2700000" algn="tl">
                    <a:srgbClr val="000000"/>
                  </a:outerShdw>
                </a:effectLst>
                <a:latin typeface="Calibri"/>
                <a:cs typeface="Calibri"/>
              </a:rPr>
              <a:t>FRECUENCIA TAXONÓMICA </a:t>
            </a:r>
            <a:endParaRPr lang="en-US" sz="1800" dirty="0">
              <a:solidFill>
                <a:srgbClr val="00FF99"/>
              </a:solidFill>
              <a:effectLst>
                <a:outerShdw blurRad="38100" dist="38100" dir="2700000" algn="tl">
                  <a:srgbClr val="000000"/>
                </a:outerShdw>
              </a:effectLst>
              <a:latin typeface="Calibri"/>
              <a:cs typeface="Calibri"/>
            </a:endParaRPr>
          </a:p>
        </p:txBody>
      </p:sp>
      <p:sp>
        <p:nvSpPr>
          <p:cNvPr id="36878" name="Rectangle 14"/>
          <p:cNvSpPr>
            <a:spLocks noChangeArrowheads="1"/>
          </p:cNvSpPr>
          <p:nvPr/>
        </p:nvSpPr>
        <p:spPr bwMode="auto">
          <a:xfrm>
            <a:off x="4860355" y="3933056"/>
            <a:ext cx="1655861" cy="646331"/>
          </a:xfrm>
          <a:prstGeom prst="rect">
            <a:avLst/>
          </a:prstGeom>
          <a:noFill/>
          <a:ln w="9525">
            <a:noFill/>
            <a:miter lim="800000"/>
            <a:headEnd/>
            <a:tailEnd/>
          </a:ln>
          <a:effectLst/>
        </p:spPr>
        <p:txBody>
          <a:bodyPr wrap="square">
            <a:spAutoFit/>
          </a:bodyPr>
          <a:lstStyle/>
          <a:p>
            <a:r>
              <a:rPr lang="es-MX" sz="1800" dirty="0" smtClean="0">
                <a:solidFill>
                  <a:srgbClr val="00FFFF"/>
                </a:solidFill>
                <a:effectLst>
                  <a:outerShdw blurRad="38100" dist="38100" dir="2700000" algn="tl">
                    <a:srgbClr val="000000"/>
                  </a:outerShdw>
                </a:effectLst>
                <a:latin typeface="Calibri"/>
                <a:cs typeface="Calibri"/>
              </a:rPr>
              <a:t>DIRECCIÓN</a:t>
            </a:r>
          </a:p>
          <a:p>
            <a:r>
              <a:rPr lang="es-MX" sz="1800" dirty="0" smtClean="0">
                <a:solidFill>
                  <a:srgbClr val="00FFFF"/>
                </a:solidFill>
                <a:effectLst>
                  <a:outerShdw blurRad="38100" dist="38100" dir="2700000" algn="tl">
                    <a:srgbClr val="000000"/>
                  </a:outerShdw>
                </a:effectLst>
                <a:latin typeface="Calibri"/>
                <a:cs typeface="Calibri"/>
              </a:rPr>
              <a:t>DEL </a:t>
            </a:r>
            <a:r>
              <a:rPr lang="es-MX" sz="1800" dirty="0">
                <a:solidFill>
                  <a:srgbClr val="00FFFF"/>
                </a:solidFill>
                <a:effectLst>
                  <a:outerShdw blurRad="38100" dist="38100" dir="2700000" algn="tl">
                    <a:srgbClr val="000000"/>
                  </a:outerShdw>
                </a:effectLst>
                <a:latin typeface="Calibri"/>
                <a:cs typeface="Calibri"/>
              </a:rPr>
              <a:t>CAMBIO </a:t>
            </a:r>
            <a:endParaRPr lang="en-US" sz="1800" dirty="0">
              <a:solidFill>
                <a:srgbClr val="00FFFF"/>
              </a:solidFill>
              <a:effectLst>
                <a:outerShdw blurRad="38100" dist="38100" dir="2700000" algn="tl">
                  <a:srgbClr val="000000"/>
                </a:outerShdw>
              </a:effectLst>
              <a:latin typeface="Calibri"/>
              <a:cs typeface="Calibri"/>
            </a:endParaRPr>
          </a:p>
        </p:txBody>
      </p:sp>
      <p:sp>
        <p:nvSpPr>
          <p:cNvPr id="36879" name="Rectangle 15"/>
          <p:cNvSpPr>
            <a:spLocks noChangeArrowheads="1"/>
          </p:cNvSpPr>
          <p:nvPr/>
        </p:nvSpPr>
        <p:spPr bwMode="auto">
          <a:xfrm>
            <a:off x="5652121" y="4725144"/>
            <a:ext cx="1944215" cy="1465262"/>
          </a:xfrm>
          <a:prstGeom prst="rect">
            <a:avLst/>
          </a:prstGeom>
          <a:noFill/>
          <a:ln w="9525">
            <a:noFill/>
            <a:miter lim="800000"/>
            <a:headEnd/>
            <a:tailEnd/>
          </a:ln>
          <a:effectLst/>
        </p:spPr>
        <p:txBody>
          <a:bodyPr wrap="square">
            <a:spAutoFit/>
          </a:bodyPr>
          <a:lstStyle/>
          <a:p>
            <a:r>
              <a:rPr lang="es-MX" sz="1800" dirty="0">
                <a:solidFill>
                  <a:schemeClr val="bg1"/>
                </a:solidFill>
                <a:effectLst>
                  <a:outerShdw blurRad="38100" dist="38100" dir="2700000" algn="tl">
                    <a:srgbClr val="000000"/>
                  </a:outerShdw>
                </a:effectLst>
                <a:latin typeface="Calibri"/>
                <a:cs typeface="Calibri"/>
              </a:rPr>
              <a:t>DIVERSIFICACIÓN</a:t>
            </a:r>
          </a:p>
          <a:p>
            <a:r>
              <a:rPr lang="es-MX" sz="1800" dirty="0">
                <a:solidFill>
                  <a:schemeClr val="bg1"/>
                </a:solidFill>
                <a:effectLst>
                  <a:outerShdw blurRad="38100" dist="38100" dir="2700000" algn="tl">
                    <a:srgbClr val="000000"/>
                  </a:outerShdw>
                </a:effectLst>
                <a:latin typeface="Calibri"/>
                <a:cs typeface="Calibri"/>
              </a:rPr>
              <a:t>DIVERGENCIA</a:t>
            </a:r>
          </a:p>
          <a:p>
            <a:r>
              <a:rPr lang="es-MX" sz="1800" dirty="0">
                <a:solidFill>
                  <a:schemeClr val="bg1"/>
                </a:solidFill>
                <a:effectLst>
                  <a:outerShdw blurRad="38100" dist="38100" dir="2700000" algn="tl">
                    <a:srgbClr val="000000"/>
                  </a:outerShdw>
                </a:effectLst>
                <a:latin typeface="Calibri"/>
                <a:cs typeface="Calibri"/>
              </a:rPr>
              <a:t>CONVERGENCIA</a:t>
            </a:r>
          </a:p>
          <a:p>
            <a:r>
              <a:rPr lang="es-MX" sz="1800" dirty="0">
                <a:solidFill>
                  <a:schemeClr val="bg1"/>
                </a:solidFill>
                <a:effectLst>
                  <a:outerShdw blurRad="38100" dist="38100" dir="2700000" algn="tl">
                    <a:srgbClr val="000000"/>
                  </a:outerShdw>
                </a:effectLst>
                <a:latin typeface="Calibri"/>
                <a:cs typeface="Calibri"/>
              </a:rPr>
              <a:t>PARALELISMO</a:t>
            </a:r>
          </a:p>
          <a:p>
            <a:r>
              <a:rPr lang="es-MX" sz="1800" dirty="0">
                <a:solidFill>
                  <a:schemeClr val="bg1"/>
                </a:solidFill>
                <a:effectLst>
                  <a:outerShdw blurRad="38100" dist="38100" dir="2700000" algn="tl">
                    <a:srgbClr val="000000"/>
                  </a:outerShdw>
                </a:effectLst>
                <a:latin typeface="Calibri"/>
                <a:cs typeface="Calibri"/>
              </a:rPr>
              <a:t>RADIACIÓN</a:t>
            </a:r>
            <a:endParaRPr lang="en-US" sz="1800" dirty="0">
              <a:solidFill>
                <a:schemeClr val="bg1"/>
              </a:solidFill>
              <a:effectLst>
                <a:outerShdw blurRad="38100" dist="38100" dir="2700000" algn="tl">
                  <a:srgbClr val="000000"/>
                </a:outerShdw>
              </a:effectLst>
              <a:latin typeface="Calibri"/>
              <a:cs typeface="Calibri"/>
            </a:endParaRPr>
          </a:p>
        </p:txBody>
      </p:sp>
      <p:sp>
        <p:nvSpPr>
          <p:cNvPr id="10256" name="Line 16"/>
          <p:cNvSpPr>
            <a:spLocks noChangeShapeType="1"/>
          </p:cNvSpPr>
          <p:nvPr/>
        </p:nvSpPr>
        <p:spPr bwMode="auto">
          <a:xfrm flipV="1">
            <a:off x="6372448" y="1863651"/>
            <a:ext cx="431800" cy="215900"/>
          </a:xfrm>
          <a:prstGeom prst="line">
            <a:avLst/>
          </a:prstGeom>
          <a:noFill/>
          <a:ln w="38100">
            <a:solidFill>
              <a:srgbClr val="FFFF99"/>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57" name="Line 17"/>
          <p:cNvSpPr>
            <a:spLocks noChangeShapeType="1"/>
          </p:cNvSpPr>
          <p:nvPr/>
        </p:nvSpPr>
        <p:spPr bwMode="auto">
          <a:xfrm>
            <a:off x="6372448" y="2079551"/>
            <a:ext cx="431800" cy="144462"/>
          </a:xfrm>
          <a:prstGeom prst="line">
            <a:avLst/>
          </a:prstGeom>
          <a:noFill/>
          <a:ln w="38100">
            <a:solidFill>
              <a:srgbClr val="FFFF99"/>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58" name="Rectangle 18"/>
          <p:cNvSpPr>
            <a:spLocks noChangeArrowheads="1"/>
          </p:cNvSpPr>
          <p:nvPr/>
        </p:nvSpPr>
        <p:spPr bwMode="auto">
          <a:xfrm>
            <a:off x="2484288" y="549275"/>
            <a:ext cx="3671888" cy="719138"/>
          </a:xfrm>
          <a:prstGeom prst="rect">
            <a:avLst/>
          </a:prstGeom>
          <a:noFill/>
          <a:ln w="381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latin typeface="Calibri"/>
              <a:cs typeface="Calibri"/>
            </a:endParaRPr>
          </a:p>
        </p:txBody>
      </p:sp>
      <p:sp>
        <p:nvSpPr>
          <p:cNvPr id="10259" name="Rectangle 19"/>
          <p:cNvSpPr>
            <a:spLocks noChangeArrowheads="1"/>
          </p:cNvSpPr>
          <p:nvPr/>
        </p:nvSpPr>
        <p:spPr bwMode="auto">
          <a:xfrm>
            <a:off x="2483073" y="1557338"/>
            <a:ext cx="3889375" cy="790575"/>
          </a:xfrm>
          <a:prstGeom prst="rect">
            <a:avLst/>
          </a:prstGeom>
          <a:noFill/>
          <a:ln w="38100">
            <a:solidFill>
              <a:srgbClr val="CCFF66"/>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latin typeface="Calibri"/>
              <a:cs typeface="Calibri"/>
            </a:endParaRPr>
          </a:p>
        </p:txBody>
      </p:sp>
      <p:sp>
        <p:nvSpPr>
          <p:cNvPr id="10260" name="Rectangle 22"/>
          <p:cNvSpPr>
            <a:spLocks noChangeArrowheads="1"/>
          </p:cNvSpPr>
          <p:nvPr/>
        </p:nvSpPr>
        <p:spPr bwMode="auto">
          <a:xfrm>
            <a:off x="2483916" y="2709937"/>
            <a:ext cx="2519363" cy="790575"/>
          </a:xfrm>
          <a:prstGeom prst="rect">
            <a:avLst/>
          </a:prstGeom>
          <a:noFill/>
          <a:ln w="38100">
            <a:solidFill>
              <a:srgbClr val="99FF66"/>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latin typeface="Calibri"/>
              <a:cs typeface="Calibri"/>
            </a:endParaRPr>
          </a:p>
        </p:txBody>
      </p:sp>
      <p:sp>
        <p:nvSpPr>
          <p:cNvPr id="10261" name="Rectangle 23"/>
          <p:cNvSpPr>
            <a:spLocks noChangeArrowheads="1"/>
          </p:cNvSpPr>
          <p:nvPr/>
        </p:nvSpPr>
        <p:spPr bwMode="auto">
          <a:xfrm>
            <a:off x="2555305" y="3861048"/>
            <a:ext cx="1728787" cy="503238"/>
          </a:xfrm>
          <a:prstGeom prst="rect">
            <a:avLst/>
          </a:prstGeom>
          <a:noFill/>
          <a:ln w="38100">
            <a:solidFill>
              <a:srgbClr val="99FFCC"/>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latin typeface="Calibri"/>
              <a:cs typeface="Calibri"/>
            </a:endParaRPr>
          </a:p>
        </p:txBody>
      </p:sp>
      <p:sp>
        <p:nvSpPr>
          <p:cNvPr id="10262" name="Rectangle 24"/>
          <p:cNvSpPr>
            <a:spLocks noChangeArrowheads="1"/>
          </p:cNvSpPr>
          <p:nvPr/>
        </p:nvSpPr>
        <p:spPr bwMode="auto">
          <a:xfrm>
            <a:off x="2555875" y="4699595"/>
            <a:ext cx="1944688" cy="1368425"/>
          </a:xfrm>
          <a:prstGeom prst="rect">
            <a:avLst/>
          </a:prstGeom>
          <a:noFill/>
          <a:ln w="38100">
            <a:solidFill>
              <a:srgbClr val="B865FD"/>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latin typeface="Calibri"/>
              <a:cs typeface="Calibri"/>
            </a:endParaRPr>
          </a:p>
        </p:txBody>
      </p:sp>
      <p:sp>
        <p:nvSpPr>
          <p:cNvPr id="10263" name="Line 25"/>
          <p:cNvSpPr>
            <a:spLocks noChangeShapeType="1"/>
          </p:cNvSpPr>
          <p:nvPr/>
        </p:nvSpPr>
        <p:spPr bwMode="auto">
          <a:xfrm>
            <a:off x="4500563" y="5301530"/>
            <a:ext cx="1223962" cy="792163"/>
          </a:xfrm>
          <a:prstGeom prst="line">
            <a:avLst/>
          </a:prstGeom>
          <a:noFill/>
          <a:ln w="9525">
            <a:solidFill>
              <a:srgbClr val="B865FD"/>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64" name="Line 26"/>
          <p:cNvSpPr>
            <a:spLocks noChangeShapeType="1"/>
          </p:cNvSpPr>
          <p:nvPr/>
        </p:nvSpPr>
        <p:spPr bwMode="auto">
          <a:xfrm>
            <a:off x="4572000" y="5301530"/>
            <a:ext cx="1223963" cy="0"/>
          </a:xfrm>
          <a:prstGeom prst="line">
            <a:avLst/>
          </a:prstGeom>
          <a:noFill/>
          <a:ln w="9525">
            <a:solidFill>
              <a:srgbClr val="B865FD"/>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65" name="Line 27"/>
          <p:cNvSpPr>
            <a:spLocks noChangeShapeType="1"/>
          </p:cNvSpPr>
          <p:nvPr/>
        </p:nvSpPr>
        <p:spPr bwMode="auto">
          <a:xfrm flipV="1">
            <a:off x="4572000" y="4941168"/>
            <a:ext cx="1152525" cy="360362"/>
          </a:xfrm>
          <a:prstGeom prst="line">
            <a:avLst/>
          </a:prstGeom>
          <a:noFill/>
          <a:ln w="9525">
            <a:solidFill>
              <a:srgbClr val="B865FD"/>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66" name="Line 28"/>
          <p:cNvSpPr>
            <a:spLocks noChangeShapeType="1"/>
          </p:cNvSpPr>
          <p:nvPr/>
        </p:nvSpPr>
        <p:spPr bwMode="auto">
          <a:xfrm>
            <a:off x="4500563" y="5301530"/>
            <a:ext cx="1223962" cy="215900"/>
          </a:xfrm>
          <a:prstGeom prst="line">
            <a:avLst/>
          </a:prstGeom>
          <a:noFill/>
          <a:ln w="9525">
            <a:solidFill>
              <a:srgbClr val="B865FD"/>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67" name="Line 29"/>
          <p:cNvSpPr>
            <a:spLocks noChangeShapeType="1"/>
          </p:cNvSpPr>
          <p:nvPr/>
        </p:nvSpPr>
        <p:spPr bwMode="auto">
          <a:xfrm>
            <a:off x="4500563" y="5301530"/>
            <a:ext cx="1223962" cy="504825"/>
          </a:xfrm>
          <a:prstGeom prst="line">
            <a:avLst/>
          </a:prstGeom>
          <a:noFill/>
          <a:ln w="9525">
            <a:solidFill>
              <a:srgbClr val="B865FD"/>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68" name="Line 30"/>
          <p:cNvSpPr>
            <a:spLocks noChangeShapeType="1"/>
          </p:cNvSpPr>
          <p:nvPr/>
        </p:nvSpPr>
        <p:spPr bwMode="auto">
          <a:xfrm>
            <a:off x="4284092" y="4149973"/>
            <a:ext cx="576263" cy="0"/>
          </a:xfrm>
          <a:prstGeom prst="line">
            <a:avLst/>
          </a:prstGeom>
          <a:noFill/>
          <a:ln w="38100">
            <a:solidFill>
              <a:srgbClr val="99FFCC"/>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69" name="Line 31"/>
          <p:cNvSpPr>
            <a:spLocks noChangeShapeType="1"/>
          </p:cNvSpPr>
          <p:nvPr/>
        </p:nvSpPr>
        <p:spPr bwMode="auto">
          <a:xfrm flipV="1">
            <a:off x="5003279" y="2852812"/>
            <a:ext cx="504825" cy="288925"/>
          </a:xfrm>
          <a:prstGeom prst="line">
            <a:avLst/>
          </a:prstGeom>
          <a:noFill/>
          <a:ln w="28575">
            <a:solidFill>
              <a:srgbClr val="99FF66"/>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70" name="Line 32"/>
          <p:cNvSpPr>
            <a:spLocks noChangeShapeType="1"/>
          </p:cNvSpPr>
          <p:nvPr/>
        </p:nvSpPr>
        <p:spPr bwMode="auto">
          <a:xfrm flipV="1">
            <a:off x="5003279" y="3141737"/>
            <a:ext cx="504825" cy="0"/>
          </a:xfrm>
          <a:prstGeom prst="line">
            <a:avLst/>
          </a:prstGeom>
          <a:noFill/>
          <a:ln w="28575">
            <a:solidFill>
              <a:srgbClr val="99FF66"/>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10271" name="Line 33"/>
          <p:cNvSpPr>
            <a:spLocks noChangeShapeType="1"/>
          </p:cNvSpPr>
          <p:nvPr/>
        </p:nvSpPr>
        <p:spPr bwMode="auto">
          <a:xfrm>
            <a:off x="5003279" y="3141737"/>
            <a:ext cx="504825" cy="287338"/>
          </a:xfrm>
          <a:prstGeom prst="line">
            <a:avLst/>
          </a:prstGeom>
          <a:noFill/>
          <a:ln w="28575">
            <a:solidFill>
              <a:srgbClr val="99FF66"/>
            </a:solidFill>
            <a:round/>
            <a:headEnd/>
            <a:tailEn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pic>
        <p:nvPicPr>
          <p:cNvPr id="5" name="Imagen 4"/>
          <p:cNvPicPr>
            <a:picLocks noChangeAspect="1"/>
          </p:cNvPicPr>
          <p:nvPr/>
        </p:nvPicPr>
        <p:blipFill rotWithShape="1">
          <a:blip r:embed="rId2" cstate="print">
            <a:extLst>
              <a:ext uri="{BEBA8EAE-BF5A-486C-A8C5-ECC9F3942E4B}">
                <a14:imgProps xmlns:a14="http://schemas.microsoft.com/office/drawing/2010/main" xmlns="">
                  <a14:imgLayer r:embed="rId3">
                    <a14:imgEffect>
                      <a14:backgroundRemoval t="4688" b="89844" l="18296" r="85213">
                        <a14:foregroundMark x1="59649" y1="46484" x2="59649" y2="46484"/>
                        <a14:foregroundMark x1="53634" y1="38867" x2="53634" y2="38867"/>
                        <a14:foregroundMark x1="65163" y1="41797" x2="65163" y2="41797"/>
                        <a14:foregroundMark x1="78195" y1="49609" x2="78195" y2="49609"/>
                        <a14:foregroundMark x1="42356" y1="14063" x2="42356" y2="14063"/>
                        <a14:foregroundMark x1="70927" y1="23047" x2="70927" y2="23047"/>
                        <a14:foregroundMark x1="66165" y1="19531" x2="66165" y2="19531"/>
                        <a14:foregroundMark x1="73183" y1="18164" x2="73183" y2="18164"/>
                        <a14:foregroundMark x1="68421" y1="26953" x2="68421" y2="26953"/>
                        <a14:backgroundMark x1="60652" y1="39453" x2="60652" y2="39453"/>
                      </a14:backgroundRemoval>
                    </a14:imgEffect>
                  </a14:imgLayer>
                </a14:imgProps>
              </a:ext>
            </a:extLst>
          </a:blip>
          <a:srcRect l="16429" t="3994" r="12559" b="8550"/>
          <a:stretch/>
        </p:blipFill>
        <p:spPr>
          <a:xfrm>
            <a:off x="323528" y="4437112"/>
            <a:ext cx="1424707" cy="2251596"/>
          </a:xfrm>
          <a:prstGeom prst="rect">
            <a:avLst/>
          </a:prstGeom>
        </p:spPr>
      </p:pic>
      <p:pic>
        <p:nvPicPr>
          <p:cNvPr id="6" name="Imagen 5"/>
          <p:cNvPicPr>
            <a:picLocks noChangeAspect="1"/>
          </p:cNvPicPr>
          <p:nvPr/>
        </p:nvPicPr>
        <p:blipFill rotWithShape="1">
          <a:blip r:embed="rId4" cstate="print"/>
          <a:srcRect l="17457" t="25579" r="14002" b="1"/>
          <a:stretch/>
        </p:blipFill>
        <p:spPr>
          <a:xfrm>
            <a:off x="6516216" y="3789040"/>
            <a:ext cx="2232248" cy="811804"/>
          </a:xfrm>
          <a:prstGeom prst="rect">
            <a:avLst/>
          </a:prstGeom>
        </p:spPr>
      </p:pic>
      <p:pic>
        <p:nvPicPr>
          <p:cNvPr id="7" name="Imagen 6"/>
          <p:cNvPicPr>
            <a:picLocks noChangeAspect="1"/>
          </p:cNvPicPr>
          <p:nvPr/>
        </p:nvPicPr>
        <p:blipFill rotWithShape="1">
          <a:blip r:embed="rId5" cstate="print"/>
          <a:srcRect l="22067" r="13581" b="1899"/>
          <a:stretch/>
        </p:blipFill>
        <p:spPr>
          <a:xfrm>
            <a:off x="539552" y="764704"/>
            <a:ext cx="1329975" cy="1349111"/>
          </a:xfrm>
          <a:prstGeom prst="rect">
            <a:avLst/>
          </a:prstGeom>
        </p:spPr>
      </p:pic>
      <p:pic>
        <p:nvPicPr>
          <p:cNvPr id="8" name="Imagen 7"/>
          <p:cNvPicPr>
            <a:picLocks noChangeAspect="1"/>
          </p:cNvPicPr>
          <p:nvPr/>
        </p:nvPicPr>
        <p:blipFill>
          <a:blip r:embed="rId6" cstate="print">
            <a:lum bright="70000" contrast="-70000"/>
          </a:blip>
          <a:stretch>
            <a:fillRect/>
          </a:stretch>
        </p:blipFill>
        <p:spPr>
          <a:xfrm>
            <a:off x="6156176" y="0"/>
            <a:ext cx="2882538" cy="1844824"/>
          </a:xfrm>
          <a:prstGeom prst="rect">
            <a:avLst/>
          </a:prstGeom>
        </p:spPr>
      </p:pic>
      <p:pic>
        <p:nvPicPr>
          <p:cNvPr id="9" name="Imagen 8" descr="img255.jpg"/>
          <p:cNvPicPr>
            <a:picLocks noChangeAspect="1"/>
          </p:cNvPicPr>
          <p:nvPr/>
        </p:nvPicPr>
        <p:blipFill rotWithShape="1">
          <a:blip r:embed="rId7" cstate="print">
            <a:extLst>
              <a:ext uri="{BEBA8EAE-BF5A-486C-A8C5-ECC9F3942E4B}">
                <a14:imgProps xmlns:a14="http://schemas.microsoft.com/office/drawing/2010/main" xmlns="">
                  <a14:imgLayer r:embed="rId8">
                    <a14:imgEffect>
                      <a14:backgroundRemoval t="1794" b="60185" l="0" r="100000">
                        <a14:foregroundMark x1="75066" y1="20775" x2="75066" y2="20775"/>
                        <a14:foregroundMark x1="25464" y1="69850" x2="25464" y2="69850"/>
                        <a14:foregroundMark x1="27586" y1="66898" x2="27586" y2="66898"/>
                        <a14:foregroundMark x1="34129" y1="69560" x2="34129" y2="69560"/>
                        <a14:foregroundMark x1="28736" y1="76794" x2="28736" y2="76794"/>
                        <a14:foregroundMark x1="69673" y1="63657" x2="69673" y2="63657"/>
                      </a14:backgroundRemoval>
                    </a14:imgEffect>
                  </a14:imgLayer>
                </a14:imgProps>
              </a:ext>
              <a:ext uri="{28A0092B-C50C-407E-A947-70E740481C1C}">
                <a14:useLocalDpi xmlns:a14="http://schemas.microsoft.com/office/drawing/2010/main" xmlns="" val="0"/>
              </a:ext>
            </a:extLst>
          </a:blip>
          <a:srcRect r="4503" b="40891"/>
          <a:stretch/>
        </p:blipFill>
        <p:spPr>
          <a:xfrm>
            <a:off x="7380312" y="4941168"/>
            <a:ext cx="1696893" cy="1604723"/>
          </a:xfrm>
          <a:prstGeom prst="rect">
            <a:avLst/>
          </a:prstGeom>
        </p:spPr>
      </p:pic>
    </p:spTree>
    <p:extLst>
      <p:ext uri="{BB962C8B-B14F-4D97-AF65-F5344CB8AC3E}">
        <p14:creationId xmlns:p14="http://schemas.microsoft.com/office/powerpoint/2010/main" xmlns="" val="39682992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 name="2 Rectángulo"/>
          <p:cNvSpPr/>
          <p:nvPr/>
        </p:nvSpPr>
        <p:spPr>
          <a:xfrm>
            <a:off x="683568" y="404665"/>
            <a:ext cx="7632848" cy="1754326"/>
          </a:xfrm>
          <a:prstGeom prst="rect">
            <a:avLst/>
          </a:prstGeom>
          <a:noFill/>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defRPr/>
            </a:pPr>
            <a:r>
              <a:rPr lang="es-MX" sz="5400" b="1" dirty="0">
                <a:ln/>
                <a:solidFill>
                  <a:schemeClr val="accent3"/>
                </a:solidFill>
                <a:latin typeface="Cooper Black"/>
                <a:ea typeface="+mn-ea"/>
                <a:cs typeface="Cooper Black"/>
              </a:rPr>
              <a:t>Ejemplo  </a:t>
            </a:r>
          </a:p>
          <a:p>
            <a:pPr algn="ctr">
              <a:defRPr/>
            </a:pPr>
            <a:endParaRPr lang="es-MX" sz="5400" b="1" dirty="0">
              <a:ln/>
              <a:solidFill>
                <a:schemeClr val="accent3"/>
              </a:solidFill>
              <a:latin typeface="Times New Roman" pitchFamily="18" charset="0"/>
              <a:ea typeface="+mn-ea"/>
            </a:endParaRPr>
          </a:p>
        </p:txBody>
      </p:sp>
      <p:pic>
        <p:nvPicPr>
          <p:cNvPr id="1028" name="Picture 4" descr="http://t1.gstatic.com/images?q=tbn:ANd9GcROZaLszANNuZOEy0hz6v4N4V91vpYjlsmQ8t5J-qXtekk6wMto"/>
          <p:cNvPicPr>
            <a:picLocks noChangeAspect="1" noChangeArrowheads="1"/>
          </p:cNvPicPr>
          <p:nvPr/>
        </p:nvPicPr>
        <p:blipFill>
          <a:blip r:embed="rId3" cstate="print"/>
          <a:srcRect/>
          <a:stretch>
            <a:fillRect/>
          </a:stretch>
        </p:blipFill>
        <p:spPr bwMode="auto">
          <a:xfrm>
            <a:off x="1331640" y="1700808"/>
            <a:ext cx="3144630" cy="2088232"/>
          </a:xfrm>
          <a:prstGeom prst="rect">
            <a:avLst/>
          </a:prstGeom>
          <a:ln>
            <a:noFill/>
          </a:ln>
          <a:effectLst>
            <a:softEdge rad="112500"/>
          </a:effectLst>
        </p:spPr>
      </p:pic>
      <p:pic>
        <p:nvPicPr>
          <p:cNvPr id="1030" name="Picture 6" descr="http://t2.gstatic.com/images?q=tbn:ANd9GcRTFTToO5ntUh5LiMAR9NkEGfmBC1QEfv2FsNX-lqiXp7MY1Mlz"/>
          <p:cNvPicPr>
            <a:picLocks noChangeAspect="1" noChangeArrowheads="1"/>
          </p:cNvPicPr>
          <p:nvPr/>
        </p:nvPicPr>
        <p:blipFill>
          <a:blip r:embed="rId4" cstate="print"/>
          <a:srcRect/>
          <a:stretch>
            <a:fillRect/>
          </a:stretch>
        </p:blipFill>
        <p:spPr bwMode="auto">
          <a:xfrm>
            <a:off x="4427984" y="1700808"/>
            <a:ext cx="3386322" cy="2088232"/>
          </a:xfrm>
          <a:prstGeom prst="rect">
            <a:avLst/>
          </a:prstGeom>
          <a:ln>
            <a:noFill/>
          </a:ln>
          <a:effectLst>
            <a:softEdge rad="112500"/>
          </a:effectLst>
        </p:spPr>
      </p:pic>
      <p:pic>
        <p:nvPicPr>
          <p:cNvPr id="1032" name="Picture 8" descr="http://t2.gstatic.com/images?q=tbn:ANd9GcRyOUc9L-xros6RnzWzRE7f_0OIxGlyshR3Vbg2Q1X-JqT9QMZqCA"/>
          <p:cNvPicPr>
            <a:picLocks noChangeAspect="1" noChangeArrowheads="1"/>
          </p:cNvPicPr>
          <p:nvPr/>
        </p:nvPicPr>
        <p:blipFill>
          <a:blip r:embed="rId5" cstate="print"/>
          <a:srcRect b="3752"/>
          <a:stretch>
            <a:fillRect/>
          </a:stretch>
        </p:blipFill>
        <p:spPr bwMode="auto">
          <a:xfrm>
            <a:off x="1331640" y="3789040"/>
            <a:ext cx="3096344" cy="2232248"/>
          </a:xfrm>
          <a:prstGeom prst="rect">
            <a:avLst/>
          </a:prstGeom>
          <a:ln>
            <a:noFill/>
          </a:ln>
          <a:effectLst>
            <a:softEdge rad="112500"/>
          </a:effectLst>
        </p:spPr>
      </p:pic>
      <p:pic>
        <p:nvPicPr>
          <p:cNvPr id="1034" name="Picture 10" descr="http://t3.gstatic.com/images?q=tbn:ANd9GcTEAbpkDzWxH8pE-VL-A53cEdGaZJdEODtgr13C-cMHka8pu0bL"/>
          <p:cNvPicPr>
            <a:picLocks noChangeAspect="1" noChangeArrowheads="1"/>
          </p:cNvPicPr>
          <p:nvPr/>
        </p:nvPicPr>
        <p:blipFill>
          <a:blip r:embed="rId6" cstate="print"/>
          <a:srcRect b="-2314"/>
          <a:stretch>
            <a:fillRect/>
          </a:stretch>
        </p:blipFill>
        <p:spPr bwMode="auto">
          <a:xfrm>
            <a:off x="4427984" y="3789040"/>
            <a:ext cx="3384376" cy="2304256"/>
          </a:xfrm>
          <a:prstGeom prst="rect">
            <a:avLst/>
          </a:prstGeom>
          <a:ln>
            <a:noFill/>
          </a:ln>
          <a:effectLst>
            <a:softEdge rad="112500"/>
          </a:effectLst>
        </p:spPr>
      </p:pic>
      <p:sp>
        <p:nvSpPr>
          <p:cNvPr id="9" name="Rectángulo redondeado 8"/>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1547625177"/>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4579" name="4 CuadroTexto"/>
          <p:cNvSpPr txBox="1">
            <a:spLocks noChangeArrowheads="1"/>
          </p:cNvSpPr>
          <p:nvPr/>
        </p:nvSpPr>
        <p:spPr bwMode="auto">
          <a:xfrm>
            <a:off x="719733" y="332656"/>
            <a:ext cx="770453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marL="342900" indent="-342900" eaLnBrk="1" hangingPunct="1">
              <a:buFont typeface="Arial"/>
              <a:buChar char="•"/>
            </a:pPr>
            <a:r>
              <a:rPr lang="es-MX" b="1" dirty="0" smtClean="0">
                <a:solidFill>
                  <a:srgbClr val="FFFF66"/>
                </a:solidFill>
                <a:latin typeface="Calibri"/>
                <a:cs typeface="Calibri"/>
              </a:rPr>
              <a:t>Relaciones filogenéticas </a:t>
            </a:r>
            <a:r>
              <a:rPr lang="es-MX" b="1" dirty="0">
                <a:solidFill>
                  <a:srgbClr val="FFFF66"/>
                </a:solidFill>
                <a:latin typeface="Calibri"/>
                <a:cs typeface="Calibri"/>
              </a:rPr>
              <a:t>entre grupos taxonómicos </a:t>
            </a:r>
          </a:p>
        </p:txBody>
      </p:sp>
      <p:pic>
        <p:nvPicPr>
          <p:cNvPr id="24580" name="Picture 2" descr="http://image.slidesharecdn.com/filogeniadeloscetaceos-121017093608-phpapp02/95/slide-1-638.jpg?135048476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66813" y="981075"/>
            <a:ext cx="6810375" cy="5111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90" name="Picture 6" descr="http://mamit-trna.u-strasbg.fr/images/phylo_big.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3419" y="836712"/>
            <a:ext cx="7777162" cy="5835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ángulo redondeado 6"/>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47890992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additive="base">
                                        <p:cTn id="7" dur="500" fill="hold"/>
                                        <p:tgtEl>
                                          <p:spTgt spid="16390"/>
                                        </p:tgtEl>
                                        <p:attrNameLst>
                                          <p:attrName>ppt_x</p:attrName>
                                        </p:attrNameLst>
                                      </p:cBhvr>
                                      <p:tavLst>
                                        <p:tav tm="0">
                                          <p:val>
                                            <p:strVal val="#ppt_x"/>
                                          </p:val>
                                        </p:tav>
                                        <p:tav tm="100000">
                                          <p:val>
                                            <p:strVal val="#ppt_x"/>
                                          </p:val>
                                        </p:tav>
                                      </p:tavLst>
                                    </p:anim>
                                    <p:anim calcmode="lin" valueType="num">
                                      <p:cBhvr additive="base">
                                        <p:cTn id="8" dur="500" fill="hold"/>
                                        <p:tgtEl>
                                          <p:spTgt spid="163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5602" name="1 CuadroTexto"/>
          <p:cNvSpPr txBox="1">
            <a:spLocks noChangeArrowheads="1"/>
          </p:cNvSpPr>
          <p:nvPr/>
        </p:nvSpPr>
        <p:spPr bwMode="auto">
          <a:xfrm>
            <a:off x="755737" y="333375"/>
            <a:ext cx="763252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marL="342900" indent="-342900" algn="ctr" eaLnBrk="1" hangingPunct="1">
              <a:buFont typeface="Arial"/>
              <a:buChar char="•"/>
            </a:pPr>
            <a:r>
              <a:rPr lang="es-MX" b="1" dirty="0" smtClean="0">
                <a:solidFill>
                  <a:srgbClr val="FFFF66"/>
                </a:solidFill>
                <a:latin typeface="Calibri"/>
                <a:cs typeface="Calibri"/>
              </a:rPr>
              <a:t>Tiempo </a:t>
            </a:r>
            <a:r>
              <a:rPr lang="es-MX" b="1" dirty="0">
                <a:solidFill>
                  <a:srgbClr val="FFFF66"/>
                </a:solidFill>
                <a:latin typeface="Calibri"/>
                <a:cs typeface="Calibri"/>
              </a:rPr>
              <a:t>de aparición de las mayores adaptaciones </a:t>
            </a:r>
          </a:p>
        </p:txBody>
      </p:sp>
      <p:pic>
        <p:nvPicPr>
          <p:cNvPr id="25603" name="Picture 2" descr="http://getfile0.posterous.com/getfile/files.posterous.com/rvarchivo/GgnyemlcxoleeerzmkpmjFfspogwjapxAuatxbfGJnpfdbgAHboqvroxwIcd/media_httpevolutionbe_uIHuk.jpg.scaled50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00288" y="765175"/>
            <a:ext cx="4543425" cy="5810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ángulo redondeado 5"/>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4092646182"/>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6626" name="1 CuadroTexto"/>
          <p:cNvSpPr txBox="1">
            <a:spLocks noChangeArrowheads="1"/>
          </p:cNvSpPr>
          <p:nvPr/>
        </p:nvSpPr>
        <p:spPr bwMode="auto">
          <a:xfrm>
            <a:off x="1800225" y="333375"/>
            <a:ext cx="554355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marL="342900" indent="-342900" algn="ctr" eaLnBrk="1" hangingPunct="1">
              <a:buFont typeface="Arial"/>
              <a:buChar char="•"/>
            </a:pPr>
            <a:r>
              <a:rPr lang="es-MX" b="1" dirty="0" smtClean="0">
                <a:solidFill>
                  <a:srgbClr val="FFFF66"/>
                </a:solidFill>
                <a:latin typeface="Calibri"/>
                <a:cs typeface="Calibri"/>
              </a:rPr>
              <a:t>Velocidad </a:t>
            </a:r>
            <a:r>
              <a:rPr lang="es-MX" b="1" dirty="0">
                <a:solidFill>
                  <a:srgbClr val="FFFF66"/>
                </a:solidFill>
                <a:latin typeface="Calibri"/>
                <a:cs typeface="Calibri"/>
              </a:rPr>
              <a:t>(tasa de cambio) </a:t>
            </a:r>
          </a:p>
        </p:txBody>
      </p:sp>
      <p:pic>
        <p:nvPicPr>
          <p:cNvPr id="26627" name="Picture 2" descr="http://4.bp.blogspot.com/-zsLvq2nwwtA/UMirJke44WI/AAAAAAAAAIE/pXAKCVwd66k/s1600/evolution_of_whales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75694" y="908050"/>
            <a:ext cx="4392612" cy="559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ángulo redondeado 5"/>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4279344353"/>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7650" name="1 CuadroTexto"/>
          <p:cNvSpPr txBox="1">
            <a:spLocks noChangeArrowheads="1"/>
          </p:cNvSpPr>
          <p:nvPr/>
        </p:nvSpPr>
        <p:spPr bwMode="auto">
          <a:xfrm>
            <a:off x="1800225" y="333375"/>
            <a:ext cx="55435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marL="342900" indent="-342900" eaLnBrk="1" hangingPunct="1">
              <a:buFont typeface="Arial"/>
              <a:buChar char="•"/>
            </a:pPr>
            <a:r>
              <a:rPr lang="es-MX" b="1" dirty="0" smtClean="0">
                <a:solidFill>
                  <a:srgbClr val="FFFF66"/>
                </a:solidFill>
                <a:latin typeface="Calibri"/>
                <a:cs typeface="Calibri"/>
              </a:rPr>
              <a:t>Tendencia </a:t>
            </a:r>
            <a:r>
              <a:rPr lang="es-MX" b="1" dirty="0">
                <a:solidFill>
                  <a:srgbClr val="FFFF66"/>
                </a:solidFill>
                <a:latin typeface="Calibri"/>
                <a:cs typeface="Calibri"/>
              </a:rPr>
              <a:t>(dirección del cambio)</a:t>
            </a:r>
          </a:p>
        </p:txBody>
      </p:sp>
      <p:pic>
        <p:nvPicPr>
          <p:cNvPr id="27651" name="Picture 2" descr="http://www.cosasquedicen.com/fotos/Evolucion%20de%20las%20ballena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8560" t="7592" r="9231" b="8468"/>
          <a:stretch/>
        </p:blipFill>
        <p:spPr bwMode="auto">
          <a:xfrm>
            <a:off x="5017357" y="980728"/>
            <a:ext cx="2075221" cy="55446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4 Flecha abajo"/>
          <p:cNvSpPr/>
          <p:nvPr/>
        </p:nvSpPr>
        <p:spPr>
          <a:xfrm>
            <a:off x="3852218" y="1052736"/>
            <a:ext cx="720080" cy="5184576"/>
          </a:xfrm>
          <a:prstGeom prst="downArrow">
            <a:avLst>
              <a:gd name="adj1" fmla="val 29727"/>
              <a:gd name="adj2" fmla="val 29726"/>
            </a:avLst>
          </a:prstGeom>
          <a:solidFill>
            <a:srgbClr val="FFFF00"/>
          </a:solidFill>
          <a:ln>
            <a:solidFill>
              <a:srgbClr val="FFFF66"/>
            </a:solidFill>
          </a:ln>
        </p:spPr>
        <p:style>
          <a:lnRef idx="0">
            <a:schemeClr val="accent3"/>
          </a:lnRef>
          <a:fillRef idx="3">
            <a:schemeClr val="accent3"/>
          </a:fillRef>
          <a:effectRef idx="3">
            <a:schemeClr val="accent3"/>
          </a:effectRef>
          <a:fontRef idx="minor">
            <a:schemeClr val="lt1"/>
          </a:fontRef>
        </p:style>
        <p:txBody>
          <a:bodyPr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defRPr/>
            </a:pPr>
            <a:endParaRPr lang="es-MX" b="1">
              <a:ln/>
              <a:solidFill>
                <a:schemeClr val="accent3"/>
              </a:solidFill>
              <a:latin typeface="Calibri"/>
              <a:cs typeface="Calibri"/>
            </a:endParaRPr>
          </a:p>
        </p:txBody>
      </p:sp>
      <p:sp>
        <p:nvSpPr>
          <p:cNvPr id="27653" name="5 CuadroTexto"/>
          <p:cNvSpPr txBox="1">
            <a:spLocks noChangeArrowheads="1"/>
          </p:cNvSpPr>
          <p:nvPr/>
        </p:nvSpPr>
        <p:spPr bwMode="auto">
          <a:xfrm>
            <a:off x="971600" y="5589240"/>
            <a:ext cx="316865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s-MX" sz="2000" dirty="0">
                <a:solidFill>
                  <a:schemeClr val="bg1"/>
                </a:solidFill>
                <a:latin typeface="Calibri"/>
                <a:cs typeface="Calibri"/>
              </a:rPr>
              <a:t>Mayor </a:t>
            </a:r>
            <a:r>
              <a:rPr lang="es-MX" sz="2000" dirty="0" smtClean="0">
                <a:solidFill>
                  <a:schemeClr val="bg1"/>
                </a:solidFill>
                <a:latin typeface="Calibri"/>
                <a:cs typeface="Calibri"/>
              </a:rPr>
              <a:t>tamaño</a:t>
            </a:r>
            <a:endParaRPr lang="es-MX" sz="2000" dirty="0">
              <a:solidFill>
                <a:schemeClr val="bg1"/>
              </a:solidFill>
              <a:latin typeface="Calibri"/>
              <a:cs typeface="Calibri"/>
            </a:endParaRPr>
          </a:p>
          <a:p>
            <a:pPr algn="ctr" eaLnBrk="1" hangingPunct="1"/>
            <a:r>
              <a:rPr lang="es-MX" sz="2000" dirty="0">
                <a:solidFill>
                  <a:schemeClr val="bg1"/>
                </a:solidFill>
                <a:latin typeface="Calibri"/>
                <a:cs typeface="Calibri"/>
              </a:rPr>
              <a:t>(termorregulación)</a:t>
            </a:r>
          </a:p>
        </p:txBody>
      </p:sp>
      <p:sp>
        <p:nvSpPr>
          <p:cNvPr id="7" name="Rectángulo redondeado 6"/>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2088817954"/>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8674" name="1 CuadroTexto"/>
          <p:cNvSpPr txBox="1">
            <a:spLocks noChangeArrowheads="1"/>
          </p:cNvSpPr>
          <p:nvPr/>
        </p:nvSpPr>
        <p:spPr bwMode="auto">
          <a:xfrm>
            <a:off x="1799431" y="294482"/>
            <a:ext cx="5545138"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marL="342900" indent="-342900" algn="ctr" eaLnBrk="1" hangingPunct="1">
              <a:buFont typeface="Arial"/>
              <a:buChar char="•"/>
            </a:pPr>
            <a:r>
              <a:rPr lang="es-MX" b="1" dirty="0" smtClean="0">
                <a:solidFill>
                  <a:srgbClr val="FFFF66"/>
                </a:solidFill>
                <a:latin typeface="Calibri"/>
                <a:cs typeface="Calibri"/>
              </a:rPr>
              <a:t>Pautas </a:t>
            </a:r>
            <a:r>
              <a:rPr lang="es-MX" b="1" dirty="0">
                <a:solidFill>
                  <a:srgbClr val="FFFF66"/>
                </a:solidFill>
                <a:latin typeface="Calibri"/>
                <a:cs typeface="Calibri"/>
              </a:rPr>
              <a:t>(velocidad vs tendencia)</a:t>
            </a:r>
          </a:p>
          <a:p>
            <a:pPr eaLnBrk="1" hangingPunct="1"/>
            <a:endParaRPr lang="es-MX" dirty="0"/>
          </a:p>
        </p:txBody>
      </p:sp>
      <p:graphicFrame>
        <p:nvGraphicFramePr>
          <p:cNvPr id="3" name="2 Diagrama"/>
          <p:cNvGraphicFramePr/>
          <p:nvPr>
            <p:extLst>
              <p:ext uri="{D42A27DB-BD31-4B8C-83A1-F6EECF244321}">
                <p14:modId xmlns:p14="http://schemas.microsoft.com/office/powerpoint/2010/main" xmlns="" val="3024977447"/>
              </p:ext>
            </p:extLst>
          </p:nvPr>
        </p:nvGraphicFramePr>
        <p:xfrm>
          <a:off x="1547664" y="145323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redondeado 4"/>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1459511459"/>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9699" name="Picture 2" descr="http://4.bp.blogspot.com/-3mfw6ZGWqwg/Tl_cEGYBd5I/AAAAAAAAB1I/JPYRdf_n0_A/s1600/ballena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489" y="1340768"/>
            <a:ext cx="7633022" cy="4490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CuadroTexto 1"/>
          <p:cNvSpPr txBox="1"/>
          <p:nvPr/>
        </p:nvSpPr>
        <p:spPr>
          <a:xfrm>
            <a:off x="3547546" y="476672"/>
            <a:ext cx="2048908" cy="461665"/>
          </a:xfrm>
          <a:prstGeom prst="rect">
            <a:avLst/>
          </a:prstGeom>
          <a:noFill/>
          <a:ln w="38100" cmpd="sng">
            <a:solidFill>
              <a:srgbClr val="CA8FCC"/>
            </a:solidFill>
          </a:ln>
        </p:spPr>
        <p:txBody>
          <a:bodyPr wrap="none" rtlCol="0">
            <a:spAutoFit/>
          </a:bodyPr>
          <a:lstStyle/>
          <a:p>
            <a:r>
              <a:rPr lang="es-ES" b="1" dirty="0" smtClean="0">
                <a:solidFill>
                  <a:schemeClr val="bg1"/>
                </a:solidFill>
                <a:latin typeface="Calibri"/>
                <a:cs typeface="Calibri"/>
              </a:rPr>
              <a:t>Diversificación</a:t>
            </a:r>
            <a:endParaRPr lang="es-ES" b="1" dirty="0">
              <a:solidFill>
                <a:schemeClr val="bg1"/>
              </a:solidFill>
              <a:latin typeface="Calibri"/>
              <a:cs typeface="Calibri"/>
            </a:endParaRPr>
          </a:p>
        </p:txBody>
      </p:sp>
      <p:sp>
        <p:nvSpPr>
          <p:cNvPr id="5" name="Rectángulo redondeado 4"/>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3046715387"/>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31747" name="Picture 2" descr="http://www.profesorenlinea.cl/imagenciencias/evolucion02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305" y="1336596"/>
            <a:ext cx="6481390" cy="4324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CuadroTexto 7"/>
          <p:cNvSpPr txBox="1"/>
          <p:nvPr/>
        </p:nvSpPr>
        <p:spPr>
          <a:xfrm>
            <a:off x="3616751" y="476672"/>
            <a:ext cx="1910499" cy="461665"/>
          </a:xfrm>
          <a:prstGeom prst="rect">
            <a:avLst/>
          </a:prstGeom>
          <a:noFill/>
          <a:ln w="38100" cmpd="sng">
            <a:solidFill>
              <a:srgbClr val="CA8FCC"/>
            </a:solidFill>
          </a:ln>
        </p:spPr>
        <p:txBody>
          <a:bodyPr wrap="none" rtlCol="0">
            <a:spAutoFit/>
          </a:bodyPr>
          <a:lstStyle/>
          <a:p>
            <a:r>
              <a:rPr lang="es-ES" b="1" dirty="0" smtClean="0">
                <a:solidFill>
                  <a:schemeClr val="bg1"/>
                </a:solidFill>
                <a:latin typeface="Calibri"/>
                <a:cs typeface="Calibri"/>
              </a:rPr>
              <a:t>Convergencia</a:t>
            </a:r>
            <a:endParaRPr lang="es-ES" b="1" dirty="0">
              <a:solidFill>
                <a:schemeClr val="bg1"/>
              </a:solidFill>
              <a:latin typeface="Calibri"/>
              <a:cs typeface="Calibri"/>
            </a:endParaRPr>
          </a:p>
        </p:txBody>
      </p:sp>
      <p:sp>
        <p:nvSpPr>
          <p:cNvPr id="5" name="Rectángulo redondeado 4"/>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200927298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0"/>
            <a:ext cx="8229600" cy="1143000"/>
          </a:xfrm>
        </p:spPr>
        <p:txBody>
          <a:bodyPr>
            <a:normAutofit fontScale="90000"/>
          </a:bodyPr>
          <a:lstStyle/>
          <a:p>
            <a:r>
              <a:rPr lang="es-ES" dirty="0" smtClean="0">
                <a:solidFill>
                  <a:schemeClr val="tx2">
                    <a:lumMod val="60000"/>
                    <a:lumOff val="40000"/>
                  </a:schemeClr>
                </a:solidFill>
              </a:rPr>
              <a:t>¿Qué hace un profesor en las ciencias?</a:t>
            </a:r>
            <a:endParaRPr lang="es-ES" dirty="0">
              <a:solidFill>
                <a:schemeClr val="tx2">
                  <a:lumMod val="60000"/>
                  <a:lumOff val="40000"/>
                </a:schemeClr>
              </a:solidFill>
            </a:endParaRPr>
          </a:p>
        </p:txBody>
      </p:sp>
      <p:sp>
        <p:nvSpPr>
          <p:cNvPr id="6" name="Marcador de contenido 2"/>
          <p:cNvSpPr>
            <a:spLocks noGrp="1"/>
          </p:cNvSpPr>
          <p:nvPr>
            <p:ph idx="1"/>
          </p:nvPr>
        </p:nvSpPr>
        <p:spPr>
          <a:xfrm>
            <a:off x="274194" y="1600200"/>
            <a:ext cx="8672368" cy="2223829"/>
          </a:xfrm>
        </p:spPr>
        <p:txBody>
          <a:bodyPr/>
          <a:lstStyle/>
          <a:p>
            <a:pPr marL="0" indent="0">
              <a:buNone/>
            </a:pPr>
            <a:r>
              <a:rPr lang="es-ES" dirty="0" smtClean="0"/>
              <a:t>2. Insistir en los valores del cambio</a:t>
            </a:r>
          </a:p>
          <a:p>
            <a:pPr marL="0" indent="0">
              <a:buNone/>
            </a:pPr>
            <a:r>
              <a:rPr lang="es-ES" dirty="0" smtClean="0">
                <a:solidFill>
                  <a:schemeClr val="accent2">
                    <a:lumMod val="75000"/>
                  </a:schemeClr>
                </a:solidFill>
              </a:rPr>
              <a:t>PENSAR – DECIDIR </a:t>
            </a:r>
            <a:r>
              <a:rPr lang="es-ES" dirty="0" smtClean="0">
                <a:solidFill>
                  <a:schemeClr val="accent2">
                    <a:lumMod val="75000"/>
                  </a:schemeClr>
                </a:solidFill>
                <a:sym typeface="Wingdings"/>
              </a:rPr>
              <a:t> RESPONSABILIDADES</a:t>
            </a:r>
            <a:r>
              <a:rPr lang="es-ES" dirty="0" smtClean="0">
                <a:solidFill>
                  <a:schemeClr val="accent2">
                    <a:lumMod val="75000"/>
                  </a:schemeClr>
                </a:solidFill>
              </a:rPr>
              <a:t> </a:t>
            </a:r>
          </a:p>
          <a:p>
            <a:pPr marL="0" indent="0">
              <a:buNone/>
            </a:pPr>
            <a:endParaRPr lang="es-ES" dirty="0" smtClean="0">
              <a:solidFill>
                <a:schemeClr val="accent2">
                  <a:lumMod val="75000"/>
                </a:schemeClr>
              </a:solidFill>
            </a:endParaRPr>
          </a:p>
          <a:p>
            <a:pPr marL="0" indent="0">
              <a:buNone/>
            </a:pPr>
            <a:endParaRPr lang="es-ES" dirty="0">
              <a:solidFill>
                <a:schemeClr val="accent2">
                  <a:lumMod val="75000"/>
                </a:schemeClr>
              </a:solidFill>
            </a:endParaRPr>
          </a:p>
          <a:p>
            <a:pPr marL="0" indent="0">
              <a:buNone/>
            </a:pPr>
            <a:endParaRPr lang="es-ES" dirty="0"/>
          </a:p>
        </p:txBody>
      </p:sp>
      <p:pic>
        <p:nvPicPr>
          <p:cNvPr id="7" name="Imagen 6"/>
          <p:cNvPicPr>
            <a:picLocks noChangeAspect="1"/>
          </p:cNvPicPr>
          <p:nvPr/>
        </p:nvPicPr>
        <p:blipFill rotWithShape="1">
          <a:blip r:embed="rId2"/>
          <a:srcRect b="57916"/>
          <a:stretch/>
        </p:blipFill>
        <p:spPr>
          <a:xfrm>
            <a:off x="960588" y="3261248"/>
            <a:ext cx="6934200" cy="2613548"/>
          </a:xfrm>
          <a:prstGeom prst="rect">
            <a:avLst/>
          </a:prstGeom>
        </p:spPr>
      </p:pic>
    </p:spTree>
    <p:extLst>
      <p:ext uri="{BB962C8B-B14F-4D97-AF65-F5344CB8AC3E}">
        <p14:creationId xmlns:p14="http://schemas.microsoft.com/office/powerpoint/2010/main" xmlns="" val="26093494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32771" name="Picture 4" descr="http://www.preparatoriaabierta.com.mx/biologia-2/images/biologia-2g_img_3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750" y="1484313"/>
            <a:ext cx="7877175" cy="432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CuadroTexto 5"/>
          <p:cNvSpPr txBox="1"/>
          <p:nvPr/>
        </p:nvSpPr>
        <p:spPr>
          <a:xfrm>
            <a:off x="3730965" y="476672"/>
            <a:ext cx="1682071" cy="461665"/>
          </a:xfrm>
          <a:prstGeom prst="rect">
            <a:avLst/>
          </a:prstGeom>
          <a:noFill/>
          <a:ln w="38100" cmpd="sng">
            <a:solidFill>
              <a:srgbClr val="CA8FCC"/>
            </a:solidFill>
          </a:ln>
        </p:spPr>
        <p:txBody>
          <a:bodyPr wrap="none" rtlCol="0">
            <a:spAutoFit/>
          </a:bodyPr>
          <a:lstStyle/>
          <a:p>
            <a:r>
              <a:rPr lang="es-ES" b="1" dirty="0" smtClean="0">
                <a:solidFill>
                  <a:schemeClr val="bg1"/>
                </a:solidFill>
                <a:latin typeface="Calibri"/>
                <a:cs typeface="Calibri"/>
              </a:rPr>
              <a:t>Paralelismo</a:t>
            </a:r>
            <a:endParaRPr lang="es-ES" b="1" dirty="0">
              <a:solidFill>
                <a:schemeClr val="bg1"/>
              </a:solidFill>
              <a:latin typeface="Calibri"/>
              <a:cs typeface="Calibri"/>
            </a:endParaRPr>
          </a:p>
        </p:txBody>
      </p:sp>
      <p:sp>
        <p:nvSpPr>
          <p:cNvPr id="5" name="Rectángulo redondeado 4"/>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3018343141"/>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33795" name="Picture 2" descr="https://fbcdn-sphotos-g-a.akamaihd.net/hphotos-ak-ash4/2502_320047138124507_592473314_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84438" y="1196752"/>
            <a:ext cx="4184650" cy="5222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CuadroTexto 5"/>
          <p:cNvSpPr txBox="1"/>
          <p:nvPr/>
        </p:nvSpPr>
        <p:spPr>
          <a:xfrm>
            <a:off x="3853219" y="476672"/>
            <a:ext cx="1437563" cy="461665"/>
          </a:xfrm>
          <a:prstGeom prst="rect">
            <a:avLst/>
          </a:prstGeom>
          <a:noFill/>
          <a:ln w="38100" cmpd="sng">
            <a:solidFill>
              <a:srgbClr val="CA8FCC"/>
            </a:solidFill>
          </a:ln>
        </p:spPr>
        <p:txBody>
          <a:bodyPr wrap="none" rtlCol="0">
            <a:spAutoFit/>
          </a:bodyPr>
          <a:lstStyle/>
          <a:p>
            <a:r>
              <a:rPr lang="es-ES" b="1" dirty="0" smtClean="0">
                <a:solidFill>
                  <a:schemeClr val="bg1"/>
                </a:solidFill>
                <a:latin typeface="Calibri"/>
                <a:cs typeface="Calibri"/>
              </a:rPr>
              <a:t>Radiación</a:t>
            </a:r>
            <a:endParaRPr lang="es-ES" b="1" dirty="0">
              <a:solidFill>
                <a:schemeClr val="bg1"/>
              </a:solidFill>
              <a:latin typeface="Calibri"/>
              <a:cs typeface="Calibri"/>
            </a:endParaRPr>
          </a:p>
        </p:txBody>
      </p:sp>
      <p:pic>
        <p:nvPicPr>
          <p:cNvPr id="3" name="Imagen 2"/>
          <p:cNvPicPr>
            <a:picLocks noChangeAspect="1"/>
          </p:cNvPicPr>
          <p:nvPr/>
        </p:nvPicPr>
        <p:blipFill>
          <a:blip r:embed="rId3" cstate="print">
            <a:extLst>
              <a:ext uri="{BEBA8EAE-BF5A-486C-A8C5-ECC9F3942E4B}">
                <a14:imgProps xmlns:a14="http://schemas.microsoft.com/office/drawing/2010/main" xmlns="">
                  <a14:imgLayer r:embed="rId4">
                    <a14:imgEffect>
                      <a14:backgroundRemoval t="2892" b="86988" l="625" r="99875">
                        <a14:foregroundMark x1="42313" y1="73614" x2="42313" y2="73614"/>
                        <a14:foregroundMark x1="47250" y1="68193" x2="47250" y2="68193"/>
                        <a14:foregroundMark x1="52938" y1="62289" x2="52938" y2="62289"/>
                        <a14:foregroundMark x1="41063" y1="76265" x2="41063" y2="76265"/>
                        <a14:foregroundMark x1="46625" y1="75904" x2="46625" y2="75904"/>
                        <a14:foregroundMark x1="43500" y1="71446" x2="43500" y2="71446"/>
                        <a14:foregroundMark x1="45375" y1="70241" x2="45375" y2="70241"/>
                        <a14:foregroundMark x1="44313" y1="76506" x2="44313" y2="76506"/>
                        <a14:foregroundMark x1="42875" y1="77470" x2="42875" y2="77470"/>
                        <a14:backgroundMark x1="42875" y1="75301" x2="42875" y2="75301"/>
                      </a14:backgroundRemoval>
                    </a14:imgEffect>
                  </a14:imgLayer>
                </a14:imgProps>
              </a:ext>
            </a:extLst>
          </a:blip>
          <a:stretch>
            <a:fillRect/>
          </a:stretch>
        </p:blipFill>
        <p:spPr>
          <a:xfrm rot="18384933">
            <a:off x="-88586" y="3848285"/>
            <a:ext cx="3594205" cy="1864494"/>
          </a:xfrm>
          <a:prstGeom prst="rect">
            <a:avLst/>
          </a:prstGeom>
        </p:spPr>
      </p:pic>
      <p:pic>
        <p:nvPicPr>
          <p:cNvPr id="5" name="Imagen 4"/>
          <p:cNvPicPr>
            <a:picLocks noChangeAspect="1"/>
          </p:cNvPicPr>
          <p:nvPr/>
        </p:nvPicPr>
        <p:blipFill rotWithShape="1">
          <a:blip r:embed="rId5" cstate="print">
            <a:extLst>
              <a:ext uri="{BEBA8EAE-BF5A-486C-A8C5-ECC9F3942E4B}">
                <a14:imgProps xmlns:a14="http://schemas.microsoft.com/office/drawing/2010/main" xmlns="">
                  <a14:imgLayer r:embed="rId6">
                    <a14:imgEffect>
                      <a14:backgroundRemoval t="4906" b="77358" l="0" r="100000"/>
                    </a14:imgEffect>
                  </a14:imgLayer>
                </a14:imgProps>
              </a:ext>
            </a:extLst>
          </a:blip>
          <a:srcRect b="35136"/>
          <a:stretch/>
        </p:blipFill>
        <p:spPr>
          <a:xfrm rot="2299541">
            <a:off x="6108420" y="4245978"/>
            <a:ext cx="2671748" cy="774442"/>
          </a:xfrm>
          <a:prstGeom prst="rect">
            <a:avLst/>
          </a:prstGeom>
        </p:spPr>
      </p:pic>
      <p:pic>
        <p:nvPicPr>
          <p:cNvPr id="7" name="Imagen 6"/>
          <p:cNvPicPr>
            <a:picLocks noChangeAspect="1"/>
          </p:cNvPicPr>
          <p:nvPr/>
        </p:nvPicPr>
        <p:blipFill>
          <a:blip r:embed="rId7" cstate="print">
            <a:extLst>
              <a:ext uri="{BEBA8EAE-BF5A-486C-A8C5-ECC9F3942E4B}">
                <a14:imgProps xmlns:a14="http://schemas.microsoft.com/office/drawing/2010/main" xmlns="">
                  <a14:imgLayer r:embed="rId8">
                    <a14:imgEffect>
                      <a14:backgroundRemoval t="5714" b="87143" l="0" r="100000"/>
                    </a14:imgEffect>
                  </a14:imgLayer>
                </a14:imgProps>
              </a:ext>
            </a:extLst>
          </a:blip>
          <a:stretch>
            <a:fillRect/>
          </a:stretch>
        </p:blipFill>
        <p:spPr>
          <a:xfrm rot="19284317">
            <a:off x="20641" y="2526343"/>
            <a:ext cx="2677158" cy="1405508"/>
          </a:xfrm>
          <a:prstGeom prst="rect">
            <a:avLst/>
          </a:prstGeom>
        </p:spPr>
      </p:pic>
      <p:pic>
        <p:nvPicPr>
          <p:cNvPr id="8" name="Imagen 7"/>
          <p:cNvPicPr>
            <a:picLocks noChangeAspect="1"/>
          </p:cNvPicPr>
          <p:nvPr/>
        </p:nvPicPr>
        <p:blipFill>
          <a:blip r:embed="rId9" cstate="print">
            <a:extLst>
              <a:ext uri="{BEBA8EAE-BF5A-486C-A8C5-ECC9F3942E4B}">
                <a14:imgProps xmlns:a14="http://schemas.microsoft.com/office/drawing/2010/main" xmlns="">
                  <a14:imgLayer r:embed="rId10">
                    <a14:imgEffect>
                      <a14:backgroundRemoval t="1389" b="100000" l="0" r="100000">
                        <a14:foregroundMark x1="3778" y1="61111" x2="3778" y2="61111"/>
                        <a14:foregroundMark x1="73778" y1="36111" x2="73778" y2="36111"/>
                      </a14:backgroundRemoval>
                    </a14:imgEffect>
                  </a14:imgLayer>
                </a14:imgProps>
              </a:ext>
            </a:extLst>
          </a:blip>
          <a:stretch>
            <a:fillRect/>
          </a:stretch>
        </p:blipFill>
        <p:spPr>
          <a:xfrm rot="2612497">
            <a:off x="6294438" y="3131294"/>
            <a:ext cx="2844084" cy="910107"/>
          </a:xfrm>
          <a:prstGeom prst="rect">
            <a:avLst/>
          </a:prstGeom>
        </p:spPr>
      </p:pic>
      <p:pic>
        <p:nvPicPr>
          <p:cNvPr id="9" name="Imagen 8"/>
          <p:cNvPicPr>
            <a:picLocks noChangeAspect="1"/>
          </p:cNvPicPr>
          <p:nvPr/>
        </p:nvPicPr>
        <p:blipFill>
          <a:blip r:embed="rId11" cstate="print">
            <a:extLst>
              <a:ext uri="{BEBA8EAE-BF5A-486C-A8C5-ECC9F3942E4B}">
                <a14:imgProps xmlns:a14="http://schemas.microsoft.com/office/drawing/2010/main" xmlns="">
                  <a14:imgLayer r:embed="rId12">
                    <a14:imgEffect>
                      <a14:backgroundRemoval t="0" b="100000" l="0" r="100000"/>
                    </a14:imgEffect>
                  </a14:imgLayer>
                </a14:imgProps>
              </a:ext>
            </a:extLst>
          </a:blip>
          <a:stretch>
            <a:fillRect/>
          </a:stretch>
        </p:blipFill>
        <p:spPr>
          <a:xfrm rot="20722325">
            <a:off x="-79320" y="414359"/>
            <a:ext cx="2886617" cy="1742279"/>
          </a:xfrm>
          <a:prstGeom prst="rect">
            <a:avLst/>
          </a:prstGeom>
        </p:spPr>
      </p:pic>
      <p:pic>
        <p:nvPicPr>
          <p:cNvPr id="10" name="Imagen 9"/>
          <p:cNvPicPr>
            <a:picLocks noChangeAspect="1"/>
          </p:cNvPicPr>
          <p:nvPr/>
        </p:nvPicPr>
        <p:blipFill>
          <a:blip r:embed="rId13" cstate="print">
            <a:extLst>
              <a:ext uri="{BEBA8EAE-BF5A-486C-A8C5-ECC9F3942E4B}">
                <a14:imgProps xmlns:a14="http://schemas.microsoft.com/office/drawing/2010/main" xmlns="">
                  <a14:imgLayer r:embed="rId14">
                    <a14:imgEffect>
                      <a14:backgroundRemoval t="19250" b="90000" l="0" r="100000"/>
                    </a14:imgEffect>
                  </a14:imgLayer>
                </a14:imgProps>
              </a:ext>
            </a:extLst>
          </a:blip>
          <a:stretch>
            <a:fillRect/>
          </a:stretch>
        </p:blipFill>
        <p:spPr>
          <a:xfrm rot="1542784">
            <a:off x="5489705" y="976854"/>
            <a:ext cx="3352107" cy="1676054"/>
          </a:xfrm>
          <a:prstGeom prst="rect">
            <a:avLst/>
          </a:prstGeom>
        </p:spPr>
      </p:pic>
      <p:sp>
        <p:nvSpPr>
          <p:cNvPr id="12" name="Rectángulo redondeado 11"/>
          <p:cNvSpPr/>
          <p:nvPr/>
        </p:nvSpPr>
        <p:spPr>
          <a:xfrm>
            <a:off x="215516" y="188640"/>
            <a:ext cx="8712968" cy="6480720"/>
          </a:xfrm>
          <a:prstGeom prst="roundRect">
            <a:avLst>
              <a:gd name="adj" fmla="val 7957"/>
            </a:avLst>
          </a:prstGeom>
          <a:noFill/>
          <a:ln w="57150" cmpd="sng">
            <a:solidFill>
              <a:srgbClr val="FFFF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4185069372"/>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cstate="print"/>
          <a:srcRect r="1033"/>
          <a:stretch/>
        </p:blipFill>
        <p:spPr>
          <a:xfrm>
            <a:off x="7020272" y="1277323"/>
            <a:ext cx="1800200" cy="1215573"/>
          </a:xfrm>
          <a:prstGeom prst="rect">
            <a:avLst/>
          </a:prstGeom>
        </p:spPr>
      </p:pic>
      <p:sp>
        <p:nvSpPr>
          <p:cNvPr id="11267" name="WordArt 7"/>
          <p:cNvSpPr>
            <a:spLocks noChangeArrowheads="1" noChangeShapeType="1" noTextEdit="1"/>
          </p:cNvSpPr>
          <p:nvPr/>
        </p:nvSpPr>
        <p:spPr bwMode="auto">
          <a:xfrm>
            <a:off x="309563" y="467519"/>
            <a:ext cx="8524875" cy="657225"/>
          </a:xfrm>
          <a:prstGeom prst="rect">
            <a:avLst/>
          </a:prstGeom>
          <a:effectLst/>
        </p:spPr>
        <p:txBody>
          <a:bodyPr wrap="none" fromWordArt="1">
            <a:prstTxWarp prst="textDoubleWave1">
              <a:avLst>
                <a:gd name="adj1" fmla="val 0"/>
                <a:gd name="adj2" fmla="val 0"/>
              </a:avLst>
            </a:prstTxWarp>
          </a:bodyPr>
          <a:lstStyle/>
          <a:p>
            <a:pPr algn="ct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E l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r</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e g i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s</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t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r</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o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f</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ó</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s</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i l    d e l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F</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a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n</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e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r</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o </a:t>
            </a:r>
            <a:r>
              <a:rPr lang="it-IT" sz="3600" kern="10" spc="-360" dirty="0" err="1">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z</a:t>
            </a:r>
            <a:r>
              <a:rPr lang="it-IT"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rPr>
              <a:t> o i c o</a:t>
            </a:r>
            <a:endParaRPr lang="es-ES" sz="3600" kern="10" spc="-360" dirty="0">
              <a:ln w="0">
                <a:noFill/>
                <a:round/>
                <a:headEnd/>
                <a:tailEnd/>
              </a:ln>
              <a:solidFill>
                <a:srgbClr val="E0FF66"/>
              </a:solidFill>
              <a:effectLst>
                <a:outerShdw blurRad="63500" dist="125724" dir="18900000" algn="ctr" rotWithShape="0">
                  <a:srgbClr val="000099">
                    <a:alpha val="74998"/>
                  </a:srgbClr>
                </a:outerShdw>
              </a:effectLst>
              <a:latin typeface="Cooper Black"/>
              <a:ea typeface="Impact"/>
              <a:cs typeface="Cooper Black"/>
            </a:endParaRPr>
          </a:p>
        </p:txBody>
      </p:sp>
      <p:sp>
        <p:nvSpPr>
          <p:cNvPr id="11268" name="Text Box 8"/>
          <p:cNvSpPr txBox="1">
            <a:spLocks noChangeArrowheads="1"/>
          </p:cNvSpPr>
          <p:nvPr/>
        </p:nvSpPr>
        <p:spPr bwMode="auto">
          <a:xfrm>
            <a:off x="1177644" y="1527175"/>
            <a:ext cx="346636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dirty="0">
                <a:solidFill>
                  <a:srgbClr val="66FFFF"/>
                </a:solidFill>
                <a:latin typeface="Calibri"/>
                <a:cs typeface="Calibri"/>
              </a:rPr>
              <a:t>Ofrece información sobre:</a:t>
            </a:r>
          </a:p>
        </p:txBody>
      </p:sp>
      <p:sp>
        <p:nvSpPr>
          <p:cNvPr id="11269" name="Text Box 9"/>
          <p:cNvSpPr txBox="1">
            <a:spLocks noChangeArrowheads="1"/>
          </p:cNvSpPr>
          <p:nvPr/>
        </p:nvSpPr>
        <p:spPr bwMode="auto">
          <a:xfrm>
            <a:off x="395536" y="2275731"/>
            <a:ext cx="3811861"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a:solidFill>
                  <a:srgbClr val="66FFFF"/>
                </a:solidFill>
                <a:latin typeface="Calibri"/>
                <a:cs typeface="Calibri"/>
              </a:rPr>
              <a:t>1. Relaciones filogenéticas</a:t>
            </a:r>
          </a:p>
          <a:p>
            <a:pPr eaLnBrk="1" hangingPunct="1"/>
            <a:endParaRPr lang="es-MX">
              <a:solidFill>
                <a:srgbClr val="66FFFF"/>
              </a:solidFill>
              <a:latin typeface="Calibri"/>
              <a:cs typeface="Calibri"/>
            </a:endParaRPr>
          </a:p>
          <a:p>
            <a:pPr eaLnBrk="1" hangingPunct="1"/>
            <a:endParaRPr lang="es-MX">
              <a:solidFill>
                <a:srgbClr val="66FFFF"/>
              </a:solidFill>
              <a:latin typeface="Calibri"/>
              <a:cs typeface="Calibri"/>
            </a:endParaRPr>
          </a:p>
          <a:p>
            <a:pPr eaLnBrk="1" hangingPunct="1"/>
            <a:endParaRPr lang="es-MX">
              <a:solidFill>
                <a:srgbClr val="66FFFF"/>
              </a:solidFill>
              <a:latin typeface="Calibri"/>
              <a:cs typeface="Calibri"/>
            </a:endParaRPr>
          </a:p>
          <a:p>
            <a:pPr eaLnBrk="1" hangingPunct="1"/>
            <a:r>
              <a:rPr lang="es-MX">
                <a:solidFill>
                  <a:srgbClr val="66FFFF"/>
                </a:solidFill>
                <a:latin typeface="Calibri"/>
                <a:cs typeface="Calibri"/>
              </a:rPr>
              <a:t>2. Presencia de adaptaciones</a:t>
            </a:r>
          </a:p>
        </p:txBody>
      </p:sp>
      <p:sp>
        <p:nvSpPr>
          <p:cNvPr id="11270" name="Text Box 10"/>
          <p:cNvSpPr txBox="1">
            <a:spLocks noChangeArrowheads="1"/>
          </p:cNvSpPr>
          <p:nvPr/>
        </p:nvSpPr>
        <p:spPr bwMode="auto">
          <a:xfrm>
            <a:off x="5724773" y="2132856"/>
            <a:ext cx="1725613"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dirty="0">
                <a:solidFill>
                  <a:srgbClr val="66FFFF"/>
                </a:solidFill>
                <a:latin typeface="Calibri"/>
                <a:cs typeface="Calibri"/>
              </a:rPr>
              <a:t>METAFITA</a:t>
            </a:r>
          </a:p>
          <a:p>
            <a:pPr eaLnBrk="1" hangingPunct="1"/>
            <a:endParaRPr lang="es-MX" dirty="0">
              <a:solidFill>
                <a:srgbClr val="66FFFF"/>
              </a:solidFill>
              <a:latin typeface="Calibri"/>
              <a:cs typeface="Calibri"/>
            </a:endParaRPr>
          </a:p>
          <a:p>
            <a:pPr eaLnBrk="1" hangingPunct="1"/>
            <a:r>
              <a:rPr lang="es-MX" dirty="0">
                <a:solidFill>
                  <a:srgbClr val="66FFFF"/>
                </a:solidFill>
                <a:latin typeface="Calibri"/>
                <a:cs typeface="Calibri"/>
              </a:rPr>
              <a:t>PROTISTA</a:t>
            </a:r>
          </a:p>
          <a:p>
            <a:pPr eaLnBrk="1" hangingPunct="1"/>
            <a:endParaRPr lang="es-MX" dirty="0">
              <a:solidFill>
                <a:srgbClr val="66FFFF"/>
              </a:solidFill>
              <a:latin typeface="Calibri"/>
              <a:cs typeface="Calibri"/>
            </a:endParaRPr>
          </a:p>
          <a:p>
            <a:pPr eaLnBrk="1" hangingPunct="1"/>
            <a:r>
              <a:rPr lang="es-MX" dirty="0">
                <a:solidFill>
                  <a:srgbClr val="66FFFF"/>
                </a:solidFill>
                <a:latin typeface="Calibri"/>
                <a:cs typeface="Calibri"/>
              </a:rPr>
              <a:t>METAZOA</a:t>
            </a:r>
          </a:p>
        </p:txBody>
      </p:sp>
      <p:sp>
        <p:nvSpPr>
          <p:cNvPr id="11271" name="Line 11"/>
          <p:cNvSpPr>
            <a:spLocks noChangeShapeType="1"/>
          </p:cNvSpPr>
          <p:nvPr/>
        </p:nvSpPr>
        <p:spPr bwMode="auto">
          <a:xfrm flipV="1">
            <a:off x="4067423" y="2420194"/>
            <a:ext cx="1728788" cy="1584325"/>
          </a:xfrm>
          <a:prstGeom prst="line">
            <a:avLst/>
          </a:prstGeom>
          <a:noFill/>
          <a:ln w="9525">
            <a:solidFill>
              <a:srgbClr val="66FFFF"/>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solidFill>
                <a:srgbClr val="66FFFF"/>
              </a:solidFill>
              <a:latin typeface="Calibri"/>
              <a:cs typeface="Calibri"/>
            </a:endParaRPr>
          </a:p>
        </p:txBody>
      </p:sp>
      <p:sp>
        <p:nvSpPr>
          <p:cNvPr id="11272" name="Line 12"/>
          <p:cNvSpPr>
            <a:spLocks noChangeShapeType="1"/>
          </p:cNvSpPr>
          <p:nvPr/>
        </p:nvSpPr>
        <p:spPr bwMode="auto">
          <a:xfrm flipV="1">
            <a:off x="4067423" y="3140919"/>
            <a:ext cx="1728788" cy="863600"/>
          </a:xfrm>
          <a:prstGeom prst="line">
            <a:avLst/>
          </a:prstGeom>
          <a:noFill/>
          <a:ln w="9525">
            <a:solidFill>
              <a:srgbClr val="66FFFF"/>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solidFill>
                <a:srgbClr val="66FFFF"/>
              </a:solidFill>
              <a:latin typeface="Calibri"/>
              <a:cs typeface="Calibri"/>
            </a:endParaRPr>
          </a:p>
        </p:txBody>
      </p:sp>
      <p:sp>
        <p:nvSpPr>
          <p:cNvPr id="11273" name="Line 13"/>
          <p:cNvSpPr>
            <a:spLocks noChangeShapeType="1"/>
          </p:cNvSpPr>
          <p:nvPr/>
        </p:nvSpPr>
        <p:spPr bwMode="auto">
          <a:xfrm flipV="1">
            <a:off x="4067423" y="3860056"/>
            <a:ext cx="1728788" cy="144463"/>
          </a:xfrm>
          <a:prstGeom prst="line">
            <a:avLst/>
          </a:prstGeom>
          <a:noFill/>
          <a:ln w="9525">
            <a:solidFill>
              <a:srgbClr val="66FFFF"/>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solidFill>
                <a:srgbClr val="66FFFF"/>
              </a:solidFill>
              <a:latin typeface="Calibri"/>
              <a:cs typeface="Calibri"/>
            </a:endParaRPr>
          </a:p>
        </p:txBody>
      </p:sp>
      <p:sp>
        <p:nvSpPr>
          <p:cNvPr id="11274" name="Line 14"/>
          <p:cNvSpPr>
            <a:spLocks noChangeShapeType="1"/>
          </p:cNvSpPr>
          <p:nvPr/>
        </p:nvSpPr>
        <p:spPr bwMode="auto">
          <a:xfrm flipV="1">
            <a:off x="3851523" y="2348756"/>
            <a:ext cx="1873250" cy="215900"/>
          </a:xfrm>
          <a:prstGeom prst="line">
            <a:avLst/>
          </a:prstGeom>
          <a:noFill/>
          <a:ln w="9525">
            <a:solidFill>
              <a:srgbClr val="66FFFF"/>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solidFill>
                <a:srgbClr val="66FFFF"/>
              </a:solidFill>
              <a:latin typeface="Calibri"/>
              <a:cs typeface="Calibri"/>
            </a:endParaRPr>
          </a:p>
        </p:txBody>
      </p:sp>
      <p:sp>
        <p:nvSpPr>
          <p:cNvPr id="11275" name="Line 15"/>
          <p:cNvSpPr>
            <a:spLocks noChangeShapeType="1"/>
          </p:cNvSpPr>
          <p:nvPr/>
        </p:nvSpPr>
        <p:spPr bwMode="auto">
          <a:xfrm>
            <a:off x="3851523" y="2564656"/>
            <a:ext cx="1944688" cy="503238"/>
          </a:xfrm>
          <a:prstGeom prst="line">
            <a:avLst/>
          </a:prstGeom>
          <a:noFill/>
          <a:ln w="9525">
            <a:solidFill>
              <a:srgbClr val="66FFFF"/>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solidFill>
                <a:srgbClr val="66FFFF"/>
              </a:solidFill>
              <a:latin typeface="Calibri"/>
              <a:cs typeface="Calibri"/>
            </a:endParaRPr>
          </a:p>
        </p:txBody>
      </p:sp>
      <p:sp>
        <p:nvSpPr>
          <p:cNvPr id="11276" name="Line 16"/>
          <p:cNvSpPr>
            <a:spLocks noChangeShapeType="1"/>
          </p:cNvSpPr>
          <p:nvPr/>
        </p:nvSpPr>
        <p:spPr bwMode="auto">
          <a:xfrm>
            <a:off x="3851523" y="2564656"/>
            <a:ext cx="1800225" cy="1295400"/>
          </a:xfrm>
          <a:prstGeom prst="line">
            <a:avLst/>
          </a:prstGeom>
          <a:noFill/>
          <a:ln w="9525">
            <a:solidFill>
              <a:srgbClr val="66FFFF"/>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solidFill>
                <a:srgbClr val="66FFFF"/>
              </a:solidFill>
              <a:latin typeface="Calibri"/>
              <a:cs typeface="Calibri"/>
            </a:endParaRPr>
          </a:p>
        </p:txBody>
      </p:sp>
      <p:pic>
        <p:nvPicPr>
          <p:cNvPr id="2" name="Imagen 1"/>
          <p:cNvPicPr>
            <a:picLocks noChangeAspect="1"/>
          </p:cNvPicPr>
          <p:nvPr/>
        </p:nvPicPr>
        <p:blipFill>
          <a:blip r:embed="rId3" cstate="print"/>
          <a:stretch>
            <a:fillRect/>
          </a:stretch>
        </p:blipFill>
        <p:spPr>
          <a:xfrm>
            <a:off x="683568" y="4581128"/>
            <a:ext cx="2251968" cy="1795944"/>
          </a:xfrm>
          <a:prstGeom prst="rect">
            <a:avLst/>
          </a:prstGeom>
        </p:spPr>
      </p:pic>
      <p:pic>
        <p:nvPicPr>
          <p:cNvPr id="3" name="Imagen 2"/>
          <p:cNvPicPr>
            <a:picLocks noChangeAspect="1"/>
          </p:cNvPicPr>
          <p:nvPr/>
        </p:nvPicPr>
        <p:blipFill>
          <a:blip r:embed="rId4" cstate="print"/>
          <a:stretch>
            <a:fillRect/>
          </a:stretch>
        </p:blipFill>
        <p:spPr>
          <a:xfrm>
            <a:off x="3203848" y="4581128"/>
            <a:ext cx="2310213" cy="1761538"/>
          </a:xfrm>
          <a:prstGeom prst="rect">
            <a:avLst/>
          </a:prstGeom>
        </p:spPr>
      </p:pic>
      <p:pic>
        <p:nvPicPr>
          <p:cNvPr id="4" name="Imagen 3"/>
          <p:cNvPicPr>
            <a:picLocks noChangeAspect="1"/>
          </p:cNvPicPr>
          <p:nvPr/>
        </p:nvPicPr>
        <p:blipFill>
          <a:blip r:embed="rId5" cstate="print"/>
          <a:stretch>
            <a:fillRect/>
          </a:stretch>
        </p:blipFill>
        <p:spPr>
          <a:xfrm>
            <a:off x="5724128" y="4581128"/>
            <a:ext cx="2596442" cy="1800200"/>
          </a:xfrm>
          <a:prstGeom prst="rect">
            <a:avLst/>
          </a:prstGeom>
        </p:spPr>
      </p:pic>
      <p:pic>
        <p:nvPicPr>
          <p:cNvPr id="15" name="Imagen 14"/>
          <p:cNvPicPr>
            <a:picLocks noChangeAspect="1"/>
          </p:cNvPicPr>
          <p:nvPr/>
        </p:nvPicPr>
        <p:blipFill>
          <a:blip r:embed="rId6" cstate="print"/>
          <a:stretch>
            <a:fillRect/>
          </a:stretch>
        </p:blipFill>
        <p:spPr>
          <a:xfrm>
            <a:off x="1113830" y="2852935"/>
            <a:ext cx="2304256" cy="890979"/>
          </a:xfrm>
          <a:prstGeom prst="rect">
            <a:avLst/>
          </a:prstGeom>
        </p:spPr>
      </p:pic>
    </p:spTree>
    <p:extLst>
      <p:ext uri="{BB962C8B-B14F-4D97-AF65-F5344CB8AC3E}">
        <p14:creationId xmlns:p14="http://schemas.microsoft.com/office/powerpoint/2010/main" xmlns="" val="33310843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graphicFrame>
        <p:nvGraphicFramePr>
          <p:cNvPr id="12290" name="Object 3"/>
          <p:cNvGraphicFramePr>
            <a:graphicFrameLocks noChangeAspect="1"/>
          </p:cNvGraphicFramePr>
          <p:nvPr>
            <p:extLst>
              <p:ext uri="{D42A27DB-BD31-4B8C-83A1-F6EECF244321}">
                <p14:modId xmlns:p14="http://schemas.microsoft.com/office/powerpoint/2010/main" xmlns="" val="1273287802"/>
              </p:ext>
            </p:extLst>
          </p:nvPr>
        </p:nvGraphicFramePr>
        <p:xfrm>
          <a:off x="395858" y="2564904"/>
          <a:ext cx="1295822" cy="1473519"/>
        </p:xfrm>
        <a:graphic>
          <a:graphicData uri="http://schemas.openxmlformats.org/presentationml/2006/ole">
            <p:oleObj spid="_x0000_s10258" name="Bitmap Image" r:id="rId3" imgW="1886213" imgH="2142857" progId="PBrush">
              <p:embed/>
            </p:oleObj>
          </a:graphicData>
        </a:graphic>
      </p:graphicFrame>
      <p:graphicFrame>
        <p:nvGraphicFramePr>
          <p:cNvPr id="12292" name="Object 5"/>
          <p:cNvGraphicFramePr>
            <a:graphicFrameLocks noChangeAspect="1"/>
          </p:cNvGraphicFramePr>
          <p:nvPr>
            <p:extLst>
              <p:ext uri="{D42A27DB-BD31-4B8C-83A1-F6EECF244321}">
                <p14:modId xmlns:p14="http://schemas.microsoft.com/office/powerpoint/2010/main" xmlns="" val="1918842567"/>
              </p:ext>
            </p:extLst>
          </p:nvPr>
        </p:nvGraphicFramePr>
        <p:xfrm>
          <a:off x="5283949" y="2421508"/>
          <a:ext cx="1062876" cy="719460"/>
        </p:xfrm>
        <a:graphic>
          <a:graphicData uri="http://schemas.openxmlformats.org/presentationml/2006/ole">
            <p:oleObj spid="_x0000_s10259" name="Bitmap Image" r:id="rId4" imgW="2685714" imgH="1819529" progId="PBrush">
              <p:embed/>
            </p:oleObj>
          </a:graphicData>
        </a:graphic>
      </p:graphicFrame>
      <p:sp>
        <p:nvSpPr>
          <p:cNvPr id="12294" name="Text Box 7"/>
          <p:cNvSpPr txBox="1">
            <a:spLocks noChangeArrowheads="1"/>
          </p:cNvSpPr>
          <p:nvPr/>
        </p:nvSpPr>
        <p:spPr bwMode="auto">
          <a:xfrm>
            <a:off x="1619250" y="5516563"/>
            <a:ext cx="2558438" cy="523220"/>
          </a:xfrm>
          <a:prstGeom prst="rect">
            <a:avLst/>
          </a:prstGeom>
          <a:solidFill>
            <a:srgbClr val="FFFF00"/>
          </a:solidFill>
          <a:ln w="28575">
            <a:solidFill>
              <a:srgbClr val="FF6600"/>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800" dirty="0">
                <a:latin typeface="Calibri"/>
                <a:cs typeface="Calibri"/>
              </a:rPr>
              <a:t>Primeras células</a:t>
            </a:r>
          </a:p>
        </p:txBody>
      </p:sp>
      <p:sp>
        <p:nvSpPr>
          <p:cNvPr id="12295" name="Text Box 8"/>
          <p:cNvSpPr txBox="1">
            <a:spLocks noChangeArrowheads="1"/>
          </p:cNvSpPr>
          <p:nvPr/>
        </p:nvSpPr>
        <p:spPr bwMode="auto">
          <a:xfrm>
            <a:off x="5148263" y="4581525"/>
            <a:ext cx="1282773" cy="461665"/>
          </a:xfrm>
          <a:prstGeom prst="rect">
            <a:avLst/>
          </a:prstGeom>
          <a:solidFill>
            <a:srgbClr val="00FFFF"/>
          </a:solidFill>
          <a:ln w="28575">
            <a:solidFill>
              <a:schemeClr val="accent2"/>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dirty="0" err="1">
                <a:solidFill>
                  <a:srgbClr val="0070C0"/>
                </a:solidFill>
                <a:latin typeface="Calibri"/>
                <a:cs typeface="Calibri"/>
              </a:rPr>
              <a:t>Metazoa</a:t>
            </a:r>
            <a:endParaRPr lang="es-MX" dirty="0">
              <a:solidFill>
                <a:srgbClr val="0070C0"/>
              </a:solidFill>
              <a:latin typeface="Calibri"/>
              <a:cs typeface="Calibri"/>
            </a:endParaRPr>
          </a:p>
        </p:txBody>
      </p:sp>
      <p:sp>
        <p:nvSpPr>
          <p:cNvPr id="12296" name="Text Box 9"/>
          <p:cNvSpPr txBox="1">
            <a:spLocks noChangeArrowheads="1"/>
          </p:cNvSpPr>
          <p:nvPr/>
        </p:nvSpPr>
        <p:spPr bwMode="auto">
          <a:xfrm>
            <a:off x="7164388" y="4508500"/>
            <a:ext cx="1332516" cy="461665"/>
          </a:xfrm>
          <a:prstGeom prst="rect">
            <a:avLst/>
          </a:prstGeom>
          <a:solidFill>
            <a:srgbClr val="00FFFF"/>
          </a:solidFill>
          <a:ln w="28575">
            <a:solidFill>
              <a:schemeClr val="accent2"/>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dirty="0">
                <a:solidFill>
                  <a:srgbClr val="0070C0"/>
                </a:solidFill>
                <a:latin typeface="Calibri"/>
                <a:cs typeface="Calibri"/>
              </a:rPr>
              <a:t>Animales</a:t>
            </a:r>
          </a:p>
        </p:txBody>
      </p:sp>
      <p:sp>
        <p:nvSpPr>
          <p:cNvPr id="12297" name="Text Box 10"/>
          <p:cNvSpPr txBox="1">
            <a:spLocks noChangeArrowheads="1"/>
          </p:cNvSpPr>
          <p:nvPr/>
        </p:nvSpPr>
        <p:spPr bwMode="auto">
          <a:xfrm>
            <a:off x="5148263" y="3284538"/>
            <a:ext cx="1264889" cy="461665"/>
          </a:xfrm>
          <a:prstGeom prst="rect">
            <a:avLst/>
          </a:prstGeom>
          <a:solidFill>
            <a:srgbClr val="99FF33"/>
          </a:solidFill>
          <a:ln w="28575">
            <a:solidFill>
              <a:srgbClr val="33CC33"/>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dirty="0" err="1">
                <a:solidFill>
                  <a:srgbClr val="FF0000"/>
                </a:solidFill>
                <a:latin typeface="Calibri"/>
                <a:cs typeface="Calibri"/>
              </a:rPr>
              <a:t>Metafita</a:t>
            </a:r>
            <a:endParaRPr lang="es-MX" dirty="0">
              <a:solidFill>
                <a:srgbClr val="FF0000"/>
              </a:solidFill>
              <a:latin typeface="Calibri"/>
              <a:cs typeface="Calibri"/>
            </a:endParaRPr>
          </a:p>
        </p:txBody>
      </p:sp>
      <p:sp>
        <p:nvSpPr>
          <p:cNvPr id="12298" name="Text Box 11"/>
          <p:cNvSpPr txBox="1">
            <a:spLocks noChangeArrowheads="1"/>
          </p:cNvSpPr>
          <p:nvPr/>
        </p:nvSpPr>
        <p:spPr bwMode="auto">
          <a:xfrm>
            <a:off x="6877050" y="2997200"/>
            <a:ext cx="2061832" cy="461665"/>
          </a:xfrm>
          <a:prstGeom prst="rect">
            <a:avLst/>
          </a:prstGeom>
          <a:solidFill>
            <a:srgbClr val="99FF33"/>
          </a:solidFill>
          <a:ln w="28575">
            <a:solidFill>
              <a:srgbClr val="33CC33"/>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dirty="0" err="1">
                <a:solidFill>
                  <a:srgbClr val="FF0000"/>
                </a:solidFill>
                <a:latin typeface="Calibri"/>
                <a:cs typeface="Calibri"/>
              </a:rPr>
              <a:t>Traqueophytas</a:t>
            </a:r>
            <a:endParaRPr lang="es-MX" dirty="0">
              <a:solidFill>
                <a:srgbClr val="FF0000"/>
              </a:solidFill>
              <a:latin typeface="Calibri"/>
              <a:cs typeface="Calibri"/>
            </a:endParaRPr>
          </a:p>
        </p:txBody>
      </p:sp>
      <p:sp>
        <p:nvSpPr>
          <p:cNvPr id="12299" name="Text Box 12"/>
          <p:cNvSpPr txBox="1">
            <a:spLocks noChangeArrowheads="1"/>
          </p:cNvSpPr>
          <p:nvPr/>
        </p:nvSpPr>
        <p:spPr bwMode="auto">
          <a:xfrm>
            <a:off x="6948488" y="3716338"/>
            <a:ext cx="1525929" cy="461665"/>
          </a:xfrm>
          <a:prstGeom prst="rect">
            <a:avLst/>
          </a:prstGeom>
          <a:solidFill>
            <a:srgbClr val="99FF33"/>
          </a:solidFill>
          <a:ln w="28575">
            <a:solidFill>
              <a:srgbClr val="33CC33"/>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dirty="0" err="1">
                <a:solidFill>
                  <a:srgbClr val="FF0000"/>
                </a:solidFill>
                <a:latin typeface="Calibri"/>
                <a:cs typeface="Calibri"/>
              </a:rPr>
              <a:t>Briophytas</a:t>
            </a:r>
            <a:endParaRPr lang="es-MX" dirty="0">
              <a:solidFill>
                <a:srgbClr val="FF0000"/>
              </a:solidFill>
              <a:latin typeface="Calibri"/>
              <a:cs typeface="Calibri"/>
            </a:endParaRPr>
          </a:p>
        </p:txBody>
      </p:sp>
      <p:sp>
        <p:nvSpPr>
          <p:cNvPr id="12300" name="Text Box 13"/>
          <p:cNvSpPr txBox="1">
            <a:spLocks noChangeArrowheads="1"/>
          </p:cNvSpPr>
          <p:nvPr/>
        </p:nvSpPr>
        <p:spPr bwMode="auto">
          <a:xfrm>
            <a:off x="4067175" y="1844675"/>
            <a:ext cx="1155635" cy="461665"/>
          </a:xfrm>
          <a:prstGeom prst="rect">
            <a:avLst/>
          </a:prstGeom>
          <a:solidFill>
            <a:srgbClr val="FF8185"/>
          </a:solidFill>
          <a:ln w="28575">
            <a:solidFill>
              <a:srgbClr val="FF0000"/>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a:solidFill>
                  <a:schemeClr val="bg2"/>
                </a:solidFill>
                <a:latin typeface="Calibri"/>
                <a:cs typeface="Calibri"/>
              </a:rPr>
              <a:t>Protista</a:t>
            </a:r>
          </a:p>
        </p:txBody>
      </p:sp>
      <p:sp>
        <p:nvSpPr>
          <p:cNvPr id="12301" name="Text Box 14"/>
          <p:cNvSpPr txBox="1">
            <a:spLocks noChangeArrowheads="1"/>
          </p:cNvSpPr>
          <p:nvPr/>
        </p:nvSpPr>
        <p:spPr bwMode="auto">
          <a:xfrm>
            <a:off x="3779838" y="981075"/>
            <a:ext cx="846055" cy="461665"/>
          </a:xfrm>
          <a:prstGeom prst="rect">
            <a:avLst/>
          </a:prstGeom>
          <a:solidFill>
            <a:srgbClr val="FF8185"/>
          </a:solidFill>
          <a:ln w="28575">
            <a:solidFill>
              <a:srgbClr val="FF0000"/>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a:solidFill>
                  <a:schemeClr val="bg2"/>
                </a:solidFill>
                <a:latin typeface="Calibri"/>
                <a:cs typeface="Calibri"/>
              </a:rPr>
              <a:t>Algas</a:t>
            </a:r>
          </a:p>
        </p:txBody>
      </p:sp>
      <p:sp>
        <p:nvSpPr>
          <p:cNvPr id="12302" name="Text Box 15"/>
          <p:cNvSpPr txBox="1">
            <a:spLocks noChangeArrowheads="1"/>
          </p:cNvSpPr>
          <p:nvPr/>
        </p:nvSpPr>
        <p:spPr bwMode="auto">
          <a:xfrm>
            <a:off x="4859338" y="908050"/>
            <a:ext cx="1127983" cy="461665"/>
          </a:xfrm>
          <a:prstGeom prst="rect">
            <a:avLst/>
          </a:prstGeom>
          <a:solidFill>
            <a:srgbClr val="FF8185"/>
          </a:solidFill>
          <a:ln w="28575">
            <a:solidFill>
              <a:srgbClr val="FF0000"/>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a:solidFill>
                  <a:schemeClr val="bg2"/>
                </a:solidFill>
                <a:latin typeface="Calibri"/>
                <a:cs typeface="Calibri"/>
              </a:rPr>
              <a:t>Hongos</a:t>
            </a:r>
          </a:p>
        </p:txBody>
      </p:sp>
      <p:sp>
        <p:nvSpPr>
          <p:cNvPr id="12303" name="Text Box 16"/>
          <p:cNvSpPr txBox="1">
            <a:spLocks noChangeArrowheads="1"/>
          </p:cNvSpPr>
          <p:nvPr/>
        </p:nvSpPr>
        <p:spPr bwMode="auto">
          <a:xfrm>
            <a:off x="6011863" y="1412875"/>
            <a:ext cx="1362723" cy="461665"/>
          </a:xfrm>
          <a:prstGeom prst="rect">
            <a:avLst/>
          </a:prstGeom>
          <a:solidFill>
            <a:srgbClr val="FF8185"/>
          </a:solidFill>
          <a:ln w="28575">
            <a:solidFill>
              <a:srgbClr val="FF0000"/>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a:solidFill>
                  <a:schemeClr val="bg2"/>
                </a:solidFill>
                <a:latin typeface="Calibri"/>
                <a:cs typeface="Calibri"/>
              </a:rPr>
              <a:t>Mixofitos</a:t>
            </a:r>
          </a:p>
        </p:txBody>
      </p:sp>
      <p:sp>
        <p:nvSpPr>
          <p:cNvPr id="12304" name="Text Box 17"/>
          <p:cNvSpPr txBox="1">
            <a:spLocks noChangeArrowheads="1"/>
          </p:cNvSpPr>
          <p:nvPr/>
        </p:nvSpPr>
        <p:spPr bwMode="auto">
          <a:xfrm>
            <a:off x="6588125" y="2060575"/>
            <a:ext cx="1324852" cy="461665"/>
          </a:xfrm>
          <a:prstGeom prst="rect">
            <a:avLst/>
          </a:prstGeom>
          <a:solidFill>
            <a:srgbClr val="FF8185"/>
          </a:solidFill>
          <a:ln w="28575">
            <a:solidFill>
              <a:srgbClr val="FF0000"/>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a:solidFill>
                  <a:schemeClr val="bg2"/>
                </a:solidFill>
                <a:latin typeface="Calibri"/>
                <a:cs typeface="Calibri"/>
              </a:rPr>
              <a:t>Protozoo</a:t>
            </a:r>
          </a:p>
        </p:txBody>
      </p:sp>
      <p:sp>
        <p:nvSpPr>
          <p:cNvPr id="12305" name="Text Box 18"/>
          <p:cNvSpPr txBox="1">
            <a:spLocks noChangeArrowheads="1"/>
          </p:cNvSpPr>
          <p:nvPr/>
        </p:nvSpPr>
        <p:spPr bwMode="auto">
          <a:xfrm>
            <a:off x="1619250" y="1916113"/>
            <a:ext cx="1179680" cy="461665"/>
          </a:xfrm>
          <a:prstGeom prst="rect">
            <a:avLst/>
          </a:prstGeom>
          <a:solidFill>
            <a:schemeClr va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a:solidFill>
                  <a:schemeClr val="bg2"/>
                </a:solidFill>
                <a:latin typeface="Calibri"/>
                <a:cs typeface="Calibri"/>
              </a:rPr>
              <a:t>Monera</a:t>
            </a:r>
          </a:p>
        </p:txBody>
      </p:sp>
      <p:sp>
        <p:nvSpPr>
          <p:cNvPr id="12306" name="Text Box 19"/>
          <p:cNvSpPr txBox="1">
            <a:spLocks noChangeArrowheads="1"/>
          </p:cNvSpPr>
          <p:nvPr/>
        </p:nvSpPr>
        <p:spPr bwMode="auto">
          <a:xfrm>
            <a:off x="539750" y="908050"/>
            <a:ext cx="1331615" cy="461665"/>
          </a:xfrm>
          <a:prstGeom prst="rect">
            <a:avLst/>
          </a:prstGeom>
          <a:solidFill>
            <a:schemeClr va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a:solidFill>
                  <a:schemeClr val="bg2"/>
                </a:solidFill>
                <a:latin typeface="Calibri"/>
                <a:cs typeface="Calibri"/>
              </a:rPr>
              <a:t>Bacterias</a:t>
            </a:r>
          </a:p>
        </p:txBody>
      </p:sp>
      <p:sp>
        <p:nvSpPr>
          <p:cNvPr id="12307" name="Text Box 20"/>
          <p:cNvSpPr txBox="1">
            <a:spLocks noChangeArrowheads="1"/>
          </p:cNvSpPr>
          <p:nvPr/>
        </p:nvSpPr>
        <p:spPr bwMode="auto">
          <a:xfrm>
            <a:off x="2051050" y="908050"/>
            <a:ext cx="1424639" cy="461665"/>
          </a:xfrm>
          <a:prstGeom prst="rect">
            <a:avLst/>
          </a:prstGeom>
          <a:solidFill>
            <a:schemeClr va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a:solidFill>
                  <a:schemeClr val="bg2"/>
                </a:solidFill>
                <a:latin typeface="Calibri"/>
                <a:cs typeface="Calibri"/>
              </a:rPr>
              <a:t>Cianofitas</a:t>
            </a:r>
          </a:p>
        </p:txBody>
      </p:sp>
      <p:sp>
        <p:nvSpPr>
          <p:cNvPr id="12308" name="Line 21"/>
          <p:cNvSpPr>
            <a:spLocks noChangeShapeType="1"/>
          </p:cNvSpPr>
          <p:nvPr/>
        </p:nvSpPr>
        <p:spPr bwMode="auto">
          <a:xfrm flipH="1" flipV="1">
            <a:off x="2051050" y="2420938"/>
            <a:ext cx="792163" cy="3095625"/>
          </a:xfrm>
          <a:prstGeom prst="line">
            <a:avLst/>
          </a:prstGeom>
          <a:noFill/>
          <a:ln w="28575">
            <a:solidFill>
              <a:srgbClr val="FFFF00"/>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09" name="Line 22"/>
          <p:cNvSpPr>
            <a:spLocks noChangeShapeType="1"/>
          </p:cNvSpPr>
          <p:nvPr/>
        </p:nvSpPr>
        <p:spPr bwMode="auto">
          <a:xfrm flipV="1">
            <a:off x="2843213" y="2349500"/>
            <a:ext cx="1728787" cy="3167063"/>
          </a:xfrm>
          <a:prstGeom prst="line">
            <a:avLst/>
          </a:prstGeom>
          <a:noFill/>
          <a:ln w="28575">
            <a:solidFill>
              <a:srgbClr val="FFFF00"/>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0" name="Line 23"/>
          <p:cNvSpPr>
            <a:spLocks noChangeShapeType="1"/>
          </p:cNvSpPr>
          <p:nvPr/>
        </p:nvSpPr>
        <p:spPr bwMode="auto">
          <a:xfrm flipV="1">
            <a:off x="2987675" y="4797425"/>
            <a:ext cx="2160588" cy="431800"/>
          </a:xfrm>
          <a:prstGeom prst="line">
            <a:avLst/>
          </a:prstGeom>
          <a:noFill/>
          <a:ln w="28575">
            <a:solidFill>
              <a:srgbClr val="FFFF00"/>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1" name="Line 24"/>
          <p:cNvSpPr>
            <a:spLocks noChangeShapeType="1"/>
          </p:cNvSpPr>
          <p:nvPr/>
        </p:nvSpPr>
        <p:spPr bwMode="auto">
          <a:xfrm flipV="1">
            <a:off x="3779838" y="3573463"/>
            <a:ext cx="1368425" cy="287337"/>
          </a:xfrm>
          <a:prstGeom prst="line">
            <a:avLst/>
          </a:prstGeom>
          <a:noFill/>
          <a:ln w="28575">
            <a:solidFill>
              <a:srgbClr val="FFFF00"/>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2" name="Line 25"/>
          <p:cNvSpPr>
            <a:spLocks noChangeShapeType="1"/>
          </p:cNvSpPr>
          <p:nvPr/>
        </p:nvSpPr>
        <p:spPr bwMode="auto">
          <a:xfrm flipV="1">
            <a:off x="6372225" y="3213100"/>
            <a:ext cx="504825" cy="358775"/>
          </a:xfrm>
          <a:prstGeom prst="line">
            <a:avLst/>
          </a:prstGeom>
          <a:noFill/>
          <a:ln w="28575">
            <a:solidFill>
              <a:srgbClr val="99FF33"/>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3" name="Line 26"/>
          <p:cNvSpPr>
            <a:spLocks noChangeShapeType="1"/>
          </p:cNvSpPr>
          <p:nvPr/>
        </p:nvSpPr>
        <p:spPr bwMode="auto">
          <a:xfrm>
            <a:off x="6372225" y="3573463"/>
            <a:ext cx="576263" cy="431800"/>
          </a:xfrm>
          <a:prstGeom prst="line">
            <a:avLst/>
          </a:prstGeom>
          <a:noFill/>
          <a:ln w="28575">
            <a:solidFill>
              <a:srgbClr val="99FF33"/>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4" name="Line 27"/>
          <p:cNvSpPr>
            <a:spLocks noChangeShapeType="1"/>
          </p:cNvSpPr>
          <p:nvPr/>
        </p:nvSpPr>
        <p:spPr bwMode="auto">
          <a:xfrm>
            <a:off x="6372225" y="4797425"/>
            <a:ext cx="792163" cy="0"/>
          </a:xfrm>
          <a:prstGeom prst="line">
            <a:avLst/>
          </a:prstGeom>
          <a:noFill/>
          <a:ln w="28575">
            <a:solidFill>
              <a:srgbClr val="00FFFF"/>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5" name="Line 28"/>
          <p:cNvSpPr>
            <a:spLocks noChangeShapeType="1"/>
          </p:cNvSpPr>
          <p:nvPr/>
        </p:nvSpPr>
        <p:spPr bwMode="auto">
          <a:xfrm>
            <a:off x="5219700" y="2133600"/>
            <a:ext cx="1368425" cy="142875"/>
          </a:xfrm>
          <a:prstGeom prst="line">
            <a:avLst/>
          </a:prstGeom>
          <a:noFill/>
          <a:ln w="28575">
            <a:solidFill>
              <a:srgbClr val="FF0000"/>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6" name="Line 29"/>
          <p:cNvSpPr>
            <a:spLocks noChangeShapeType="1"/>
          </p:cNvSpPr>
          <p:nvPr/>
        </p:nvSpPr>
        <p:spPr bwMode="auto">
          <a:xfrm flipV="1">
            <a:off x="5219700" y="1700213"/>
            <a:ext cx="792163" cy="433387"/>
          </a:xfrm>
          <a:prstGeom prst="line">
            <a:avLst/>
          </a:prstGeom>
          <a:noFill/>
          <a:ln w="28575">
            <a:solidFill>
              <a:srgbClr val="FF0000"/>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7" name="Line 30"/>
          <p:cNvSpPr>
            <a:spLocks noChangeShapeType="1"/>
          </p:cNvSpPr>
          <p:nvPr/>
        </p:nvSpPr>
        <p:spPr bwMode="auto">
          <a:xfrm flipV="1">
            <a:off x="4572000" y="1412875"/>
            <a:ext cx="720725" cy="433388"/>
          </a:xfrm>
          <a:prstGeom prst="line">
            <a:avLst/>
          </a:prstGeom>
          <a:noFill/>
          <a:ln w="28575">
            <a:solidFill>
              <a:srgbClr val="FF0000"/>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8" name="Line 31"/>
          <p:cNvSpPr>
            <a:spLocks noChangeShapeType="1"/>
          </p:cNvSpPr>
          <p:nvPr/>
        </p:nvSpPr>
        <p:spPr bwMode="auto">
          <a:xfrm flipH="1" flipV="1">
            <a:off x="4140200" y="1484313"/>
            <a:ext cx="431800" cy="360362"/>
          </a:xfrm>
          <a:prstGeom prst="line">
            <a:avLst/>
          </a:prstGeom>
          <a:noFill/>
          <a:ln w="28575">
            <a:solidFill>
              <a:srgbClr val="FF0000"/>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19" name="Line 32"/>
          <p:cNvSpPr>
            <a:spLocks noChangeShapeType="1"/>
          </p:cNvSpPr>
          <p:nvPr/>
        </p:nvSpPr>
        <p:spPr bwMode="auto">
          <a:xfrm flipH="1" flipV="1">
            <a:off x="971550" y="1412875"/>
            <a:ext cx="1008063" cy="504825"/>
          </a:xfrm>
          <a:prstGeom prst="line">
            <a:avLst/>
          </a:prstGeom>
          <a:noFill/>
          <a:ln w="28575">
            <a:solidFill>
              <a:schemeClr val="hlink"/>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sp>
        <p:nvSpPr>
          <p:cNvPr id="12320" name="Line 33"/>
          <p:cNvSpPr>
            <a:spLocks noChangeShapeType="1"/>
          </p:cNvSpPr>
          <p:nvPr/>
        </p:nvSpPr>
        <p:spPr bwMode="auto">
          <a:xfrm flipV="1">
            <a:off x="1979613" y="1412875"/>
            <a:ext cx="647700" cy="504825"/>
          </a:xfrm>
          <a:prstGeom prst="line">
            <a:avLst/>
          </a:prstGeom>
          <a:noFill/>
          <a:ln w="28575">
            <a:solidFill>
              <a:schemeClr val="hlink"/>
            </a:solidFill>
            <a:round/>
            <a:headEnd/>
            <a:tailEnd/>
          </a:ln>
          <a:extLst>
            <a:ext uri="{909E8E84-426E-40dd-AFC4-6F175D3DCCD1}">
              <a14:hiddenFill xmlns:a14="http://schemas.microsoft.com/office/drawing/2010/main" xmlns="">
                <a:noFill/>
              </a14:hiddenFill>
            </a:ext>
          </a:extLst>
        </p:spPr>
        <p:txBody>
          <a:bodyPr/>
          <a:lstStyle/>
          <a:p>
            <a:endParaRPr lang="es-ES">
              <a:solidFill>
                <a:schemeClr val="bg2"/>
              </a:solidFill>
              <a:latin typeface="Calibri"/>
              <a:cs typeface="Calibri"/>
            </a:endParaRPr>
          </a:p>
        </p:txBody>
      </p:sp>
      <p:pic>
        <p:nvPicPr>
          <p:cNvPr id="12322" name="Picture 36" descr="Untitled-1 copy"/>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103492" y="836240"/>
            <a:ext cx="788988" cy="1944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Imagen 1"/>
          <p:cNvPicPr>
            <a:picLocks noChangeAspect="1"/>
          </p:cNvPicPr>
          <p:nvPr/>
        </p:nvPicPr>
        <p:blipFill>
          <a:blip r:embed="rId6" cstate="print"/>
          <a:stretch>
            <a:fillRect/>
          </a:stretch>
        </p:blipFill>
        <p:spPr>
          <a:xfrm>
            <a:off x="6101120" y="116632"/>
            <a:ext cx="1452591" cy="1175791"/>
          </a:xfrm>
          <a:prstGeom prst="rect">
            <a:avLst/>
          </a:prstGeom>
        </p:spPr>
      </p:pic>
      <p:pic>
        <p:nvPicPr>
          <p:cNvPr id="3" name="Imagen 2"/>
          <p:cNvPicPr>
            <a:picLocks noChangeAspect="1"/>
          </p:cNvPicPr>
          <p:nvPr/>
        </p:nvPicPr>
        <p:blipFill>
          <a:blip r:embed="rId7" cstate="print"/>
          <a:stretch>
            <a:fillRect/>
          </a:stretch>
        </p:blipFill>
        <p:spPr>
          <a:xfrm>
            <a:off x="5292080" y="3789040"/>
            <a:ext cx="1017225" cy="739800"/>
          </a:xfrm>
          <a:prstGeom prst="rect">
            <a:avLst/>
          </a:prstGeom>
        </p:spPr>
      </p:pic>
      <p:pic>
        <p:nvPicPr>
          <p:cNvPr id="4" name="Imagen 3"/>
          <p:cNvPicPr>
            <a:picLocks noChangeAspect="1"/>
          </p:cNvPicPr>
          <p:nvPr/>
        </p:nvPicPr>
        <p:blipFill>
          <a:blip r:embed="rId8" cstate="print"/>
          <a:stretch>
            <a:fillRect/>
          </a:stretch>
        </p:blipFill>
        <p:spPr>
          <a:xfrm>
            <a:off x="4499992" y="5278165"/>
            <a:ext cx="1656184" cy="1391195"/>
          </a:xfrm>
          <a:prstGeom prst="rect">
            <a:avLst/>
          </a:prstGeom>
        </p:spPr>
      </p:pic>
      <p:pic>
        <p:nvPicPr>
          <p:cNvPr id="5" name="Imagen 4"/>
          <p:cNvPicPr>
            <a:picLocks noChangeAspect="1"/>
          </p:cNvPicPr>
          <p:nvPr/>
        </p:nvPicPr>
        <p:blipFill>
          <a:blip r:embed="rId9" cstate="print"/>
          <a:stretch>
            <a:fillRect/>
          </a:stretch>
        </p:blipFill>
        <p:spPr>
          <a:xfrm>
            <a:off x="6588224" y="5227400"/>
            <a:ext cx="2016224" cy="1297944"/>
          </a:xfrm>
          <a:prstGeom prst="rect">
            <a:avLst/>
          </a:prstGeom>
        </p:spPr>
      </p:pic>
      <p:pic>
        <p:nvPicPr>
          <p:cNvPr id="6" name="Imagen 5"/>
          <p:cNvPicPr>
            <a:picLocks noChangeAspect="1"/>
          </p:cNvPicPr>
          <p:nvPr/>
        </p:nvPicPr>
        <p:blipFill>
          <a:blip r:embed="rId10" cstate="print"/>
          <a:stretch>
            <a:fillRect/>
          </a:stretch>
        </p:blipFill>
        <p:spPr>
          <a:xfrm>
            <a:off x="2555453" y="2492896"/>
            <a:ext cx="1224459" cy="918344"/>
          </a:xfrm>
          <a:prstGeom prst="rect">
            <a:avLst/>
          </a:prstGeom>
        </p:spPr>
      </p:pic>
      <p:pic>
        <p:nvPicPr>
          <p:cNvPr id="7" name="Imagen 6"/>
          <p:cNvPicPr>
            <a:picLocks noChangeAspect="1"/>
          </p:cNvPicPr>
          <p:nvPr/>
        </p:nvPicPr>
        <p:blipFill>
          <a:blip r:embed="rId11" cstate="print"/>
          <a:stretch>
            <a:fillRect/>
          </a:stretch>
        </p:blipFill>
        <p:spPr>
          <a:xfrm>
            <a:off x="1311920" y="44624"/>
            <a:ext cx="1171848" cy="752913"/>
          </a:xfrm>
          <a:prstGeom prst="rect">
            <a:avLst/>
          </a:prstGeom>
        </p:spPr>
      </p:pic>
      <p:pic>
        <p:nvPicPr>
          <p:cNvPr id="8" name="Imagen 7"/>
          <p:cNvPicPr>
            <a:picLocks noChangeAspect="1"/>
          </p:cNvPicPr>
          <p:nvPr/>
        </p:nvPicPr>
        <p:blipFill>
          <a:blip r:embed="rId12" cstate="print"/>
          <a:stretch>
            <a:fillRect/>
          </a:stretch>
        </p:blipFill>
        <p:spPr>
          <a:xfrm>
            <a:off x="107504" y="5157192"/>
            <a:ext cx="1383928" cy="1383928"/>
          </a:xfrm>
          <a:prstGeom prst="rect">
            <a:avLst/>
          </a:prstGeom>
        </p:spPr>
      </p:pic>
    </p:spTree>
    <p:extLst>
      <p:ext uri="{BB962C8B-B14F-4D97-AF65-F5344CB8AC3E}">
        <p14:creationId xmlns:p14="http://schemas.microsoft.com/office/powerpoint/2010/main" xmlns="" val="20807030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5602" name="Line 29"/>
          <p:cNvSpPr>
            <a:spLocks noChangeShapeType="1"/>
          </p:cNvSpPr>
          <p:nvPr/>
        </p:nvSpPr>
        <p:spPr bwMode="auto">
          <a:xfrm flipV="1">
            <a:off x="4643438" y="4652640"/>
            <a:ext cx="0" cy="1512888"/>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03" name="Text Box 6"/>
          <p:cNvSpPr txBox="1">
            <a:spLocks noChangeArrowheads="1"/>
          </p:cNvSpPr>
          <p:nvPr/>
        </p:nvSpPr>
        <p:spPr bwMode="auto">
          <a:xfrm>
            <a:off x="4067175" y="6117903"/>
            <a:ext cx="1216198" cy="430887"/>
          </a:xfrm>
          <a:prstGeom prst="rect">
            <a:avLst/>
          </a:prstGeom>
          <a:solidFill>
            <a:srgbClr val="FF6600"/>
          </a:solidFill>
          <a:ln w="28575">
            <a:solidFill>
              <a:srgbClr val="FFFF66"/>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dirty="0" err="1">
                <a:latin typeface="Calibri"/>
                <a:cs typeface="Calibri"/>
              </a:rPr>
              <a:t>Protozoa</a:t>
            </a:r>
            <a:endParaRPr lang="es-MX" sz="2200" dirty="0">
              <a:latin typeface="Calibri"/>
              <a:cs typeface="Calibri"/>
            </a:endParaRPr>
          </a:p>
        </p:txBody>
      </p:sp>
      <p:sp>
        <p:nvSpPr>
          <p:cNvPr id="25604" name="Text Box 7"/>
          <p:cNvSpPr txBox="1">
            <a:spLocks noChangeArrowheads="1"/>
          </p:cNvSpPr>
          <p:nvPr/>
        </p:nvSpPr>
        <p:spPr bwMode="auto">
          <a:xfrm>
            <a:off x="4067175" y="5517828"/>
            <a:ext cx="1149110" cy="430887"/>
          </a:xfrm>
          <a:prstGeom prst="rect">
            <a:avLst/>
          </a:prstGeom>
          <a:solidFill>
            <a:schemeClr val="fo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Gástrula</a:t>
            </a:r>
          </a:p>
        </p:txBody>
      </p:sp>
      <p:sp>
        <p:nvSpPr>
          <p:cNvPr id="25605" name="Text Box 8"/>
          <p:cNvSpPr txBox="1">
            <a:spLocks noChangeArrowheads="1"/>
          </p:cNvSpPr>
          <p:nvPr/>
        </p:nvSpPr>
        <p:spPr bwMode="auto">
          <a:xfrm>
            <a:off x="5651500" y="5589265"/>
            <a:ext cx="1129686" cy="430887"/>
          </a:xfrm>
          <a:prstGeom prst="rect">
            <a:avLst/>
          </a:prstGeom>
          <a:solidFill>
            <a:srgbClr val="CC66FF"/>
          </a:solidFill>
          <a:ln w="28575">
            <a:solidFill>
              <a:srgbClr val="FFCCFF"/>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dirty="0" err="1">
                <a:latin typeface="Calibri"/>
                <a:cs typeface="Calibri"/>
              </a:rPr>
              <a:t>Cnidaria</a:t>
            </a:r>
            <a:endParaRPr lang="es-MX" sz="2200" dirty="0">
              <a:latin typeface="Calibri"/>
              <a:cs typeface="Calibri"/>
            </a:endParaRPr>
          </a:p>
        </p:txBody>
      </p:sp>
      <p:sp>
        <p:nvSpPr>
          <p:cNvPr id="25606" name="Text Box 9"/>
          <p:cNvSpPr txBox="1">
            <a:spLocks noChangeArrowheads="1"/>
          </p:cNvSpPr>
          <p:nvPr/>
        </p:nvSpPr>
        <p:spPr bwMode="auto">
          <a:xfrm>
            <a:off x="1476375" y="5876603"/>
            <a:ext cx="2099916" cy="430887"/>
          </a:xfrm>
          <a:prstGeom prst="rect">
            <a:avLst/>
          </a:prstGeom>
          <a:solidFill>
            <a:srgbClr val="CC66FF"/>
          </a:solidFill>
          <a:ln w="28575">
            <a:solidFill>
              <a:srgbClr val="FFCCFF"/>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dirty="0" err="1">
                <a:latin typeface="Calibri"/>
                <a:cs typeface="Calibri"/>
              </a:rPr>
              <a:t>Archeocyathidos</a:t>
            </a:r>
            <a:endParaRPr lang="es-MX" sz="2200" dirty="0">
              <a:latin typeface="Calibri"/>
              <a:cs typeface="Calibri"/>
            </a:endParaRPr>
          </a:p>
        </p:txBody>
      </p:sp>
      <p:sp>
        <p:nvSpPr>
          <p:cNvPr id="25607" name="Text Box 10"/>
          <p:cNvSpPr txBox="1">
            <a:spLocks noChangeArrowheads="1"/>
          </p:cNvSpPr>
          <p:nvPr/>
        </p:nvSpPr>
        <p:spPr bwMode="auto">
          <a:xfrm>
            <a:off x="2411413" y="5301928"/>
            <a:ext cx="1190989" cy="430887"/>
          </a:xfrm>
          <a:prstGeom prst="rect">
            <a:avLst/>
          </a:prstGeom>
          <a:solidFill>
            <a:srgbClr val="CC66FF"/>
          </a:solidFill>
          <a:ln w="28575">
            <a:solidFill>
              <a:srgbClr val="FFCCFF"/>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dirty="0">
                <a:latin typeface="Calibri"/>
                <a:cs typeface="Calibri"/>
              </a:rPr>
              <a:t>Esponjas</a:t>
            </a:r>
          </a:p>
        </p:txBody>
      </p:sp>
      <p:sp>
        <p:nvSpPr>
          <p:cNvPr id="25608" name="Text Box 11"/>
          <p:cNvSpPr txBox="1">
            <a:spLocks noChangeArrowheads="1"/>
          </p:cNvSpPr>
          <p:nvPr/>
        </p:nvSpPr>
        <p:spPr bwMode="auto">
          <a:xfrm>
            <a:off x="3784600" y="4941565"/>
            <a:ext cx="1704551" cy="430887"/>
          </a:xfrm>
          <a:prstGeom prst="rect">
            <a:avLst/>
          </a:prstGeom>
          <a:solidFill>
            <a:srgbClr val="CC66FF"/>
          </a:solidFill>
          <a:ln w="28575">
            <a:solidFill>
              <a:srgbClr val="FFCCFF"/>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dirty="0">
                <a:latin typeface="Calibri"/>
                <a:cs typeface="Calibri"/>
              </a:rPr>
              <a:t>Celenterados</a:t>
            </a:r>
          </a:p>
        </p:txBody>
      </p:sp>
      <p:sp>
        <p:nvSpPr>
          <p:cNvPr id="25609" name="Text Box 14"/>
          <p:cNvSpPr txBox="1">
            <a:spLocks noChangeArrowheads="1"/>
          </p:cNvSpPr>
          <p:nvPr/>
        </p:nvSpPr>
        <p:spPr bwMode="auto">
          <a:xfrm>
            <a:off x="6443663" y="4632003"/>
            <a:ext cx="18415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s-MX" sz="1400">
              <a:solidFill>
                <a:srgbClr val="808080"/>
              </a:solidFill>
              <a:latin typeface="Calibri"/>
              <a:cs typeface="Calibri"/>
            </a:endParaRPr>
          </a:p>
        </p:txBody>
      </p:sp>
      <p:sp>
        <p:nvSpPr>
          <p:cNvPr id="25610" name="Text Box 15"/>
          <p:cNvSpPr txBox="1">
            <a:spLocks noChangeArrowheads="1"/>
          </p:cNvSpPr>
          <p:nvPr/>
        </p:nvSpPr>
        <p:spPr bwMode="auto">
          <a:xfrm>
            <a:off x="6227763" y="3860478"/>
            <a:ext cx="178111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1400" dirty="0">
                <a:solidFill>
                  <a:srgbClr val="66FFFF"/>
                </a:solidFill>
                <a:latin typeface="Calibri"/>
                <a:cs typeface="Calibri"/>
              </a:rPr>
              <a:t>(Segmentación radial)</a:t>
            </a:r>
          </a:p>
        </p:txBody>
      </p:sp>
      <p:sp>
        <p:nvSpPr>
          <p:cNvPr id="25611" name="Text Box 16"/>
          <p:cNvSpPr txBox="1">
            <a:spLocks noChangeArrowheads="1"/>
          </p:cNvSpPr>
          <p:nvPr/>
        </p:nvSpPr>
        <p:spPr bwMode="auto">
          <a:xfrm>
            <a:off x="1258888" y="3844603"/>
            <a:ext cx="185466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1400" dirty="0">
                <a:solidFill>
                  <a:srgbClr val="66FFFF"/>
                </a:solidFill>
                <a:latin typeface="Calibri"/>
                <a:cs typeface="Calibri"/>
              </a:rPr>
              <a:t>(Segmentación espiral)</a:t>
            </a:r>
          </a:p>
        </p:txBody>
      </p:sp>
      <p:sp>
        <p:nvSpPr>
          <p:cNvPr id="25612" name="Line 30"/>
          <p:cNvSpPr>
            <a:spLocks noChangeShapeType="1"/>
          </p:cNvSpPr>
          <p:nvPr/>
        </p:nvSpPr>
        <p:spPr bwMode="auto">
          <a:xfrm flipV="1">
            <a:off x="3563938" y="5733728"/>
            <a:ext cx="503237" cy="360362"/>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13" name="Line 31"/>
          <p:cNvSpPr>
            <a:spLocks noChangeShapeType="1"/>
          </p:cNvSpPr>
          <p:nvPr/>
        </p:nvSpPr>
        <p:spPr bwMode="auto">
          <a:xfrm>
            <a:off x="3635375" y="5517828"/>
            <a:ext cx="431800" cy="215900"/>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14" name="Line 32"/>
          <p:cNvSpPr>
            <a:spLocks noChangeShapeType="1"/>
          </p:cNvSpPr>
          <p:nvPr/>
        </p:nvSpPr>
        <p:spPr bwMode="auto">
          <a:xfrm flipV="1">
            <a:off x="5219700" y="5805165"/>
            <a:ext cx="431800" cy="0"/>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15" name="Line 33"/>
          <p:cNvSpPr>
            <a:spLocks noChangeShapeType="1"/>
          </p:cNvSpPr>
          <p:nvPr/>
        </p:nvSpPr>
        <p:spPr bwMode="auto">
          <a:xfrm>
            <a:off x="3059113" y="3789040"/>
            <a:ext cx="865187" cy="576263"/>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16" name="Line 34"/>
          <p:cNvSpPr>
            <a:spLocks noChangeShapeType="1"/>
          </p:cNvSpPr>
          <p:nvPr/>
        </p:nvSpPr>
        <p:spPr bwMode="auto">
          <a:xfrm flipV="1">
            <a:off x="5364163" y="3789040"/>
            <a:ext cx="792162" cy="576263"/>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17" name="Line 35"/>
          <p:cNvSpPr>
            <a:spLocks noChangeShapeType="1"/>
          </p:cNvSpPr>
          <p:nvPr/>
        </p:nvSpPr>
        <p:spPr bwMode="auto">
          <a:xfrm flipH="1" flipV="1">
            <a:off x="1835150" y="2996878"/>
            <a:ext cx="73025" cy="360362"/>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18" name="Line 36"/>
          <p:cNvSpPr>
            <a:spLocks noChangeShapeType="1"/>
          </p:cNvSpPr>
          <p:nvPr/>
        </p:nvSpPr>
        <p:spPr bwMode="auto">
          <a:xfrm flipV="1">
            <a:off x="1835150" y="2349178"/>
            <a:ext cx="0" cy="215900"/>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19" name="Line 37"/>
          <p:cNvSpPr>
            <a:spLocks noChangeShapeType="1"/>
          </p:cNvSpPr>
          <p:nvPr/>
        </p:nvSpPr>
        <p:spPr bwMode="auto">
          <a:xfrm flipH="1" flipV="1">
            <a:off x="1476375" y="1628453"/>
            <a:ext cx="431800" cy="288925"/>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20" name="Line 38"/>
          <p:cNvSpPr>
            <a:spLocks noChangeShapeType="1"/>
          </p:cNvSpPr>
          <p:nvPr/>
        </p:nvSpPr>
        <p:spPr bwMode="auto">
          <a:xfrm flipH="1">
            <a:off x="1979613" y="1628453"/>
            <a:ext cx="647700" cy="288925"/>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21" name="Line 39"/>
          <p:cNvSpPr>
            <a:spLocks noChangeShapeType="1"/>
          </p:cNvSpPr>
          <p:nvPr/>
        </p:nvSpPr>
        <p:spPr bwMode="auto">
          <a:xfrm flipH="1" flipV="1">
            <a:off x="4211638" y="2060253"/>
            <a:ext cx="1008062" cy="504825"/>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22" name="Line 40"/>
          <p:cNvSpPr>
            <a:spLocks noChangeShapeType="1"/>
          </p:cNvSpPr>
          <p:nvPr/>
        </p:nvSpPr>
        <p:spPr bwMode="auto">
          <a:xfrm flipH="1" flipV="1">
            <a:off x="5148263" y="1412553"/>
            <a:ext cx="71437" cy="1152525"/>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23" name="Line 41"/>
          <p:cNvSpPr>
            <a:spLocks noChangeShapeType="1"/>
          </p:cNvSpPr>
          <p:nvPr/>
        </p:nvSpPr>
        <p:spPr bwMode="auto">
          <a:xfrm flipH="1">
            <a:off x="5219700" y="1917378"/>
            <a:ext cx="431800" cy="647700"/>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24" name="Line 42"/>
          <p:cNvSpPr>
            <a:spLocks noChangeShapeType="1"/>
          </p:cNvSpPr>
          <p:nvPr/>
        </p:nvSpPr>
        <p:spPr bwMode="auto">
          <a:xfrm flipH="1">
            <a:off x="5219700" y="2276153"/>
            <a:ext cx="720725" cy="288925"/>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25" name="Line 43"/>
          <p:cNvSpPr>
            <a:spLocks noChangeShapeType="1"/>
          </p:cNvSpPr>
          <p:nvPr/>
        </p:nvSpPr>
        <p:spPr bwMode="auto">
          <a:xfrm flipH="1" flipV="1">
            <a:off x="5795963" y="2996878"/>
            <a:ext cx="1081087" cy="360362"/>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26" name="Line 44"/>
          <p:cNvSpPr>
            <a:spLocks noChangeShapeType="1"/>
          </p:cNvSpPr>
          <p:nvPr/>
        </p:nvSpPr>
        <p:spPr bwMode="auto">
          <a:xfrm flipV="1">
            <a:off x="6877050" y="2996878"/>
            <a:ext cx="863600" cy="360362"/>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27" name="Line 45"/>
          <p:cNvSpPr>
            <a:spLocks noChangeShapeType="1"/>
          </p:cNvSpPr>
          <p:nvPr/>
        </p:nvSpPr>
        <p:spPr bwMode="auto">
          <a:xfrm flipV="1">
            <a:off x="7812088" y="1917378"/>
            <a:ext cx="215900" cy="647700"/>
          </a:xfrm>
          <a:prstGeom prst="line">
            <a:avLst/>
          </a:prstGeom>
          <a:noFill/>
          <a:ln w="2857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s-ES">
              <a:solidFill>
                <a:srgbClr val="808080"/>
              </a:solidFill>
              <a:latin typeface="Calibri"/>
              <a:cs typeface="Calibri"/>
            </a:endParaRPr>
          </a:p>
        </p:txBody>
      </p:sp>
      <p:sp>
        <p:nvSpPr>
          <p:cNvPr id="25628" name="Text Box 12"/>
          <p:cNvSpPr txBox="1">
            <a:spLocks noChangeArrowheads="1"/>
          </p:cNvSpPr>
          <p:nvPr/>
        </p:nvSpPr>
        <p:spPr bwMode="auto">
          <a:xfrm>
            <a:off x="3924300" y="4365303"/>
            <a:ext cx="1456862" cy="430887"/>
          </a:xfrm>
          <a:prstGeom prst="rect">
            <a:avLst/>
          </a:prstGeom>
          <a:solidFill>
            <a:schemeClr val="fo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Celomados</a:t>
            </a:r>
          </a:p>
        </p:txBody>
      </p:sp>
      <p:sp>
        <p:nvSpPr>
          <p:cNvPr id="25629" name="Text Box 13"/>
          <p:cNvSpPr txBox="1">
            <a:spLocks noChangeArrowheads="1"/>
          </p:cNvSpPr>
          <p:nvPr/>
        </p:nvSpPr>
        <p:spPr bwMode="auto">
          <a:xfrm>
            <a:off x="6156325" y="3357240"/>
            <a:ext cx="2250348" cy="430887"/>
          </a:xfrm>
          <a:prstGeom prst="rect">
            <a:avLst/>
          </a:prstGeom>
          <a:solidFill>
            <a:schemeClr val="fo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Deuterostomados</a:t>
            </a:r>
          </a:p>
        </p:txBody>
      </p:sp>
      <p:sp>
        <p:nvSpPr>
          <p:cNvPr id="25630" name="Text Box 17"/>
          <p:cNvSpPr txBox="1">
            <a:spLocks noChangeArrowheads="1"/>
          </p:cNvSpPr>
          <p:nvPr/>
        </p:nvSpPr>
        <p:spPr bwMode="auto">
          <a:xfrm>
            <a:off x="1258888" y="3357240"/>
            <a:ext cx="1942321" cy="430887"/>
          </a:xfrm>
          <a:prstGeom prst="rect">
            <a:avLst/>
          </a:prstGeom>
          <a:solidFill>
            <a:schemeClr val="fo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Protostomados</a:t>
            </a:r>
          </a:p>
        </p:txBody>
      </p:sp>
      <p:sp>
        <p:nvSpPr>
          <p:cNvPr id="25631" name="Text Box 18"/>
          <p:cNvSpPr txBox="1">
            <a:spLocks noChangeArrowheads="1"/>
          </p:cNvSpPr>
          <p:nvPr/>
        </p:nvSpPr>
        <p:spPr bwMode="auto">
          <a:xfrm>
            <a:off x="1116013" y="2565078"/>
            <a:ext cx="1516511" cy="430887"/>
          </a:xfrm>
          <a:prstGeom prst="rect">
            <a:avLst/>
          </a:prstGeom>
          <a:solidFill>
            <a:schemeClr val="fo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Hiponeuros</a:t>
            </a:r>
          </a:p>
        </p:txBody>
      </p:sp>
      <p:sp>
        <p:nvSpPr>
          <p:cNvPr id="25632" name="Text Box 19"/>
          <p:cNvSpPr txBox="1">
            <a:spLocks noChangeArrowheads="1"/>
          </p:cNvSpPr>
          <p:nvPr/>
        </p:nvSpPr>
        <p:spPr bwMode="auto">
          <a:xfrm>
            <a:off x="4427538" y="2565078"/>
            <a:ext cx="1526980" cy="430887"/>
          </a:xfrm>
          <a:prstGeom prst="rect">
            <a:avLst/>
          </a:prstGeom>
          <a:solidFill>
            <a:schemeClr val="fo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Cicloneuros</a:t>
            </a:r>
          </a:p>
        </p:txBody>
      </p:sp>
      <p:sp>
        <p:nvSpPr>
          <p:cNvPr id="25633" name="Text Box 20"/>
          <p:cNvSpPr txBox="1">
            <a:spLocks noChangeArrowheads="1"/>
          </p:cNvSpPr>
          <p:nvPr/>
        </p:nvSpPr>
        <p:spPr bwMode="auto">
          <a:xfrm>
            <a:off x="7164388" y="2565078"/>
            <a:ext cx="1329711" cy="430887"/>
          </a:xfrm>
          <a:prstGeom prst="rect">
            <a:avLst/>
          </a:prstGeom>
          <a:solidFill>
            <a:schemeClr val="folHlink"/>
          </a:solidFill>
          <a:ln w="28575">
            <a:solidFill>
              <a:schemeClr val="hlink"/>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Epineuros</a:t>
            </a:r>
          </a:p>
        </p:txBody>
      </p:sp>
      <p:sp>
        <p:nvSpPr>
          <p:cNvPr id="25634" name="Text Box 21"/>
          <p:cNvSpPr txBox="1">
            <a:spLocks noChangeArrowheads="1"/>
          </p:cNvSpPr>
          <p:nvPr/>
        </p:nvSpPr>
        <p:spPr bwMode="auto">
          <a:xfrm>
            <a:off x="7380288" y="1485578"/>
            <a:ext cx="1272955" cy="430887"/>
          </a:xfrm>
          <a:prstGeom prst="rect">
            <a:avLst/>
          </a:prstGeom>
          <a:solidFill>
            <a:srgbClr val="00CCFF"/>
          </a:solidFill>
          <a:ln w="28575">
            <a:solidFill>
              <a:srgbClr val="66FFFF"/>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Cordados</a:t>
            </a:r>
          </a:p>
        </p:txBody>
      </p:sp>
      <p:sp>
        <p:nvSpPr>
          <p:cNvPr id="25635" name="Text Box 22"/>
          <p:cNvSpPr txBox="1">
            <a:spLocks noChangeArrowheads="1"/>
          </p:cNvSpPr>
          <p:nvPr/>
        </p:nvSpPr>
        <p:spPr bwMode="auto">
          <a:xfrm>
            <a:off x="5940425" y="2060253"/>
            <a:ext cx="1108334" cy="430887"/>
          </a:xfrm>
          <a:prstGeom prst="rect">
            <a:avLst/>
          </a:prstGeom>
          <a:solidFill>
            <a:srgbClr val="FFFF66"/>
          </a:solidFill>
          <a:ln w="28575">
            <a:solidFill>
              <a:srgbClr val="FFFF99"/>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Bryozoa</a:t>
            </a:r>
          </a:p>
        </p:txBody>
      </p:sp>
      <p:sp>
        <p:nvSpPr>
          <p:cNvPr id="25636" name="Text Box 23"/>
          <p:cNvSpPr txBox="1">
            <a:spLocks noChangeArrowheads="1"/>
          </p:cNvSpPr>
          <p:nvPr/>
        </p:nvSpPr>
        <p:spPr bwMode="auto">
          <a:xfrm>
            <a:off x="5435600" y="1485578"/>
            <a:ext cx="1785966" cy="430887"/>
          </a:xfrm>
          <a:prstGeom prst="rect">
            <a:avLst/>
          </a:prstGeom>
          <a:solidFill>
            <a:srgbClr val="FFFF66"/>
          </a:solidFill>
          <a:ln w="28575">
            <a:solidFill>
              <a:srgbClr val="FFFF99"/>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Braquiópodos</a:t>
            </a:r>
          </a:p>
        </p:txBody>
      </p:sp>
      <p:sp>
        <p:nvSpPr>
          <p:cNvPr id="25637" name="Text Box 24"/>
          <p:cNvSpPr txBox="1">
            <a:spLocks noChangeArrowheads="1"/>
          </p:cNvSpPr>
          <p:nvPr/>
        </p:nvSpPr>
        <p:spPr bwMode="auto">
          <a:xfrm>
            <a:off x="4140200" y="980753"/>
            <a:ext cx="1852090" cy="430887"/>
          </a:xfrm>
          <a:prstGeom prst="rect">
            <a:avLst/>
          </a:prstGeom>
          <a:solidFill>
            <a:srgbClr val="FFFF66"/>
          </a:solidFill>
          <a:ln w="28575">
            <a:solidFill>
              <a:srgbClr val="FFFF99"/>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Equinodermos</a:t>
            </a:r>
          </a:p>
        </p:txBody>
      </p:sp>
      <p:sp>
        <p:nvSpPr>
          <p:cNvPr id="25638" name="Text Box 25"/>
          <p:cNvSpPr txBox="1">
            <a:spLocks noChangeArrowheads="1"/>
          </p:cNvSpPr>
          <p:nvPr/>
        </p:nvSpPr>
        <p:spPr bwMode="auto">
          <a:xfrm>
            <a:off x="3635375" y="1628453"/>
            <a:ext cx="1470775" cy="430887"/>
          </a:xfrm>
          <a:prstGeom prst="rect">
            <a:avLst/>
          </a:prstGeom>
          <a:solidFill>
            <a:srgbClr val="FFFF66"/>
          </a:solidFill>
          <a:ln w="28575">
            <a:solidFill>
              <a:srgbClr val="FFFF99"/>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Graptolitos</a:t>
            </a:r>
          </a:p>
        </p:txBody>
      </p:sp>
      <p:sp>
        <p:nvSpPr>
          <p:cNvPr id="25639" name="Text Box 26"/>
          <p:cNvSpPr txBox="1">
            <a:spLocks noChangeArrowheads="1"/>
          </p:cNvSpPr>
          <p:nvPr/>
        </p:nvSpPr>
        <p:spPr bwMode="auto">
          <a:xfrm>
            <a:off x="1403350" y="1917378"/>
            <a:ext cx="1173356" cy="430887"/>
          </a:xfrm>
          <a:prstGeom prst="rect">
            <a:avLst/>
          </a:prstGeom>
          <a:solidFill>
            <a:srgbClr val="FF9933"/>
          </a:solidFill>
          <a:ln w="28575">
            <a:solidFill>
              <a:srgbClr val="CCFF99"/>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Anélidos</a:t>
            </a:r>
          </a:p>
        </p:txBody>
      </p:sp>
      <p:sp>
        <p:nvSpPr>
          <p:cNvPr id="25640" name="Text Box 27"/>
          <p:cNvSpPr txBox="1">
            <a:spLocks noChangeArrowheads="1"/>
          </p:cNvSpPr>
          <p:nvPr/>
        </p:nvSpPr>
        <p:spPr bwMode="auto">
          <a:xfrm>
            <a:off x="684213" y="1196653"/>
            <a:ext cx="1492265" cy="430887"/>
          </a:xfrm>
          <a:prstGeom prst="rect">
            <a:avLst/>
          </a:prstGeom>
          <a:solidFill>
            <a:srgbClr val="FF9933"/>
          </a:solidFill>
          <a:ln w="28575">
            <a:solidFill>
              <a:srgbClr val="CCFF99"/>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Artrópodos</a:t>
            </a:r>
          </a:p>
        </p:txBody>
      </p:sp>
      <p:sp>
        <p:nvSpPr>
          <p:cNvPr id="25641" name="Text Box 28"/>
          <p:cNvSpPr txBox="1">
            <a:spLocks noChangeArrowheads="1"/>
          </p:cNvSpPr>
          <p:nvPr/>
        </p:nvSpPr>
        <p:spPr bwMode="auto">
          <a:xfrm>
            <a:off x="2339975" y="1196653"/>
            <a:ext cx="1276399" cy="430887"/>
          </a:xfrm>
          <a:prstGeom prst="rect">
            <a:avLst/>
          </a:prstGeom>
          <a:solidFill>
            <a:srgbClr val="FF9933"/>
          </a:solidFill>
          <a:ln w="28575">
            <a:solidFill>
              <a:srgbClr val="CCFF99"/>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200">
                <a:solidFill>
                  <a:srgbClr val="808080"/>
                </a:solidFill>
                <a:latin typeface="Calibri"/>
                <a:cs typeface="Calibri"/>
              </a:rPr>
              <a:t>Moluscos</a:t>
            </a:r>
          </a:p>
        </p:txBody>
      </p:sp>
      <p:pic>
        <p:nvPicPr>
          <p:cNvPr id="25642" name="Picture 50" descr="MPj02554890000[1]"/>
          <p:cNvPicPr>
            <a:picLocks noGrp="1" noChangeAspect="1" noChangeArrowheads="1"/>
          </p:cNvPicPr>
          <p:nvPr>
            <p:ph sz="quarter" idx="1"/>
          </p:nvPr>
        </p:nvPicPr>
        <p:blipFill>
          <a:blip r:embed="rId2" cstate="print">
            <a:extLst>
              <a:ext uri="{28A0092B-C50C-407E-A947-70E740481C1C}">
                <a14:useLocalDpi xmlns:a14="http://schemas.microsoft.com/office/drawing/2010/main" xmlns="" val="0"/>
              </a:ext>
            </a:extLst>
          </a:blip>
          <a:srcRect/>
          <a:stretch>
            <a:fillRect/>
          </a:stretch>
        </p:blipFill>
        <p:spPr>
          <a:xfrm>
            <a:off x="7236296" y="4581128"/>
            <a:ext cx="1304925" cy="1981200"/>
          </a:xfrm>
          <a:noFill/>
        </p:spPr>
      </p:pic>
      <p:pic>
        <p:nvPicPr>
          <p:cNvPr id="25643" name="Picture 52" descr="sponge"/>
          <p:cNvPicPr>
            <a:picLocks noGrp="1" noChangeAspect="1" noChangeArrowheads="1"/>
          </p:cNvPicPr>
          <p:nvPr>
            <p:ph sz="quarter" idx="2"/>
          </p:nvPr>
        </p:nvPicPr>
        <p:blipFill>
          <a:blip r:embed="rId3" cstate="print">
            <a:extLst>
              <a:ext uri="{28A0092B-C50C-407E-A947-70E740481C1C}">
                <a14:useLocalDpi xmlns:a14="http://schemas.microsoft.com/office/drawing/2010/main" xmlns="" val="0"/>
              </a:ext>
            </a:extLst>
          </a:blip>
          <a:srcRect/>
          <a:stretch>
            <a:fillRect/>
          </a:stretch>
        </p:blipFill>
        <p:spPr>
          <a:xfrm>
            <a:off x="539850" y="4365104"/>
            <a:ext cx="1439862" cy="1344613"/>
          </a:xfrm>
          <a:noFill/>
        </p:spPr>
      </p:pic>
      <p:pic>
        <p:nvPicPr>
          <p:cNvPr id="25644" name="Picture 55" descr="images"/>
          <p:cNvPicPr>
            <a:picLocks noGrp="1" noChangeAspect="1" noChangeArrowheads="1"/>
          </p:cNvPicPr>
          <p:nvPr>
            <p:ph sz="quarter" idx="3"/>
          </p:nvPr>
        </p:nvPicPr>
        <p:blipFill>
          <a:blip r:embed="rId4" cstate="print">
            <a:extLst>
              <a:ext uri="{28A0092B-C50C-407E-A947-70E740481C1C}">
                <a14:useLocalDpi xmlns:a14="http://schemas.microsoft.com/office/drawing/2010/main" xmlns="" val="0"/>
              </a:ext>
            </a:extLst>
          </a:blip>
          <a:srcRect/>
          <a:stretch>
            <a:fillRect/>
          </a:stretch>
        </p:blipFill>
        <p:spPr>
          <a:xfrm>
            <a:off x="107504" y="1844824"/>
            <a:ext cx="863551" cy="1007566"/>
          </a:xfrm>
          <a:noFill/>
        </p:spPr>
      </p:pic>
      <p:pic>
        <p:nvPicPr>
          <p:cNvPr id="2" name="Imagen 1"/>
          <p:cNvPicPr>
            <a:picLocks noChangeAspect="1"/>
          </p:cNvPicPr>
          <p:nvPr/>
        </p:nvPicPr>
        <p:blipFill rotWithShape="1">
          <a:blip r:embed="rId5" cstate="print"/>
          <a:srcRect l="15051" t="3308" r="18484" b="10062"/>
          <a:stretch/>
        </p:blipFill>
        <p:spPr>
          <a:xfrm>
            <a:off x="6084168" y="260648"/>
            <a:ext cx="994801" cy="973635"/>
          </a:xfrm>
          <a:prstGeom prst="rect">
            <a:avLst/>
          </a:prstGeom>
        </p:spPr>
      </p:pic>
      <p:pic>
        <p:nvPicPr>
          <p:cNvPr id="3" name="Imagen 2"/>
          <p:cNvPicPr>
            <a:picLocks noChangeAspect="1"/>
          </p:cNvPicPr>
          <p:nvPr/>
        </p:nvPicPr>
        <p:blipFill>
          <a:blip r:embed="rId6" cstate="print"/>
          <a:stretch>
            <a:fillRect/>
          </a:stretch>
        </p:blipFill>
        <p:spPr>
          <a:xfrm>
            <a:off x="7236296" y="404664"/>
            <a:ext cx="1662336" cy="934573"/>
          </a:xfrm>
          <a:prstGeom prst="rect">
            <a:avLst/>
          </a:prstGeom>
        </p:spPr>
      </p:pic>
      <p:pic>
        <p:nvPicPr>
          <p:cNvPr id="5" name="Imagen 4"/>
          <p:cNvPicPr>
            <a:picLocks noChangeAspect="1"/>
          </p:cNvPicPr>
          <p:nvPr/>
        </p:nvPicPr>
        <p:blipFill>
          <a:blip r:embed="rId7" cstate="print">
            <a:extLst>
              <a:ext uri="{BEBA8EAE-BF5A-486C-A8C5-ECC9F3942E4B}">
                <a14:imgProps xmlns:a14="http://schemas.microsoft.com/office/drawing/2010/main" xmlns="">
                  <a14:imgLayer r:embed="rId8">
                    <a14:imgEffect>
                      <a14:backgroundRemoval t="10000" b="88000" l="4706" r="100000"/>
                    </a14:imgEffect>
                  </a14:imgLayer>
                </a14:imgProps>
              </a:ext>
            </a:extLst>
          </a:blip>
          <a:stretch>
            <a:fillRect/>
          </a:stretch>
        </p:blipFill>
        <p:spPr>
          <a:xfrm>
            <a:off x="339987" y="260648"/>
            <a:ext cx="1783741" cy="1224136"/>
          </a:xfrm>
          <a:prstGeom prst="rect">
            <a:avLst/>
          </a:prstGeom>
        </p:spPr>
      </p:pic>
      <p:pic>
        <p:nvPicPr>
          <p:cNvPr id="7" name="Imagen 6"/>
          <p:cNvPicPr>
            <a:picLocks noChangeAspect="1"/>
          </p:cNvPicPr>
          <p:nvPr/>
        </p:nvPicPr>
        <p:blipFill>
          <a:blip r:embed="rId9" cstate="print">
            <a:extLst>
              <a:ext uri="{BEBA8EAE-BF5A-486C-A8C5-ECC9F3942E4B}">
                <a14:imgProps xmlns:a14="http://schemas.microsoft.com/office/drawing/2010/main" xmlns="">
                  <a14:imgLayer r:embed="rId10">
                    <a14:imgEffect>
                      <a14:backgroundRemoval t="376" b="96241" l="2667" r="95667"/>
                    </a14:imgEffect>
                  </a14:imgLayer>
                </a14:imgProps>
              </a:ext>
            </a:extLst>
          </a:blip>
          <a:stretch>
            <a:fillRect/>
          </a:stretch>
        </p:blipFill>
        <p:spPr>
          <a:xfrm>
            <a:off x="2411760" y="188640"/>
            <a:ext cx="1174092" cy="1041028"/>
          </a:xfrm>
          <a:prstGeom prst="rect">
            <a:avLst/>
          </a:prstGeom>
        </p:spPr>
      </p:pic>
      <p:pic>
        <p:nvPicPr>
          <p:cNvPr id="8" name="Imagen 7"/>
          <p:cNvPicPr>
            <a:picLocks noChangeAspect="1"/>
          </p:cNvPicPr>
          <p:nvPr/>
        </p:nvPicPr>
        <p:blipFill>
          <a:blip r:embed="rId11" cstate="print"/>
          <a:stretch>
            <a:fillRect/>
          </a:stretch>
        </p:blipFill>
        <p:spPr>
          <a:xfrm>
            <a:off x="2915816" y="2204864"/>
            <a:ext cx="1152128" cy="855706"/>
          </a:xfrm>
          <a:prstGeom prst="rect">
            <a:avLst/>
          </a:prstGeom>
        </p:spPr>
      </p:pic>
      <p:pic>
        <p:nvPicPr>
          <p:cNvPr id="9" name="Imagen 8"/>
          <p:cNvPicPr>
            <a:picLocks noChangeAspect="1"/>
          </p:cNvPicPr>
          <p:nvPr/>
        </p:nvPicPr>
        <p:blipFill rotWithShape="1">
          <a:blip r:embed="rId12" cstate="print"/>
          <a:srcRect l="5000" t="4834" r="18611"/>
          <a:stretch/>
        </p:blipFill>
        <p:spPr>
          <a:xfrm>
            <a:off x="5724128" y="4360653"/>
            <a:ext cx="1080120" cy="1113505"/>
          </a:xfrm>
          <a:prstGeom prst="rect">
            <a:avLst/>
          </a:prstGeom>
        </p:spPr>
      </p:pic>
    </p:spTree>
    <p:extLst>
      <p:ext uri="{BB962C8B-B14F-4D97-AF65-F5344CB8AC3E}">
        <p14:creationId xmlns:p14="http://schemas.microsoft.com/office/powerpoint/2010/main" xmlns="" val="211371315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3" name="Imagen 2" descr="img254.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17128" y="2999055"/>
            <a:ext cx="6709745" cy="3526289"/>
          </a:xfrm>
          <a:prstGeom prst="rect">
            <a:avLst/>
          </a:prstGeom>
          <a:ln w="76200" cmpd="sng">
            <a:solidFill>
              <a:srgbClr val="1BD9FE"/>
            </a:solidFill>
          </a:ln>
        </p:spPr>
      </p:pic>
      <p:pic>
        <p:nvPicPr>
          <p:cNvPr id="4" name="Imagen 3" descr="IMG_0251.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788024" y="360041"/>
            <a:ext cx="3966962" cy="2276871"/>
          </a:xfrm>
          <a:prstGeom prst="roundRect">
            <a:avLst/>
          </a:prstGeom>
        </p:spPr>
      </p:pic>
      <p:pic>
        <p:nvPicPr>
          <p:cNvPr id="5" name="Imagen 4" descr="IMG_0590.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67544" y="238174"/>
            <a:ext cx="4123167" cy="2542754"/>
          </a:xfrm>
          <a:prstGeom prst="roundRect">
            <a:avLst/>
          </a:prstGeom>
        </p:spPr>
      </p:pic>
    </p:spTree>
    <p:extLst>
      <p:ext uri="{BB962C8B-B14F-4D97-AF65-F5344CB8AC3E}">
        <p14:creationId xmlns:p14="http://schemas.microsoft.com/office/powerpoint/2010/main" xmlns="" val="73646942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1746" name="AutoShape 2"/>
          <p:cNvSpPr>
            <a:spLocks noChangeArrowheads="1"/>
          </p:cNvSpPr>
          <p:nvPr/>
        </p:nvSpPr>
        <p:spPr bwMode="auto">
          <a:xfrm>
            <a:off x="5435600" y="4581129"/>
            <a:ext cx="3708400" cy="2016522"/>
          </a:xfrm>
          <a:prstGeom prst="star16">
            <a:avLst>
              <a:gd name="adj" fmla="val 42366"/>
            </a:avLst>
          </a:prstGeom>
          <a:solidFill>
            <a:srgbClr val="FFFFFF"/>
          </a:solidFill>
          <a:ln w="57150" cmpd="sng">
            <a:solidFill>
              <a:srgbClr val="9E7165"/>
            </a:solidFill>
            <a:miter lim="800000"/>
            <a:headEnd/>
            <a:tailEnd/>
          </a:ln>
        </p:spPr>
        <p:txBody>
          <a:bodyPr wrap="none" anchor="ctr"/>
          <a:lstStyle/>
          <a:p>
            <a:endParaRPr lang="es-ES">
              <a:latin typeface="Calibri"/>
              <a:cs typeface="Calibri"/>
            </a:endParaRPr>
          </a:p>
        </p:txBody>
      </p:sp>
      <p:sp>
        <p:nvSpPr>
          <p:cNvPr id="31747" name="WordArt 3"/>
          <p:cNvSpPr>
            <a:spLocks noChangeArrowheads="1" noChangeShapeType="1" noTextEdit="1"/>
          </p:cNvSpPr>
          <p:nvPr/>
        </p:nvSpPr>
        <p:spPr bwMode="auto">
          <a:xfrm>
            <a:off x="539750" y="260350"/>
            <a:ext cx="3240088" cy="576263"/>
          </a:xfrm>
          <a:prstGeom prst="rect">
            <a:avLst/>
          </a:prstGeom>
        </p:spPr>
        <p:txBody>
          <a:bodyPr wrap="none" fromWordArt="1">
            <a:prstTxWarp prst="textCanDown">
              <a:avLst>
                <a:gd name="adj" fmla="val 14287"/>
              </a:avLst>
            </a:prstTxWarp>
          </a:bodyPr>
          <a:lstStyle/>
          <a:p>
            <a:pPr algn="ctr"/>
            <a:endParaRPr lang="es-ES" sz="2800" b="1" kern="10" dirty="0">
              <a:ln w="0">
                <a:solidFill>
                  <a:srgbClr val="388273"/>
                </a:solidFill>
                <a:round/>
                <a:headEnd/>
                <a:tailEnd/>
              </a:ln>
              <a:solidFill>
                <a:srgbClr val="FFFF66"/>
              </a:solidFill>
              <a:effectLst>
                <a:outerShdw blurRad="63500" dist="38099" dir="2700000" algn="ctr" rotWithShape="0">
                  <a:srgbClr val="C0C0C0">
                    <a:alpha val="79999"/>
                  </a:srgbClr>
                </a:outerShdw>
              </a:effectLst>
              <a:latin typeface="Calibri"/>
              <a:ea typeface="Comic Sans MS"/>
              <a:cs typeface="Calibri"/>
            </a:endParaRPr>
          </a:p>
        </p:txBody>
      </p:sp>
      <p:sp>
        <p:nvSpPr>
          <p:cNvPr id="31748" name="Text Box 4"/>
          <p:cNvSpPr txBox="1">
            <a:spLocks noChangeArrowheads="1"/>
          </p:cNvSpPr>
          <p:nvPr/>
        </p:nvSpPr>
        <p:spPr bwMode="auto">
          <a:xfrm>
            <a:off x="468313" y="1196975"/>
            <a:ext cx="8135937" cy="4770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Clr>
                <a:srgbClr val="000099"/>
              </a:buClr>
              <a:buFont typeface="Arial Unicode MS" charset="0"/>
              <a:buNone/>
            </a:pPr>
            <a:r>
              <a:rPr lang="es-MX" sz="1600" b="1" dirty="0">
                <a:solidFill>
                  <a:srgbClr val="1BD9FE"/>
                </a:solidFill>
                <a:latin typeface="Calibri"/>
                <a:cs typeface="Calibri"/>
                <a:sym typeface="Wingdings" charset="0"/>
              </a:rPr>
              <a:t>La evolución opera en el nivel:</a:t>
            </a:r>
          </a:p>
          <a:p>
            <a:pPr marL="285750" indent="-285750" eaLnBrk="1" hangingPunct="1">
              <a:buClr>
                <a:srgbClr val="000099"/>
              </a:buClr>
              <a:buFont typeface="Wingdings" charset="2"/>
              <a:buChar char="ü"/>
            </a:pPr>
            <a:r>
              <a:rPr lang="es-MX" sz="1600" dirty="0">
                <a:solidFill>
                  <a:srgbClr val="1BD9FE"/>
                </a:solidFill>
                <a:latin typeface="Calibri"/>
                <a:cs typeface="Calibri"/>
                <a:sym typeface="Wingdings" charset="0"/>
              </a:rPr>
              <a:t>  De los genes </a:t>
            </a:r>
          </a:p>
          <a:p>
            <a:pPr marL="285750" indent="-285750" eaLnBrk="1" hangingPunct="1">
              <a:buClr>
                <a:srgbClr val="000099"/>
              </a:buClr>
              <a:buFont typeface="Wingdings" charset="2"/>
              <a:buChar char="ü"/>
            </a:pPr>
            <a:r>
              <a:rPr lang="es-MX" sz="1600" dirty="0">
                <a:solidFill>
                  <a:srgbClr val="1BD9FE"/>
                </a:solidFill>
                <a:latin typeface="Calibri"/>
                <a:cs typeface="Calibri"/>
                <a:sym typeface="Wingdings" charset="0"/>
              </a:rPr>
              <a:t>  De los genomas</a:t>
            </a:r>
          </a:p>
          <a:p>
            <a:pPr marL="285750" indent="-285750" eaLnBrk="1" hangingPunct="1">
              <a:buClr>
                <a:srgbClr val="000099"/>
              </a:buClr>
              <a:buFont typeface="Wingdings" charset="2"/>
              <a:buChar char="ü"/>
            </a:pPr>
            <a:r>
              <a:rPr lang="es-MX" sz="1600" dirty="0">
                <a:solidFill>
                  <a:srgbClr val="1BD9FE"/>
                </a:solidFill>
                <a:latin typeface="Calibri"/>
                <a:cs typeface="Calibri"/>
                <a:sym typeface="Wingdings" charset="0"/>
              </a:rPr>
              <a:t>  En el de los organismos (especies) </a:t>
            </a:r>
          </a:p>
          <a:p>
            <a:pPr marL="285750" indent="-285750" eaLnBrk="1" hangingPunct="1">
              <a:buClr>
                <a:srgbClr val="000099"/>
              </a:buClr>
              <a:buFont typeface="Wingdings" charset="2"/>
              <a:buChar char="ü"/>
            </a:pPr>
            <a:r>
              <a:rPr lang="es-MX" sz="1600" dirty="0">
                <a:solidFill>
                  <a:srgbClr val="1BD9FE"/>
                </a:solidFill>
                <a:latin typeface="Calibri"/>
                <a:cs typeface="Calibri"/>
                <a:sym typeface="Wingdings" charset="0"/>
              </a:rPr>
              <a:t>  En el ambiente de los ecosistemas</a:t>
            </a:r>
          </a:p>
          <a:p>
            <a:pPr eaLnBrk="1" hangingPunct="1">
              <a:buClr>
                <a:srgbClr val="000099"/>
              </a:buClr>
              <a:buFont typeface="Arial Unicode MS" charset="0"/>
              <a:buNone/>
            </a:pPr>
            <a:endParaRPr lang="es-MX" sz="1600" dirty="0">
              <a:solidFill>
                <a:srgbClr val="CCFFCC"/>
              </a:solidFill>
              <a:latin typeface="Calibri"/>
              <a:cs typeface="Calibri"/>
              <a:sym typeface="Wingdings" charset="0"/>
            </a:endParaRPr>
          </a:p>
          <a:p>
            <a:pPr eaLnBrk="1" hangingPunct="1">
              <a:buClr>
                <a:srgbClr val="000099"/>
              </a:buClr>
              <a:buFont typeface="Arial Unicode MS" charset="0"/>
              <a:buNone/>
            </a:pPr>
            <a:r>
              <a:rPr lang="es-MX" sz="1600" dirty="0">
                <a:solidFill>
                  <a:srgbClr val="FFCCFF"/>
                </a:solidFill>
                <a:latin typeface="Calibri"/>
                <a:cs typeface="Calibri"/>
                <a:sym typeface="Wingdings" charset="0"/>
              </a:rPr>
              <a:t>Factores involucrados en la tipogénesis </a:t>
            </a:r>
          </a:p>
          <a:p>
            <a:pPr eaLnBrk="1" hangingPunct="1">
              <a:buClr>
                <a:srgbClr val="000099"/>
              </a:buClr>
              <a:buFont typeface="Arial Unicode MS" charset="0"/>
              <a:buNone/>
            </a:pPr>
            <a:r>
              <a:rPr lang="es-MX" sz="1600" dirty="0">
                <a:solidFill>
                  <a:srgbClr val="FFCCFF"/>
                </a:solidFill>
                <a:latin typeface="Calibri"/>
                <a:cs typeface="Calibri"/>
                <a:sym typeface="Wingdings" charset="0"/>
              </a:rPr>
              <a:t>     y en las innovaciones evolutivas</a:t>
            </a:r>
          </a:p>
          <a:p>
            <a:pPr eaLnBrk="1" hangingPunct="1">
              <a:buClr>
                <a:srgbClr val="000099"/>
              </a:buClr>
              <a:buFont typeface="Arial Unicode MS" charset="0"/>
              <a:buNone/>
            </a:pPr>
            <a:endParaRPr lang="es-MX" sz="1600" dirty="0">
              <a:solidFill>
                <a:srgbClr val="CCFFCC"/>
              </a:solidFill>
              <a:latin typeface="Calibri"/>
              <a:cs typeface="Calibri"/>
              <a:sym typeface="Wingdings" charset="0"/>
            </a:endParaRPr>
          </a:p>
          <a:p>
            <a:pPr eaLnBrk="1" hangingPunct="1">
              <a:buClr>
                <a:srgbClr val="000099"/>
              </a:buClr>
              <a:buFont typeface="Arial Unicode MS" charset="0"/>
              <a:buNone/>
            </a:pPr>
            <a:endParaRPr lang="es-MX" sz="1600" dirty="0">
              <a:solidFill>
                <a:srgbClr val="CCFFCC"/>
              </a:solidFill>
              <a:latin typeface="Calibri"/>
              <a:cs typeface="Calibri"/>
              <a:sym typeface="Wingdings" charset="0"/>
            </a:endParaRPr>
          </a:p>
          <a:p>
            <a:pPr eaLnBrk="1" hangingPunct="1">
              <a:buClr>
                <a:srgbClr val="000099"/>
              </a:buClr>
              <a:buFont typeface="Arial Unicode MS" charset="0"/>
              <a:buNone/>
            </a:pPr>
            <a:r>
              <a:rPr lang="es-MX" sz="1600" dirty="0">
                <a:solidFill>
                  <a:srgbClr val="CCFFCC"/>
                </a:solidFill>
                <a:latin typeface="Calibri"/>
                <a:cs typeface="Calibri"/>
                <a:sym typeface="Wingdings" charset="0"/>
              </a:rPr>
              <a:t>Desde el nivel molecular, hasta el de ecosistema, la materia viva se estructura de manera jerárquica, al modo de los sistemas complejos</a:t>
            </a:r>
          </a:p>
          <a:p>
            <a:pPr eaLnBrk="1" hangingPunct="1">
              <a:buClr>
                <a:srgbClr val="000099"/>
              </a:buClr>
              <a:buFont typeface="Arial Unicode MS" charset="0"/>
              <a:buNone/>
            </a:pPr>
            <a:endParaRPr lang="es-MX" sz="1600" dirty="0">
              <a:solidFill>
                <a:srgbClr val="003300"/>
              </a:solidFill>
              <a:latin typeface="Calibri"/>
              <a:cs typeface="Calibri"/>
              <a:sym typeface="Wingdings" charset="0"/>
            </a:endParaRPr>
          </a:p>
          <a:p>
            <a:pPr eaLnBrk="1" hangingPunct="1">
              <a:buClr>
                <a:srgbClr val="000099"/>
              </a:buClr>
              <a:buFont typeface="Arial Unicode MS" charset="0"/>
              <a:buNone/>
            </a:pPr>
            <a:r>
              <a:rPr lang="es-MX" sz="1600" dirty="0">
                <a:solidFill>
                  <a:schemeClr val="accent2"/>
                </a:solidFill>
                <a:latin typeface="Calibri"/>
                <a:cs typeface="Calibri"/>
                <a:sym typeface="Wingdings" charset="0"/>
              </a:rPr>
              <a:t>	</a:t>
            </a:r>
            <a:r>
              <a:rPr lang="es-MX" sz="1600" dirty="0">
                <a:solidFill>
                  <a:schemeClr val="bg1"/>
                </a:solidFill>
                <a:latin typeface="Calibri"/>
                <a:cs typeface="Calibri"/>
                <a:sym typeface="Wingdings" charset="0"/>
              </a:rPr>
              <a:t>Basados en:</a:t>
            </a:r>
          </a:p>
          <a:p>
            <a:pPr eaLnBrk="1" hangingPunct="1">
              <a:buClr>
                <a:srgbClr val="000099"/>
              </a:buClr>
              <a:buFont typeface="Arial Unicode MS" charset="0"/>
              <a:buNone/>
            </a:pPr>
            <a:r>
              <a:rPr lang="es-MX" sz="1600" dirty="0">
                <a:solidFill>
                  <a:schemeClr val="bg1"/>
                </a:solidFill>
                <a:latin typeface="Calibri"/>
                <a:cs typeface="Calibri"/>
                <a:sym typeface="Wingdings" charset="0"/>
              </a:rPr>
              <a:t>		Interacción			</a:t>
            </a:r>
          </a:p>
          <a:p>
            <a:pPr eaLnBrk="1" hangingPunct="1">
              <a:buClr>
                <a:srgbClr val="000099"/>
              </a:buClr>
              <a:buFont typeface="Arial Unicode MS" charset="0"/>
              <a:buNone/>
            </a:pPr>
            <a:r>
              <a:rPr lang="es-MX" sz="1600" dirty="0">
                <a:solidFill>
                  <a:schemeClr val="bg1"/>
                </a:solidFill>
                <a:latin typeface="Calibri"/>
                <a:cs typeface="Calibri"/>
                <a:sym typeface="Wingdings" charset="0"/>
              </a:rPr>
              <a:t>		Integración</a:t>
            </a:r>
          </a:p>
          <a:p>
            <a:pPr eaLnBrk="1" hangingPunct="1">
              <a:buClr>
                <a:srgbClr val="000099"/>
              </a:buClr>
              <a:buFont typeface="Arial Unicode MS" charset="0"/>
              <a:buNone/>
            </a:pPr>
            <a:r>
              <a:rPr lang="es-MX" sz="1600" dirty="0">
                <a:solidFill>
                  <a:schemeClr val="bg1"/>
                </a:solidFill>
                <a:latin typeface="Calibri"/>
                <a:cs typeface="Calibri"/>
                <a:sym typeface="Wingdings" charset="0"/>
              </a:rPr>
              <a:t>		Cooperación </a:t>
            </a:r>
            <a:r>
              <a:rPr lang="es-MX" sz="1600" dirty="0" smtClean="0">
                <a:solidFill>
                  <a:schemeClr val="bg1"/>
                </a:solidFill>
                <a:latin typeface="Calibri"/>
                <a:cs typeface="Calibri"/>
                <a:sym typeface="Wingdings" charset="0"/>
              </a:rPr>
              <a:t>de  sus componentes menores</a:t>
            </a:r>
          </a:p>
          <a:p>
            <a:pPr eaLnBrk="1" hangingPunct="1">
              <a:buClr>
                <a:srgbClr val="000099"/>
              </a:buClr>
              <a:buFont typeface="Arial Unicode MS" charset="0"/>
              <a:buNone/>
            </a:pPr>
            <a:r>
              <a:rPr lang="es-MX" sz="1600" dirty="0">
                <a:solidFill>
                  <a:schemeClr val="bg1"/>
                </a:solidFill>
                <a:latin typeface="Calibri"/>
                <a:cs typeface="Calibri"/>
                <a:sym typeface="Wingdings" charset="0"/>
              </a:rPr>
              <a:t> </a:t>
            </a:r>
            <a:r>
              <a:rPr lang="es-MX" sz="1600" dirty="0" smtClean="0">
                <a:solidFill>
                  <a:schemeClr val="bg1"/>
                </a:solidFill>
                <a:latin typeface="Calibri"/>
                <a:cs typeface="Calibri"/>
                <a:sym typeface="Wingdings" charset="0"/>
              </a:rPr>
              <a:t>                                         </a:t>
            </a:r>
            <a:endParaRPr lang="es-MX" sz="1600" dirty="0">
              <a:solidFill>
                <a:schemeClr val="bg1"/>
              </a:solidFill>
              <a:latin typeface="Calibri"/>
              <a:cs typeface="Calibri"/>
              <a:sym typeface="Wingdings" charset="0"/>
            </a:endParaRPr>
          </a:p>
          <a:p>
            <a:pPr eaLnBrk="1" hangingPunct="1">
              <a:buClr>
                <a:srgbClr val="000099"/>
              </a:buClr>
              <a:buFont typeface="Arial Unicode MS" charset="0"/>
              <a:buNone/>
            </a:pPr>
            <a:r>
              <a:rPr lang="es-MX" sz="1600" dirty="0">
                <a:solidFill>
                  <a:schemeClr val="bg1"/>
                </a:solidFill>
                <a:latin typeface="Calibri"/>
                <a:cs typeface="Calibri"/>
                <a:sym typeface="Wingdings" charset="0"/>
              </a:rPr>
              <a:t>	</a:t>
            </a:r>
          </a:p>
        </p:txBody>
      </p:sp>
      <p:sp>
        <p:nvSpPr>
          <p:cNvPr id="31749" name="Text Box 5"/>
          <p:cNvSpPr txBox="1">
            <a:spLocks noChangeArrowheads="1"/>
          </p:cNvSpPr>
          <p:nvPr/>
        </p:nvSpPr>
        <p:spPr bwMode="auto">
          <a:xfrm>
            <a:off x="5149850" y="2708275"/>
            <a:ext cx="1943100"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Clr>
                <a:srgbClr val="000099"/>
              </a:buClr>
              <a:buFont typeface="Arial Unicode MS" charset="0"/>
              <a:buNone/>
            </a:pPr>
            <a:r>
              <a:rPr lang="es-MX" sz="1600" dirty="0">
                <a:solidFill>
                  <a:srgbClr val="FFCCFF"/>
                </a:solidFill>
                <a:latin typeface="Calibri"/>
                <a:cs typeface="Calibri"/>
                <a:sym typeface="Wingdings" charset="0"/>
              </a:rPr>
              <a:t>Genéticos </a:t>
            </a:r>
          </a:p>
          <a:p>
            <a:pPr eaLnBrk="1" hangingPunct="1">
              <a:buClr>
                <a:srgbClr val="000099"/>
              </a:buClr>
              <a:buFont typeface="Arial Unicode MS" charset="0"/>
              <a:buNone/>
            </a:pPr>
            <a:r>
              <a:rPr lang="es-MX" sz="1600" dirty="0">
                <a:solidFill>
                  <a:srgbClr val="FFCCFF"/>
                </a:solidFill>
                <a:latin typeface="Calibri"/>
                <a:cs typeface="Calibri"/>
                <a:sym typeface="Wingdings" charset="0"/>
              </a:rPr>
              <a:t>No genéticos</a:t>
            </a:r>
          </a:p>
        </p:txBody>
      </p:sp>
      <p:sp>
        <p:nvSpPr>
          <p:cNvPr id="31750" name="Text Box 6"/>
          <p:cNvSpPr txBox="1">
            <a:spLocks noChangeArrowheads="1"/>
          </p:cNvSpPr>
          <p:nvPr/>
        </p:nvSpPr>
        <p:spPr bwMode="auto">
          <a:xfrm>
            <a:off x="5725418" y="5139769"/>
            <a:ext cx="3167062"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buClr>
                <a:srgbClr val="000099"/>
              </a:buClr>
              <a:buFont typeface="Arial Unicode MS" charset="0"/>
              <a:buNone/>
            </a:pPr>
            <a:r>
              <a:rPr lang="es-MX" sz="1400" b="1" dirty="0">
                <a:solidFill>
                  <a:srgbClr val="9E7165"/>
                </a:solidFill>
                <a:latin typeface="Calibri"/>
                <a:cs typeface="Calibri"/>
                <a:sym typeface="Wingdings" charset="0"/>
              </a:rPr>
              <a:t>Cada uno de los niveles de la jerarquía biológica, desarrolla propiedades emergentes, pero también en lo relativo a sus “capacidades evolutivas”.</a:t>
            </a:r>
          </a:p>
          <a:p>
            <a:pPr algn="ctr" eaLnBrk="1" hangingPunct="1">
              <a:buClr>
                <a:srgbClr val="000099"/>
              </a:buClr>
              <a:buFont typeface="Arial Unicode MS" charset="0"/>
              <a:buNone/>
            </a:pPr>
            <a:r>
              <a:rPr lang="es-MX" sz="1400" dirty="0">
                <a:solidFill>
                  <a:srgbClr val="AC5600"/>
                </a:solidFill>
                <a:latin typeface="Calibri"/>
                <a:cs typeface="Calibri"/>
                <a:sym typeface="Wingdings" charset="0"/>
              </a:rPr>
              <a:t>		</a:t>
            </a:r>
          </a:p>
        </p:txBody>
      </p:sp>
      <p:sp>
        <p:nvSpPr>
          <p:cNvPr id="31751" name="Line 7"/>
          <p:cNvSpPr>
            <a:spLocks noChangeShapeType="1"/>
          </p:cNvSpPr>
          <p:nvPr/>
        </p:nvSpPr>
        <p:spPr bwMode="auto">
          <a:xfrm flipV="1">
            <a:off x="4211638" y="2852738"/>
            <a:ext cx="936625" cy="144462"/>
          </a:xfrm>
          <a:prstGeom prst="line">
            <a:avLst/>
          </a:prstGeom>
          <a:noFill/>
          <a:ln w="28575">
            <a:solidFill>
              <a:srgbClr val="0000FF"/>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sp>
        <p:nvSpPr>
          <p:cNvPr id="31752" name="Line 8"/>
          <p:cNvSpPr>
            <a:spLocks noChangeShapeType="1"/>
          </p:cNvSpPr>
          <p:nvPr/>
        </p:nvSpPr>
        <p:spPr bwMode="auto">
          <a:xfrm>
            <a:off x="4211638" y="2997200"/>
            <a:ext cx="936625" cy="144463"/>
          </a:xfrm>
          <a:prstGeom prst="line">
            <a:avLst/>
          </a:prstGeom>
          <a:noFill/>
          <a:ln w="28575">
            <a:solidFill>
              <a:srgbClr val="0000FF"/>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latin typeface="Calibri"/>
              <a:cs typeface="Calibri"/>
            </a:endParaRPr>
          </a:p>
        </p:txBody>
      </p:sp>
      <p:pic>
        <p:nvPicPr>
          <p:cNvPr id="31753" name="Picture 9" descr="bosqu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08625" y="206375"/>
            <a:ext cx="3240088" cy="2425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4" name="Picture 10" descr="MMj03652510000[1]"/>
          <p:cNvPicPr>
            <a:picLocks noChangeAspect="1" noChangeArrowheads="1" noCrop="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8313" y="5520630"/>
            <a:ext cx="1531937" cy="893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5" name="Picture 11" descr="MCj00789340000[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24075" y="5734050"/>
            <a:ext cx="827088" cy="879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6" name="Picture 12" descr="MCj00789340000[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211638" y="5949950"/>
            <a:ext cx="854075" cy="908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7" name="Picture 13" descr="MCj00789340000[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03575" y="5734050"/>
            <a:ext cx="827088" cy="879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8" name="Picture 14" descr="MCj00789340000[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076825" y="5734050"/>
            <a:ext cx="420688" cy="447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9" name="Picture 15" descr="MCj02055780000[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019550" y="549275"/>
            <a:ext cx="1776413" cy="163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21632472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5" name="Rectangle 19"/>
          <p:cNvSpPr>
            <a:spLocks noChangeArrowheads="1"/>
          </p:cNvSpPr>
          <p:nvPr/>
        </p:nvSpPr>
        <p:spPr bwMode="auto">
          <a:xfrm>
            <a:off x="467833" y="1566307"/>
            <a:ext cx="3105331"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lgn="ctr"/>
            <a:r>
              <a:rPr lang="es-MX" dirty="0" smtClean="0">
                <a:latin typeface="Montserrat-Bold"/>
                <a:cs typeface="Montserrat-Bold"/>
              </a:rPr>
              <a:t>Causas Geodinámicas, Climáticas, astronómicas o biológicas </a:t>
            </a:r>
            <a:r>
              <a:rPr lang="es-MX" dirty="0">
                <a:latin typeface="Montserrat-Bold"/>
                <a:cs typeface="Montserrat-Bold"/>
              </a:rPr>
              <a:t>de </a:t>
            </a:r>
          </a:p>
          <a:p>
            <a:pPr algn="ctr"/>
            <a:r>
              <a:rPr lang="es-MX" dirty="0">
                <a:latin typeface="Montserrat-Bold"/>
                <a:cs typeface="Montserrat-Bold"/>
              </a:rPr>
              <a:t>la Extinción</a:t>
            </a:r>
            <a:endParaRPr lang="en-US" dirty="0">
              <a:latin typeface="Montserrat-Bold"/>
              <a:cs typeface="Montserrat-Bold"/>
            </a:endParaRPr>
          </a:p>
        </p:txBody>
      </p:sp>
      <p:sp>
        <p:nvSpPr>
          <p:cNvPr id="9236" name="Rectangle 20"/>
          <p:cNvSpPr>
            <a:spLocks noChangeArrowheads="1"/>
          </p:cNvSpPr>
          <p:nvPr/>
        </p:nvSpPr>
        <p:spPr bwMode="auto">
          <a:xfrm>
            <a:off x="5196245" y="1227258"/>
            <a:ext cx="1505605"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s-MX" dirty="0" smtClean="0">
                <a:latin typeface="Montserrat-Bold"/>
                <a:cs typeface="Montserrat-Bold"/>
              </a:rPr>
              <a:t>Especiación </a:t>
            </a:r>
          </a:p>
          <a:p>
            <a:r>
              <a:rPr lang="es-MX" dirty="0" smtClean="0">
                <a:latin typeface="Montserrat-Bold"/>
                <a:cs typeface="Montserrat-Bold"/>
              </a:rPr>
              <a:t>y Adaptación</a:t>
            </a:r>
            <a:endParaRPr lang="en-US" dirty="0">
              <a:latin typeface="Montserrat-Bold"/>
              <a:cs typeface="Montserrat-Bold"/>
            </a:endParaRPr>
          </a:p>
        </p:txBody>
      </p:sp>
      <p:sp>
        <p:nvSpPr>
          <p:cNvPr id="9237" name="Rectangle 21"/>
          <p:cNvSpPr>
            <a:spLocks noChangeArrowheads="1"/>
          </p:cNvSpPr>
          <p:nvPr/>
        </p:nvSpPr>
        <p:spPr bwMode="auto">
          <a:xfrm>
            <a:off x="6011863" y="3068638"/>
            <a:ext cx="2268537"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r>
              <a:rPr lang="es-MX">
                <a:latin typeface="Montserrat-Bold"/>
                <a:cs typeface="Montserrat-Bold"/>
              </a:rPr>
              <a:t>Variabilidad de</a:t>
            </a:r>
          </a:p>
          <a:p>
            <a:pPr algn="ctr"/>
            <a:r>
              <a:rPr lang="es-MX">
                <a:latin typeface="Montserrat-Bold"/>
                <a:cs typeface="Montserrat-Bold"/>
              </a:rPr>
              <a:t>la población</a:t>
            </a:r>
            <a:endParaRPr lang="en-US">
              <a:latin typeface="Montserrat-Bold"/>
              <a:cs typeface="Montserrat-Bold"/>
            </a:endParaRPr>
          </a:p>
        </p:txBody>
      </p:sp>
      <p:sp>
        <p:nvSpPr>
          <p:cNvPr id="9238" name="Rectangle 22"/>
          <p:cNvSpPr>
            <a:spLocks noChangeArrowheads="1"/>
          </p:cNvSpPr>
          <p:nvPr/>
        </p:nvSpPr>
        <p:spPr bwMode="auto">
          <a:xfrm>
            <a:off x="5234647" y="5254350"/>
            <a:ext cx="1338828"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s-MX" dirty="0" smtClean="0">
                <a:latin typeface="Montserrat-Bold"/>
                <a:cs typeface="Montserrat-Bold"/>
              </a:rPr>
              <a:t>Pautas del </a:t>
            </a:r>
          </a:p>
          <a:p>
            <a:r>
              <a:rPr lang="es-MX" dirty="0" smtClean="0">
                <a:latin typeface="Montserrat-Bold"/>
                <a:cs typeface="Montserrat-Bold"/>
              </a:rPr>
              <a:t>cambio</a:t>
            </a:r>
            <a:endParaRPr lang="en-US" dirty="0">
              <a:latin typeface="Montserrat-Bold"/>
              <a:cs typeface="Montserrat-Bold"/>
            </a:endParaRPr>
          </a:p>
        </p:txBody>
      </p:sp>
      <p:sp>
        <p:nvSpPr>
          <p:cNvPr id="9239" name="Rectangle 23"/>
          <p:cNvSpPr>
            <a:spLocks noChangeArrowheads="1"/>
          </p:cNvSpPr>
          <p:nvPr/>
        </p:nvSpPr>
        <p:spPr bwMode="auto">
          <a:xfrm>
            <a:off x="2194788" y="5221937"/>
            <a:ext cx="1804520"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r>
              <a:rPr lang="es-MX" dirty="0" smtClean="0">
                <a:latin typeface="Montserrat-Bold"/>
                <a:cs typeface="Montserrat-Bold"/>
              </a:rPr>
              <a:t>Pruebas del</a:t>
            </a:r>
          </a:p>
          <a:p>
            <a:r>
              <a:rPr lang="es-MX" dirty="0" smtClean="0">
                <a:latin typeface="Montserrat-Bold"/>
                <a:cs typeface="Montserrat-Bold"/>
              </a:rPr>
              <a:t>Registro  fósil</a:t>
            </a:r>
            <a:endParaRPr lang="en-US" dirty="0">
              <a:latin typeface="Montserrat-Bold"/>
              <a:cs typeface="Montserrat-Bold"/>
            </a:endParaRPr>
          </a:p>
        </p:txBody>
      </p:sp>
      <p:sp>
        <p:nvSpPr>
          <p:cNvPr id="9240" name="Rectangle 24"/>
          <p:cNvSpPr>
            <a:spLocks noChangeArrowheads="1"/>
          </p:cNvSpPr>
          <p:nvPr/>
        </p:nvSpPr>
        <p:spPr bwMode="auto">
          <a:xfrm>
            <a:off x="956930" y="3096153"/>
            <a:ext cx="1808633" cy="14773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lgn="ctr"/>
            <a:r>
              <a:rPr lang="es-MX" dirty="0" smtClean="0">
                <a:latin typeface="Montserrat-Bold"/>
                <a:cs typeface="Montserrat-Bold"/>
              </a:rPr>
              <a:t>Evidencias  directas e indirectas</a:t>
            </a:r>
          </a:p>
          <a:p>
            <a:pPr algn="ctr"/>
            <a:endParaRPr lang="es-MX" dirty="0">
              <a:latin typeface="Montserrat-Bold"/>
              <a:cs typeface="Montserrat-Bold"/>
            </a:endParaRPr>
          </a:p>
          <a:p>
            <a:pPr algn="ctr"/>
            <a:endParaRPr lang="en-US" dirty="0">
              <a:latin typeface="Montserrat-Bold"/>
              <a:cs typeface="Montserrat-Bold"/>
            </a:endParaRPr>
          </a:p>
        </p:txBody>
      </p:sp>
      <p:sp>
        <p:nvSpPr>
          <p:cNvPr id="9242" name="AutoShape 26"/>
          <p:cNvSpPr>
            <a:spLocks noChangeArrowheads="1"/>
          </p:cNvSpPr>
          <p:nvPr/>
        </p:nvSpPr>
        <p:spPr bwMode="auto">
          <a:xfrm rot="-4387897">
            <a:off x="1709803" y="4178047"/>
            <a:ext cx="1077913" cy="865188"/>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9966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s-ES">
              <a:latin typeface="Montserrat-Bold"/>
              <a:cs typeface="Montserrat-Bold"/>
            </a:endParaRPr>
          </a:p>
        </p:txBody>
      </p:sp>
      <p:sp>
        <p:nvSpPr>
          <p:cNvPr id="9243" name="AutoShape 27"/>
          <p:cNvSpPr>
            <a:spLocks noChangeArrowheads="1"/>
          </p:cNvSpPr>
          <p:nvPr/>
        </p:nvSpPr>
        <p:spPr bwMode="auto">
          <a:xfrm rot="-36348413">
            <a:off x="6434137" y="2012951"/>
            <a:ext cx="1008063" cy="792162"/>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s-ES">
              <a:latin typeface="Montserrat-Bold"/>
              <a:cs typeface="Montserrat-Bold"/>
            </a:endParaRPr>
          </a:p>
        </p:txBody>
      </p:sp>
      <p:sp>
        <p:nvSpPr>
          <p:cNvPr id="9244" name="AutoShape 28"/>
          <p:cNvSpPr>
            <a:spLocks noChangeArrowheads="1"/>
          </p:cNvSpPr>
          <p:nvPr/>
        </p:nvSpPr>
        <p:spPr bwMode="auto">
          <a:xfrm rot="-40889762">
            <a:off x="3779838" y="333375"/>
            <a:ext cx="1339850" cy="1131888"/>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FF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s-ES">
              <a:latin typeface="Montserrat-Bold"/>
              <a:cs typeface="Montserrat-Bold"/>
            </a:endParaRPr>
          </a:p>
        </p:txBody>
      </p:sp>
      <p:sp>
        <p:nvSpPr>
          <p:cNvPr id="9246" name="AutoShape 30"/>
          <p:cNvSpPr>
            <a:spLocks noChangeArrowheads="1"/>
          </p:cNvSpPr>
          <p:nvPr/>
        </p:nvSpPr>
        <p:spPr bwMode="auto">
          <a:xfrm rot="-30585901">
            <a:off x="3825873" y="5227601"/>
            <a:ext cx="1079500" cy="792162"/>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00FFFF"/>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s-ES">
              <a:latin typeface="Montserrat-Bold"/>
              <a:cs typeface="Montserrat-Bold"/>
            </a:endParaRPr>
          </a:p>
        </p:txBody>
      </p:sp>
      <p:sp>
        <p:nvSpPr>
          <p:cNvPr id="9247" name="AutoShape 31"/>
          <p:cNvSpPr>
            <a:spLocks noChangeArrowheads="1"/>
          </p:cNvSpPr>
          <p:nvPr/>
        </p:nvSpPr>
        <p:spPr bwMode="auto">
          <a:xfrm rot="-33753391">
            <a:off x="6330242" y="4221163"/>
            <a:ext cx="936625" cy="10795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00FF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s-ES">
              <a:latin typeface="Montserrat-Bold"/>
              <a:cs typeface="Montserrat-Bold"/>
            </a:endParaRPr>
          </a:p>
        </p:txBody>
      </p:sp>
      <p:sp>
        <p:nvSpPr>
          <p:cNvPr id="9249" name="WordArt 33"/>
          <p:cNvSpPr>
            <a:spLocks noChangeArrowheads="1" noChangeShapeType="1" noTextEdit="1"/>
          </p:cNvSpPr>
          <p:nvPr/>
        </p:nvSpPr>
        <p:spPr bwMode="auto">
          <a:xfrm>
            <a:off x="3392717" y="2376221"/>
            <a:ext cx="2592387" cy="1439863"/>
          </a:xfrm>
          <a:prstGeom prst="rect">
            <a:avLst/>
          </a:prstGeom>
          <a:extLst>
            <a:ext uri="{91240B29-F687-4f45-9708-019B960494DF}">
              <a14:hiddenLine xmlns:a14="http://schemas.microsoft.com/office/drawing/2010/main" xmlns="" w="12700">
                <a:solidFill>
                  <a:srgbClr val="EAEAEA"/>
                </a:solidFill>
                <a:round/>
                <a:headEnd/>
                <a:tailEnd/>
              </a14:hiddenLine>
            </a:ext>
          </a:extLst>
        </p:spPr>
        <p:txBody>
          <a:bodyPr wrap="none" fromWordArt="1">
            <a:prstTxWarp prst="textCanUp">
              <a:avLst>
                <a:gd name="adj" fmla="val 85713"/>
              </a:avLst>
            </a:prstTxWarp>
          </a:bodyPr>
          <a:lstStyle/>
          <a:p>
            <a:pPr algn="ctr"/>
            <a:r>
              <a:rPr lang="es-ES" sz="3600" kern="10" dirty="0">
                <a:effectLst>
                  <a:outerShdw blurRad="63500" dist="38099" dir="2700000" sy="50000" kx="2115830" algn="bl" rotWithShape="0">
                    <a:srgbClr val="C0C0C0">
                      <a:alpha val="80000"/>
                    </a:srgbClr>
                  </a:outerShdw>
                </a:effectLst>
                <a:latin typeface="Montserrat-Bold"/>
                <a:ea typeface="Times New Roman"/>
                <a:cs typeface="Montserrat-Bold"/>
              </a:rPr>
              <a:t>Evolución</a:t>
            </a:r>
          </a:p>
          <a:p>
            <a:pPr algn="ctr"/>
            <a:r>
              <a:rPr lang="es-ES" sz="3600" kern="10" dirty="0">
                <a:effectLst>
                  <a:outerShdw blurRad="63500" dist="38099" dir="2700000" sy="50000" kx="2115830" algn="bl" rotWithShape="0">
                    <a:srgbClr val="C0C0C0">
                      <a:alpha val="80000"/>
                    </a:srgbClr>
                  </a:outerShdw>
                </a:effectLst>
                <a:latin typeface="Montserrat-Bold"/>
                <a:ea typeface="Times New Roman"/>
                <a:cs typeface="Montserrat-Bold"/>
              </a:rPr>
              <a:t>Orgánica</a:t>
            </a:r>
          </a:p>
        </p:txBody>
      </p:sp>
      <p:sp>
        <p:nvSpPr>
          <p:cNvPr id="9250" name="WordArt 34"/>
          <p:cNvSpPr>
            <a:spLocks noChangeArrowheads="1" noChangeShapeType="1" noTextEdit="1"/>
          </p:cNvSpPr>
          <p:nvPr/>
        </p:nvSpPr>
        <p:spPr bwMode="auto">
          <a:xfrm>
            <a:off x="7435315" y="1566307"/>
            <a:ext cx="1638300" cy="1081088"/>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Wave1">
              <a:avLst>
                <a:gd name="adj1" fmla="val 9106"/>
                <a:gd name="adj2" fmla="val 0"/>
              </a:avLst>
            </a:prstTxWarp>
          </a:bodyPr>
          <a:lstStyle/>
          <a:p>
            <a:pPr algn="ctr"/>
            <a:r>
              <a:rPr lang="es-ES" sz="2800" kern="10" dirty="0">
                <a:effectLst>
                  <a:outerShdw blurRad="63500" dist="53882" dir="2700000" algn="ctr" rotWithShape="0">
                    <a:srgbClr val="C0C0C0">
                      <a:alpha val="80000"/>
                    </a:srgbClr>
                  </a:outerShdw>
                </a:effectLst>
                <a:latin typeface="Montserrat-Bold"/>
                <a:ea typeface="Times New Roman"/>
                <a:cs typeface="Montserrat-Bold"/>
              </a:rPr>
              <a:t>Diversidad</a:t>
            </a:r>
          </a:p>
          <a:p>
            <a:pPr algn="ctr"/>
            <a:r>
              <a:rPr lang="es-ES" sz="2800" kern="10" dirty="0">
                <a:effectLst>
                  <a:outerShdw blurRad="63500" dist="53882" dir="2700000" algn="ctr" rotWithShape="0">
                    <a:srgbClr val="C0C0C0">
                      <a:alpha val="80000"/>
                    </a:srgbClr>
                  </a:outerShdw>
                </a:effectLst>
                <a:latin typeface="Montserrat-Bold"/>
                <a:ea typeface="Times New Roman"/>
                <a:cs typeface="Montserrat-Bold"/>
              </a:rPr>
              <a:t>Biológica</a:t>
            </a:r>
          </a:p>
        </p:txBody>
      </p:sp>
      <p:sp>
        <p:nvSpPr>
          <p:cNvPr id="9251" name="AutoShape 35"/>
          <p:cNvSpPr>
            <a:spLocks noChangeArrowheads="1"/>
          </p:cNvSpPr>
          <p:nvPr/>
        </p:nvSpPr>
        <p:spPr bwMode="auto">
          <a:xfrm rot="-43355936">
            <a:off x="6156325" y="404813"/>
            <a:ext cx="1008063" cy="792162"/>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s-ES">
              <a:latin typeface="Montserrat-Bold"/>
              <a:cs typeface="Montserrat-Bold"/>
            </a:endParaRPr>
          </a:p>
        </p:txBody>
      </p:sp>
      <p:graphicFrame>
        <p:nvGraphicFramePr>
          <p:cNvPr id="9253" name="Object 37"/>
          <p:cNvGraphicFramePr>
            <a:graphicFrameLocks noChangeAspect="1"/>
          </p:cNvGraphicFramePr>
          <p:nvPr>
            <p:extLst>
              <p:ext uri="{D42A27DB-BD31-4B8C-83A1-F6EECF244321}">
                <p14:modId xmlns:p14="http://schemas.microsoft.com/office/powerpoint/2010/main" xmlns="" val="1753718039"/>
              </p:ext>
            </p:extLst>
          </p:nvPr>
        </p:nvGraphicFramePr>
        <p:xfrm>
          <a:off x="7823200" y="39356"/>
          <a:ext cx="1276350" cy="1295400"/>
        </p:xfrm>
        <a:graphic>
          <a:graphicData uri="http://schemas.openxmlformats.org/presentationml/2006/ole">
            <p:oleObj spid="_x0000_s3120" name="Bitmap Image" r:id="rId3" imgW="1276190" imgH="1295238" progId="PBrush">
              <p:embed/>
            </p:oleObj>
          </a:graphicData>
        </a:graphic>
      </p:graphicFrame>
      <p:graphicFrame>
        <p:nvGraphicFramePr>
          <p:cNvPr id="9255" name="Object 39"/>
          <p:cNvGraphicFramePr>
            <a:graphicFrameLocks noChangeAspect="1"/>
          </p:cNvGraphicFramePr>
          <p:nvPr>
            <p:extLst>
              <p:ext uri="{D42A27DB-BD31-4B8C-83A1-F6EECF244321}">
                <p14:modId xmlns:p14="http://schemas.microsoft.com/office/powerpoint/2010/main" xmlns="" val="2432957768"/>
              </p:ext>
            </p:extLst>
          </p:nvPr>
        </p:nvGraphicFramePr>
        <p:xfrm>
          <a:off x="7132102" y="5256952"/>
          <a:ext cx="1941513" cy="1563688"/>
        </p:xfrm>
        <a:graphic>
          <a:graphicData uri="http://schemas.openxmlformats.org/presentationml/2006/ole">
            <p:oleObj spid="_x0000_s3121" name="Image" r:id="rId4" imgW="3593651" imgH="2895238" progId="">
              <p:embed/>
            </p:oleObj>
          </a:graphicData>
        </a:graphic>
      </p:graphicFrame>
      <p:pic>
        <p:nvPicPr>
          <p:cNvPr id="2" name="Imagen 1"/>
          <p:cNvPicPr>
            <a:picLocks noChangeAspect="1"/>
          </p:cNvPicPr>
          <p:nvPr/>
        </p:nvPicPr>
        <p:blipFill>
          <a:blip r:embed="rId5"/>
          <a:stretch>
            <a:fillRect/>
          </a:stretch>
        </p:blipFill>
        <p:spPr>
          <a:xfrm>
            <a:off x="0" y="0"/>
            <a:ext cx="1727593" cy="1317542"/>
          </a:xfrm>
          <a:prstGeom prst="rect">
            <a:avLst/>
          </a:prstGeom>
        </p:spPr>
      </p:pic>
      <p:pic>
        <p:nvPicPr>
          <p:cNvPr id="3" name="Imagen 2"/>
          <p:cNvPicPr>
            <a:picLocks noChangeAspect="1"/>
          </p:cNvPicPr>
          <p:nvPr/>
        </p:nvPicPr>
        <p:blipFill>
          <a:blip r:embed="rId6"/>
          <a:stretch>
            <a:fillRect/>
          </a:stretch>
        </p:blipFill>
        <p:spPr>
          <a:xfrm>
            <a:off x="0" y="5365544"/>
            <a:ext cx="2194788" cy="1492456"/>
          </a:xfrm>
          <a:prstGeom prst="rect">
            <a:avLst/>
          </a:prstGeom>
        </p:spPr>
      </p:pic>
      <p:sp>
        <p:nvSpPr>
          <p:cNvPr id="21" name="20 Flecha doblada"/>
          <p:cNvSpPr/>
          <p:nvPr/>
        </p:nvSpPr>
        <p:spPr>
          <a:xfrm>
            <a:off x="467833" y="2292469"/>
            <a:ext cx="813816" cy="948334"/>
          </a:xfrm>
          <a:prstGeom prst="bentArrow">
            <a:avLst>
              <a:gd name="adj1" fmla="val 25000"/>
              <a:gd name="adj2" fmla="val 25000"/>
              <a:gd name="adj3" fmla="val 25000"/>
              <a:gd name="adj4" fmla="val 3591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22" name="21 Rectángulo"/>
          <p:cNvSpPr/>
          <p:nvPr/>
        </p:nvSpPr>
        <p:spPr>
          <a:xfrm>
            <a:off x="1727593" y="382365"/>
            <a:ext cx="1665124" cy="8370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400" dirty="0" smtClean="0">
                <a:solidFill>
                  <a:srgbClr val="FF0000"/>
                </a:solidFill>
              </a:rPr>
              <a:t>EXTINCIÓN</a:t>
            </a:r>
            <a:endParaRPr lang="es-ES" sz="2400" dirty="0">
              <a:solidFill>
                <a:srgbClr val="FF0000"/>
              </a:solidFill>
            </a:endParaRPr>
          </a:p>
        </p:txBody>
      </p:sp>
    </p:spTree>
    <p:extLst>
      <p:ext uri="{BB962C8B-B14F-4D97-AF65-F5344CB8AC3E}">
        <p14:creationId xmlns:p14="http://schemas.microsoft.com/office/powerpoint/2010/main" xmlns="" val="427473408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0722" name="AutoShape 2"/>
          <p:cNvSpPr>
            <a:spLocks noChangeArrowheads="1"/>
          </p:cNvSpPr>
          <p:nvPr/>
        </p:nvSpPr>
        <p:spPr bwMode="auto">
          <a:xfrm>
            <a:off x="395609" y="5157192"/>
            <a:ext cx="8424863" cy="1628775"/>
          </a:xfrm>
          <a:prstGeom prst="horizontalScroll">
            <a:avLst>
              <a:gd name="adj" fmla="val 12500"/>
            </a:avLst>
          </a:prstGeom>
          <a:solidFill>
            <a:srgbClr val="FFCC00"/>
          </a:solidFill>
          <a:ln w="28575">
            <a:solidFill>
              <a:srgbClr val="663300"/>
            </a:solidFill>
            <a:round/>
            <a:headEnd/>
            <a:tailEnd/>
          </a:ln>
        </p:spPr>
        <p:txBody>
          <a:bodyPr wrap="none" anchor="ctr"/>
          <a:lstStyle/>
          <a:p>
            <a:endParaRPr lang="es-ES"/>
          </a:p>
        </p:txBody>
      </p:sp>
      <p:pic>
        <p:nvPicPr>
          <p:cNvPr id="30723" name="Picture 3" descr="Explorar0014"/>
          <p:cNvPicPr>
            <a:picLocks noChangeAspect="1" noChangeArrowheads="1"/>
          </p:cNvPicPr>
          <p:nvPr/>
        </p:nvPicPr>
        <p:blipFill>
          <a:blip r:embed="rId3" cstate="print">
            <a:lum bright="24000" contrast="60000"/>
            <a:extLst>
              <a:ext uri="{28A0092B-C50C-407E-A947-70E740481C1C}">
                <a14:useLocalDpi xmlns:a14="http://schemas.microsoft.com/office/drawing/2010/main" xmlns="" val="0"/>
              </a:ext>
            </a:extLst>
          </a:blip>
          <a:srcRect l="20860" t="24709" r="27432"/>
          <a:stretch>
            <a:fillRect/>
          </a:stretch>
        </p:blipFill>
        <p:spPr bwMode="auto">
          <a:xfrm>
            <a:off x="4572000" y="745406"/>
            <a:ext cx="4043362" cy="4195762"/>
          </a:xfrm>
          <a:prstGeom prst="rect">
            <a:avLst/>
          </a:prstGeom>
          <a:noFill/>
          <a:ln w="38100">
            <a:solidFill>
              <a:srgbClr val="66FFFF"/>
            </a:solidFill>
            <a:miter lim="800000"/>
            <a:headEnd/>
            <a:tailEnd/>
          </a:ln>
          <a:extLst>
            <a:ext uri="{909E8E84-426E-40dd-AFC4-6F175D3DCCD1}">
              <a14:hiddenFill xmlns:a14="http://schemas.microsoft.com/office/drawing/2010/main" xmlns="">
                <a:solidFill>
                  <a:srgbClr val="FFFFFF"/>
                </a:solidFill>
              </a14:hiddenFill>
            </a:ext>
          </a:extLst>
        </p:spPr>
      </p:pic>
      <p:sp>
        <p:nvSpPr>
          <p:cNvPr id="30724" name="Text Box 4"/>
          <p:cNvSpPr txBox="1">
            <a:spLocks noChangeArrowheads="1"/>
          </p:cNvSpPr>
          <p:nvPr/>
        </p:nvSpPr>
        <p:spPr bwMode="auto">
          <a:xfrm>
            <a:off x="538163" y="5589588"/>
            <a:ext cx="8210550"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s-MX" sz="1500" b="1" dirty="0">
                <a:solidFill>
                  <a:srgbClr val="663300"/>
                </a:solidFill>
                <a:latin typeface="Calibri"/>
                <a:cs typeface="Calibri"/>
              </a:rPr>
              <a:t>DESDE QUE SE ORIGINÓ LA VIDA, LAS  EXTINCIONES Y LAS CONSECUENTES ADAPTACIONES  HAN JUGADO UN IMPORTANTE PAPEL EN LA EVOLUCIÓN ORGÁNICA Y SI UNA ES DE NATURALEZA MULTIFACTORIAL, LA OTRA ES LA RAZÓN SER Y EL OBJETO DE ESTUDIO DEL </a:t>
            </a:r>
            <a:r>
              <a:rPr lang="es-MX" sz="1500" b="1" dirty="0" smtClean="0">
                <a:solidFill>
                  <a:srgbClr val="663300"/>
                </a:solidFill>
                <a:latin typeface="Calibri"/>
                <a:cs typeface="Calibri"/>
              </a:rPr>
              <a:t>PALEOBIÓLOGO.</a:t>
            </a:r>
            <a:endParaRPr lang="es-ES" sz="1500" b="1" dirty="0">
              <a:solidFill>
                <a:srgbClr val="663300"/>
              </a:solidFill>
              <a:latin typeface="Calibri"/>
              <a:cs typeface="Calibri"/>
            </a:endParaRPr>
          </a:p>
        </p:txBody>
      </p:sp>
      <p:pic>
        <p:nvPicPr>
          <p:cNvPr id="30725" name="Picture 5" descr="permianExtinction"/>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7618" y="115888"/>
            <a:ext cx="3816350" cy="2519362"/>
          </a:xfrm>
          <a:prstGeom prst="rect">
            <a:avLst/>
          </a:prstGeom>
          <a:noFill/>
          <a:ln w="38100">
            <a:solidFill>
              <a:srgbClr val="FF0000"/>
            </a:solidFill>
            <a:miter lim="800000"/>
            <a:headEnd/>
            <a:tailEnd/>
          </a:ln>
          <a:extLst>
            <a:ext uri="{909E8E84-426E-40dd-AFC4-6F175D3DCCD1}">
              <a14:hiddenFill xmlns:a14="http://schemas.microsoft.com/office/drawing/2010/main" xmlns="">
                <a:solidFill>
                  <a:srgbClr val="FFFFFF"/>
                </a:solidFill>
              </a14:hiddenFill>
            </a:ext>
          </a:extLst>
        </p:spPr>
      </p:pic>
      <p:pic>
        <p:nvPicPr>
          <p:cNvPr id="30726" name="Picture 6" descr="78"/>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9336" y="2825725"/>
            <a:ext cx="3276600" cy="2403475"/>
          </a:xfrm>
          <a:prstGeom prst="rect">
            <a:avLst/>
          </a:prstGeom>
          <a:noFill/>
          <a:ln w="28575">
            <a:solidFill>
              <a:srgbClr val="0000FF"/>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011331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4666082" y="45301"/>
            <a:ext cx="4484227" cy="3316941"/>
          </a:xfrm>
          <a:prstGeom prst="rect">
            <a:avLst/>
          </a:prstGeom>
        </p:spPr>
      </p:pic>
      <p:pic>
        <p:nvPicPr>
          <p:cNvPr id="4" name="Imagen 3"/>
          <p:cNvPicPr>
            <a:picLocks noChangeAspect="1"/>
          </p:cNvPicPr>
          <p:nvPr/>
        </p:nvPicPr>
        <p:blipFill>
          <a:blip r:embed="rId3"/>
          <a:stretch>
            <a:fillRect/>
          </a:stretch>
        </p:blipFill>
        <p:spPr>
          <a:xfrm>
            <a:off x="0" y="3362242"/>
            <a:ext cx="5099368" cy="3376230"/>
          </a:xfrm>
          <a:prstGeom prst="rect">
            <a:avLst/>
          </a:prstGeom>
        </p:spPr>
      </p:pic>
      <p:sp>
        <p:nvSpPr>
          <p:cNvPr id="2" name="CuadroTexto 1"/>
          <p:cNvSpPr txBox="1"/>
          <p:nvPr/>
        </p:nvSpPr>
        <p:spPr>
          <a:xfrm>
            <a:off x="247334" y="1255062"/>
            <a:ext cx="3914588" cy="1477328"/>
          </a:xfrm>
          <a:prstGeom prst="rect">
            <a:avLst/>
          </a:prstGeom>
          <a:noFill/>
        </p:spPr>
        <p:txBody>
          <a:bodyPr wrap="square" rtlCol="0">
            <a:spAutoFit/>
          </a:bodyPr>
          <a:lstStyle/>
          <a:p>
            <a:r>
              <a:rPr lang="es-ES" dirty="0" smtClean="0"/>
              <a:t>¿CÓMO INTEGRA ESTA INFORMACIÓN UN ALUMNO DE CIENCIAS?</a:t>
            </a:r>
          </a:p>
          <a:p>
            <a:endParaRPr lang="es-ES" dirty="0"/>
          </a:p>
          <a:p>
            <a:r>
              <a:rPr lang="es-ES" dirty="0" smtClean="0"/>
              <a:t>¿CÓMO VE LA EVOLUCIÓN Y CÓMO SE LA EXPLICA?</a:t>
            </a:r>
            <a:endParaRPr lang="es-ES" dirty="0"/>
          </a:p>
        </p:txBody>
      </p:sp>
      <p:sp>
        <p:nvSpPr>
          <p:cNvPr id="6" name="CuadroTexto 5"/>
          <p:cNvSpPr txBox="1"/>
          <p:nvPr/>
        </p:nvSpPr>
        <p:spPr>
          <a:xfrm>
            <a:off x="5483411" y="3804628"/>
            <a:ext cx="3313728" cy="923330"/>
          </a:xfrm>
          <a:prstGeom prst="rect">
            <a:avLst/>
          </a:prstGeom>
          <a:noFill/>
        </p:spPr>
        <p:txBody>
          <a:bodyPr wrap="none" rtlCol="0">
            <a:spAutoFit/>
          </a:bodyPr>
          <a:lstStyle/>
          <a:p>
            <a:r>
              <a:rPr lang="es-ES" dirty="0" smtClean="0"/>
              <a:t>¿QUÉ METODOLOGÍA SE APLICA?</a:t>
            </a:r>
          </a:p>
          <a:p>
            <a:r>
              <a:rPr lang="es-ES" dirty="0" smtClean="0"/>
              <a:t>¿QUÉ MATERIALES SE PUEDEN </a:t>
            </a:r>
          </a:p>
          <a:p>
            <a:r>
              <a:rPr lang="es-ES" dirty="0" smtClean="0"/>
              <a:t>UTILIZAR?</a:t>
            </a:r>
            <a:endParaRPr lang="es-ES" dirty="0"/>
          </a:p>
        </p:txBody>
      </p:sp>
      <p:sp>
        <p:nvSpPr>
          <p:cNvPr id="8" name="CuadroTexto 7"/>
          <p:cNvSpPr txBox="1"/>
          <p:nvPr/>
        </p:nvSpPr>
        <p:spPr>
          <a:xfrm>
            <a:off x="5278227" y="5488952"/>
            <a:ext cx="3518912" cy="646331"/>
          </a:xfrm>
          <a:prstGeom prst="rect">
            <a:avLst/>
          </a:prstGeom>
          <a:noFill/>
        </p:spPr>
        <p:txBody>
          <a:bodyPr wrap="none" rtlCol="0">
            <a:spAutoFit/>
          </a:bodyPr>
          <a:lstStyle/>
          <a:p>
            <a:pPr algn="ctr"/>
            <a:r>
              <a:rPr lang="es-ES" dirty="0" smtClean="0"/>
              <a:t>FACULTAD DE CIENCIAS</a:t>
            </a:r>
          </a:p>
          <a:p>
            <a:pPr algn="ctr"/>
            <a:r>
              <a:rPr lang="es-ES" dirty="0" smtClean="0"/>
              <a:t>CRÁNEOS ---- CAPACIDAD CRANEAL</a:t>
            </a:r>
            <a:endParaRPr lang="es-ES" dirty="0"/>
          </a:p>
        </p:txBody>
      </p:sp>
      <p:sp>
        <p:nvSpPr>
          <p:cNvPr id="9" name="Flecha abajo 8"/>
          <p:cNvSpPr/>
          <p:nvPr/>
        </p:nvSpPr>
        <p:spPr>
          <a:xfrm>
            <a:off x="6843059" y="4855882"/>
            <a:ext cx="627529" cy="633070"/>
          </a:xfrm>
          <a:prstGeom prst="downArrow">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xmlns="" val="11892517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t="46731"/>
          <a:stretch/>
        </p:blipFill>
        <p:spPr>
          <a:xfrm>
            <a:off x="1476390" y="1803788"/>
            <a:ext cx="6934200" cy="3308146"/>
          </a:xfrm>
          <a:prstGeom prst="rect">
            <a:avLst/>
          </a:prstGeom>
        </p:spPr>
      </p:pic>
      <p:sp>
        <p:nvSpPr>
          <p:cNvPr id="2" name="CuadroTexto 1"/>
          <p:cNvSpPr txBox="1"/>
          <p:nvPr/>
        </p:nvSpPr>
        <p:spPr>
          <a:xfrm>
            <a:off x="6051177" y="463176"/>
            <a:ext cx="2567229" cy="523220"/>
          </a:xfrm>
          <a:prstGeom prst="rect">
            <a:avLst/>
          </a:prstGeom>
          <a:noFill/>
        </p:spPr>
        <p:txBody>
          <a:bodyPr wrap="none" rtlCol="0">
            <a:spAutoFit/>
          </a:bodyPr>
          <a:lstStyle/>
          <a:p>
            <a:r>
              <a:rPr lang="es-ES" sz="2800" b="1" dirty="0" smtClean="0">
                <a:solidFill>
                  <a:srgbClr val="003366"/>
                </a:solidFill>
              </a:rPr>
              <a:t>	UN EJEMPLO</a:t>
            </a:r>
            <a:endParaRPr lang="es-ES" sz="2800" b="1" dirty="0">
              <a:solidFill>
                <a:srgbClr val="003366"/>
              </a:solidFill>
            </a:endParaRPr>
          </a:p>
        </p:txBody>
      </p:sp>
    </p:spTree>
    <p:extLst>
      <p:ext uri="{BB962C8B-B14F-4D97-AF65-F5344CB8AC3E}">
        <p14:creationId xmlns:p14="http://schemas.microsoft.com/office/powerpoint/2010/main" xmlns="" val="202670927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999130" cy="3748369"/>
          </a:xfrm>
          <a:prstGeom prst="rect">
            <a:avLst/>
          </a:prstGeom>
        </p:spPr>
      </p:pic>
      <p:pic>
        <p:nvPicPr>
          <p:cNvPr id="5" name="Imagen 4"/>
          <p:cNvPicPr>
            <a:picLocks noChangeAspect="1"/>
          </p:cNvPicPr>
          <p:nvPr/>
        </p:nvPicPr>
        <p:blipFill>
          <a:blip r:embed="rId3"/>
          <a:stretch>
            <a:fillRect/>
          </a:stretch>
        </p:blipFill>
        <p:spPr>
          <a:xfrm>
            <a:off x="95424" y="3778251"/>
            <a:ext cx="1640777" cy="3076455"/>
          </a:xfrm>
          <a:prstGeom prst="rect">
            <a:avLst/>
          </a:prstGeom>
        </p:spPr>
      </p:pic>
      <p:pic>
        <p:nvPicPr>
          <p:cNvPr id="7" name="Imagen 6" descr="4202969459_f56f87d39c_o.jpg"/>
          <p:cNvPicPr>
            <a:picLocks noChangeAspect="1"/>
          </p:cNvPicPr>
          <p:nvPr/>
        </p:nvPicPr>
        <p:blipFill rotWithShape="1">
          <a:blip r:embed="rId4">
            <a:extLst>
              <a:ext uri="{28A0092B-C50C-407E-A947-70E740481C1C}">
                <a14:useLocalDpi xmlns:a14="http://schemas.microsoft.com/office/drawing/2010/main" xmlns="" val="0"/>
              </a:ext>
            </a:extLst>
          </a:blip>
          <a:srcRect l="3465" r="43889"/>
          <a:stretch/>
        </p:blipFill>
        <p:spPr>
          <a:xfrm>
            <a:off x="1999130" y="-3294"/>
            <a:ext cx="4814046" cy="6858000"/>
          </a:xfrm>
          <a:prstGeom prst="rect">
            <a:avLst/>
          </a:prstGeom>
        </p:spPr>
      </p:pic>
      <p:pic>
        <p:nvPicPr>
          <p:cNvPr id="8" name="Imagen 7" descr="4202969459_f56f87d39c_o.jpg"/>
          <p:cNvPicPr>
            <a:picLocks noChangeAspect="1"/>
          </p:cNvPicPr>
          <p:nvPr/>
        </p:nvPicPr>
        <p:blipFill rotWithShape="1">
          <a:blip r:embed="rId4">
            <a:extLst>
              <a:ext uri="{28A0092B-C50C-407E-A947-70E740481C1C}">
                <a14:useLocalDpi xmlns:a14="http://schemas.microsoft.com/office/drawing/2010/main" xmlns="" val="0"/>
              </a:ext>
            </a:extLst>
          </a:blip>
          <a:srcRect l="64248" r="7974"/>
          <a:stretch/>
        </p:blipFill>
        <p:spPr>
          <a:xfrm>
            <a:off x="6603999" y="-5160"/>
            <a:ext cx="2540001" cy="6858000"/>
          </a:xfrm>
          <a:prstGeom prst="rect">
            <a:avLst/>
          </a:prstGeom>
        </p:spPr>
      </p:pic>
    </p:spTree>
    <p:extLst>
      <p:ext uri="{BB962C8B-B14F-4D97-AF65-F5344CB8AC3E}">
        <p14:creationId xmlns:p14="http://schemas.microsoft.com/office/powerpoint/2010/main" xmlns="" val="243788990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104900" y="0"/>
            <a:ext cx="6918690" cy="6858000"/>
          </a:xfrm>
          <a:prstGeom prst="rect">
            <a:avLst/>
          </a:prstGeom>
        </p:spPr>
      </p:pic>
      <p:cxnSp>
        <p:nvCxnSpPr>
          <p:cNvPr id="6" name="Conector recto de flecha 5"/>
          <p:cNvCxnSpPr/>
          <p:nvPr/>
        </p:nvCxnSpPr>
        <p:spPr>
          <a:xfrm>
            <a:off x="792162" y="1926304"/>
            <a:ext cx="934602" cy="2425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Conector recto de flecha 7"/>
          <p:cNvCxnSpPr/>
          <p:nvPr/>
        </p:nvCxnSpPr>
        <p:spPr>
          <a:xfrm flipH="1">
            <a:off x="7891739" y="3338927"/>
            <a:ext cx="1084579" cy="570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 name="CuadroTexto 8"/>
          <p:cNvSpPr txBox="1"/>
          <p:nvPr/>
        </p:nvSpPr>
        <p:spPr>
          <a:xfrm>
            <a:off x="356768" y="2168876"/>
            <a:ext cx="1369995" cy="369332"/>
          </a:xfrm>
          <a:prstGeom prst="rect">
            <a:avLst/>
          </a:prstGeom>
          <a:noFill/>
        </p:spPr>
        <p:txBody>
          <a:bodyPr wrap="square" rtlCol="0">
            <a:spAutoFit/>
          </a:bodyPr>
          <a:lstStyle/>
          <a:p>
            <a:r>
              <a:rPr lang="es-ES" dirty="0" smtClean="0"/>
              <a:t>GLABELA</a:t>
            </a:r>
            <a:endParaRPr lang="es-ES" dirty="0"/>
          </a:p>
        </p:txBody>
      </p:sp>
      <p:sp>
        <p:nvSpPr>
          <p:cNvPr id="10" name="CuadroTexto 9"/>
          <p:cNvSpPr txBox="1"/>
          <p:nvPr/>
        </p:nvSpPr>
        <p:spPr>
          <a:xfrm>
            <a:off x="7422861" y="4393168"/>
            <a:ext cx="1880175" cy="369332"/>
          </a:xfrm>
          <a:prstGeom prst="rect">
            <a:avLst/>
          </a:prstGeom>
          <a:noFill/>
        </p:spPr>
        <p:txBody>
          <a:bodyPr wrap="square" rtlCol="0">
            <a:spAutoFit/>
          </a:bodyPr>
          <a:lstStyle/>
          <a:p>
            <a:r>
              <a:rPr lang="es-ES" dirty="0" smtClean="0"/>
              <a:t>OPISTOCRANION</a:t>
            </a:r>
            <a:endParaRPr lang="es-ES" dirty="0"/>
          </a:p>
        </p:txBody>
      </p:sp>
    </p:spTree>
    <p:extLst>
      <p:ext uri="{BB962C8B-B14F-4D97-AF65-F5344CB8AC3E}">
        <p14:creationId xmlns:p14="http://schemas.microsoft.com/office/powerpoint/2010/main" xmlns="" val="153129320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Imagen 3"/>
          <p:cNvPicPr>
            <a:picLocks noChangeAspect="1"/>
          </p:cNvPicPr>
          <p:nvPr/>
        </p:nvPicPr>
        <p:blipFill>
          <a:blip r:embed="rId2"/>
          <a:stretch>
            <a:fillRect/>
          </a:stretch>
        </p:blipFill>
        <p:spPr>
          <a:xfrm>
            <a:off x="114166" y="1038482"/>
            <a:ext cx="4329473" cy="5446059"/>
          </a:xfrm>
          <a:prstGeom prst="rect">
            <a:avLst/>
          </a:prstGeom>
        </p:spPr>
      </p:pic>
      <p:pic>
        <p:nvPicPr>
          <p:cNvPr id="5" name="Imagen 4"/>
          <p:cNvPicPr>
            <a:picLocks noChangeAspect="1"/>
          </p:cNvPicPr>
          <p:nvPr/>
        </p:nvPicPr>
        <p:blipFill>
          <a:blip r:embed="rId3"/>
          <a:stretch>
            <a:fillRect/>
          </a:stretch>
        </p:blipFill>
        <p:spPr>
          <a:xfrm>
            <a:off x="4638705" y="1038482"/>
            <a:ext cx="4243926" cy="5585599"/>
          </a:xfrm>
          <a:prstGeom prst="rect">
            <a:avLst/>
          </a:prstGeom>
        </p:spPr>
      </p:pic>
      <p:cxnSp>
        <p:nvCxnSpPr>
          <p:cNvPr id="7" name="Conector recto de flecha 6"/>
          <p:cNvCxnSpPr/>
          <p:nvPr/>
        </p:nvCxnSpPr>
        <p:spPr>
          <a:xfrm>
            <a:off x="2226241" y="1883498"/>
            <a:ext cx="42812" cy="125566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 name="CuadroTexto 7"/>
          <p:cNvSpPr txBox="1"/>
          <p:nvPr/>
        </p:nvSpPr>
        <p:spPr>
          <a:xfrm>
            <a:off x="1612598" y="1452282"/>
            <a:ext cx="1484160" cy="369332"/>
          </a:xfrm>
          <a:prstGeom prst="rect">
            <a:avLst/>
          </a:prstGeom>
          <a:noFill/>
        </p:spPr>
        <p:txBody>
          <a:bodyPr wrap="square" rtlCol="0">
            <a:spAutoFit/>
          </a:bodyPr>
          <a:lstStyle/>
          <a:p>
            <a:r>
              <a:rPr lang="es-ES" dirty="0" smtClean="0"/>
              <a:t>BREGMA</a:t>
            </a:r>
            <a:endParaRPr lang="es-ES" dirty="0"/>
          </a:p>
        </p:txBody>
      </p:sp>
      <p:cxnSp>
        <p:nvCxnSpPr>
          <p:cNvPr id="9" name="Conector recto de flecha 8"/>
          <p:cNvCxnSpPr/>
          <p:nvPr/>
        </p:nvCxnSpPr>
        <p:spPr>
          <a:xfrm flipV="1">
            <a:off x="6716957" y="4680205"/>
            <a:ext cx="0" cy="122257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1" name="CuadroTexto 10"/>
          <p:cNvSpPr txBox="1"/>
          <p:nvPr/>
        </p:nvSpPr>
        <p:spPr>
          <a:xfrm>
            <a:off x="6217482" y="6484541"/>
            <a:ext cx="1484160" cy="369332"/>
          </a:xfrm>
          <a:prstGeom prst="rect">
            <a:avLst/>
          </a:prstGeom>
          <a:noFill/>
        </p:spPr>
        <p:txBody>
          <a:bodyPr wrap="square" rtlCol="0">
            <a:spAutoFit/>
          </a:bodyPr>
          <a:lstStyle/>
          <a:p>
            <a:r>
              <a:rPr lang="es-ES" dirty="0" smtClean="0"/>
              <a:t>BASIÓN</a:t>
            </a:r>
            <a:endParaRPr lang="es-ES" dirty="0"/>
          </a:p>
        </p:txBody>
      </p:sp>
      <p:cxnSp>
        <p:nvCxnSpPr>
          <p:cNvPr id="13" name="Conector recto 12"/>
          <p:cNvCxnSpPr/>
          <p:nvPr/>
        </p:nvCxnSpPr>
        <p:spPr>
          <a:xfrm flipV="1">
            <a:off x="114166" y="4080911"/>
            <a:ext cx="4224150" cy="42807"/>
          </a:xfrm>
          <a:prstGeom prst="line">
            <a:avLst/>
          </a:prstGeom>
          <a:ln w="57150" cmpd="sng"/>
        </p:spPr>
        <p:style>
          <a:lnRef idx="1">
            <a:schemeClr val="dk1"/>
          </a:lnRef>
          <a:fillRef idx="0">
            <a:schemeClr val="dk1"/>
          </a:fillRef>
          <a:effectRef idx="0">
            <a:schemeClr val="dk1"/>
          </a:effectRef>
          <a:fontRef idx="minor">
            <a:schemeClr val="tx1"/>
          </a:fontRef>
        </p:style>
      </p:cxnSp>
      <p:sp>
        <p:nvSpPr>
          <p:cNvPr id="14" name="CuadroTexto 13"/>
          <p:cNvSpPr txBox="1"/>
          <p:nvPr/>
        </p:nvSpPr>
        <p:spPr>
          <a:xfrm>
            <a:off x="1612598" y="3689604"/>
            <a:ext cx="1484160" cy="369332"/>
          </a:xfrm>
          <a:prstGeom prst="rect">
            <a:avLst/>
          </a:prstGeom>
          <a:noFill/>
        </p:spPr>
        <p:txBody>
          <a:bodyPr wrap="square" rtlCol="0">
            <a:spAutoFit/>
          </a:bodyPr>
          <a:lstStyle/>
          <a:p>
            <a:r>
              <a:rPr lang="es-ES" dirty="0" smtClean="0"/>
              <a:t>EURYON</a:t>
            </a:r>
            <a:endParaRPr lang="es-ES" dirty="0"/>
          </a:p>
        </p:txBody>
      </p:sp>
    </p:spTree>
    <p:extLst>
      <p:ext uri="{BB962C8B-B14F-4D97-AF65-F5344CB8AC3E}">
        <p14:creationId xmlns:p14="http://schemas.microsoft.com/office/powerpoint/2010/main" xmlns="" val="158480585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Medición antigua vs Medición actual</a:t>
            </a:r>
            <a:endParaRPr lang="es-ES" dirty="0"/>
          </a:p>
        </p:txBody>
      </p:sp>
      <p:pic>
        <p:nvPicPr>
          <p:cNvPr id="5" name="Imagen 4"/>
          <p:cNvPicPr>
            <a:picLocks noChangeAspect="1"/>
          </p:cNvPicPr>
          <p:nvPr/>
        </p:nvPicPr>
        <p:blipFill>
          <a:blip r:embed="rId2"/>
          <a:stretch>
            <a:fillRect/>
          </a:stretch>
        </p:blipFill>
        <p:spPr>
          <a:xfrm>
            <a:off x="0" y="1417638"/>
            <a:ext cx="9144000" cy="4927850"/>
          </a:xfrm>
          <a:prstGeom prst="rect">
            <a:avLst/>
          </a:prstGeom>
        </p:spPr>
      </p:pic>
    </p:spTree>
    <p:extLst>
      <p:ext uri="{BB962C8B-B14F-4D97-AF65-F5344CB8AC3E}">
        <p14:creationId xmlns:p14="http://schemas.microsoft.com/office/powerpoint/2010/main" xmlns="" val="336462099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5" name="Imagen 4"/>
          <p:cNvPicPr>
            <a:picLocks noChangeAspect="1"/>
          </p:cNvPicPr>
          <p:nvPr/>
        </p:nvPicPr>
        <p:blipFill>
          <a:blip r:embed="rId2"/>
          <a:stretch>
            <a:fillRect/>
          </a:stretch>
        </p:blipFill>
        <p:spPr>
          <a:xfrm>
            <a:off x="279400" y="0"/>
            <a:ext cx="8575102" cy="6858000"/>
          </a:xfrm>
          <a:prstGeom prst="rect">
            <a:avLst/>
          </a:prstGeom>
        </p:spPr>
      </p:pic>
    </p:spTree>
    <p:extLst>
      <p:ext uri="{BB962C8B-B14F-4D97-AF65-F5344CB8AC3E}">
        <p14:creationId xmlns:p14="http://schemas.microsoft.com/office/powerpoint/2010/main" xmlns="" val="171174402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6770" r="2537"/>
          <a:stretch/>
        </p:blipFill>
        <p:spPr>
          <a:xfrm>
            <a:off x="179294" y="0"/>
            <a:ext cx="4273177" cy="6807200"/>
          </a:xfrm>
          <a:prstGeom prst="rect">
            <a:avLst/>
          </a:prstGeom>
        </p:spPr>
      </p:pic>
      <p:pic>
        <p:nvPicPr>
          <p:cNvPr id="5" name="Imagen 4"/>
          <p:cNvPicPr>
            <a:picLocks noChangeAspect="1"/>
          </p:cNvPicPr>
          <p:nvPr/>
        </p:nvPicPr>
        <p:blipFill rotWithShape="1">
          <a:blip r:embed="rId3"/>
          <a:srcRect l="2742" t="811" r="6736" b="-811"/>
          <a:stretch/>
        </p:blipFill>
        <p:spPr>
          <a:xfrm>
            <a:off x="4706470" y="28390"/>
            <a:ext cx="4437529" cy="6629400"/>
          </a:xfrm>
          <a:prstGeom prst="rect">
            <a:avLst/>
          </a:prstGeom>
        </p:spPr>
      </p:pic>
    </p:spTree>
    <p:extLst>
      <p:ext uri="{BB962C8B-B14F-4D97-AF65-F5344CB8AC3E}">
        <p14:creationId xmlns:p14="http://schemas.microsoft.com/office/powerpoint/2010/main" xmlns="" val="68578420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Y si no quedó claro… buscamos mas información </a:t>
            </a:r>
            <a:endParaRPr lang="es-ES" dirty="0"/>
          </a:p>
        </p:txBody>
      </p:sp>
      <p:pic>
        <p:nvPicPr>
          <p:cNvPr id="4" name="Imagen 3" descr="Captura de pantalla 2018-03-02 a la(s) 13.32.03.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965200"/>
            <a:ext cx="9144000" cy="4920377"/>
          </a:xfrm>
          <a:prstGeom prst="rect">
            <a:avLst/>
          </a:prstGeom>
        </p:spPr>
      </p:pic>
      <p:sp>
        <p:nvSpPr>
          <p:cNvPr id="5" name="CuadroTexto 4"/>
          <p:cNvSpPr txBox="1"/>
          <p:nvPr/>
        </p:nvSpPr>
        <p:spPr>
          <a:xfrm>
            <a:off x="2885212" y="6110941"/>
            <a:ext cx="5801588" cy="461665"/>
          </a:xfrm>
          <a:prstGeom prst="rect">
            <a:avLst/>
          </a:prstGeom>
          <a:noFill/>
        </p:spPr>
        <p:txBody>
          <a:bodyPr wrap="none" rtlCol="0">
            <a:spAutoFit/>
          </a:bodyPr>
          <a:lstStyle/>
          <a:p>
            <a:r>
              <a:rPr lang="es-ES" dirty="0" smtClean="0"/>
              <a:t>Las tecnologías al alcance de la </a:t>
            </a:r>
            <a:r>
              <a:rPr lang="es-ES" sz="2400" b="1" dirty="0" smtClean="0">
                <a:solidFill>
                  <a:srgbClr val="FF0000"/>
                </a:solidFill>
              </a:rPr>
              <a:t>ENSEÑANZA DIGITAL</a:t>
            </a:r>
            <a:endParaRPr lang="es-ES" b="1" dirty="0">
              <a:solidFill>
                <a:srgbClr val="FF0000"/>
              </a:solidFill>
            </a:endParaRPr>
          </a:p>
        </p:txBody>
      </p:sp>
    </p:spTree>
    <p:extLst>
      <p:ext uri="{BB962C8B-B14F-4D97-AF65-F5344CB8AC3E}">
        <p14:creationId xmlns:p14="http://schemas.microsoft.com/office/powerpoint/2010/main" xmlns="" val="87825924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236946" y="0"/>
            <a:ext cx="5907054" cy="6858000"/>
          </a:xfrm>
          <a:prstGeom prst="rect">
            <a:avLst/>
          </a:prstGeom>
        </p:spPr>
      </p:pic>
      <p:sp>
        <p:nvSpPr>
          <p:cNvPr id="5" name="CuadroTexto 4"/>
          <p:cNvSpPr txBox="1"/>
          <p:nvPr/>
        </p:nvSpPr>
        <p:spPr>
          <a:xfrm>
            <a:off x="0" y="318977"/>
            <a:ext cx="5406088" cy="1384995"/>
          </a:xfrm>
          <a:prstGeom prst="rect">
            <a:avLst/>
          </a:prstGeom>
          <a:noFill/>
        </p:spPr>
        <p:txBody>
          <a:bodyPr wrap="square" rtlCol="0">
            <a:spAutoFit/>
          </a:bodyPr>
          <a:lstStyle/>
          <a:p>
            <a:r>
              <a:rPr lang="es-ES" sz="2800" dirty="0" smtClean="0"/>
              <a:t>MATERIALES DIGITALES </a:t>
            </a:r>
          </a:p>
          <a:p>
            <a:r>
              <a:rPr lang="es-ES" sz="2800" dirty="0" smtClean="0"/>
              <a:t>Y MANUALES</a:t>
            </a:r>
          </a:p>
          <a:p>
            <a:r>
              <a:rPr lang="es-ES" sz="2800" dirty="0" smtClean="0"/>
              <a:t>AL ALCANCE DE LOS ALUMNOS</a:t>
            </a:r>
            <a:endParaRPr lang="es-ES" sz="2800" dirty="0"/>
          </a:p>
        </p:txBody>
      </p:sp>
    </p:spTree>
    <p:extLst>
      <p:ext uri="{BB962C8B-B14F-4D97-AF65-F5344CB8AC3E}">
        <p14:creationId xmlns:p14="http://schemas.microsoft.com/office/powerpoint/2010/main" xmlns="" val="246288990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6" name="WordArt 4"/>
          <p:cNvSpPr>
            <a:spLocks noChangeArrowheads="1" noChangeShapeType="1" noTextEdit="1"/>
          </p:cNvSpPr>
          <p:nvPr/>
        </p:nvSpPr>
        <p:spPr bwMode="auto">
          <a:xfrm>
            <a:off x="468313" y="908050"/>
            <a:ext cx="8351837" cy="5040313"/>
          </a:xfrm>
          <a:prstGeom prst="rect">
            <a:avLst/>
          </a:prstGeom>
        </p:spPr>
        <p:txBody>
          <a:bodyPr wrap="none" fromWordArt="1">
            <a:prstTxWarp prst="textFadeUp">
              <a:avLst>
                <a:gd name="adj" fmla="val 9991"/>
              </a:avLst>
            </a:prstTxWarp>
          </a:bodyPr>
          <a:lstStyle/>
          <a:p>
            <a:pPr algn="ctr"/>
            <a:r>
              <a:rPr lang="es-ES" sz="3600" b="1" kern="10" dirty="0">
                <a:ln w="1905"/>
                <a:solidFill>
                  <a:schemeClr val="tx1">
                    <a:lumMod val="65000"/>
                    <a:lumOff val="35000"/>
                  </a:schemeClr>
                </a:solidFill>
                <a:effectLst>
                  <a:innerShdw blurRad="69850" dist="43180" dir="5400000">
                    <a:srgbClr val="000000">
                      <a:alpha val="65000"/>
                    </a:srgbClr>
                  </a:innerShdw>
                </a:effectLst>
                <a:latin typeface="Book Antiqua"/>
                <a:ea typeface="Book Antiqua"/>
                <a:cs typeface="Book Antiqua"/>
              </a:rPr>
              <a:t>BIENAVENTURADOS SEAN LOS FÓSILES</a:t>
            </a:r>
          </a:p>
          <a:p>
            <a:pPr algn="ctr"/>
            <a:r>
              <a:rPr lang="es-ES" sz="3600" b="1" kern="10" dirty="0" smtClean="0">
                <a:ln w="1905"/>
                <a:solidFill>
                  <a:schemeClr val="tx1">
                    <a:lumMod val="65000"/>
                    <a:lumOff val="35000"/>
                  </a:schemeClr>
                </a:solidFill>
                <a:effectLst>
                  <a:innerShdw blurRad="69850" dist="43180" dir="5400000">
                    <a:srgbClr val="000000">
                      <a:alpha val="65000"/>
                    </a:srgbClr>
                  </a:innerShdw>
                </a:effectLst>
                <a:latin typeface="Book Antiqua"/>
                <a:ea typeface="Book Antiqua"/>
                <a:cs typeface="Book Antiqua"/>
              </a:rPr>
              <a:t>YA QUE ELLOS, </a:t>
            </a:r>
            <a:r>
              <a:rPr lang="es-ES" sz="3600" b="1" kern="10" dirty="0">
                <a:ln w="1905"/>
                <a:solidFill>
                  <a:schemeClr val="tx1">
                    <a:lumMod val="65000"/>
                    <a:lumOff val="35000"/>
                  </a:schemeClr>
                </a:solidFill>
                <a:effectLst>
                  <a:innerShdw blurRad="69850" dist="43180" dir="5400000">
                    <a:srgbClr val="000000">
                      <a:alpha val="65000"/>
                    </a:srgbClr>
                  </a:innerShdw>
                </a:effectLst>
                <a:latin typeface="Book Antiqua"/>
                <a:ea typeface="Book Antiqua"/>
                <a:cs typeface="Book Antiqua"/>
              </a:rPr>
              <a:t>NOS </a:t>
            </a:r>
            <a:r>
              <a:rPr lang="es-ES" sz="3600" b="1" kern="10" dirty="0" smtClean="0">
                <a:ln w="1905"/>
                <a:solidFill>
                  <a:schemeClr val="tx1">
                    <a:lumMod val="65000"/>
                    <a:lumOff val="35000"/>
                  </a:schemeClr>
                </a:solidFill>
                <a:effectLst>
                  <a:innerShdw blurRad="69850" dist="43180" dir="5400000">
                    <a:srgbClr val="000000">
                      <a:alpha val="65000"/>
                    </a:srgbClr>
                  </a:innerShdw>
                </a:effectLst>
                <a:latin typeface="Book Antiqua"/>
                <a:ea typeface="Book Antiqua"/>
                <a:cs typeface="Book Antiqua"/>
              </a:rPr>
              <a:t>AYUDAN</a:t>
            </a:r>
            <a:endParaRPr lang="es-ES" sz="3600" b="1" kern="10" dirty="0">
              <a:ln w="1905"/>
              <a:solidFill>
                <a:schemeClr val="tx1">
                  <a:lumMod val="65000"/>
                  <a:lumOff val="35000"/>
                </a:schemeClr>
              </a:solidFill>
              <a:effectLst>
                <a:innerShdw blurRad="69850" dist="43180" dir="5400000">
                  <a:srgbClr val="000000">
                    <a:alpha val="65000"/>
                  </a:srgbClr>
                </a:innerShdw>
              </a:effectLst>
              <a:latin typeface="Book Antiqua"/>
              <a:ea typeface="Book Antiqua"/>
              <a:cs typeface="Book Antiqua"/>
            </a:endParaRPr>
          </a:p>
          <a:p>
            <a:pPr algn="ctr"/>
            <a:r>
              <a:rPr lang="es-ES" sz="3600" b="1" kern="10" dirty="0">
                <a:ln w="1905"/>
                <a:solidFill>
                  <a:schemeClr val="tx1">
                    <a:lumMod val="65000"/>
                    <a:lumOff val="35000"/>
                  </a:schemeClr>
                </a:solidFill>
                <a:effectLst>
                  <a:innerShdw blurRad="69850" dist="43180" dir="5400000">
                    <a:srgbClr val="000000">
                      <a:alpha val="65000"/>
                    </a:srgbClr>
                  </a:innerShdw>
                </a:effectLst>
                <a:latin typeface="Book Antiqua"/>
                <a:ea typeface="Book Antiqua"/>
                <a:cs typeface="Book Antiqua"/>
              </a:rPr>
              <a:t>A </a:t>
            </a:r>
            <a:r>
              <a:rPr lang="es-ES" sz="3600" b="1" kern="10" dirty="0" smtClean="0">
                <a:ln w="1905"/>
                <a:solidFill>
                  <a:schemeClr val="tx1">
                    <a:lumMod val="65000"/>
                    <a:lumOff val="35000"/>
                  </a:schemeClr>
                </a:solidFill>
                <a:effectLst>
                  <a:innerShdw blurRad="69850" dist="43180" dir="5400000">
                    <a:srgbClr val="000000">
                      <a:alpha val="65000"/>
                    </a:srgbClr>
                  </a:innerShdw>
                </a:effectLst>
                <a:latin typeface="Book Antiqua"/>
                <a:ea typeface="Book Antiqua"/>
                <a:cs typeface="Book Antiqua"/>
              </a:rPr>
              <a:t>CONOCER </a:t>
            </a:r>
          </a:p>
          <a:p>
            <a:pPr algn="ctr"/>
            <a:r>
              <a:rPr lang="es-ES" sz="3600" b="1" kern="10" dirty="0" smtClean="0">
                <a:ln w="1905"/>
                <a:solidFill>
                  <a:schemeClr val="tx1">
                    <a:lumMod val="65000"/>
                    <a:lumOff val="35000"/>
                  </a:schemeClr>
                </a:solidFill>
                <a:effectLst>
                  <a:innerShdw blurRad="69850" dist="43180" dir="5400000">
                    <a:srgbClr val="000000">
                      <a:alpha val="65000"/>
                    </a:srgbClr>
                  </a:innerShdw>
                </a:effectLst>
                <a:latin typeface="Book Antiqua"/>
                <a:ea typeface="Book Antiqua"/>
                <a:cs typeface="Book Antiqua"/>
              </a:rPr>
              <a:t>LA VIDA SOBRE LA TIERRA</a:t>
            </a:r>
            <a:endParaRPr lang="es-ES" sz="3600" b="1" kern="10" dirty="0">
              <a:ln w="1905"/>
              <a:solidFill>
                <a:schemeClr val="tx1">
                  <a:lumMod val="65000"/>
                  <a:lumOff val="35000"/>
                </a:schemeClr>
              </a:solidFill>
              <a:effectLst>
                <a:innerShdw blurRad="69850" dist="43180" dir="5400000">
                  <a:srgbClr val="000000">
                    <a:alpha val="65000"/>
                  </a:srgbClr>
                </a:innerShdw>
              </a:effectLst>
              <a:latin typeface="Book Antiqua"/>
              <a:ea typeface="Book Antiqua"/>
              <a:cs typeface="Book Antiqua"/>
            </a:endParaRPr>
          </a:p>
        </p:txBody>
      </p:sp>
      <p:sp>
        <p:nvSpPr>
          <p:cNvPr id="3077" name="AutoShape 5"/>
          <p:cNvSpPr>
            <a:spLocks noChangeArrowheads="1"/>
          </p:cNvSpPr>
          <p:nvPr/>
        </p:nvSpPr>
        <p:spPr bwMode="auto">
          <a:xfrm>
            <a:off x="468313" y="260350"/>
            <a:ext cx="8351837" cy="6597650"/>
          </a:xfrm>
          <a:prstGeom prst="horizontalScroll">
            <a:avLst>
              <a:gd name="adj" fmla="val 7773"/>
            </a:avLst>
          </a:prstGeom>
          <a:noFill/>
          <a:ln w="57150">
            <a:solidFill>
              <a:srgbClr val="AB7239"/>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s-ES"/>
          </a:p>
        </p:txBody>
      </p:sp>
    </p:spTree>
    <p:extLst>
      <p:ext uri="{BB962C8B-B14F-4D97-AF65-F5344CB8AC3E}">
        <p14:creationId xmlns:p14="http://schemas.microsoft.com/office/powerpoint/2010/main" xmlns="" val="132349606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BEBA8EAE-BF5A-486C-A8C5-ECC9F3942E4B}">
                <a14:imgProps xmlns:a14="http://schemas.microsoft.com/office/drawing/2010/main" xmlns="">
                  <a14:imgLayer r:embed="rId3">
                    <a14:imgEffect>
                      <a14:backgroundRemoval t="0" b="100000" l="313" r="100000"/>
                    </a14:imgEffect>
                  </a14:imgLayer>
                </a14:imgProps>
              </a:ext>
            </a:extLst>
          </a:blip>
          <a:srcRect l="10574" t="6734" r="10200" b="24250"/>
          <a:stretch/>
        </p:blipFill>
        <p:spPr>
          <a:xfrm>
            <a:off x="1101364" y="1029535"/>
            <a:ext cx="7244487" cy="4733138"/>
          </a:xfrm>
          <a:prstGeom prst="rect">
            <a:avLst/>
          </a:prstGeom>
        </p:spPr>
      </p:pic>
      <p:sp>
        <p:nvSpPr>
          <p:cNvPr id="3" name="2 Rectángulo"/>
          <p:cNvSpPr/>
          <p:nvPr/>
        </p:nvSpPr>
        <p:spPr>
          <a:xfrm>
            <a:off x="1101363" y="5762673"/>
            <a:ext cx="7596069"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FF0000"/>
                </a:solidFill>
              </a:rPr>
              <a:t>BRENDITA  Y RAÚL AGRADECEMOS A LOS ORGANIZADORES DE ESTE CURSO SU INVITACIÓN Y A TODOS USTEDES SU ASISTENCIA   </a:t>
            </a:r>
            <a:endParaRPr lang="es-ES" dirty="0">
              <a:solidFill>
                <a:srgbClr val="FF0000"/>
              </a:solidFill>
            </a:endParaRPr>
          </a:p>
        </p:txBody>
      </p:sp>
      <p:sp>
        <p:nvSpPr>
          <p:cNvPr id="5" name="4 Rectángulo redondeado"/>
          <p:cNvSpPr/>
          <p:nvPr/>
        </p:nvSpPr>
        <p:spPr>
          <a:xfrm>
            <a:off x="4635794" y="340242"/>
            <a:ext cx="3710057" cy="68929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chemeClr val="tx1"/>
                </a:solidFill>
              </a:rPr>
              <a:t>CIUDAD UNIVERSITARIA </a:t>
            </a:r>
          </a:p>
          <a:p>
            <a:pPr algn="ctr"/>
            <a:r>
              <a:rPr lang="es-ES" dirty="0" smtClean="0">
                <a:solidFill>
                  <a:schemeClr val="tx1"/>
                </a:solidFill>
              </a:rPr>
              <a:t> 3 DE MARZO DE 2018</a:t>
            </a:r>
            <a:endParaRPr lang="es-ES" dirty="0">
              <a:solidFill>
                <a:schemeClr val="tx1"/>
              </a:solidFill>
            </a:endParaRPr>
          </a:p>
        </p:txBody>
      </p:sp>
    </p:spTree>
    <p:extLst>
      <p:ext uri="{BB962C8B-B14F-4D97-AF65-F5344CB8AC3E}">
        <p14:creationId xmlns:p14="http://schemas.microsoft.com/office/powerpoint/2010/main" xmlns="" val="14009853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1203" y="1472978"/>
            <a:ext cx="6262389" cy="4844776"/>
          </a:xfrm>
          <a:prstGeom prst="rect">
            <a:avLst/>
          </a:prstGeom>
        </p:spPr>
      </p:pic>
      <p:sp>
        <p:nvSpPr>
          <p:cNvPr id="2" name="Título 1"/>
          <p:cNvSpPr>
            <a:spLocks noGrp="1"/>
          </p:cNvSpPr>
          <p:nvPr>
            <p:ph type="title"/>
          </p:nvPr>
        </p:nvSpPr>
        <p:spPr>
          <a:xfrm>
            <a:off x="457200" y="173630"/>
            <a:ext cx="8229600" cy="1143000"/>
          </a:xfrm>
        </p:spPr>
        <p:txBody>
          <a:bodyPr>
            <a:normAutofit fontScale="90000"/>
          </a:bodyPr>
          <a:lstStyle/>
          <a:p>
            <a:r>
              <a:rPr lang="es-ES" dirty="0" smtClean="0">
                <a:latin typeface="Montserrat-Regular"/>
                <a:cs typeface="Montserrat-Regular"/>
              </a:rPr>
              <a:t>PIRÁMIDE DEL APRENDIZAJE</a:t>
            </a:r>
            <a:br>
              <a:rPr lang="es-ES" dirty="0" smtClean="0">
                <a:latin typeface="Montserrat-Regular"/>
                <a:cs typeface="Montserrat-Regular"/>
              </a:rPr>
            </a:br>
            <a:endParaRPr lang="es-ES" dirty="0">
              <a:latin typeface="Montserrat-Regular"/>
              <a:cs typeface="Montserrat-Regular"/>
            </a:endParaRPr>
          </a:p>
        </p:txBody>
      </p:sp>
      <p:sp>
        <p:nvSpPr>
          <p:cNvPr id="3" name="CuadroTexto 2"/>
          <p:cNvSpPr txBox="1"/>
          <p:nvPr/>
        </p:nvSpPr>
        <p:spPr>
          <a:xfrm>
            <a:off x="457200" y="6332184"/>
            <a:ext cx="1634131" cy="369332"/>
          </a:xfrm>
          <a:prstGeom prst="rect">
            <a:avLst/>
          </a:prstGeom>
          <a:noFill/>
        </p:spPr>
        <p:txBody>
          <a:bodyPr wrap="none" rtlCol="0">
            <a:spAutoFit/>
          </a:bodyPr>
          <a:lstStyle/>
          <a:p>
            <a:r>
              <a:rPr lang="es-ES" dirty="0" smtClean="0"/>
              <a:t>William </a:t>
            </a:r>
            <a:r>
              <a:rPr lang="es-ES" dirty="0" err="1" smtClean="0"/>
              <a:t>Glasser</a:t>
            </a:r>
            <a:endParaRPr lang="es-ES" dirty="0"/>
          </a:p>
        </p:txBody>
      </p:sp>
      <p:sp>
        <p:nvSpPr>
          <p:cNvPr id="5" name="CuadroTexto 4"/>
          <p:cNvSpPr txBox="1"/>
          <p:nvPr/>
        </p:nvSpPr>
        <p:spPr>
          <a:xfrm>
            <a:off x="6222707" y="760193"/>
            <a:ext cx="2967479" cy="646331"/>
          </a:xfrm>
          <a:prstGeom prst="rect">
            <a:avLst/>
          </a:prstGeom>
          <a:noFill/>
        </p:spPr>
        <p:txBody>
          <a:bodyPr wrap="none" rtlCol="0">
            <a:spAutoFit/>
          </a:bodyPr>
          <a:lstStyle/>
          <a:p>
            <a:r>
              <a:rPr lang="es-ES" dirty="0" smtClean="0"/>
              <a:t>APLICADO A </a:t>
            </a:r>
            <a:r>
              <a:rPr lang="es-ES" b="1" dirty="0" smtClean="0">
                <a:solidFill>
                  <a:schemeClr val="tx2"/>
                </a:solidFill>
              </a:rPr>
              <a:t>PALEOBIOLOGÍA</a:t>
            </a:r>
          </a:p>
          <a:p>
            <a:r>
              <a:rPr lang="es-ES" dirty="0" smtClean="0"/>
              <a:t>FACULTAD DE CIENCIAS</a:t>
            </a:r>
            <a:endParaRPr lang="es-ES" dirty="0"/>
          </a:p>
        </p:txBody>
      </p:sp>
      <p:sp>
        <p:nvSpPr>
          <p:cNvPr id="7" name="Pentágono 6"/>
          <p:cNvSpPr/>
          <p:nvPr/>
        </p:nvSpPr>
        <p:spPr>
          <a:xfrm>
            <a:off x="5411717" y="1645054"/>
            <a:ext cx="2915113" cy="519491"/>
          </a:xfrm>
          <a:prstGeom prst="homePlate">
            <a:avLst/>
          </a:prstGeom>
          <a:solidFill>
            <a:schemeClr val="accent5">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t>ARTÍCULOS DIVULGACIÓN Y DE INVESTIGACIÓN</a:t>
            </a:r>
            <a:endParaRPr lang="es-ES" sz="1600" dirty="0"/>
          </a:p>
        </p:txBody>
      </p:sp>
      <p:sp>
        <p:nvSpPr>
          <p:cNvPr id="8" name="Pentágono 7"/>
          <p:cNvSpPr/>
          <p:nvPr/>
        </p:nvSpPr>
        <p:spPr>
          <a:xfrm>
            <a:off x="5564117" y="2164545"/>
            <a:ext cx="2915113" cy="519491"/>
          </a:xfrm>
          <a:prstGeom prst="homePlate">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t>REPORTE SEMANAL </a:t>
            </a:r>
            <a:endParaRPr lang="es-ES" sz="1600" dirty="0"/>
          </a:p>
        </p:txBody>
      </p:sp>
      <p:sp>
        <p:nvSpPr>
          <p:cNvPr id="9" name="Pentágono 8"/>
          <p:cNvSpPr/>
          <p:nvPr/>
        </p:nvSpPr>
        <p:spPr>
          <a:xfrm>
            <a:off x="5716517" y="2684036"/>
            <a:ext cx="2915113" cy="519491"/>
          </a:xfrm>
          <a:prstGeom prst="homePlate">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t>VIDEOS</a:t>
            </a:r>
            <a:endParaRPr lang="es-ES" sz="1600" dirty="0"/>
          </a:p>
        </p:txBody>
      </p:sp>
      <p:sp>
        <p:nvSpPr>
          <p:cNvPr id="10" name="Pentágono 9"/>
          <p:cNvSpPr/>
          <p:nvPr/>
        </p:nvSpPr>
        <p:spPr>
          <a:xfrm>
            <a:off x="5883349" y="3160237"/>
            <a:ext cx="2915113" cy="519491"/>
          </a:xfrm>
          <a:prstGeom prst="homePlate">
            <a:avLst/>
          </a:prstGeom>
          <a:solidFill>
            <a:srgbClr val="6600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t>PRÁCTICAS DE LABORATORIO</a:t>
            </a:r>
            <a:endParaRPr lang="es-ES" sz="1600" dirty="0"/>
          </a:p>
        </p:txBody>
      </p:sp>
      <p:sp>
        <p:nvSpPr>
          <p:cNvPr id="11" name="Pentágono 10"/>
          <p:cNvSpPr/>
          <p:nvPr/>
        </p:nvSpPr>
        <p:spPr>
          <a:xfrm>
            <a:off x="6035749" y="3679728"/>
            <a:ext cx="2915113" cy="519491"/>
          </a:xfrm>
          <a:prstGeom prst="homePlate">
            <a:avLst/>
          </a:prstGeom>
          <a:solidFill>
            <a:srgbClr val="6633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t>SEMINARIO Y PRÁCTICAS DE LABORATORIO</a:t>
            </a:r>
            <a:endParaRPr lang="es-ES" sz="1600" dirty="0"/>
          </a:p>
        </p:txBody>
      </p:sp>
      <p:sp>
        <p:nvSpPr>
          <p:cNvPr id="12" name="Pentágono 11"/>
          <p:cNvSpPr/>
          <p:nvPr/>
        </p:nvSpPr>
        <p:spPr>
          <a:xfrm>
            <a:off x="6228887" y="4178457"/>
            <a:ext cx="2915113" cy="519491"/>
          </a:xfrm>
          <a:prstGeom prst="homePlate">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t>PRÁCTICAS DE LABORATORIO Y CAMPO</a:t>
            </a:r>
            <a:endParaRPr lang="es-ES" sz="1600" dirty="0"/>
          </a:p>
        </p:txBody>
      </p:sp>
      <p:sp>
        <p:nvSpPr>
          <p:cNvPr id="13" name="Pentágono 12"/>
          <p:cNvSpPr/>
          <p:nvPr/>
        </p:nvSpPr>
        <p:spPr>
          <a:xfrm>
            <a:off x="6381287" y="4691612"/>
            <a:ext cx="2915113" cy="519491"/>
          </a:xfrm>
          <a:prstGeom prst="homePlate">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t>SEMINARIO FINAL Y TRÍPTICO</a:t>
            </a:r>
            <a:endParaRPr lang="es-ES" sz="1600" dirty="0"/>
          </a:p>
        </p:txBody>
      </p:sp>
    </p:spTree>
    <p:extLst>
      <p:ext uri="{BB962C8B-B14F-4D97-AF65-F5344CB8AC3E}">
        <p14:creationId xmlns:p14="http://schemas.microsoft.com/office/powerpoint/2010/main" xmlns="" val="2891700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P spid="9" grpId="0" animBg="1"/>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219200" y="6699"/>
            <a:ext cx="6680332" cy="6844602"/>
          </a:xfrm>
          <a:prstGeom prst="rect">
            <a:avLst/>
          </a:prstGeom>
        </p:spPr>
      </p:pic>
      <p:grpSp>
        <p:nvGrpSpPr>
          <p:cNvPr id="17" name="Agrupar 16"/>
          <p:cNvGrpSpPr/>
          <p:nvPr/>
        </p:nvGrpSpPr>
        <p:grpSpPr>
          <a:xfrm>
            <a:off x="2857387" y="678224"/>
            <a:ext cx="5042145" cy="2886060"/>
            <a:chOff x="2857387" y="678224"/>
            <a:chExt cx="5042145" cy="2886060"/>
          </a:xfrm>
        </p:grpSpPr>
        <p:cxnSp>
          <p:nvCxnSpPr>
            <p:cNvPr id="5" name="Conector recto 4"/>
            <p:cNvCxnSpPr/>
            <p:nvPr/>
          </p:nvCxnSpPr>
          <p:spPr>
            <a:xfrm>
              <a:off x="2857387" y="678224"/>
              <a:ext cx="3275894" cy="1443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7" name="Conector recto 6"/>
            <p:cNvCxnSpPr/>
            <p:nvPr/>
          </p:nvCxnSpPr>
          <p:spPr>
            <a:xfrm>
              <a:off x="6133281" y="692654"/>
              <a:ext cx="1766251" cy="287163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9" name="Conector recto 8"/>
            <p:cNvCxnSpPr/>
            <p:nvPr/>
          </p:nvCxnSpPr>
          <p:spPr>
            <a:xfrm flipH="1">
              <a:off x="5209681" y="3564284"/>
              <a:ext cx="2689851" cy="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11" name="Conector recto 10"/>
            <p:cNvCxnSpPr/>
            <p:nvPr/>
          </p:nvCxnSpPr>
          <p:spPr>
            <a:xfrm flipH="1" flipV="1">
              <a:off x="4848900" y="2958211"/>
              <a:ext cx="360781" cy="606073"/>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flipH="1">
              <a:off x="4228356" y="2958211"/>
              <a:ext cx="620544" cy="0"/>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cxnSp>
          <p:nvCxnSpPr>
            <p:cNvPr id="15" name="Conector recto 14"/>
            <p:cNvCxnSpPr/>
            <p:nvPr/>
          </p:nvCxnSpPr>
          <p:spPr>
            <a:xfrm flipH="1" flipV="1">
              <a:off x="2857387" y="692654"/>
              <a:ext cx="1370969" cy="2265557"/>
            </a:xfrm>
            <a:prstGeom prst="line">
              <a:avLst/>
            </a:prstGeom>
            <a:ln w="101600" cap="flat" cmpd="sng">
              <a:solidFill>
                <a:srgbClr val="FF0000"/>
              </a:solidFill>
              <a:prstDash val="dashDot"/>
              <a:beve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xmlns="" val="1421978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verbo1.png"/>
          <p:cNvPicPr>
            <a:picLocks noChangeAspect="1"/>
          </p:cNvPicPr>
          <p:nvPr/>
        </p:nvPicPr>
        <p:blipFill rotWithShape="1">
          <a:blip r:embed="rId2">
            <a:extLst>
              <a:ext uri="{28A0092B-C50C-407E-A947-70E740481C1C}">
                <a14:useLocalDpi xmlns:a14="http://schemas.microsoft.com/office/drawing/2010/main" xmlns="" val="0"/>
              </a:ext>
            </a:extLst>
          </a:blip>
          <a:srcRect t="7667" r="2053"/>
          <a:stretch/>
        </p:blipFill>
        <p:spPr>
          <a:xfrm>
            <a:off x="3739849" y="86584"/>
            <a:ext cx="5337405" cy="3500705"/>
          </a:xfrm>
          <a:prstGeom prst="rect">
            <a:avLst/>
          </a:prstGeom>
        </p:spPr>
      </p:pic>
      <p:pic>
        <p:nvPicPr>
          <p:cNvPr id="2" name="Imagen 1" descr="Captura de pantalla 2018-03-02 a la(s) 11.40.08.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07131" y="4455433"/>
            <a:ext cx="7403231" cy="2359272"/>
          </a:xfrm>
          <a:prstGeom prst="rect">
            <a:avLst/>
          </a:prstGeom>
        </p:spPr>
      </p:pic>
      <p:pic>
        <p:nvPicPr>
          <p:cNvPr id="3" name="Imagen 2"/>
          <p:cNvPicPr>
            <a:picLocks noChangeAspect="1"/>
          </p:cNvPicPr>
          <p:nvPr/>
        </p:nvPicPr>
        <p:blipFill>
          <a:blip r:embed="rId4"/>
          <a:stretch>
            <a:fillRect/>
          </a:stretch>
        </p:blipFill>
        <p:spPr>
          <a:xfrm>
            <a:off x="76200" y="223669"/>
            <a:ext cx="2056819" cy="2640746"/>
          </a:xfrm>
          <a:prstGeom prst="rect">
            <a:avLst/>
          </a:prstGeom>
        </p:spPr>
      </p:pic>
      <p:pic>
        <p:nvPicPr>
          <p:cNvPr id="5" name="Imagen 4"/>
          <p:cNvPicPr>
            <a:picLocks noChangeAspect="1"/>
          </p:cNvPicPr>
          <p:nvPr/>
        </p:nvPicPr>
        <p:blipFill>
          <a:blip r:embed="rId5"/>
          <a:stretch>
            <a:fillRect/>
          </a:stretch>
        </p:blipFill>
        <p:spPr>
          <a:xfrm>
            <a:off x="1643915" y="1680823"/>
            <a:ext cx="2013001" cy="2615880"/>
          </a:xfrm>
          <a:prstGeom prst="rect">
            <a:avLst/>
          </a:prstGeom>
        </p:spPr>
      </p:pic>
      <p:sp>
        <p:nvSpPr>
          <p:cNvPr id="6" name="CuadroTexto 5"/>
          <p:cNvSpPr txBox="1"/>
          <p:nvPr/>
        </p:nvSpPr>
        <p:spPr>
          <a:xfrm>
            <a:off x="288625" y="3217957"/>
            <a:ext cx="1070012" cy="369332"/>
          </a:xfrm>
          <a:prstGeom prst="rect">
            <a:avLst/>
          </a:prstGeom>
          <a:noFill/>
        </p:spPr>
        <p:txBody>
          <a:bodyPr wrap="none" rtlCol="0">
            <a:spAutoFit/>
          </a:bodyPr>
          <a:lstStyle/>
          <a:p>
            <a:r>
              <a:rPr lang="es-ES" dirty="0" smtClean="0"/>
              <a:t>REVISTAS</a:t>
            </a:r>
            <a:endParaRPr lang="es-ES" dirty="0"/>
          </a:p>
        </p:txBody>
      </p:sp>
      <p:sp>
        <p:nvSpPr>
          <p:cNvPr id="7" name="CuadroTexto 6"/>
          <p:cNvSpPr txBox="1"/>
          <p:nvPr/>
        </p:nvSpPr>
        <p:spPr>
          <a:xfrm>
            <a:off x="4011887" y="3844317"/>
            <a:ext cx="1813317" cy="369332"/>
          </a:xfrm>
          <a:prstGeom prst="rect">
            <a:avLst/>
          </a:prstGeom>
          <a:noFill/>
        </p:spPr>
        <p:txBody>
          <a:bodyPr wrap="none" rtlCol="0">
            <a:spAutoFit/>
          </a:bodyPr>
          <a:lstStyle/>
          <a:p>
            <a:r>
              <a:rPr lang="es-ES" dirty="0" smtClean="0"/>
              <a:t>CANALES-VIDEOS</a:t>
            </a:r>
            <a:endParaRPr lang="es-ES" dirty="0"/>
          </a:p>
        </p:txBody>
      </p:sp>
    </p:spTree>
    <p:extLst>
      <p:ext uri="{BB962C8B-B14F-4D97-AF65-F5344CB8AC3E}">
        <p14:creationId xmlns:p14="http://schemas.microsoft.com/office/powerpoint/2010/main" xmlns="" val="381068874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1038</TotalTime>
  <Words>2023</Words>
  <Application>Microsoft Office PowerPoint</Application>
  <PresentationFormat>Presentación en pantalla (4:3)</PresentationFormat>
  <Paragraphs>580</Paragraphs>
  <Slides>69</Slides>
  <Notes>4</Notes>
  <HiddenSlides>0</HiddenSlides>
  <MMClips>0</MMClips>
  <ScaleCrop>false</ScaleCrop>
  <HeadingPairs>
    <vt:vector size="6" baseType="variant">
      <vt:variant>
        <vt:lpstr>Tema</vt:lpstr>
      </vt:variant>
      <vt:variant>
        <vt:i4>1</vt:i4>
      </vt:variant>
      <vt:variant>
        <vt:lpstr>Servidores OLE incrustados</vt:lpstr>
      </vt:variant>
      <vt:variant>
        <vt:i4>4</vt:i4>
      </vt:variant>
      <vt:variant>
        <vt:lpstr>Títulos de diapositiva</vt:lpstr>
      </vt:variant>
      <vt:variant>
        <vt:i4>69</vt:i4>
      </vt:variant>
    </vt:vector>
  </HeadingPairs>
  <TitlesOfParts>
    <vt:vector size="74" baseType="lpstr">
      <vt:lpstr>Tema de Office</vt:lpstr>
      <vt:lpstr>Fotografía de Photo Editor</vt:lpstr>
      <vt:lpstr>Imagen de mapa de bits</vt:lpstr>
      <vt:lpstr>Image</vt:lpstr>
      <vt:lpstr>Bitmap Image</vt:lpstr>
      <vt:lpstr>Enseñanza de la Paleontología Los caminos de la evolución </vt:lpstr>
      <vt:lpstr>Diapositiva 2</vt:lpstr>
      <vt:lpstr>Diapositiva 3</vt:lpstr>
      <vt:lpstr>¿Qué hace un profesor en ciencias?</vt:lpstr>
      <vt:lpstr>¿Qué hace un profesor en las ciencias?</vt:lpstr>
      <vt:lpstr>Diapositiva 6</vt:lpstr>
      <vt:lpstr>PIRÁMIDE DEL APRENDIZAJE </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ESTUDIANTES DE CIENCIAS ¿Cómo ven la Evolución?</vt:lpstr>
      <vt:lpstr>CAUSAS DE LA EVOLUCIÓN</vt:lpstr>
      <vt:lpstr>Diapositiva 21</vt:lpstr>
      <vt:lpstr>Diapositiva 22</vt:lpstr>
      <vt:lpstr>Diapositiva 23</vt:lpstr>
      <vt:lpstr>Diapositiva 24</vt:lpstr>
      <vt:lpstr>Diapositiva 25</vt:lpstr>
      <vt:lpstr>Diapositiva 26</vt:lpstr>
      <vt:lpstr>Diapositiva 27</vt:lpstr>
      <vt:lpstr>Causas interconectadas</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Medición antigua vs Medición actual</vt:lpstr>
      <vt:lpstr>Diapositiva 64</vt:lpstr>
      <vt:lpstr>Diapositiva 65</vt:lpstr>
      <vt:lpstr>Y si no quedó claro… buscamos mas información </vt:lpstr>
      <vt:lpstr>Diapositiva 67</vt:lpstr>
      <vt:lpstr>Diapositiva 68</vt:lpstr>
      <vt:lpstr>Diapositiva 69</vt:lpstr>
    </vt:vector>
  </TitlesOfParts>
  <Company>ICML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Enseñanza de la Paleontología</dc:title>
  <dc:creator>Raul Gio</dc:creator>
  <cp:lastModifiedBy>Valued Acer Customer</cp:lastModifiedBy>
  <cp:revision>59</cp:revision>
  <dcterms:created xsi:type="dcterms:W3CDTF">2018-02-24T03:20:32Z</dcterms:created>
  <dcterms:modified xsi:type="dcterms:W3CDTF">2018-03-03T07:26:22Z</dcterms:modified>
</cp:coreProperties>
</file>