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311" r:id="rId2"/>
    <p:sldId id="312" r:id="rId3"/>
    <p:sldId id="339" r:id="rId4"/>
    <p:sldId id="334" r:id="rId5"/>
    <p:sldId id="324" r:id="rId6"/>
    <p:sldId id="331" r:id="rId7"/>
    <p:sldId id="313" r:id="rId8"/>
    <p:sldId id="374" r:id="rId9"/>
    <p:sldId id="375" r:id="rId10"/>
    <p:sldId id="376" r:id="rId11"/>
    <p:sldId id="377" r:id="rId12"/>
    <p:sldId id="378" r:id="rId13"/>
    <p:sldId id="379" r:id="rId14"/>
    <p:sldId id="380" r:id="rId15"/>
    <p:sldId id="381" r:id="rId16"/>
    <p:sldId id="383" r:id="rId17"/>
    <p:sldId id="384" r:id="rId18"/>
    <p:sldId id="385" r:id="rId19"/>
    <p:sldId id="386" r:id="rId20"/>
    <p:sldId id="387" r:id="rId21"/>
    <p:sldId id="389" r:id="rId22"/>
    <p:sldId id="390" r:id="rId23"/>
    <p:sldId id="338" r:id="rId24"/>
    <p:sldId id="370" r:id="rId25"/>
    <p:sldId id="356" r:id="rId26"/>
    <p:sldId id="355" r:id="rId27"/>
    <p:sldId id="340" r:id="rId28"/>
    <p:sldId id="371" r:id="rId29"/>
    <p:sldId id="357" r:id="rId30"/>
    <p:sldId id="372" r:id="rId31"/>
    <p:sldId id="366" r:id="rId32"/>
    <p:sldId id="373" r:id="rId33"/>
    <p:sldId id="337" r:id="rId34"/>
    <p:sldId id="391" r:id="rId35"/>
    <p:sldId id="363" r:id="rId36"/>
    <p:sldId id="345" r:id="rId37"/>
    <p:sldId id="364" r:id="rId38"/>
    <p:sldId id="367" r:id="rId39"/>
    <p:sldId id="343" r:id="rId40"/>
    <p:sldId id="344" r:id="rId41"/>
    <p:sldId id="368" r:id="rId42"/>
    <p:sldId id="346" r:id="rId43"/>
    <p:sldId id="347" r:id="rId44"/>
    <p:sldId id="348" r:id="rId45"/>
    <p:sldId id="349" r:id="rId46"/>
    <p:sldId id="350" r:id="rId47"/>
    <p:sldId id="351" r:id="rId48"/>
    <p:sldId id="352" r:id="rId49"/>
    <p:sldId id="392" r:id="rId50"/>
    <p:sldId id="393" r:id="rId51"/>
    <p:sldId id="327" r:id="rId52"/>
    <p:sldId id="328" r:id="rId53"/>
    <p:sldId id="325" r:id="rId54"/>
    <p:sldId id="326" r:id="rId55"/>
    <p:sldId id="322" r:id="rId56"/>
    <p:sldId id="330" r:id="rId5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44" autoAdjust="0"/>
    <p:restoredTop sz="94588" autoAdjust="0"/>
  </p:normalViewPr>
  <p:slideViewPr>
    <p:cSldViewPr>
      <p:cViewPr varScale="1">
        <p:scale>
          <a:sx n="62" d="100"/>
          <a:sy n="62" d="100"/>
        </p:scale>
        <p:origin x="-968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20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6E2F47-A15A-4B7E-A2F8-1F52578E2B3F}" type="doc">
      <dgm:prSet loTypeId="urn:microsoft.com/office/officeart/2005/8/layout/venn1" loCatId="relationship" qsTypeId="urn:microsoft.com/office/officeart/2005/8/quickstyle/3d1" qsCatId="3D" csTypeId="urn:microsoft.com/office/officeart/2005/8/colors/accent1_2" csCatId="accent1" phldr="1"/>
      <dgm:spPr/>
    </dgm:pt>
    <dgm:pt modelId="{66463637-4891-497B-A009-33E152AA9611}">
      <dgm:prSet phldrT="[Texto]" custT="1"/>
      <dgm:spPr>
        <a:solidFill>
          <a:srgbClr val="00B050">
            <a:alpha val="50000"/>
          </a:srgbClr>
        </a:solidFill>
      </dgm:spPr>
      <dgm:t>
        <a:bodyPr/>
        <a:lstStyle/>
        <a:p>
          <a:pPr algn="ctr"/>
          <a:r>
            <a:rPr lang="es-MX" sz="1200" b="1" dirty="0" smtClean="0">
              <a:latin typeface="Bell MT" pitchFamily="18" charset="0"/>
            </a:rPr>
            <a:t>VULNERABILIDAD</a:t>
          </a:r>
          <a:endParaRPr lang="es-MX" sz="1200" b="1" dirty="0">
            <a:latin typeface="Bell MT" pitchFamily="18" charset="0"/>
          </a:endParaRPr>
        </a:p>
      </dgm:t>
    </dgm:pt>
    <dgm:pt modelId="{ADEEF917-C2E6-4FD3-92F4-D0167855EBDE}" type="parTrans" cxnId="{05B6AFC0-E198-4B99-BED5-B4E7D57A5097}">
      <dgm:prSet/>
      <dgm:spPr/>
      <dgm:t>
        <a:bodyPr/>
        <a:lstStyle/>
        <a:p>
          <a:endParaRPr lang="es-MX"/>
        </a:p>
      </dgm:t>
    </dgm:pt>
    <dgm:pt modelId="{895AD94D-D853-447B-8A0F-19D90EB8206A}" type="sibTrans" cxnId="{05B6AFC0-E198-4B99-BED5-B4E7D57A5097}">
      <dgm:prSet/>
      <dgm:spPr/>
      <dgm:t>
        <a:bodyPr/>
        <a:lstStyle/>
        <a:p>
          <a:endParaRPr lang="es-MX"/>
        </a:p>
      </dgm:t>
    </dgm:pt>
    <dgm:pt modelId="{80E178E2-BE67-4987-B951-918D8F9343EA}">
      <dgm:prSet phldrT="[Texto]" custT="1"/>
      <dgm:spPr>
        <a:solidFill>
          <a:srgbClr val="FFFF00">
            <a:alpha val="67000"/>
          </a:srgbClr>
        </a:solidFill>
      </dgm:spPr>
      <dgm:t>
        <a:bodyPr/>
        <a:lstStyle/>
        <a:p>
          <a:r>
            <a:rPr lang="es-MX" sz="2000" b="1" dirty="0" smtClean="0">
              <a:latin typeface="Bell MT" pitchFamily="18" charset="0"/>
            </a:rPr>
            <a:t>PELIGRO</a:t>
          </a:r>
          <a:endParaRPr lang="es-MX" sz="2000" b="1" dirty="0">
            <a:latin typeface="Bell MT" pitchFamily="18" charset="0"/>
          </a:endParaRPr>
        </a:p>
      </dgm:t>
    </dgm:pt>
    <dgm:pt modelId="{9D2D01C8-0AB1-490D-A136-8F44E9B664E9}" type="sibTrans" cxnId="{F3DDC850-36ED-4F9C-9047-02048CBF0474}">
      <dgm:prSet/>
      <dgm:spPr/>
      <dgm:t>
        <a:bodyPr/>
        <a:lstStyle/>
        <a:p>
          <a:endParaRPr lang="es-MX"/>
        </a:p>
      </dgm:t>
    </dgm:pt>
    <dgm:pt modelId="{322082F1-103E-42EE-97C4-ACEF73B02FB1}" type="parTrans" cxnId="{F3DDC850-36ED-4F9C-9047-02048CBF0474}">
      <dgm:prSet/>
      <dgm:spPr/>
      <dgm:t>
        <a:bodyPr/>
        <a:lstStyle/>
        <a:p>
          <a:endParaRPr lang="es-MX"/>
        </a:p>
      </dgm:t>
    </dgm:pt>
    <dgm:pt modelId="{F717F787-F281-42BE-9400-DFEF14F6A09A}" type="pres">
      <dgm:prSet presAssocID="{306E2F47-A15A-4B7E-A2F8-1F52578E2B3F}" presName="compositeShape" presStyleCnt="0">
        <dgm:presLayoutVars>
          <dgm:chMax val="7"/>
          <dgm:dir/>
          <dgm:resizeHandles val="exact"/>
        </dgm:presLayoutVars>
      </dgm:prSet>
      <dgm:spPr/>
    </dgm:pt>
    <dgm:pt modelId="{B75E483D-9C54-45DD-B0A4-CBE6D5F8FE6D}" type="pres">
      <dgm:prSet presAssocID="{80E178E2-BE67-4987-B951-918D8F9343EA}" presName="circ1" presStyleLbl="vennNode1" presStyleIdx="0" presStyleCnt="2" custScaleX="97420" custScaleY="100547"/>
      <dgm:spPr/>
      <dgm:t>
        <a:bodyPr/>
        <a:lstStyle/>
        <a:p>
          <a:endParaRPr lang="es-MX"/>
        </a:p>
      </dgm:t>
    </dgm:pt>
    <dgm:pt modelId="{9E299B96-3920-4D42-9B7A-92DF0909D3FB}" type="pres">
      <dgm:prSet presAssocID="{80E178E2-BE67-4987-B951-918D8F9343E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A220F08-1B70-4F2B-8135-4A2D2721A1C8}" type="pres">
      <dgm:prSet presAssocID="{66463637-4891-497B-A009-33E152AA9611}" presName="circ2" presStyleLbl="vennNode1" presStyleIdx="1" presStyleCnt="2"/>
      <dgm:spPr/>
      <dgm:t>
        <a:bodyPr/>
        <a:lstStyle/>
        <a:p>
          <a:endParaRPr lang="es-MX"/>
        </a:p>
      </dgm:t>
    </dgm:pt>
    <dgm:pt modelId="{4F7635D3-5DFD-4F29-A833-D026CACD9DC0}" type="pres">
      <dgm:prSet presAssocID="{66463637-4891-497B-A009-33E152AA961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C3CB6875-9C2B-4628-8D3B-708A6E50AF14}" type="presOf" srcId="{80E178E2-BE67-4987-B951-918D8F9343EA}" destId="{B75E483D-9C54-45DD-B0A4-CBE6D5F8FE6D}" srcOrd="0" destOrd="0" presId="urn:microsoft.com/office/officeart/2005/8/layout/venn1"/>
    <dgm:cxn modelId="{05B6AFC0-E198-4B99-BED5-B4E7D57A5097}" srcId="{306E2F47-A15A-4B7E-A2F8-1F52578E2B3F}" destId="{66463637-4891-497B-A009-33E152AA9611}" srcOrd="1" destOrd="0" parTransId="{ADEEF917-C2E6-4FD3-92F4-D0167855EBDE}" sibTransId="{895AD94D-D853-447B-8A0F-19D90EB8206A}"/>
    <dgm:cxn modelId="{1D5906BE-EDC7-4D5A-88AD-7A59019C2368}" type="presOf" srcId="{66463637-4891-497B-A009-33E152AA9611}" destId="{4F7635D3-5DFD-4F29-A833-D026CACD9DC0}" srcOrd="1" destOrd="0" presId="urn:microsoft.com/office/officeart/2005/8/layout/venn1"/>
    <dgm:cxn modelId="{0FDE5594-7C77-4C57-85ED-ABCF23C5581A}" type="presOf" srcId="{66463637-4891-497B-A009-33E152AA9611}" destId="{8A220F08-1B70-4F2B-8135-4A2D2721A1C8}" srcOrd="0" destOrd="0" presId="urn:microsoft.com/office/officeart/2005/8/layout/venn1"/>
    <dgm:cxn modelId="{4E0B0023-FDC8-4D1F-B4A9-7FEB0AAE1598}" type="presOf" srcId="{306E2F47-A15A-4B7E-A2F8-1F52578E2B3F}" destId="{F717F787-F281-42BE-9400-DFEF14F6A09A}" srcOrd="0" destOrd="0" presId="urn:microsoft.com/office/officeart/2005/8/layout/venn1"/>
    <dgm:cxn modelId="{26D5F88F-2ABE-44FE-BCBB-095906AC45F3}" type="presOf" srcId="{80E178E2-BE67-4987-B951-918D8F9343EA}" destId="{9E299B96-3920-4D42-9B7A-92DF0909D3FB}" srcOrd="1" destOrd="0" presId="urn:microsoft.com/office/officeart/2005/8/layout/venn1"/>
    <dgm:cxn modelId="{F3DDC850-36ED-4F9C-9047-02048CBF0474}" srcId="{306E2F47-A15A-4B7E-A2F8-1F52578E2B3F}" destId="{80E178E2-BE67-4987-B951-918D8F9343EA}" srcOrd="0" destOrd="0" parTransId="{322082F1-103E-42EE-97C4-ACEF73B02FB1}" sibTransId="{9D2D01C8-0AB1-490D-A136-8F44E9B664E9}"/>
    <dgm:cxn modelId="{49984D21-31AF-4220-969E-FB0652DF8AB6}" type="presParOf" srcId="{F717F787-F281-42BE-9400-DFEF14F6A09A}" destId="{B75E483D-9C54-45DD-B0A4-CBE6D5F8FE6D}" srcOrd="0" destOrd="0" presId="urn:microsoft.com/office/officeart/2005/8/layout/venn1"/>
    <dgm:cxn modelId="{D2E01085-37EB-4837-9D80-5D0F88660F26}" type="presParOf" srcId="{F717F787-F281-42BE-9400-DFEF14F6A09A}" destId="{9E299B96-3920-4D42-9B7A-92DF0909D3FB}" srcOrd="1" destOrd="0" presId="urn:microsoft.com/office/officeart/2005/8/layout/venn1"/>
    <dgm:cxn modelId="{B13785D1-2D02-4667-A8A2-ABD9E78916A9}" type="presParOf" srcId="{F717F787-F281-42BE-9400-DFEF14F6A09A}" destId="{8A220F08-1B70-4F2B-8135-4A2D2721A1C8}" srcOrd="2" destOrd="0" presId="urn:microsoft.com/office/officeart/2005/8/layout/venn1"/>
    <dgm:cxn modelId="{10C79D34-F2B7-4DFD-BFD5-4878D9801262}" type="presParOf" srcId="{F717F787-F281-42BE-9400-DFEF14F6A09A}" destId="{4F7635D3-5DFD-4F29-A833-D026CACD9DC0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320B58-0578-41C3-828B-ADDF2C258413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FD074D1-89C5-44B0-AFED-ED607990D1B6}">
      <dgm:prSet phldrT="[Texto]"/>
      <dgm:sp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</dgm:spPr>
      <dgm:t>
        <a:bodyPr/>
        <a:lstStyle/>
        <a:p>
          <a:r>
            <a:rPr lang="es-MX" b="1" dirty="0" smtClean="0">
              <a:solidFill>
                <a:schemeClr val="tx1">
                  <a:lumMod val="95000"/>
                  <a:lumOff val="5000"/>
                </a:schemeClr>
              </a:solidFill>
              <a:latin typeface="Bell MT" pitchFamily="18" charset="0"/>
            </a:rPr>
            <a:t>SISTEMA </a:t>
          </a:r>
        </a:p>
        <a:p>
          <a:r>
            <a:rPr lang="es-MX" b="1" dirty="0" smtClean="0">
              <a:solidFill>
                <a:schemeClr val="tx1">
                  <a:lumMod val="95000"/>
                  <a:lumOff val="5000"/>
                </a:schemeClr>
              </a:solidFill>
              <a:latin typeface="Bell MT" pitchFamily="18" charset="0"/>
            </a:rPr>
            <a:t>EDUCATIVO</a:t>
          </a:r>
          <a:endParaRPr lang="es-MX" b="1" dirty="0">
            <a:solidFill>
              <a:schemeClr val="tx1">
                <a:lumMod val="95000"/>
                <a:lumOff val="5000"/>
              </a:schemeClr>
            </a:solidFill>
            <a:latin typeface="Bell MT" pitchFamily="18" charset="0"/>
          </a:endParaRPr>
        </a:p>
      </dgm:t>
    </dgm:pt>
    <dgm:pt modelId="{0562D6F8-8766-4132-9ED4-BC8B5CA464E2}" type="parTrans" cxnId="{8E82D922-4FA5-43FC-9CE1-C6D458817D61}">
      <dgm:prSet/>
      <dgm:spPr/>
      <dgm:t>
        <a:bodyPr/>
        <a:lstStyle/>
        <a:p>
          <a:endParaRPr lang="es-MX"/>
        </a:p>
      </dgm:t>
    </dgm:pt>
    <dgm:pt modelId="{1D284CC0-4F7B-4541-9A03-CC37AA6F8920}" type="sibTrans" cxnId="{8E82D922-4FA5-43FC-9CE1-C6D458817D61}">
      <dgm:prSet/>
      <dgm:spPr/>
      <dgm:t>
        <a:bodyPr/>
        <a:lstStyle/>
        <a:p>
          <a:endParaRPr lang="es-MX"/>
        </a:p>
      </dgm:t>
    </dgm:pt>
    <dgm:pt modelId="{D4ADA2A0-165D-4393-8560-292000AC5348}">
      <dgm:prSet phldrT="[Texto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100" b="1" dirty="0" smtClean="0">
              <a:solidFill>
                <a:schemeClr val="tx1">
                  <a:lumMod val="95000"/>
                  <a:lumOff val="5000"/>
                </a:schemeClr>
              </a:solidFill>
              <a:latin typeface="Bell MT" pitchFamily="18" charset="0"/>
            </a:rPr>
            <a:t>DESTREZAS</a:t>
          </a:r>
          <a:endParaRPr lang="es-MX" sz="1100" b="1" dirty="0">
            <a:solidFill>
              <a:schemeClr val="tx1">
                <a:lumMod val="95000"/>
                <a:lumOff val="5000"/>
              </a:schemeClr>
            </a:solidFill>
            <a:latin typeface="Bell MT" pitchFamily="18" charset="0"/>
          </a:endParaRPr>
        </a:p>
      </dgm:t>
    </dgm:pt>
    <dgm:pt modelId="{18752C65-336A-469D-97AE-81F61B3D6842}" type="parTrans" cxnId="{F88C9BE3-4BD7-43F7-894E-F8F29150FE79}">
      <dgm:prSet/>
      <dgm:spPr/>
      <dgm:t>
        <a:bodyPr/>
        <a:lstStyle/>
        <a:p>
          <a:endParaRPr lang="es-MX"/>
        </a:p>
      </dgm:t>
    </dgm:pt>
    <dgm:pt modelId="{3FE00CE2-17D9-4C43-BC2A-5240BAD91387}" type="sibTrans" cxnId="{F88C9BE3-4BD7-43F7-894E-F8F29150FE79}">
      <dgm:prSet/>
      <dgm:spPr/>
      <dgm:t>
        <a:bodyPr/>
        <a:lstStyle/>
        <a:p>
          <a:endParaRPr lang="es-MX"/>
        </a:p>
      </dgm:t>
    </dgm:pt>
    <dgm:pt modelId="{4F67736C-30DE-4426-A5F5-821C179E4E6F}">
      <dgm:prSet phldrT="[Texto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100" b="1" dirty="0" smtClean="0">
              <a:solidFill>
                <a:schemeClr val="tx1">
                  <a:lumMod val="95000"/>
                  <a:lumOff val="5000"/>
                </a:schemeClr>
              </a:solidFill>
              <a:latin typeface="Bell MT" pitchFamily="18" charset="0"/>
            </a:rPr>
            <a:t>HÁBITOS</a:t>
          </a:r>
          <a:endParaRPr lang="es-MX" sz="1100" b="1" dirty="0">
            <a:solidFill>
              <a:schemeClr val="tx1">
                <a:lumMod val="95000"/>
                <a:lumOff val="5000"/>
              </a:schemeClr>
            </a:solidFill>
            <a:latin typeface="Bell MT" pitchFamily="18" charset="0"/>
          </a:endParaRPr>
        </a:p>
      </dgm:t>
    </dgm:pt>
    <dgm:pt modelId="{4C71F8BF-A61B-4811-AEB5-6251F1BA2B99}" type="parTrans" cxnId="{60FA2D05-6175-42D6-B31F-6B127EF33713}">
      <dgm:prSet/>
      <dgm:spPr/>
      <dgm:t>
        <a:bodyPr/>
        <a:lstStyle/>
        <a:p>
          <a:endParaRPr lang="es-MX"/>
        </a:p>
      </dgm:t>
    </dgm:pt>
    <dgm:pt modelId="{2668359D-FBA7-4AA6-B7C2-3A57AA0C5548}" type="sibTrans" cxnId="{60FA2D05-6175-42D6-B31F-6B127EF33713}">
      <dgm:prSet/>
      <dgm:spPr/>
      <dgm:t>
        <a:bodyPr/>
        <a:lstStyle/>
        <a:p>
          <a:endParaRPr lang="es-MX"/>
        </a:p>
      </dgm:t>
    </dgm:pt>
    <dgm:pt modelId="{900713C6-E053-4D35-882D-0D7EBCA1FF3F}">
      <dgm:prSet phldrT="[Texto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100" b="1" dirty="0" smtClean="0">
              <a:solidFill>
                <a:schemeClr val="tx1">
                  <a:lumMod val="95000"/>
                  <a:lumOff val="5000"/>
                </a:schemeClr>
              </a:solidFill>
              <a:latin typeface="Bell MT" pitchFamily="18" charset="0"/>
            </a:rPr>
            <a:t>ACTITUDES</a:t>
          </a:r>
          <a:endParaRPr lang="es-MX" sz="1100" b="1" dirty="0">
            <a:solidFill>
              <a:schemeClr val="tx1">
                <a:lumMod val="95000"/>
                <a:lumOff val="5000"/>
              </a:schemeClr>
            </a:solidFill>
            <a:latin typeface="Bell MT" pitchFamily="18" charset="0"/>
          </a:endParaRPr>
        </a:p>
      </dgm:t>
    </dgm:pt>
    <dgm:pt modelId="{B6AE4DBA-40CA-4041-BF2A-5EBE12AF00BD}" type="parTrans" cxnId="{CDDBA7B7-D3C6-4DEB-B9B8-B37E00B54FA0}">
      <dgm:prSet/>
      <dgm:spPr/>
      <dgm:t>
        <a:bodyPr/>
        <a:lstStyle/>
        <a:p>
          <a:endParaRPr lang="es-MX"/>
        </a:p>
      </dgm:t>
    </dgm:pt>
    <dgm:pt modelId="{BA468ED9-B0CC-4866-A734-C0DDD8FE04BD}" type="sibTrans" cxnId="{CDDBA7B7-D3C6-4DEB-B9B8-B37E00B54FA0}">
      <dgm:prSet/>
      <dgm:spPr/>
      <dgm:t>
        <a:bodyPr/>
        <a:lstStyle/>
        <a:p>
          <a:endParaRPr lang="es-MX"/>
        </a:p>
      </dgm:t>
    </dgm:pt>
    <dgm:pt modelId="{F59415D2-D9A1-4ECD-91A8-45CCA3D24D09}">
      <dgm:prSet phldrT="[Texto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050" b="1" dirty="0" smtClean="0">
              <a:solidFill>
                <a:schemeClr val="tx1">
                  <a:lumMod val="95000"/>
                  <a:lumOff val="5000"/>
                </a:schemeClr>
              </a:solidFill>
              <a:latin typeface="Bell MT" pitchFamily="18" charset="0"/>
            </a:rPr>
            <a:t>CONOCIMIENTOS</a:t>
          </a:r>
        </a:p>
      </dgm:t>
    </dgm:pt>
    <dgm:pt modelId="{B4B3C588-D9CF-4AE8-BD43-1A14E623736E}" type="parTrans" cxnId="{4D63CCCF-04D2-4351-813B-53ABCD5F7856}">
      <dgm:prSet/>
      <dgm:spPr/>
      <dgm:t>
        <a:bodyPr/>
        <a:lstStyle/>
        <a:p>
          <a:endParaRPr lang="es-MX"/>
        </a:p>
      </dgm:t>
    </dgm:pt>
    <dgm:pt modelId="{B1D48894-C3EF-4A81-9B25-C567A5BBBB58}" type="sibTrans" cxnId="{4D63CCCF-04D2-4351-813B-53ABCD5F7856}">
      <dgm:prSet/>
      <dgm:spPr/>
      <dgm:t>
        <a:bodyPr/>
        <a:lstStyle/>
        <a:p>
          <a:endParaRPr lang="es-MX"/>
        </a:p>
      </dgm:t>
    </dgm:pt>
    <dgm:pt modelId="{0B064CAD-8A80-4BC2-86CA-EECDC048D9CE}" type="pres">
      <dgm:prSet presAssocID="{78320B58-0578-41C3-828B-ADDF2C25841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AD81563C-DD93-49FB-BF8C-37DB8401A851}" type="pres">
      <dgm:prSet presAssocID="{9FD074D1-89C5-44B0-AFED-ED607990D1B6}" presName="singleCycle" presStyleCnt="0"/>
      <dgm:spPr/>
    </dgm:pt>
    <dgm:pt modelId="{BE76E0E7-496E-4A95-8FA7-C8378DE4FCEE}" type="pres">
      <dgm:prSet presAssocID="{9FD074D1-89C5-44B0-AFED-ED607990D1B6}" presName="singleCenter" presStyleLbl="node1" presStyleIdx="0" presStyleCnt="5" custScaleX="184962" custScaleY="130172">
        <dgm:presLayoutVars>
          <dgm:chMax val="7"/>
          <dgm:chPref val="7"/>
        </dgm:presLayoutVars>
      </dgm:prSet>
      <dgm:spPr/>
      <dgm:t>
        <a:bodyPr/>
        <a:lstStyle/>
        <a:p>
          <a:endParaRPr lang="es-MX"/>
        </a:p>
      </dgm:t>
    </dgm:pt>
    <dgm:pt modelId="{E581F0C5-036B-4F40-8CD9-6B7264AFE543}" type="pres">
      <dgm:prSet presAssocID="{18752C65-336A-469D-97AE-81F61B3D6842}" presName="Name56" presStyleLbl="parChTrans1D2" presStyleIdx="0" presStyleCnt="4"/>
      <dgm:spPr/>
      <dgm:t>
        <a:bodyPr/>
        <a:lstStyle/>
        <a:p>
          <a:endParaRPr lang="es-MX"/>
        </a:p>
      </dgm:t>
    </dgm:pt>
    <dgm:pt modelId="{5454F43D-B0CE-4F37-B2A4-C1DD809A8B59}" type="pres">
      <dgm:prSet presAssocID="{D4ADA2A0-165D-4393-8560-292000AC5348}" presName="text0" presStyleLbl="node1" presStyleIdx="1" presStyleCnt="5" custScaleX="228450" custScaleY="72156" custRadScaleRad="77714" custRadScaleInc="58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0E290EE-0BDF-4749-8169-FFE15075D06D}" type="pres">
      <dgm:prSet presAssocID="{4C71F8BF-A61B-4811-AEB5-6251F1BA2B99}" presName="Name56" presStyleLbl="parChTrans1D2" presStyleIdx="1" presStyleCnt="4"/>
      <dgm:spPr/>
      <dgm:t>
        <a:bodyPr/>
        <a:lstStyle/>
        <a:p>
          <a:endParaRPr lang="es-MX"/>
        </a:p>
      </dgm:t>
    </dgm:pt>
    <dgm:pt modelId="{42A73144-5ED2-4A7B-8A25-1110489ABB93}" type="pres">
      <dgm:prSet presAssocID="{4F67736C-30DE-4426-A5F5-821C179E4E6F}" presName="text0" presStyleLbl="node1" presStyleIdx="2" presStyleCnt="5" custScaleX="164457" custScaleY="75862" custRadScaleRad="124604" custRadScaleInc="313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A080C09-7D17-4DDE-852F-3E45B0450FCF}" type="pres">
      <dgm:prSet presAssocID="{B4B3C588-D9CF-4AE8-BD43-1A14E623736E}" presName="Name56" presStyleLbl="parChTrans1D2" presStyleIdx="2" presStyleCnt="4"/>
      <dgm:spPr/>
      <dgm:t>
        <a:bodyPr/>
        <a:lstStyle/>
        <a:p>
          <a:endParaRPr lang="es-MX"/>
        </a:p>
      </dgm:t>
    </dgm:pt>
    <dgm:pt modelId="{BFE32298-3E86-47A8-A047-895050385A0C}" type="pres">
      <dgm:prSet presAssocID="{F59415D2-D9A1-4ECD-91A8-45CCA3D24D09}" presName="text0" presStyleLbl="node1" presStyleIdx="3" presStyleCnt="5" custScaleX="248183" custRadScaleRad="84569" custRadScaleInc="-209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ACE9DC9-6161-473A-B14E-5E38115BD6BC}" type="pres">
      <dgm:prSet presAssocID="{B6AE4DBA-40CA-4041-BF2A-5EBE12AF00BD}" presName="Name56" presStyleLbl="parChTrans1D2" presStyleIdx="3" presStyleCnt="4"/>
      <dgm:spPr/>
      <dgm:t>
        <a:bodyPr/>
        <a:lstStyle/>
        <a:p>
          <a:endParaRPr lang="es-MX"/>
        </a:p>
      </dgm:t>
    </dgm:pt>
    <dgm:pt modelId="{1F6FE7E8-94AB-473C-B790-65482DE73F77}" type="pres">
      <dgm:prSet presAssocID="{900713C6-E053-4D35-882D-0D7EBCA1FF3F}" presName="text0" presStyleLbl="node1" presStyleIdx="4" presStyleCnt="5" custScaleX="158169" custRadScaleRad="121003" custRadScaleInc="-28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CCDA87E-11A9-4187-84DC-420C5A3F46BB}" type="presOf" srcId="{B4B3C588-D9CF-4AE8-BD43-1A14E623736E}" destId="{0A080C09-7D17-4DDE-852F-3E45B0450FCF}" srcOrd="0" destOrd="0" presId="urn:microsoft.com/office/officeart/2008/layout/RadialCluster"/>
    <dgm:cxn modelId="{6B1540D9-63D2-4009-8747-7A455713DC1D}" type="presOf" srcId="{9FD074D1-89C5-44B0-AFED-ED607990D1B6}" destId="{BE76E0E7-496E-4A95-8FA7-C8378DE4FCEE}" srcOrd="0" destOrd="0" presId="urn:microsoft.com/office/officeart/2008/layout/RadialCluster"/>
    <dgm:cxn modelId="{66E6A695-7377-419A-8969-B1D4066BB52C}" type="presOf" srcId="{900713C6-E053-4D35-882D-0D7EBCA1FF3F}" destId="{1F6FE7E8-94AB-473C-B790-65482DE73F77}" srcOrd="0" destOrd="0" presId="urn:microsoft.com/office/officeart/2008/layout/RadialCluster"/>
    <dgm:cxn modelId="{4D63CCCF-04D2-4351-813B-53ABCD5F7856}" srcId="{9FD074D1-89C5-44B0-AFED-ED607990D1B6}" destId="{F59415D2-D9A1-4ECD-91A8-45CCA3D24D09}" srcOrd="2" destOrd="0" parTransId="{B4B3C588-D9CF-4AE8-BD43-1A14E623736E}" sibTransId="{B1D48894-C3EF-4A81-9B25-C567A5BBBB58}"/>
    <dgm:cxn modelId="{8E82D922-4FA5-43FC-9CE1-C6D458817D61}" srcId="{78320B58-0578-41C3-828B-ADDF2C258413}" destId="{9FD074D1-89C5-44B0-AFED-ED607990D1B6}" srcOrd="0" destOrd="0" parTransId="{0562D6F8-8766-4132-9ED4-BC8B5CA464E2}" sibTransId="{1D284CC0-4F7B-4541-9A03-CC37AA6F8920}"/>
    <dgm:cxn modelId="{29AA2176-5FFD-4E35-ABFF-78941B108776}" type="presOf" srcId="{4F67736C-30DE-4426-A5F5-821C179E4E6F}" destId="{42A73144-5ED2-4A7B-8A25-1110489ABB93}" srcOrd="0" destOrd="0" presId="urn:microsoft.com/office/officeart/2008/layout/RadialCluster"/>
    <dgm:cxn modelId="{60FA2D05-6175-42D6-B31F-6B127EF33713}" srcId="{9FD074D1-89C5-44B0-AFED-ED607990D1B6}" destId="{4F67736C-30DE-4426-A5F5-821C179E4E6F}" srcOrd="1" destOrd="0" parTransId="{4C71F8BF-A61B-4811-AEB5-6251F1BA2B99}" sibTransId="{2668359D-FBA7-4AA6-B7C2-3A57AA0C5548}"/>
    <dgm:cxn modelId="{67309FC5-6D5B-4A45-8222-DC876BDB827C}" type="presOf" srcId="{B6AE4DBA-40CA-4041-BF2A-5EBE12AF00BD}" destId="{FACE9DC9-6161-473A-B14E-5E38115BD6BC}" srcOrd="0" destOrd="0" presId="urn:microsoft.com/office/officeart/2008/layout/RadialCluster"/>
    <dgm:cxn modelId="{E40F021B-15AA-49D8-9380-0FD8EFDDC0C1}" type="presOf" srcId="{F59415D2-D9A1-4ECD-91A8-45CCA3D24D09}" destId="{BFE32298-3E86-47A8-A047-895050385A0C}" srcOrd="0" destOrd="0" presId="urn:microsoft.com/office/officeart/2008/layout/RadialCluster"/>
    <dgm:cxn modelId="{276DE339-BF60-4482-B453-EA1247014BDE}" type="presOf" srcId="{18752C65-336A-469D-97AE-81F61B3D6842}" destId="{E581F0C5-036B-4F40-8CD9-6B7264AFE543}" srcOrd="0" destOrd="0" presId="urn:microsoft.com/office/officeart/2008/layout/RadialCluster"/>
    <dgm:cxn modelId="{FCB0D735-68C0-4DAC-9FF5-B7E2D9405062}" type="presOf" srcId="{D4ADA2A0-165D-4393-8560-292000AC5348}" destId="{5454F43D-B0CE-4F37-B2A4-C1DD809A8B59}" srcOrd="0" destOrd="0" presId="urn:microsoft.com/office/officeart/2008/layout/RadialCluster"/>
    <dgm:cxn modelId="{CDDBA7B7-D3C6-4DEB-B9B8-B37E00B54FA0}" srcId="{9FD074D1-89C5-44B0-AFED-ED607990D1B6}" destId="{900713C6-E053-4D35-882D-0D7EBCA1FF3F}" srcOrd="3" destOrd="0" parTransId="{B6AE4DBA-40CA-4041-BF2A-5EBE12AF00BD}" sibTransId="{BA468ED9-B0CC-4866-A734-C0DDD8FE04BD}"/>
    <dgm:cxn modelId="{48B2E105-72F7-460D-830F-07C5DC7A1FCB}" type="presOf" srcId="{4C71F8BF-A61B-4811-AEB5-6251F1BA2B99}" destId="{D0E290EE-0BDF-4749-8169-FFE15075D06D}" srcOrd="0" destOrd="0" presId="urn:microsoft.com/office/officeart/2008/layout/RadialCluster"/>
    <dgm:cxn modelId="{E9BF38AE-3B7E-4C16-B6D3-881A77AF12DB}" type="presOf" srcId="{78320B58-0578-41C3-828B-ADDF2C258413}" destId="{0B064CAD-8A80-4BC2-86CA-EECDC048D9CE}" srcOrd="0" destOrd="0" presId="urn:microsoft.com/office/officeart/2008/layout/RadialCluster"/>
    <dgm:cxn modelId="{F88C9BE3-4BD7-43F7-894E-F8F29150FE79}" srcId="{9FD074D1-89C5-44B0-AFED-ED607990D1B6}" destId="{D4ADA2A0-165D-4393-8560-292000AC5348}" srcOrd="0" destOrd="0" parTransId="{18752C65-336A-469D-97AE-81F61B3D6842}" sibTransId="{3FE00CE2-17D9-4C43-BC2A-5240BAD91387}"/>
    <dgm:cxn modelId="{F151EB28-4EA6-4942-B3EB-128608847667}" type="presParOf" srcId="{0B064CAD-8A80-4BC2-86CA-EECDC048D9CE}" destId="{AD81563C-DD93-49FB-BF8C-37DB8401A851}" srcOrd="0" destOrd="0" presId="urn:microsoft.com/office/officeart/2008/layout/RadialCluster"/>
    <dgm:cxn modelId="{B09F64FA-707B-4067-8930-D8FE1177DDB2}" type="presParOf" srcId="{AD81563C-DD93-49FB-BF8C-37DB8401A851}" destId="{BE76E0E7-496E-4A95-8FA7-C8378DE4FCEE}" srcOrd="0" destOrd="0" presId="urn:microsoft.com/office/officeart/2008/layout/RadialCluster"/>
    <dgm:cxn modelId="{DE4294AF-59AC-4F9B-87D8-E01401CC55B8}" type="presParOf" srcId="{AD81563C-DD93-49FB-BF8C-37DB8401A851}" destId="{E581F0C5-036B-4F40-8CD9-6B7264AFE543}" srcOrd="1" destOrd="0" presId="urn:microsoft.com/office/officeart/2008/layout/RadialCluster"/>
    <dgm:cxn modelId="{558A8F01-5D2E-4688-A2DB-F522B26E597E}" type="presParOf" srcId="{AD81563C-DD93-49FB-BF8C-37DB8401A851}" destId="{5454F43D-B0CE-4F37-B2A4-C1DD809A8B59}" srcOrd="2" destOrd="0" presId="urn:microsoft.com/office/officeart/2008/layout/RadialCluster"/>
    <dgm:cxn modelId="{3232E059-A7A7-490B-A5CE-B6FC98A6ACCD}" type="presParOf" srcId="{AD81563C-DD93-49FB-BF8C-37DB8401A851}" destId="{D0E290EE-0BDF-4749-8169-FFE15075D06D}" srcOrd="3" destOrd="0" presId="urn:microsoft.com/office/officeart/2008/layout/RadialCluster"/>
    <dgm:cxn modelId="{C2212E88-D83A-4AA6-BEFD-8D57D94B1F90}" type="presParOf" srcId="{AD81563C-DD93-49FB-BF8C-37DB8401A851}" destId="{42A73144-5ED2-4A7B-8A25-1110489ABB93}" srcOrd="4" destOrd="0" presId="urn:microsoft.com/office/officeart/2008/layout/RadialCluster"/>
    <dgm:cxn modelId="{848EE4B2-EAA3-45F8-8E34-BC43E799AABC}" type="presParOf" srcId="{AD81563C-DD93-49FB-BF8C-37DB8401A851}" destId="{0A080C09-7D17-4DDE-852F-3E45B0450FCF}" srcOrd="5" destOrd="0" presId="urn:microsoft.com/office/officeart/2008/layout/RadialCluster"/>
    <dgm:cxn modelId="{0BEE5CA8-667B-4CC6-B5D9-048C2E4E6372}" type="presParOf" srcId="{AD81563C-DD93-49FB-BF8C-37DB8401A851}" destId="{BFE32298-3E86-47A8-A047-895050385A0C}" srcOrd="6" destOrd="0" presId="urn:microsoft.com/office/officeart/2008/layout/RadialCluster"/>
    <dgm:cxn modelId="{8CDA4B62-E23A-4D38-B771-A4C7E8CE98B8}" type="presParOf" srcId="{AD81563C-DD93-49FB-BF8C-37DB8401A851}" destId="{FACE9DC9-6161-473A-B14E-5E38115BD6BC}" srcOrd="7" destOrd="0" presId="urn:microsoft.com/office/officeart/2008/layout/RadialCluster"/>
    <dgm:cxn modelId="{0D500FD0-CC26-45D0-AAFE-5154AD983571}" type="presParOf" srcId="{AD81563C-DD93-49FB-BF8C-37DB8401A851}" destId="{1F6FE7E8-94AB-473C-B790-65482DE73F77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5E483D-9C54-45DD-B0A4-CBE6D5F8FE6D}">
      <dsp:nvSpPr>
        <dsp:cNvPr id="0" name=""/>
        <dsp:cNvSpPr/>
      </dsp:nvSpPr>
      <dsp:spPr>
        <a:xfrm>
          <a:off x="414317" y="0"/>
          <a:ext cx="2853811" cy="2945413"/>
        </a:xfrm>
        <a:prstGeom prst="ellipse">
          <a:avLst/>
        </a:prstGeom>
        <a:solidFill>
          <a:srgbClr val="FFFF00">
            <a:alpha val="67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latin typeface="Bell MT" pitchFamily="18" charset="0"/>
            </a:rPr>
            <a:t>PELIGRO</a:t>
          </a:r>
          <a:endParaRPr lang="es-MX" sz="2000" b="1" kern="1200" dirty="0">
            <a:latin typeface="Bell MT" pitchFamily="18" charset="0"/>
          </a:endParaRPr>
        </a:p>
      </dsp:txBody>
      <dsp:txXfrm>
        <a:off x="812822" y="347327"/>
        <a:ext cx="1645440" cy="2250758"/>
      </dsp:txXfrm>
    </dsp:sp>
    <dsp:sp modelId="{8A220F08-1B70-4F2B-8135-4A2D2721A1C8}">
      <dsp:nvSpPr>
        <dsp:cNvPr id="0" name=""/>
        <dsp:cNvSpPr/>
      </dsp:nvSpPr>
      <dsp:spPr>
        <a:xfrm>
          <a:off x="2487800" y="8011"/>
          <a:ext cx="2929389" cy="2929389"/>
        </a:xfrm>
        <a:prstGeom prst="ellipse">
          <a:avLst/>
        </a:prstGeom>
        <a:solidFill>
          <a:srgbClr val="00B050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b="1" kern="1200" dirty="0" smtClean="0">
              <a:latin typeface="Bell MT" pitchFamily="18" charset="0"/>
            </a:rPr>
            <a:t>VULNERABILIDAD</a:t>
          </a:r>
          <a:endParaRPr lang="es-MX" sz="1200" b="1" kern="1200" dirty="0">
            <a:latin typeface="Bell MT" pitchFamily="18" charset="0"/>
          </a:endParaRPr>
        </a:p>
      </dsp:txBody>
      <dsp:txXfrm>
        <a:off x="3319113" y="353449"/>
        <a:ext cx="1689017" cy="22385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76E0E7-496E-4A95-8FA7-C8378DE4FCEE}">
      <dsp:nvSpPr>
        <dsp:cNvPr id="0" name=""/>
        <dsp:cNvSpPr/>
      </dsp:nvSpPr>
      <dsp:spPr>
        <a:xfrm>
          <a:off x="1266201" y="872939"/>
          <a:ext cx="1665970" cy="1172471"/>
        </a:xfrm>
        <a:prstGeom prst="roundRect">
          <a:avLst/>
        </a:prstGeom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Bell MT" pitchFamily="18" charset="0"/>
            </a:rPr>
            <a:t>SISTEMA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Bell MT" pitchFamily="18" charset="0"/>
            </a:rPr>
            <a:t>EDUCATIVO</a:t>
          </a:r>
          <a:endParaRPr lang="es-MX" sz="1800" b="1" kern="1200" dirty="0">
            <a:solidFill>
              <a:schemeClr val="tx1">
                <a:lumMod val="95000"/>
                <a:lumOff val="5000"/>
              </a:schemeClr>
            </a:solidFill>
            <a:latin typeface="Bell MT" pitchFamily="18" charset="0"/>
          </a:endParaRPr>
        </a:p>
      </dsp:txBody>
      <dsp:txXfrm>
        <a:off x="1323436" y="930174"/>
        <a:ext cx="1551500" cy="1058001"/>
      </dsp:txXfrm>
    </dsp:sp>
    <dsp:sp modelId="{E581F0C5-036B-4F40-8CD9-6B7264AFE543}">
      <dsp:nvSpPr>
        <dsp:cNvPr id="0" name=""/>
        <dsp:cNvSpPr/>
      </dsp:nvSpPr>
      <dsp:spPr>
        <a:xfrm rot="16215660">
          <a:off x="2038164" y="808954"/>
          <a:ext cx="12797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797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54F43D-B0CE-4F37-B2A4-C1DD809A8B59}">
      <dsp:nvSpPr>
        <dsp:cNvPr id="0" name=""/>
        <dsp:cNvSpPr/>
      </dsp:nvSpPr>
      <dsp:spPr>
        <a:xfrm>
          <a:off x="1414112" y="309526"/>
          <a:ext cx="1378639" cy="435443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Bell MT" pitchFamily="18" charset="0"/>
            </a:rPr>
            <a:t>DESTREZAS</a:t>
          </a:r>
          <a:endParaRPr lang="es-MX" sz="1100" b="1" kern="1200" dirty="0">
            <a:solidFill>
              <a:schemeClr val="tx1">
                <a:lumMod val="95000"/>
                <a:lumOff val="5000"/>
              </a:schemeClr>
            </a:solidFill>
            <a:latin typeface="Bell MT" pitchFamily="18" charset="0"/>
          </a:endParaRPr>
        </a:p>
      </dsp:txBody>
      <dsp:txXfrm>
        <a:off x="1435369" y="330783"/>
        <a:ext cx="1336125" cy="392929"/>
      </dsp:txXfrm>
    </dsp:sp>
    <dsp:sp modelId="{D0E290EE-0BDF-4749-8169-FFE15075D06D}">
      <dsp:nvSpPr>
        <dsp:cNvPr id="0" name=""/>
        <dsp:cNvSpPr/>
      </dsp:nvSpPr>
      <dsp:spPr>
        <a:xfrm rot="84699">
          <a:off x="2932147" y="1481729"/>
          <a:ext cx="16461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461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A73144-5ED2-4A7B-8A25-1110489ABB93}">
      <dsp:nvSpPr>
        <dsp:cNvPr id="0" name=""/>
        <dsp:cNvSpPr/>
      </dsp:nvSpPr>
      <dsp:spPr>
        <a:xfrm>
          <a:off x="3096740" y="1267081"/>
          <a:ext cx="992457" cy="457808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Bell MT" pitchFamily="18" charset="0"/>
            </a:rPr>
            <a:t>HÁBITOS</a:t>
          </a:r>
          <a:endParaRPr lang="es-MX" sz="1100" b="1" kern="1200" dirty="0">
            <a:solidFill>
              <a:schemeClr val="tx1">
                <a:lumMod val="95000"/>
                <a:lumOff val="5000"/>
              </a:schemeClr>
            </a:solidFill>
            <a:latin typeface="Bell MT" pitchFamily="18" charset="0"/>
          </a:endParaRPr>
        </a:p>
      </dsp:txBody>
      <dsp:txXfrm>
        <a:off x="3119088" y="1289429"/>
        <a:ext cx="947761" cy="413112"/>
      </dsp:txXfrm>
    </dsp:sp>
    <dsp:sp modelId="{0A080C09-7D17-4DDE-852F-3E45B0450FCF}">
      <dsp:nvSpPr>
        <dsp:cNvPr id="0" name=""/>
        <dsp:cNvSpPr/>
      </dsp:nvSpPr>
      <dsp:spPr>
        <a:xfrm rot="5343354">
          <a:off x="2046863" y="2108425"/>
          <a:ext cx="12604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604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E32298-3E86-47A8-A047-895050385A0C}">
      <dsp:nvSpPr>
        <dsp:cNvPr id="0" name=""/>
        <dsp:cNvSpPr/>
      </dsp:nvSpPr>
      <dsp:spPr>
        <a:xfrm>
          <a:off x="1367035" y="2171440"/>
          <a:ext cx="1497723" cy="603475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Bell MT" pitchFamily="18" charset="0"/>
            </a:rPr>
            <a:t>CONOCIMIENTOS</a:t>
          </a:r>
        </a:p>
      </dsp:txBody>
      <dsp:txXfrm>
        <a:off x="1396494" y="2200899"/>
        <a:ext cx="1438805" cy="544557"/>
      </dsp:txXfrm>
    </dsp:sp>
    <dsp:sp modelId="{FACE9DC9-6161-473A-B14E-5E38115BD6BC}">
      <dsp:nvSpPr>
        <dsp:cNvPr id="0" name=""/>
        <dsp:cNvSpPr/>
      </dsp:nvSpPr>
      <dsp:spPr>
        <a:xfrm rot="10792305">
          <a:off x="1125393" y="1461197"/>
          <a:ext cx="14080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080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6FE7E8-94AB-473C-B790-65482DE73F77}">
      <dsp:nvSpPr>
        <dsp:cNvPr id="0" name=""/>
        <dsp:cNvSpPr/>
      </dsp:nvSpPr>
      <dsp:spPr>
        <a:xfrm>
          <a:off x="170882" y="1160685"/>
          <a:ext cx="954511" cy="603475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Bell MT" pitchFamily="18" charset="0"/>
            </a:rPr>
            <a:t>ACTITUDES</a:t>
          </a:r>
          <a:endParaRPr lang="es-MX" sz="1100" b="1" kern="1200" dirty="0">
            <a:solidFill>
              <a:schemeClr val="tx1">
                <a:lumMod val="95000"/>
                <a:lumOff val="5000"/>
              </a:schemeClr>
            </a:solidFill>
            <a:latin typeface="Bell MT" pitchFamily="18" charset="0"/>
          </a:endParaRPr>
        </a:p>
      </dsp:txBody>
      <dsp:txXfrm>
        <a:off x="200341" y="1190144"/>
        <a:ext cx="895593" cy="5445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5A951-862E-48F7-B9AA-C218D240E2C6}" type="datetimeFigureOut">
              <a:rPr lang="es-MX" smtClean="0"/>
              <a:pPr/>
              <a:t>28/11/15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07E242-35DA-4DD5-ADAD-2A843421FE17}" type="slidenum">
              <a:rPr lang="es-MX" smtClean="0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1967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98039-90C8-486C-8529-097210BB0F0C}" type="slidenum">
              <a:rPr lang="es-MX" smtClean="0"/>
              <a:pPr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6381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98039-90C8-486C-8529-097210BB0F0C}" type="slidenum">
              <a:rPr lang="es-MX" smtClean="0"/>
              <a:pPr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6381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98039-90C8-486C-8529-097210BB0F0C}" type="slidenum">
              <a:rPr lang="es-MX" smtClean="0"/>
              <a:pPr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6381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1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14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</p:spTree>
    <p:extLst>
      <p:ext uri="{BB962C8B-B14F-4D97-AF65-F5344CB8AC3E}">
        <p14:creationId xmlns:p14="http://schemas.microsoft.com/office/powerpoint/2010/main" val="1004886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7E242-35DA-4DD5-ADAD-2A843421FE17}" type="slidenum">
              <a:rPr lang="es-MX" smtClean="0"/>
              <a:pPr/>
              <a:t>53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1404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1C70B-FADD-433D-840A-5596FEDB5B90}" type="slidenum">
              <a:rPr lang="es-MX" smtClean="0"/>
              <a:pPr/>
              <a:t>55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4917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9D40-1E24-4D50-A9CE-D6E218D63E45}" type="datetimeFigureOut">
              <a:rPr lang="es-MX" smtClean="0"/>
              <a:pPr/>
              <a:t>28/11/15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3E6-7040-4FBB-A4E9-9360FCA68162}" type="slidenum">
              <a:rPr lang="es-MX" smtClean="0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3959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9D40-1E24-4D50-A9CE-D6E218D63E45}" type="datetimeFigureOut">
              <a:rPr lang="es-MX" smtClean="0"/>
              <a:pPr/>
              <a:t>28/11/15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3E6-7040-4FBB-A4E9-9360FCA68162}" type="slidenum">
              <a:rPr lang="es-MX" smtClean="0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5186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9D40-1E24-4D50-A9CE-D6E218D63E45}" type="datetimeFigureOut">
              <a:rPr lang="es-MX" smtClean="0"/>
              <a:pPr/>
              <a:t>28/11/15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3E6-7040-4FBB-A4E9-9360FCA68162}" type="slidenum">
              <a:rPr lang="es-MX" smtClean="0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5590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9D40-1E24-4D50-A9CE-D6E218D63E45}" type="datetimeFigureOut">
              <a:rPr lang="es-MX" smtClean="0"/>
              <a:pPr/>
              <a:t>28/11/15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3E6-7040-4FBB-A4E9-9360FCA68162}" type="slidenum">
              <a:rPr lang="es-MX" smtClean="0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5759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9D40-1E24-4D50-A9CE-D6E218D63E45}" type="datetimeFigureOut">
              <a:rPr lang="es-MX" smtClean="0"/>
              <a:pPr/>
              <a:t>28/11/15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3E6-7040-4FBB-A4E9-9360FCA68162}" type="slidenum">
              <a:rPr lang="es-MX" smtClean="0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055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9D40-1E24-4D50-A9CE-D6E218D63E45}" type="datetimeFigureOut">
              <a:rPr lang="es-MX" smtClean="0"/>
              <a:pPr/>
              <a:t>28/11/15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3E6-7040-4FBB-A4E9-9360FCA68162}" type="slidenum">
              <a:rPr lang="es-MX" smtClean="0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257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9D40-1E24-4D50-A9CE-D6E218D63E45}" type="datetimeFigureOut">
              <a:rPr lang="es-MX" smtClean="0"/>
              <a:pPr/>
              <a:t>28/11/15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3E6-7040-4FBB-A4E9-9360FCA68162}" type="slidenum">
              <a:rPr lang="es-MX" smtClean="0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1375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9D40-1E24-4D50-A9CE-D6E218D63E45}" type="datetimeFigureOut">
              <a:rPr lang="es-MX" smtClean="0"/>
              <a:pPr/>
              <a:t>28/11/15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3E6-7040-4FBB-A4E9-9360FCA68162}" type="slidenum">
              <a:rPr lang="es-MX" smtClean="0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7397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9D40-1E24-4D50-A9CE-D6E218D63E45}" type="datetimeFigureOut">
              <a:rPr lang="es-MX" smtClean="0"/>
              <a:pPr/>
              <a:t>28/11/15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3E6-7040-4FBB-A4E9-9360FCA68162}" type="slidenum">
              <a:rPr lang="es-MX" smtClean="0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6479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9D40-1E24-4D50-A9CE-D6E218D63E45}" type="datetimeFigureOut">
              <a:rPr lang="es-MX" smtClean="0"/>
              <a:pPr/>
              <a:t>28/11/15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3E6-7040-4FBB-A4E9-9360FCA68162}" type="slidenum">
              <a:rPr lang="es-MX" smtClean="0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4596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9D40-1E24-4D50-A9CE-D6E218D63E45}" type="datetimeFigureOut">
              <a:rPr lang="es-MX" smtClean="0"/>
              <a:pPr/>
              <a:t>28/11/15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3E6-7040-4FBB-A4E9-9360FCA68162}" type="slidenum">
              <a:rPr lang="es-MX" smtClean="0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7928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29D40-1E24-4D50-A9CE-D6E218D63E45}" type="datetimeFigureOut">
              <a:rPr lang="es-MX" smtClean="0"/>
              <a:pPr/>
              <a:t>28/11/15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793E6-7040-4FBB-A4E9-9360FCA68162}" type="slidenum">
              <a:rPr lang="es-MX" smtClean="0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1446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4.gif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23.gif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9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gif"/><Relationship Id="rId12" Type="http://schemas.openxmlformats.org/officeDocument/2006/relationships/image" Target="../media/image58.gif"/><Relationship Id="rId13" Type="http://schemas.openxmlformats.org/officeDocument/2006/relationships/image" Target="../media/image59.gif"/><Relationship Id="rId14" Type="http://schemas.openxmlformats.org/officeDocument/2006/relationships/image" Target="../media/image60.wmf"/><Relationship Id="rId15" Type="http://schemas.openxmlformats.org/officeDocument/2006/relationships/image" Target="../media/image61.gif"/><Relationship Id="rId16" Type="http://schemas.openxmlformats.org/officeDocument/2006/relationships/image" Target="../media/image62.gif"/><Relationship Id="rId17" Type="http://schemas.openxmlformats.org/officeDocument/2006/relationships/hyperlink" Target="..%5C..%5C..%5CBK2008%5CPRESENTACIONES%202008%5CFIPC%5CN_1BGM%5CGEOLOGICOS.ppt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3.png"/><Relationship Id="rId4" Type="http://schemas.openxmlformats.org/officeDocument/2006/relationships/hyperlink" Target="..%5C..%5C..%5CBK2008%5CPRESENTACIONES%202008%5CFIPC%5CN_1BGM%5CQUIMICOS.ppt" TargetMode="External"/><Relationship Id="rId5" Type="http://schemas.openxmlformats.org/officeDocument/2006/relationships/hyperlink" Target="..%5C..%5C..%5CBK2008%5CPRESENTACIONES%202008%5CFIPC%5CN_1BGM%5CHIDROMETEOROLOGICO.ppt" TargetMode="External"/><Relationship Id="rId6" Type="http://schemas.openxmlformats.org/officeDocument/2006/relationships/hyperlink" Target="..%5C..%5C..%5CBK2008%5CPRESENTACIONES%202008%5CFIPC%5CN_1BGM%5CSANITARIOECO.ppt" TargetMode="External"/><Relationship Id="rId7" Type="http://schemas.openxmlformats.org/officeDocument/2006/relationships/hyperlink" Target="..%5C..%5C..%5CBK2008%5CPRESENTACIONES%202008%5CFIPC%5CN_1BGM%5CSOCIORGANIZATIVO.ppt" TargetMode="External"/><Relationship Id="rId8" Type="http://schemas.openxmlformats.org/officeDocument/2006/relationships/image" Target="../media/image54.gif"/><Relationship Id="rId9" Type="http://schemas.openxmlformats.org/officeDocument/2006/relationships/image" Target="../media/image55.wmf"/><Relationship Id="rId10" Type="http://schemas.openxmlformats.org/officeDocument/2006/relationships/image" Target="../media/image56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Relationship Id="rId3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Relationship Id="rId3" Type="http://schemas.openxmlformats.org/officeDocument/2006/relationships/image" Target="../media/image9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0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mailto:astro.rodriguez@gmail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7418" y="71041"/>
            <a:ext cx="916523" cy="854174"/>
          </a:xfrm>
          <a:prstGeom prst="rect">
            <a:avLst/>
          </a:prstGeom>
          <a:noFill/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714348" y="2214554"/>
            <a:ext cx="7772400" cy="2448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6000" b="1" dirty="0" smtClean="0">
                <a:solidFill>
                  <a:srgbClr val="002060"/>
                </a:solidFill>
                <a:latin typeface="Bell MT" panose="02020503060305020303" pitchFamily="18" charset="0"/>
              </a:rPr>
              <a:t>GEOGRAFÍA Y PELIGROS NATURALES</a:t>
            </a:r>
            <a:endParaRPr lang="es-MX" sz="6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4714876" y="5214950"/>
            <a:ext cx="3986186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2000" b="1" dirty="0" smtClean="0">
                <a:solidFill>
                  <a:srgbClr val="002060"/>
                </a:solidFill>
                <a:latin typeface="Bell MT" panose="02020503060305020303" pitchFamily="18" charset="0"/>
              </a:rPr>
              <a:t>Dr. Sergio Rodríguez Elizarrarás</a:t>
            </a:r>
          </a:p>
          <a:p>
            <a:pPr algn="r"/>
            <a:r>
              <a:rPr lang="es-MX" sz="2000" b="1" dirty="0" smtClean="0">
                <a:solidFill>
                  <a:srgbClr val="002060"/>
                </a:solidFill>
                <a:latin typeface="Bell MT" panose="02020503060305020303" pitchFamily="18" charset="0"/>
              </a:rPr>
              <a:t>M. en C. Wendy Morales Barrera</a:t>
            </a:r>
            <a:endParaRPr lang="es-MX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84672" cy="98467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349" y="214291"/>
            <a:ext cx="450023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78053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052144" y="447418"/>
            <a:ext cx="7014998" cy="206210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Baskerville Old Face" pitchFamily="18" charset="0"/>
              </a:rPr>
              <a:t>PELIGROS ANTROPOGENICOS 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3200" b="1" dirty="0" smtClean="0">
                <a:latin typeface="Baskerville Old Face" pitchFamily="18" charset="0"/>
              </a:rPr>
              <a:t>Químico – Tecnológico 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3200" b="1" dirty="0" smtClean="0">
                <a:latin typeface="Baskerville Old Face" pitchFamily="18" charset="0"/>
              </a:rPr>
              <a:t>Sanitario - Ecológico</a:t>
            </a:r>
          </a:p>
          <a:p>
            <a:pPr marL="742950" indent="-742950">
              <a:buFont typeface="+mj-lt"/>
              <a:buAutoNum type="arabicPeriod"/>
            </a:pPr>
            <a:r>
              <a:rPr lang="es-MX" sz="3200" b="1" dirty="0" smtClean="0">
                <a:latin typeface="Baskerville Old Face" pitchFamily="18" charset="0"/>
              </a:rPr>
              <a:t>Sociorganizativo 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26576"/>
            <a:ext cx="4187476" cy="2747479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243" y="2487619"/>
            <a:ext cx="3767189" cy="2825392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83667"/>
            <a:ext cx="4056974" cy="3580279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35" y="2729786"/>
            <a:ext cx="4295953" cy="3194168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3" y="4013955"/>
            <a:ext cx="4266067" cy="2844045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215" y="4066029"/>
            <a:ext cx="4452329" cy="2739895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166" y="116632"/>
            <a:ext cx="1001330" cy="922714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84672" cy="9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88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242974" y="700840"/>
            <a:ext cx="6792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Baskerville Old Face" pitchFamily="18" charset="0"/>
              </a:rPr>
              <a:t>PELIGRO NATURALES</a:t>
            </a:r>
          </a:p>
          <a:p>
            <a:pPr algn="ctr"/>
            <a:r>
              <a:rPr lang="es-MX" sz="3600" b="1" dirty="0" smtClean="0">
                <a:latin typeface="Baskerville Old Face" pitchFamily="18" charset="0"/>
              </a:rPr>
              <a:t>GEOLÓGICOS</a:t>
            </a:r>
            <a:endParaRPr lang="es-MX" sz="3600" b="1" dirty="0">
              <a:latin typeface="Baskerville Old Face" pitchFamily="18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166" y="116632"/>
            <a:ext cx="1001330" cy="922714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84672" cy="984672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262710" y="2204864"/>
            <a:ext cx="789831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lvl="0" indent="-571500">
              <a:buFont typeface="Arial" pitchFamily="34" charset="0"/>
              <a:buChar char="•"/>
            </a:pPr>
            <a:r>
              <a:rPr lang="es-MX" sz="3600" b="1" dirty="0">
                <a:latin typeface="Baskerville Old Face" pitchFamily="18" charset="0"/>
              </a:rPr>
              <a:t>Procesos de remoción en masa </a:t>
            </a:r>
          </a:p>
          <a:p>
            <a:pPr lvl="0"/>
            <a:r>
              <a:rPr lang="es-MX" sz="3600" b="1" dirty="0" smtClean="0">
                <a:latin typeface="Baskerville Old Face" pitchFamily="18" charset="0"/>
              </a:rPr>
              <a:t>(</a:t>
            </a:r>
            <a:r>
              <a:rPr lang="es-MX" sz="3600" b="1" dirty="0">
                <a:latin typeface="Baskerville Old Face" pitchFamily="18" charset="0"/>
              </a:rPr>
              <a:t>deslizamiento, flujos de lodo, derrumbes)</a:t>
            </a:r>
          </a:p>
          <a:p>
            <a:pPr marL="571500" lvl="0" indent="-571500">
              <a:buFont typeface="Arial" pitchFamily="34" charset="0"/>
              <a:buChar char="•"/>
            </a:pPr>
            <a:r>
              <a:rPr lang="es-MX" sz="3600" b="1" dirty="0" smtClean="0">
                <a:latin typeface="Baskerville Old Face" pitchFamily="18" charset="0"/>
              </a:rPr>
              <a:t>Hundimientos </a:t>
            </a:r>
            <a:r>
              <a:rPr lang="es-MX" sz="3600" b="1" dirty="0">
                <a:latin typeface="Baskerville Old Face" pitchFamily="18" charset="0"/>
              </a:rPr>
              <a:t>y subsidencia</a:t>
            </a:r>
          </a:p>
          <a:p>
            <a:pPr marL="571500" lvl="0" indent="-571500">
              <a:buFont typeface="Arial" pitchFamily="34" charset="0"/>
              <a:buChar char="•"/>
            </a:pPr>
            <a:r>
              <a:rPr lang="es-MX" sz="3600" b="1" dirty="0" smtClean="0">
                <a:latin typeface="Baskerville Old Face" pitchFamily="18" charset="0"/>
              </a:rPr>
              <a:t>Expansión </a:t>
            </a:r>
            <a:r>
              <a:rPr lang="es-MX" sz="3600" b="1" dirty="0">
                <a:latin typeface="Baskerville Old Face" pitchFamily="18" charset="0"/>
              </a:rPr>
              <a:t>y colapso de suelos </a:t>
            </a:r>
            <a:endParaRPr lang="es-MX" sz="3600" b="1" dirty="0" smtClean="0">
              <a:latin typeface="Baskerville Old Face" pitchFamily="18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s-MX" sz="3600" b="1" dirty="0" smtClean="0">
                <a:latin typeface="Baskerville Old Face" pitchFamily="18" charset="0"/>
              </a:rPr>
              <a:t>Sismos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s-MX" sz="3600" b="1" dirty="0" smtClean="0">
                <a:latin typeface="Baskerville Old Face" pitchFamily="18" charset="0"/>
              </a:rPr>
              <a:t>Volcanes activos</a:t>
            </a:r>
            <a:endParaRPr lang="es-MX" sz="3600" b="1" dirty="0">
              <a:latin typeface="Baskerville Old Face" pitchFamily="18" charset="0"/>
            </a:endParaRPr>
          </a:p>
          <a:p>
            <a:pPr marL="457200" lvl="0" indent="-457200">
              <a:buFont typeface="+mj-lt"/>
              <a:buAutoNum type="arabicPeriod"/>
            </a:pPr>
            <a:endParaRPr lang="es-MX" sz="2400" b="1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195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Deslizamientos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414154"/>
            <a:ext cx="8856984" cy="644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2030444" y="90989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b="1" dirty="0" smtClean="0">
                <a:latin typeface="Baskerville Old Face" pitchFamily="18" charset="0"/>
              </a:rPr>
              <a:t>(DESLIZAMIENTO, FLUJOS DE LODO, DERRUMBES)</a:t>
            </a:r>
            <a:endParaRPr lang="es-MX" b="1" dirty="0">
              <a:latin typeface="Baskerville Old Face" pitchFamily="18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166" y="116632"/>
            <a:ext cx="1001330" cy="922714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84672" cy="9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99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79512" y="320219"/>
            <a:ext cx="8198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smtClean="0">
                <a:latin typeface="Bookman Old Style" pitchFamily="18" charset="0"/>
              </a:rPr>
              <a:t>La actividad sísmica más frecuente y de mayor magnitud tiene lugar en las fronteras de placa donde éstas se mueven en direcciones contrarias a las otras, como ocurre a lo largo de la costa del Pacífico. </a:t>
            </a:r>
            <a:endParaRPr lang="es-MX" dirty="0">
              <a:latin typeface="Bookman Old Style" pitchFamily="18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6605552" cy="4141412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720080" y="5602014"/>
            <a:ext cx="7596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smtClean="0">
                <a:latin typeface="Bookman Old Style" pitchFamily="18" charset="0"/>
              </a:rPr>
              <a:t>Como resultado de este movimiento relativo en direcciones contrarias y al comportarse las placas casi como cuerpos rígidos, una de las dos placas de desliza por debajo de la otra</a:t>
            </a:r>
            <a:endParaRPr lang="es-MX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297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95536" y="1412776"/>
            <a:ext cx="835292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 smtClean="0">
                <a:latin typeface="Baskerville Old Face" pitchFamily="18" charset="0"/>
              </a:rPr>
              <a:t>Los daños causados por un terremoto son el resultado de factores tales como: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Magnitud del terremoto,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D</a:t>
            </a:r>
            <a:r>
              <a:rPr lang="es-MX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uración del movimiento del suelo.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Tipo de suelo y el tipo de construcción</a:t>
            </a:r>
            <a:r>
              <a:rPr lang="es-MX" sz="2800" dirty="0" smtClean="0">
                <a:latin typeface="Baskerville Old Face" pitchFamily="18" charset="0"/>
              </a:rPr>
              <a:t>. </a:t>
            </a:r>
          </a:p>
          <a:p>
            <a:endParaRPr lang="es-MX" sz="2800" dirty="0">
              <a:latin typeface="Baskerville Old Face" pitchFamily="18" charset="0"/>
            </a:endParaRPr>
          </a:p>
          <a:p>
            <a:pPr algn="just"/>
            <a:r>
              <a:rPr lang="es-MX" sz="2800" dirty="0" smtClean="0">
                <a:latin typeface="Baskerville Old Face" pitchFamily="18" charset="0"/>
              </a:rPr>
              <a:t>La duración del movimiento sísmico depende de la magnitud del temblor, de la distancia que existe entre quien lo percibe y el epicentro, y de la geología en el sitio del observación. Las oscilaciones sísmicas pueden durar 3 veces más en suelos blandos  que en suelos rígidos o en rocas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796342" y="260648"/>
            <a:ext cx="7551316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MX" sz="2400" b="1" dirty="0" smtClean="0">
                <a:solidFill>
                  <a:prstClr val="black"/>
                </a:solidFill>
                <a:latin typeface="Bookman Old Style" pitchFamily="18" charset="0"/>
              </a:rPr>
              <a:t>FACTORES QUE CONTRIBUYEN A LOS DAÑOS CAUSADOS POR LOS TERREMOTOS</a:t>
            </a:r>
            <a:endParaRPr lang="es-MX" sz="2400" dirty="0" smtClean="0">
              <a:solidFill>
                <a:prstClr val="black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710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3364"/>
            <a:ext cx="8820472" cy="6224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929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064651" y="716180"/>
            <a:ext cx="6792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Baskerville Old Face" pitchFamily="18" charset="0"/>
              </a:rPr>
              <a:t>VULNERABILIDAD</a:t>
            </a:r>
            <a:endParaRPr lang="es-MX" sz="3600" b="1" dirty="0">
              <a:latin typeface="Baskerville Old Face" pitchFamily="18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166" y="116632"/>
            <a:ext cx="1001330" cy="92271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84672" cy="984672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527832" y="1700808"/>
            <a:ext cx="82123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L</a:t>
            </a:r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a </a:t>
            </a:r>
            <a:r>
              <a:rPr lang="es-MX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vulnerabilidad corresponde a la predisposición </a:t>
            </a:r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o susceptibilidad </a:t>
            </a:r>
            <a:r>
              <a:rPr lang="es-MX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que tiene un </a:t>
            </a:r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elemento (</a:t>
            </a:r>
            <a:r>
              <a:rPr lang="es-MX" sz="36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población, de las infraestructuras, de la actividad economía, de turismo o del medio </a:t>
            </a:r>
            <a:r>
              <a:rPr lang="es-MX" sz="36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ambiente)</a:t>
            </a:r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 </a:t>
            </a:r>
            <a:r>
              <a:rPr lang="es-MX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a ser afectado o a sufrir una </a:t>
            </a:r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pérdida.</a:t>
            </a:r>
            <a:endParaRPr lang="es-MX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061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958" y="714356"/>
            <a:ext cx="1519188" cy="1500198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1236192" y="107649"/>
            <a:ext cx="6479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Baskerville Old Face" pitchFamily="18" charset="0"/>
              </a:rPr>
              <a:t>Factores que determinan la vulnerabilidad</a:t>
            </a:r>
            <a:endParaRPr lang="es-MX" sz="2400" b="1" dirty="0">
              <a:latin typeface="Baskerville Old Face" pitchFamily="18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60" y="785794"/>
            <a:ext cx="1571636" cy="1178727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6357950" y="2000240"/>
            <a:ext cx="79208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dirty="0">
                <a:solidFill>
                  <a:schemeClr val="lt1"/>
                </a:solidFill>
                <a:latin typeface="Baskerville Old Face" pitchFamily="18" charset="0"/>
              </a:rPr>
              <a:t>Edad</a:t>
            </a: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12" y="4429132"/>
            <a:ext cx="3024336" cy="1926534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3714744" y="4143380"/>
            <a:ext cx="1154483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MX" dirty="0">
                <a:latin typeface="Baskerville Old Face" pitchFamily="18" charset="0"/>
              </a:rPr>
              <a:t>Educación</a:t>
            </a: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46" y="2714620"/>
            <a:ext cx="3151933" cy="2300060"/>
          </a:xfrm>
          <a:prstGeom prst="rect">
            <a:avLst/>
          </a:prstGeom>
        </p:spPr>
      </p:pic>
      <p:sp>
        <p:nvSpPr>
          <p:cNvPr id="12" name="11 Rectángulo"/>
          <p:cNvSpPr/>
          <p:nvPr/>
        </p:nvSpPr>
        <p:spPr>
          <a:xfrm>
            <a:off x="6929454" y="2714620"/>
            <a:ext cx="1063112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MX" dirty="0" smtClean="0">
                <a:latin typeface="Baskerville Old Face" pitchFamily="18" charset="0"/>
              </a:rPr>
              <a:t>Indígenas</a:t>
            </a:r>
            <a:endParaRPr lang="es-MX" dirty="0">
              <a:latin typeface="Baskerville Old Face" pitchFamily="18" charset="0"/>
            </a:endParaRPr>
          </a:p>
        </p:txBody>
      </p:sp>
      <p:grpSp>
        <p:nvGrpSpPr>
          <p:cNvPr id="22" name="21 Grupo"/>
          <p:cNvGrpSpPr/>
          <p:nvPr/>
        </p:nvGrpSpPr>
        <p:grpSpPr>
          <a:xfrm>
            <a:off x="0" y="642918"/>
            <a:ext cx="3214710" cy="1643074"/>
            <a:chOff x="4240478" y="631345"/>
            <a:chExt cx="3528392" cy="1834603"/>
          </a:xfrm>
        </p:grpSpPr>
        <p:pic>
          <p:nvPicPr>
            <p:cNvPr id="14" name="13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9322" y="928670"/>
              <a:ext cx="1839548" cy="1534597"/>
            </a:xfrm>
            <a:prstGeom prst="rect">
              <a:avLst/>
            </a:prstGeom>
          </p:spPr>
        </p:pic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0478" y="919377"/>
              <a:ext cx="1674109" cy="1546571"/>
            </a:xfrm>
            <a:prstGeom prst="rect">
              <a:avLst/>
            </a:prstGeom>
          </p:spPr>
        </p:pic>
        <p:sp>
          <p:nvSpPr>
            <p:cNvPr id="16" name="15 Rectángulo"/>
            <p:cNvSpPr/>
            <p:nvPr/>
          </p:nvSpPr>
          <p:spPr>
            <a:xfrm>
              <a:off x="5448813" y="631345"/>
              <a:ext cx="1521570" cy="369332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s-MX" dirty="0" smtClean="0">
                  <a:latin typeface="Baskerville Old Face" pitchFamily="18" charset="0"/>
                </a:rPr>
                <a:t>Raza y religión</a:t>
              </a:r>
              <a:endParaRPr lang="es-MX" dirty="0">
                <a:latin typeface="Baskerville Old Face" pitchFamily="18" charset="0"/>
              </a:endParaRPr>
            </a:p>
          </p:txBody>
        </p:sp>
      </p:grpSp>
      <p:pic>
        <p:nvPicPr>
          <p:cNvPr id="17" name="16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3" y="2714620"/>
            <a:ext cx="2500329" cy="1875781"/>
          </a:xfrm>
          <a:prstGeom prst="rect">
            <a:avLst/>
          </a:prstGeom>
        </p:spPr>
      </p:pic>
      <p:sp>
        <p:nvSpPr>
          <p:cNvPr id="18" name="17 Rectángulo"/>
          <p:cNvSpPr/>
          <p:nvPr/>
        </p:nvSpPr>
        <p:spPr>
          <a:xfrm>
            <a:off x="214283" y="2714620"/>
            <a:ext cx="92869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dirty="0" smtClean="0">
                <a:latin typeface="Baskerville Old Face" pitchFamily="18" charset="0"/>
              </a:rPr>
              <a:t>Pobreza</a:t>
            </a:r>
            <a:endParaRPr lang="es-MX" dirty="0">
              <a:latin typeface="Baskerville Old Face" pitchFamily="18" charset="0"/>
            </a:endParaRPr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4" y="785794"/>
            <a:ext cx="1928827" cy="1504173"/>
          </a:xfrm>
          <a:prstGeom prst="rect">
            <a:avLst/>
          </a:prstGeom>
        </p:spPr>
      </p:pic>
      <p:sp>
        <p:nvSpPr>
          <p:cNvPr id="21" name="20 Rectángulo"/>
          <p:cNvSpPr/>
          <p:nvPr/>
        </p:nvSpPr>
        <p:spPr>
          <a:xfrm>
            <a:off x="4143372" y="2285992"/>
            <a:ext cx="1034046" cy="46006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MX" dirty="0" smtClean="0">
                <a:latin typeface="Baskerville Old Face" pitchFamily="18" charset="0"/>
              </a:rPr>
              <a:t>Genero</a:t>
            </a:r>
            <a:endParaRPr lang="es-MX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544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342" y="1206915"/>
            <a:ext cx="2773509" cy="184785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968" y="1206915"/>
            <a:ext cx="2466975" cy="184785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43" y="3262484"/>
            <a:ext cx="2495581" cy="1966716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95147"/>
            <a:ext cx="2748584" cy="1827809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138" y="3262660"/>
            <a:ext cx="2805692" cy="1860296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2714612" y="357166"/>
            <a:ext cx="3765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Vulnerabilidad Física (infraestructuras)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39824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1" y="1045249"/>
            <a:ext cx="4063026" cy="2708683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1699181" y="692696"/>
            <a:ext cx="1208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Haití, </a:t>
            </a:r>
            <a:r>
              <a:rPr lang="es-MX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2010</a:t>
            </a: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4" y="4677661"/>
            <a:ext cx="2520280" cy="163222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947" y="1103446"/>
            <a:ext cx="3922843" cy="2592288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4" y="4749099"/>
            <a:ext cx="3482089" cy="1632229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6139207" y="692696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Japón, 2012</a:t>
            </a:r>
            <a:endParaRPr lang="es-MX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196426" y="4286256"/>
            <a:ext cx="3376245" cy="40011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MX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Japón, entre las cinco potencias</a:t>
            </a:r>
            <a:endParaRPr lang="es-MX" sz="2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785786" y="4214818"/>
            <a:ext cx="2720617" cy="40011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Haití el sexto  mas pobre</a:t>
            </a:r>
            <a:endParaRPr lang="es-MX" sz="2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3286116" y="214290"/>
            <a:ext cx="2098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RESILIENCIA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650612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35124" y="1500174"/>
            <a:ext cx="8457356" cy="872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143000" lvl="1" indent="-1143000">
              <a:lnSpc>
                <a:spcPct val="250000"/>
              </a:lnSpc>
              <a:buFont typeface="+mj-lt"/>
              <a:buAutoNum type="romanUcPeriod"/>
            </a:pPr>
            <a:r>
              <a:rPr lang="es-MX" sz="2400" dirty="0">
                <a:solidFill>
                  <a:schemeClr val="tx2">
                    <a:lumMod val="50000"/>
                  </a:schemeClr>
                </a:solidFill>
                <a:latin typeface="Elephant" pitchFamily="18" charset="0"/>
              </a:rPr>
              <a:t>Conceptos básicos de riesgo de desastres.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166" y="116632"/>
            <a:ext cx="1001330" cy="922714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84672" cy="984672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2339244" y="404664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2">
                    <a:lumMod val="50000"/>
                  </a:schemeClr>
                </a:solidFill>
                <a:latin typeface="Elephant" pitchFamily="18" charset="0"/>
              </a:rPr>
              <a:t>TEMAS: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35124" y="2806899"/>
            <a:ext cx="8457356" cy="872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143000" indent="-1143000">
              <a:lnSpc>
                <a:spcPct val="250000"/>
              </a:lnSpc>
              <a:buFont typeface="+mj-lt"/>
              <a:buAutoNum type="romanUcPeriod" startAt="2"/>
            </a:pPr>
            <a:r>
              <a:rPr lang="es-MX" sz="2400" dirty="0">
                <a:solidFill>
                  <a:schemeClr val="tx2">
                    <a:lumMod val="50000"/>
                  </a:schemeClr>
                </a:solidFill>
                <a:latin typeface="Elephant" pitchFamily="18" charset="0"/>
              </a:rPr>
              <a:t>El </a:t>
            </a:r>
            <a:r>
              <a:rPr lang="es-MX" sz="2400" dirty="0" smtClean="0">
                <a:solidFill>
                  <a:schemeClr val="tx2">
                    <a:lumMod val="50000"/>
                  </a:schemeClr>
                </a:solidFill>
                <a:latin typeface="Elephant" pitchFamily="18" charset="0"/>
              </a:rPr>
              <a:t>contexto </a:t>
            </a:r>
            <a:r>
              <a:rPr lang="es-MX" sz="2400" dirty="0">
                <a:solidFill>
                  <a:schemeClr val="tx2">
                    <a:lumMod val="50000"/>
                  </a:schemeClr>
                </a:solidFill>
                <a:latin typeface="Elephant" pitchFamily="18" charset="0"/>
              </a:rPr>
              <a:t>geográfico de los riesgos. 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35124" y="4174151"/>
            <a:ext cx="8457356" cy="7424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143000" indent="-1143000">
              <a:lnSpc>
                <a:spcPct val="250000"/>
              </a:lnSpc>
              <a:buFont typeface="+mj-lt"/>
              <a:buAutoNum type="romanUcPeriod" startAt="3"/>
            </a:pPr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Elephant" pitchFamily="18" charset="0"/>
              </a:rPr>
              <a:t>Caso de Estudio Veracruz</a:t>
            </a:r>
            <a:r>
              <a:rPr lang="es-MX" sz="2000" dirty="0" smtClean="0">
                <a:solidFill>
                  <a:schemeClr val="tx2">
                    <a:lumMod val="50000"/>
                  </a:schemeClr>
                </a:solidFill>
                <a:latin typeface="Elephant" pitchFamily="18" charset="0"/>
              </a:rPr>
              <a:t>. (Peligros por deslizamientos)</a:t>
            </a:r>
            <a:endParaRPr lang="es-MX" sz="2000" dirty="0">
              <a:solidFill>
                <a:schemeClr val="tx2">
                  <a:lumMod val="50000"/>
                </a:schemeClr>
              </a:solidFill>
              <a:latin typeface="Elephant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00924" y="5398928"/>
            <a:ext cx="8457356" cy="973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143000" indent="-1143000" algn="just">
              <a:lnSpc>
                <a:spcPct val="150000"/>
              </a:lnSpc>
              <a:buFont typeface="+mj-lt"/>
              <a:buAutoNum type="romanUcPeriod" startAt="4"/>
            </a:pPr>
            <a:r>
              <a:rPr lang="es-MX" sz="2000" dirty="0" smtClean="0">
                <a:solidFill>
                  <a:schemeClr val="tx2">
                    <a:lumMod val="50000"/>
                  </a:schemeClr>
                </a:solidFill>
                <a:latin typeface="Elephant" pitchFamily="18" charset="0"/>
              </a:rPr>
              <a:t>La importancia del Sector educativo y de la comunicación de los Riesgos.</a:t>
            </a:r>
            <a:endParaRPr lang="es-MX" sz="2000" dirty="0">
              <a:solidFill>
                <a:schemeClr val="tx2">
                  <a:lumMod val="50000"/>
                </a:schemeClr>
              </a:solidFill>
              <a:latin typeface="Elephan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918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858604" y="1683461"/>
            <a:ext cx="3377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b="1" dirty="0" smtClean="0">
                <a:latin typeface="Baskerville Old Face" pitchFamily="18" charset="0"/>
              </a:rPr>
              <a:t>PELIGRO O</a:t>
            </a:r>
          </a:p>
          <a:p>
            <a:pPr algn="ctr"/>
            <a:r>
              <a:rPr lang="es-MX" sz="1400" b="1" dirty="0" smtClean="0">
                <a:latin typeface="Baskerville Old Face" pitchFamily="18" charset="0"/>
              </a:rPr>
              <a:t> AMENAZA</a:t>
            </a:r>
            <a:endParaRPr lang="es-MX" sz="1400" b="1" dirty="0">
              <a:latin typeface="Baskerville Old Face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971600" y="478414"/>
            <a:ext cx="6792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Baskerville Old Face" pitchFamily="18" charset="0"/>
              </a:rPr>
              <a:t>RIESGO</a:t>
            </a:r>
            <a:endParaRPr lang="es-MX" sz="3600" b="1" dirty="0">
              <a:latin typeface="Baskerville Old Face" pitchFamily="18" charset="0"/>
            </a:endParaRPr>
          </a:p>
        </p:txBody>
      </p:sp>
      <p:sp>
        <p:nvSpPr>
          <p:cNvPr id="9" name="8 Flecha abajo"/>
          <p:cNvSpPr/>
          <p:nvPr/>
        </p:nvSpPr>
        <p:spPr>
          <a:xfrm>
            <a:off x="4119965" y="1294977"/>
            <a:ext cx="576064" cy="65009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Rectángulo"/>
          <p:cNvSpPr/>
          <p:nvPr/>
        </p:nvSpPr>
        <p:spPr>
          <a:xfrm>
            <a:off x="4716016" y="1789741"/>
            <a:ext cx="26655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b="1" dirty="0" smtClean="0">
                <a:latin typeface="Baskerville Old Face" pitchFamily="18" charset="0"/>
              </a:rPr>
              <a:t>VULNERABILIDAD</a:t>
            </a:r>
            <a:endParaRPr lang="es-MX" sz="1400" b="1" dirty="0">
              <a:latin typeface="Baskerville Old Face" pitchFamily="18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53417" y="4082314"/>
            <a:ext cx="8485224" cy="2554545"/>
          </a:xfrm>
          <a:prstGeom prst="rect">
            <a:avLst/>
          </a:prstGeom>
          <a:solidFill>
            <a:srgbClr val="C00000">
              <a:alpha val="51000"/>
            </a:srgbClr>
          </a:solidFill>
          <a:effectLst>
            <a:outerShdw blurRad="40000" dist="23000" dir="5400000" sx="1000" sy="1000" rotWithShape="0">
              <a:srgbClr val="000000"/>
            </a:outerShdw>
            <a:reflection endPos="0" dist="50800" dir="5400000" sy="-100000" algn="bl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MX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L</a:t>
            </a:r>
            <a:r>
              <a:rPr lang="es-MX" sz="3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a </a:t>
            </a:r>
            <a:r>
              <a:rPr lang="es-MX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primera que se produzca una amenaza y en segundo que exista una predisposición de la población, de las infraestructuras, de la actividad </a:t>
            </a:r>
            <a:r>
              <a:rPr lang="es-MX" sz="3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económica, </a:t>
            </a:r>
            <a:r>
              <a:rPr lang="es-MX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de turismo o del medio ambiente a padecer un daño y perdidas a causa del evento</a:t>
            </a:r>
            <a:r>
              <a:rPr lang="es-MX" sz="3200" dirty="0">
                <a:latin typeface="Baskerville Old Face" pitchFamily="18" charset="0"/>
              </a:rPr>
              <a:t>.</a:t>
            </a:r>
          </a:p>
        </p:txBody>
      </p:sp>
      <p:sp>
        <p:nvSpPr>
          <p:cNvPr id="48" name="47 Triángulo isósceles"/>
          <p:cNvSpPr/>
          <p:nvPr/>
        </p:nvSpPr>
        <p:spPr>
          <a:xfrm>
            <a:off x="2817052" y="2060849"/>
            <a:ext cx="3181886" cy="511460"/>
          </a:xfrm>
          <a:prstGeom prst="triangle">
            <a:avLst/>
          </a:pr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Triángulo isósceles"/>
          <p:cNvSpPr/>
          <p:nvPr/>
        </p:nvSpPr>
        <p:spPr>
          <a:xfrm rot="5400000">
            <a:off x="2449164" y="455289"/>
            <a:ext cx="2880316" cy="4219233"/>
          </a:xfrm>
          <a:prstGeom prst="triangle">
            <a:avLst/>
          </a:prstGeom>
          <a:noFill/>
          <a:ln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Triángulo isósceles"/>
          <p:cNvSpPr/>
          <p:nvPr/>
        </p:nvSpPr>
        <p:spPr>
          <a:xfrm rot="16200000">
            <a:off x="3486512" y="455287"/>
            <a:ext cx="2880317" cy="4219235"/>
          </a:xfrm>
          <a:prstGeom prst="triangle">
            <a:avLst/>
          </a:prstGeom>
          <a:noFill/>
          <a:ln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0" name="49 Triángulo isósceles"/>
          <p:cNvSpPr/>
          <p:nvPr/>
        </p:nvSpPr>
        <p:spPr>
          <a:xfrm rot="10800000">
            <a:off x="2799684" y="2572309"/>
            <a:ext cx="3181886" cy="511460"/>
          </a:xfrm>
          <a:prstGeom prst="triangle">
            <a:avLst/>
          </a:pr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630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63960" y="688605"/>
            <a:ext cx="2466208" cy="686738"/>
          </a:xfrm>
        </p:spPr>
        <p:txBody>
          <a:bodyPr>
            <a:normAutofit/>
          </a:bodyPr>
          <a:lstStyle/>
          <a:p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RIESGO</a:t>
            </a:r>
            <a:endParaRPr lang="es-MX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96" y="2649289"/>
            <a:ext cx="1725168" cy="1847088"/>
          </a:xfrm>
          <a:prstGeom prst="rect">
            <a:avLst/>
          </a:prstGeom>
        </p:spPr>
      </p:pic>
      <p:sp>
        <p:nvSpPr>
          <p:cNvPr id="15" name="14 Rectángulo"/>
          <p:cNvSpPr/>
          <p:nvPr/>
        </p:nvSpPr>
        <p:spPr>
          <a:xfrm>
            <a:off x="-108520" y="4747690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Baskerville Old Face" pitchFamily="18" charset="0"/>
              </a:rPr>
              <a:t>PELIGRO O</a:t>
            </a:r>
          </a:p>
          <a:p>
            <a:pPr algn="ctr"/>
            <a:r>
              <a:rPr lang="es-MX" b="1" dirty="0">
                <a:latin typeface="Baskerville Old Face" pitchFamily="18" charset="0"/>
              </a:rPr>
              <a:t> AMENAZA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-94804" y="2002958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Baskerville Old Face" pitchFamily="18" charset="0"/>
              </a:rPr>
              <a:t>Viento</a:t>
            </a:r>
            <a:endParaRPr lang="es-MX" b="1" dirty="0">
              <a:latin typeface="Baskerville Old Face" pitchFamily="18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3202027" y="4847464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Baskerville Old Face" pitchFamily="18" charset="0"/>
              </a:rPr>
              <a:t>VULNERABILIDAD</a:t>
            </a:r>
            <a:endParaRPr lang="es-MX" b="1" dirty="0">
              <a:latin typeface="Baskerville Old Face" pitchFamily="18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2817077" y="1342001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Baskerville Old Face" pitchFamily="18" charset="0"/>
              </a:rPr>
              <a:t>TIPO DE CONSTRUCCIÓN</a:t>
            </a:r>
            <a:endParaRPr lang="es-MX" b="1" dirty="0">
              <a:latin typeface="Baskerville Old Face" pitchFamily="18" charset="0"/>
            </a:endParaRPr>
          </a:p>
        </p:txBody>
      </p:sp>
      <p:grpSp>
        <p:nvGrpSpPr>
          <p:cNvPr id="3" name="21 Grupo"/>
          <p:cNvGrpSpPr/>
          <p:nvPr/>
        </p:nvGrpSpPr>
        <p:grpSpPr>
          <a:xfrm>
            <a:off x="2051720" y="2002958"/>
            <a:ext cx="4235615" cy="2853528"/>
            <a:chOff x="2492869" y="1322437"/>
            <a:chExt cx="6063845" cy="3718488"/>
          </a:xfrm>
        </p:grpSpPr>
        <p:pic>
          <p:nvPicPr>
            <p:cNvPr id="6" name="5 Imagen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3"/>
            <a:stretch/>
          </p:blipFill>
          <p:spPr>
            <a:xfrm>
              <a:off x="2660581" y="1621175"/>
              <a:ext cx="5896133" cy="3419750"/>
            </a:xfrm>
            <a:prstGeom prst="rect">
              <a:avLst/>
            </a:prstGeom>
          </p:spPr>
        </p:pic>
        <p:grpSp>
          <p:nvGrpSpPr>
            <p:cNvPr id="5" name="13 Grupo"/>
            <p:cNvGrpSpPr/>
            <p:nvPr/>
          </p:nvGrpSpPr>
          <p:grpSpPr>
            <a:xfrm>
              <a:off x="6260529" y="1322437"/>
              <a:ext cx="1052581" cy="726080"/>
              <a:chOff x="6827804" y="2377863"/>
              <a:chExt cx="1340613" cy="1302144"/>
            </a:xfrm>
          </p:grpSpPr>
          <p:pic>
            <p:nvPicPr>
              <p:cNvPr id="7" name="6 Imagen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27804" y="2815911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8" name="7 Imagen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4724" y="2377863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9" name="8 Imagen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58817" y="3103943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10" name="9 Imagen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92353" y="2815911"/>
                <a:ext cx="576064" cy="576064"/>
              </a:xfrm>
              <a:prstGeom prst="rect">
                <a:avLst/>
              </a:prstGeom>
            </p:spPr>
          </p:pic>
        </p:grpSp>
        <p:pic>
          <p:nvPicPr>
            <p:cNvPr id="11" name="10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24" y="1636700"/>
              <a:ext cx="288032" cy="288032"/>
            </a:xfrm>
            <a:prstGeom prst="rect">
              <a:avLst/>
            </a:prstGeom>
          </p:spPr>
        </p:pic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2336" y="1779193"/>
              <a:ext cx="288032" cy="288032"/>
            </a:xfrm>
            <a:prstGeom prst="rect">
              <a:avLst/>
            </a:prstGeom>
          </p:spPr>
        </p:pic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2289" y="1773076"/>
              <a:ext cx="288032" cy="288032"/>
            </a:xfrm>
            <a:prstGeom prst="rect">
              <a:avLst/>
            </a:prstGeom>
          </p:spPr>
        </p:pic>
        <p:sp>
          <p:nvSpPr>
            <p:cNvPr id="19" name="18 Flecha derecha"/>
            <p:cNvSpPr/>
            <p:nvPr/>
          </p:nvSpPr>
          <p:spPr>
            <a:xfrm rot="12490322">
              <a:off x="2633595" y="3811169"/>
              <a:ext cx="3082575" cy="659169"/>
            </a:xfrm>
            <a:prstGeom prst="rightArrow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0" name="19 Más"/>
            <p:cNvSpPr/>
            <p:nvPr/>
          </p:nvSpPr>
          <p:spPr>
            <a:xfrm>
              <a:off x="2492869" y="3119617"/>
              <a:ext cx="335424" cy="422866"/>
            </a:xfrm>
            <a:prstGeom prst="mathPlus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1" name="20 Menos"/>
            <p:cNvSpPr/>
            <p:nvPr/>
          </p:nvSpPr>
          <p:spPr>
            <a:xfrm>
              <a:off x="5689185" y="4747690"/>
              <a:ext cx="285672" cy="293235"/>
            </a:xfrm>
            <a:prstGeom prst="mathMinus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23" name="22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091140"/>
            <a:ext cx="1296144" cy="1076872"/>
          </a:xfrm>
          <a:prstGeom prst="rect">
            <a:avLst/>
          </a:prstGeom>
        </p:spPr>
      </p:pic>
      <p:pic>
        <p:nvPicPr>
          <p:cNvPr id="24" name="2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39" y="3337980"/>
            <a:ext cx="2550483" cy="1171140"/>
          </a:xfrm>
          <a:prstGeom prst="rect">
            <a:avLst/>
          </a:prstGeom>
        </p:spPr>
      </p:pic>
      <p:sp>
        <p:nvSpPr>
          <p:cNvPr id="25" name="1 Título"/>
          <p:cNvSpPr txBox="1">
            <a:spLocks/>
          </p:cNvSpPr>
          <p:nvPr/>
        </p:nvSpPr>
        <p:spPr>
          <a:xfrm>
            <a:off x="5626684" y="764704"/>
            <a:ext cx="3389338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DESASTRE</a:t>
            </a:r>
            <a:endParaRPr lang="es-MX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  <p:sp>
        <p:nvSpPr>
          <p:cNvPr id="26" name="25 Flecha derecha"/>
          <p:cNvSpPr/>
          <p:nvPr/>
        </p:nvSpPr>
        <p:spPr>
          <a:xfrm>
            <a:off x="3322288" y="655263"/>
            <a:ext cx="1588548" cy="682647"/>
          </a:xfrm>
          <a:prstGeom prst="rightArrow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997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857232"/>
            <a:ext cx="8229600" cy="5286412"/>
          </a:xfr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s-MX" sz="13700" b="1" dirty="0" smtClean="0"/>
              <a:t>¿¿¿¿¿¿¿¿¿¿¿¿¿¿</a:t>
            </a:r>
          </a:p>
          <a:p>
            <a:pPr marL="0" indent="0" algn="ctr">
              <a:buNone/>
            </a:pPr>
            <a:r>
              <a:rPr lang="es-MX" sz="13100" b="1" dirty="0" smtClean="0">
                <a:solidFill>
                  <a:srgbClr val="FF0000"/>
                </a:solidFill>
              </a:rPr>
              <a:t>LOS DESATRES SON NATURALES</a:t>
            </a:r>
          </a:p>
          <a:p>
            <a:pPr marL="0" indent="0" algn="ctr">
              <a:buNone/>
            </a:pPr>
            <a:r>
              <a:rPr lang="es-MX" sz="13700" b="1" dirty="0" smtClean="0"/>
              <a:t>??????????????</a:t>
            </a:r>
            <a:endParaRPr lang="es-MX" sz="13700" b="1" dirty="0"/>
          </a:p>
        </p:txBody>
      </p:sp>
    </p:spTree>
    <p:extLst>
      <p:ext uri="{BB962C8B-B14F-4D97-AF65-F5344CB8AC3E}">
        <p14:creationId xmlns:p14="http://schemas.microsoft.com/office/powerpoint/2010/main" val="2555391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35124" y="2265402"/>
            <a:ext cx="5721052" cy="4498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s-MX"/>
            </a:defPPr>
            <a:lvl1pPr marL="1143000" indent="-1143000">
              <a:lnSpc>
                <a:spcPct val="250000"/>
              </a:lnSpc>
              <a:buFont typeface="+mj-lt"/>
              <a:buAutoNum type="romanUcPeriod" startAt="3"/>
              <a:defRPr sz="1100">
                <a:solidFill>
                  <a:schemeClr val="tx2">
                    <a:lumMod val="50000"/>
                  </a:schemeClr>
                </a:solidFill>
                <a:latin typeface="Elephant" pitchFamily="18" charset="0"/>
              </a:defRPr>
            </a:lvl1pPr>
          </a:lstStyle>
          <a:p>
            <a:pPr marL="1143000" lvl="1" indent="-1143000">
              <a:lnSpc>
                <a:spcPct val="250000"/>
              </a:lnSpc>
              <a:buFont typeface="+mj-lt"/>
              <a:buAutoNum type="romanUcPeriod"/>
            </a:pPr>
            <a:r>
              <a:rPr lang="es-MX" sz="1100" dirty="0">
                <a:solidFill>
                  <a:schemeClr val="tx2">
                    <a:lumMod val="50000"/>
                  </a:schemeClr>
                </a:solidFill>
                <a:latin typeface="Elephant" pitchFamily="18" charset="0"/>
              </a:rPr>
              <a:t>Conceptos básicos de riesgo de desastres.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166" y="116632"/>
            <a:ext cx="1001330" cy="922714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84672" cy="984672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2339244" y="404664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2">
                    <a:lumMod val="50000"/>
                  </a:schemeClr>
                </a:solidFill>
                <a:latin typeface="Elephant" pitchFamily="18" charset="0"/>
              </a:rPr>
              <a:t>TEMAS: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35124" y="2935526"/>
            <a:ext cx="8457356" cy="87254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s-MX"/>
            </a:defPPr>
            <a:lvl2pPr marL="971550" lvl="1" indent="-514350" algn="just">
              <a:lnSpc>
                <a:spcPct val="250000"/>
              </a:lnSpc>
              <a:buFont typeface="+mj-lt"/>
              <a:buAutoNum type="romanUcPeriod"/>
              <a:defRPr sz="2400">
                <a:solidFill>
                  <a:schemeClr val="bg1">
                    <a:lumMod val="95000"/>
                  </a:schemeClr>
                </a:solidFill>
                <a:latin typeface="Elephant" pitchFamily="18" charset="0"/>
              </a:defRPr>
            </a:lvl2pPr>
          </a:lstStyle>
          <a:p>
            <a:pPr lvl="1">
              <a:buFont typeface="+mj-lt"/>
              <a:buAutoNum type="romanUcPeriod" startAt="2"/>
            </a:pPr>
            <a:r>
              <a:rPr lang="es-MX" dirty="0"/>
              <a:t>El </a:t>
            </a:r>
            <a:r>
              <a:rPr lang="es-MX" dirty="0" smtClean="0"/>
              <a:t>contexto </a:t>
            </a:r>
            <a:r>
              <a:rPr lang="es-MX" dirty="0"/>
              <a:t>geográfico de los riesgos. 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35124" y="4005064"/>
            <a:ext cx="5721052" cy="5155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143000" indent="-1143000">
              <a:lnSpc>
                <a:spcPct val="250000"/>
              </a:lnSpc>
              <a:buFont typeface="+mj-lt"/>
              <a:buAutoNum type="romanUcPeriod" startAt="3"/>
            </a:pPr>
            <a:r>
              <a:rPr lang="es-MX" sz="1100" dirty="0">
                <a:solidFill>
                  <a:schemeClr val="tx2">
                    <a:lumMod val="50000"/>
                  </a:schemeClr>
                </a:solidFill>
                <a:latin typeface="Elephant" pitchFamily="18" charset="0"/>
              </a:rPr>
              <a:t>Caso de Estudio Veracruz.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28596" y="4786322"/>
            <a:ext cx="5715040" cy="6001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143000" indent="-1143000" algn="just">
              <a:lnSpc>
                <a:spcPct val="150000"/>
              </a:lnSpc>
              <a:buFont typeface="+mj-lt"/>
              <a:buAutoNum type="romanUcPeriod" startAt="4"/>
            </a:pPr>
            <a:r>
              <a:rPr lang="es-MX" sz="1100" dirty="0" smtClean="0">
                <a:solidFill>
                  <a:schemeClr val="tx2">
                    <a:lumMod val="50000"/>
                  </a:schemeClr>
                </a:solidFill>
                <a:latin typeface="Elephant" pitchFamily="18" charset="0"/>
              </a:rPr>
              <a:t>La importancia del Sector educativo y de la comunicación de los Riesgos.</a:t>
            </a:r>
            <a:endParaRPr lang="es-MX" sz="1100" dirty="0">
              <a:solidFill>
                <a:schemeClr val="tx2">
                  <a:lumMod val="50000"/>
                </a:schemeClr>
              </a:solidFill>
              <a:latin typeface="Elephan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153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6000"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pPr algn="ctr"/>
            <a:endParaRPr lang="es-MX" sz="88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>
              <a:buNone/>
            </a:pPr>
            <a:r>
              <a:rPr lang="es-MX" sz="8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GEOGRAFÍA FISICA</a:t>
            </a:r>
            <a:endParaRPr lang="es-MX" sz="8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58816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ndy\Desktop\UNAM_2015\presentacion_sergio\MG_I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" r="4383" b="8028"/>
          <a:stretch/>
        </p:blipFill>
        <p:spPr bwMode="auto">
          <a:xfrm>
            <a:off x="4274643" y="3356992"/>
            <a:ext cx="4868191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 r="4949" b="9676"/>
          <a:stretch/>
        </p:blipFill>
        <p:spPr>
          <a:xfrm>
            <a:off x="0" y="0"/>
            <a:ext cx="5544616" cy="3997216"/>
          </a:xfrm>
          <a:prstGeom prst="rect">
            <a:avLst/>
          </a:prstGeom>
        </p:spPr>
      </p:pic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5929322" y="1714488"/>
            <a:ext cx="2786082" cy="428627"/>
          </a:xfrm>
        </p:spPr>
        <p:txBody>
          <a:bodyPr>
            <a:normAutofit/>
          </a:bodyPr>
          <a:lstStyle/>
          <a:p>
            <a:pPr algn="ctr"/>
            <a:r>
              <a:rPr lang="es-MX" sz="1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Relieve</a:t>
            </a:r>
            <a:endParaRPr lang="es-MX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73322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720080" cy="720080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3240672"/>
            <a:ext cx="5328593" cy="3689026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976" y="33586"/>
            <a:ext cx="4969652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95536" y="2676475"/>
            <a:ext cx="3780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Huracán Ingrid y tormenta Manuel 2013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482840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" r="3977" b="8348"/>
          <a:stretch/>
        </p:blipFill>
        <p:spPr>
          <a:xfrm>
            <a:off x="4758381" y="285728"/>
            <a:ext cx="4372321" cy="3143272"/>
          </a:xfrm>
          <a:prstGeom prst="rect">
            <a:avLst/>
          </a:prstGeom>
        </p:spPr>
      </p:pic>
      <p:pic>
        <p:nvPicPr>
          <p:cNvPr id="1027" name="Picture 3" descr="C:\Users\Wendy\Desktop\UNAM_2015\presentacion_sergio\NA_I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57166"/>
            <a:ext cx="4629638" cy="317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5500694" y="-271458"/>
            <a:ext cx="4400552" cy="542916"/>
          </a:xfrm>
        </p:spPr>
        <p:txBody>
          <a:bodyPr>
            <a:normAutofit/>
          </a:bodyPr>
          <a:lstStyle/>
          <a:p>
            <a:pPr algn="ctr"/>
            <a:endParaRPr lang="es-MX" sz="11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5 Imagen" descr="tectonica mex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84" y="3643314"/>
            <a:ext cx="5460741" cy="307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42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6000"/>
              <a:grayscl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8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GEOGRAFÍA SOCIAL</a:t>
            </a:r>
            <a:endParaRPr lang="es-MX" sz="8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26069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" r="4090" b="8574"/>
          <a:stretch/>
        </p:blipFill>
        <p:spPr>
          <a:xfrm>
            <a:off x="0" y="51470"/>
            <a:ext cx="4540374" cy="331020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" r="4584" b="8085"/>
          <a:stretch/>
        </p:blipFill>
        <p:spPr>
          <a:xfrm>
            <a:off x="3656112" y="2708920"/>
            <a:ext cx="5470376" cy="403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3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35124" y="1628800"/>
            <a:ext cx="8457356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971550" lvl="1" indent="-514350" algn="just">
              <a:lnSpc>
                <a:spcPct val="250000"/>
              </a:lnSpc>
              <a:buFont typeface="+mj-lt"/>
              <a:buAutoNum type="romanUcPeriod"/>
            </a:pPr>
            <a:r>
              <a:rPr lang="es-MX" sz="2400" dirty="0" smtClean="0">
                <a:solidFill>
                  <a:schemeClr val="bg1">
                    <a:lumMod val="95000"/>
                  </a:schemeClr>
                </a:solidFill>
                <a:latin typeface="Elephant" pitchFamily="18" charset="0"/>
              </a:rPr>
              <a:t>Conceptos básicos del riesgo de desastres.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166" y="116632"/>
            <a:ext cx="1001330" cy="922714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84672" cy="984672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2339244" y="404664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2">
                    <a:lumMod val="50000"/>
                  </a:schemeClr>
                </a:solidFill>
                <a:latin typeface="Elephant" pitchFamily="18" charset="0"/>
              </a:rPr>
              <a:t>TEMAS: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35124" y="2935525"/>
            <a:ext cx="8457356" cy="872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143000" indent="-1143000">
              <a:lnSpc>
                <a:spcPct val="250000"/>
              </a:lnSpc>
              <a:buFont typeface="+mj-lt"/>
              <a:buAutoNum type="romanUcPeriod" startAt="2"/>
            </a:pPr>
            <a:r>
              <a:rPr lang="es-MX" sz="2400" dirty="0">
                <a:solidFill>
                  <a:schemeClr val="tx2">
                    <a:lumMod val="50000"/>
                  </a:schemeClr>
                </a:solidFill>
                <a:latin typeface="Elephant" pitchFamily="18" charset="0"/>
              </a:rPr>
              <a:t>El </a:t>
            </a:r>
            <a:r>
              <a:rPr lang="es-MX" sz="2400" dirty="0" smtClean="0">
                <a:solidFill>
                  <a:schemeClr val="tx2">
                    <a:lumMod val="50000"/>
                  </a:schemeClr>
                </a:solidFill>
                <a:latin typeface="Elephant" pitchFamily="18" charset="0"/>
              </a:rPr>
              <a:t>contexto </a:t>
            </a:r>
            <a:r>
              <a:rPr lang="es-MX" sz="2400" dirty="0">
                <a:solidFill>
                  <a:schemeClr val="tx2">
                    <a:lumMod val="50000"/>
                  </a:schemeClr>
                </a:solidFill>
                <a:latin typeface="Elephant" pitchFamily="18" charset="0"/>
              </a:rPr>
              <a:t>geográfico de los riesgos. 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35124" y="4302777"/>
            <a:ext cx="8457356" cy="7424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143000" indent="-1143000">
              <a:lnSpc>
                <a:spcPct val="250000"/>
              </a:lnSpc>
              <a:buFont typeface="+mj-lt"/>
              <a:buAutoNum type="romanUcPeriod" startAt="3"/>
            </a:pPr>
            <a:r>
              <a:rPr lang="es-MX" sz="2000" dirty="0">
                <a:solidFill>
                  <a:schemeClr val="tx2">
                    <a:lumMod val="50000"/>
                  </a:schemeClr>
                </a:solidFill>
                <a:latin typeface="Elephant" pitchFamily="18" charset="0"/>
              </a:rPr>
              <a:t>Caso de Estudio Veracruz</a:t>
            </a:r>
            <a:r>
              <a:rPr lang="es-MX" sz="2000" dirty="0" smtClean="0">
                <a:solidFill>
                  <a:schemeClr val="tx2">
                    <a:lumMod val="50000"/>
                  </a:schemeClr>
                </a:solidFill>
                <a:latin typeface="Elephant" pitchFamily="18" charset="0"/>
              </a:rPr>
              <a:t>. (Peligros por deslizamientos)</a:t>
            </a:r>
            <a:endParaRPr lang="es-MX" sz="2000" dirty="0">
              <a:solidFill>
                <a:schemeClr val="tx2">
                  <a:lumMod val="50000"/>
                </a:schemeClr>
              </a:solidFill>
              <a:latin typeface="Elephant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00924" y="5398928"/>
            <a:ext cx="8457356" cy="973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143000" indent="-1143000" algn="just">
              <a:lnSpc>
                <a:spcPct val="150000"/>
              </a:lnSpc>
              <a:buFont typeface="+mj-lt"/>
              <a:buAutoNum type="romanUcPeriod" startAt="4"/>
            </a:pPr>
            <a:r>
              <a:rPr lang="es-MX" sz="2000" dirty="0" smtClean="0">
                <a:solidFill>
                  <a:schemeClr val="tx2">
                    <a:lumMod val="50000"/>
                  </a:schemeClr>
                </a:solidFill>
                <a:latin typeface="Elephant" pitchFamily="18" charset="0"/>
              </a:rPr>
              <a:t>La importancia del Sector educativo y de la comunicación de los Riesgos.</a:t>
            </a:r>
            <a:endParaRPr lang="es-MX" sz="2000" dirty="0">
              <a:solidFill>
                <a:schemeClr val="tx2">
                  <a:lumMod val="50000"/>
                </a:schemeClr>
              </a:solidFill>
              <a:latin typeface="Elephan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335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6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500034" y="121442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8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GEOGRAFIA DEL RIESGO</a:t>
            </a:r>
          </a:p>
        </p:txBody>
      </p:sp>
    </p:spTree>
    <p:extLst>
      <p:ext uri="{BB962C8B-B14F-4D97-AF65-F5344CB8AC3E}">
        <p14:creationId xmlns:p14="http://schemas.microsoft.com/office/powerpoint/2010/main" val="1492207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80" descr="region_fig1_zonasm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71810"/>
            <a:ext cx="4568795" cy="33021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" name="36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" r="4584" b="8085"/>
          <a:stretch/>
        </p:blipFill>
        <p:spPr>
          <a:xfrm>
            <a:off x="3428992" y="0"/>
            <a:ext cx="5470376" cy="403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28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13732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s-MX" sz="4000" b="1" dirty="0" smtClean="0"/>
          </a:p>
          <a:p>
            <a:pPr marL="0" indent="0" algn="ctr">
              <a:buNone/>
            </a:pPr>
            <a:r>
              <a:rPr lang="es-MX" sz="9600" b="1" dirty="0" smtClean="0"/>
              <a:t>Preguntas</a:t>
            </a:r>
          </a:p>
          <a:p>
            <a:pPr marL="0" indent="0" algn="ctr">
              <a:buNone/>
            </a:pPr>
            <a:r>
              <a:rPr lang="es-MX" sz="9600" b="1" dirty="0" smtClean="0"/>
              <a:t>???</a:t>
            </a:r>
            <a:endParaRPr lang="es-MX" sz="9600" b="1" dirty="0"/>
          </a:p>
        </p:txBody>
      </p:sp>
    </p:spTree>
    <p:extLst>
      <p:ext uri="{BB962C8B-B14F-4D97-AF65-F5344CB8AC3E}">
        <p14:creationId xmlns:p14="http://schemas.microsoft.com/office/powerpoint/2010/main" val="383499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166" y="116632"/>
            <a:ext cx="1001330" cy="922714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84672" cy="984672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2339244" y="404664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2">
                    <a:lumMod val="50000"/>
                  </a:schemeClr>
                </a:solidFill>
                <a:latin typeface="Elephant" pitchFamily="18" charset="0"/>
              </a:rPr>
              <a:t>TEMAS:</a:t>
            </a:r>
          </a:p>
        </p:txBody>
      </p:sp>
      <p:grpSp>
        <p:nvGrpSpPr>
          <p:cNvPr id="6" name="5 Grupo"/>
          <p:cNvGrpSpPr/>
          <p:nvPr/>
        </p:nvGrpSpPr>
        <p:grpSpPr>
          <a:xfrm>
            <a:off x="435124" y="1785926"/>
            <a:ext cx="5577036" cy="1244035"/>
            <a:chOff x="435124" y="1628800"/>
            <a:chExt cx="8457356" cy="2006118"/>
          </a:xfrm>
        </p:grpSpPr>
        <p:sp>
          <p:nvSpPr>
            <p:cNvPr id="4" name="3 CuadroTexto"/>
            <p:cNvSpPr txBox="1"/>
            <p:nvPr/>
          </p:nvSpPr>
          <p:spPr>
            <a:xfrm>
              <a:off x="435124" y="1628800"/>
              <a:ext cx="8457356" cy="76929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285750" lvl="1" indent="-285750">
                <a:lnSpc>
                  <a:spcPct val="250000"/>
                </a:lnSpc>
                <a:buFont typeface="+mj-lt"/>
                <a:buAutoNum type="romanUcPeriod"/>
              </a:pPr>
              <a:r>
                <a:rPr lang="es-MX" sz="1000" dirty="0">
                  <a:solidFill>
                    <a:schemeClr val="tx2">
                      <a:lumMod val="50000"/>
                    </a:schemeClr>
                  </a:solidFill>
                  <a:latin typeface="Elephant" pitchFamily="18" charset="0"/>
                </a:rPr>
                <a:t>Conceptos básicos de riesgo de desastres.</a:t>
              </a:r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435124" y="2935525"/>
              <a:ext cx="8457356" cy="69939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50000"/>
                </a:lnSpc>
                <a:buFont typeface="+mj-lt"/>
                <a:buAutoNum type="romanUcPeriod" startAt="2"/>
              </a:pPr>
              <a:r>
                <a:rPr lang="es-MX" sz="1000" dirty="0">
                  <a:solidFill>
                    <a:schemeClr val="tx2">
                      <a:lumMod val="50000"/>
                    </a:schemeClr>
                  </a:solidFill>
                  <a:latin typeface="Elephant" pitchFamily="18" charset="0"/>
                </a:rPr>
                <a:t>El contesto geográfico de los </a:t>
              </a:r>
              <a:r>
                <a:rPr lang="es-MX" sz="1050" dirty="0">
                  <a:solidFill>
                    <a:schemeClr val="tx2">
                      <a:lumMod val="50000"/>
                    </a:schemeClr>
                  </a:solidFill>
                  <a:latin typeface="Elephant" pitchFamily="18" charset="0"/>
                </a:rPr>
                <a:t>riesgos. </a:t>
              </a:r>
            </a:p>
          </p:txBody>
        </p:sp>
      </p:grpSp>
      <p:sp>
        <p:nvSpPr>
          <p:cNvPr id="8" name="7 CuadroTexto"/>
          <p:cNvSpPr txBox="1"/>
          <p:nvPr/>
        </p:nvSpPr>
        <p:spPr>
          <a:xfrm>
            <a:off x="435124" y="3462264"/>
            <a:ext cx="8457356" cy="86177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1143000" indent="-1143000">
              <a:lnSpc>
                <a:spcPct val="250000"/>
              </a:lnSpc>
              <a:buFont typeface="+mj-lt"/>
              <a:buAutoNum type="romanUcPeriod" startAt="3"/>
            </a:pPr>
            <a:r>
              <a:rPr lang="es-MX" sz="2000" dirty="0">
                <a:solidFill>
                  <a:schemeClr val="bg1">
                    <a:lumMod val="95000"/>
                  </a:schemeClr>
                </a:solidFill>
                <a:latin typeface="Elephant" pitchFamily="18" charset="0"/>
              </a:rPr>
              <a:t>Caso de Estudio </a:t>
            </a:r>
            <a:r>
              <a:rPr lang="es-MX" sz="2000" dirty="0" smtClean="0">
                <a:solidFill>
                  <a:schemeClr val="bg1">
                    <a:lumMod val="95000"/>
                  </a:schemeClr>
                </a:solidFill>
                <a:latin typeface="Elephant" pitchFamily="18" charset="0"/>
              </a:rPr>
              <a:t>Veracruz. (Deslizamientos de laderas)</a:t>
            </a:r>
            <a:r>
              <a:rPr lang="es-MX" sz="2000" dirty="0" smtClean="0">
                <a:solidFill>
                  <a:schemeClr val="tx2">
                    <a:lumMod val="50000"/>
                  </a:schemeClr>
                </a:solidFill>
                <a:latin typeface="Elephant" pitchFamily="18" charset="0"/>
              </a:rPr>
              <a:t>.</a:t>
            </a:r>
            <a:endParaRPr lang="es-MX" sz="2000" dirty="0">
              <a:solidFill>
                <a:schemeClr val="tx2">
                  <a:lumMod val="50000"/>
                </a:schemeClr>
              </a:solidFill>
              <a:latin typeface="Elephant" pitchFamily="18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28596" y="4523582"/>
            <a:ext cx="5572164" cy="4770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+mj-lt"/>
              <a:buAutoNum type="romanUcPeriod" startAt="2"/>
            </a:pPr>
            <a:r>
              <a:rPr lang="es-MX" sz="1000" dirty="0" smtClean="0">
                <a:solidFill>
                  <a:schemeClr val="tx2">
                    <a:lumMod val="50000"/>
                  </a:schemeClr>
                </a:solidFill>
                <a:latin typeface="Elephant" pitchFamily="18" charset="0"/>
              </a:rPr>
              <a:t>La importancia del Sector educativo y de la comunicación de los Riesgos.</a:t>
            </a:r>
            <a:endParaRPr lang="es-MX" sz="1000" dirty="0">
              <a:solidFill>
                <a:schemeClr val="tx2">
                  <a:lumMod val="50000"/>
                </a:schemeClr>
              </a:solidFill>
              <a:latin typeface="Elephan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443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0435" name="43 CuadroTexto"/>
          <p:cNvSpPr txBox="1">
            <a:spLocks noChangeArrowheads="1"/>
          </p:cNvSpPr>
          <p:nvPr/>
        </p:nvSpPr>
        <p:spPr bwMode="auto">
          <a:xfrm>
            <a:off x="71438" y="260350"/>
            <a:ext cx="90011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800">
                <a:solidFill>
                  <a:schemeClr val="bg1"/>
                </a:solidFill>
                <a:latin typeface="StoneSansEF-MediumSC" pitchFamily="50" charset="0"/>
              </a:rPr>
              <a:t>2226 Refugios Temporales Georeferenciados</a:t>
            </a:r>
          </a:p>
        </p:txBody>
      </p:sp>
      <p:pic>
        <p:nvPicPr>
          <p:cNvPr id="2450436" name="Picture 28" descr="geolocalizador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t="60122" r="70269"/>
          <a:stretch/>
        </p:blipFill>
        <p:spPr bwMode="auto">
          <a:xfrm>
            <a:off x="2123728" y="519906"/>
            <a:ext cx="5616624" cy="5361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655BE2-0BFB-4B28-81D2-F4DE6A58B672}" type="slidenum">
              <a:rPr lang="es-ES" smtClean="0"/>
              <a:pPr>
                <a:defRPr/>
              </a:pPr>
              <a:t>34</a:t>
            </a:fld>
            <a:endParaRPr lang="es-ES"/>
          </a:p>
        </p:txBody>
      </p:sp>
      <p:sp>
        <p:nvSpPr>
          <p:cNvPr id="7" name="Rectangle 20">
            <a:hlinkClick r:id="rId4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900113" y="1184275"/>
            <a:ext cx="2071688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es-E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QUIMICO-</a:t>
            </a:r>
          </a:p>
          <a:p>
            <a:pPr algn="ctr" eaLnBrk="0" hangingPunct="0">
              <a:defRPr/>
            </a:pPr>
            <a:r>
              <a:rPr lang="es-E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TECNOLÓGICO</a:t>
            </a:r>
          </a:p>
        </p:txBody>
      </p:sp>
      <p:sp>
        <p:nvSpPr>
          <p:cNvPr id="8" name="Rectangle 21">
            <a:hlinkClick r:id="rId5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5295901" y="2033588"/>
            <a:ext cx="28575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es-ES" sz="1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HIDROMETEOROLÓGICOS </a:t>
            </a:r>
          </a:p>
        </p:txBody>
      </p:sp>
      <p:sp>
        <p:nvSpPr>
          <p:cNvPr id="9" name="Rectangle 22">
            <a:hlinkClick r:id="rId6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4621786" y="494392"/>
            <a:ext cx="1731963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es-E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SANITARIO-</a:t>
            </a:r>
          </a:p>
          <a:p>
            <a:pPr algn="ctr" eaLnBrk="0" hangingPunct="0">
              <a:defRPr/>
            </a:pPr>
            <a:r>
              <a:rPr lang="es-MX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ECOLÓGICO</a:t>
            </a:r>
            <a:endParaRPr lang="es-E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10" name="Rectangle 23">
            <a:hlinkClick r:id="rId7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1725613" y="5073650"/>
            <a:ext cx="22987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es-E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SOCIO</a:t>
            </a:r>
          </a:p>
          <a:p>
            <a:pPr algn="ctr" eaLnBrk="0" hangingPunct="0">
              <a:defRPr/>
            </a:pPr>
            <a:r>
              <a:rPr lang="es-E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ORGANIZATIVOS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616355" y="3411538"/>
            <a:ext cx="1049965" cy="1066800"/>
            <a:chOff x="4034" y="2570"/>
            <a:chExt cx="1242" cy="390"/>
          </a:xfrm>
        </p:grpSpPr>
        <p:sp>
          <p:nvSpPr>
            <p:cNvPr id="481" name="Freeform 3"/>
            <p:cNvSpPr>
              <a:spLocks/>
            </p:cNvSpPr>
            <p:nvPr/>
          </p:nvSpPr>
          <p:spPr bwMode="auto">
            <a:xfrm>
              <a:off x="4185" y="2631"/>
              <a:ext cx="939" cy="329"/>
            </a:xfrm>
            <a:custGeom>
              <a:avLst/>
              <a:gdLst>
                <a:gd name="T0" fmla="*/ 363 w 939"/>
                <a:gd name="T1" fmla="*/ 119 h 329"/>
                <a:gd name="T2" fmla="*/ 333 w 939"/>
                <a:gd name="T3" fmla="*/ 0 h 329"/>
                <a:gd name="T4" fmla="*/ 212 w 939"/>
                <a:gd name="T5" fmla="*/ 60 h 329"/>
                <a:gd name="T6" fmla="*/ 151 w 939"/>
                <a:gd name="T7" fmla="*/ 0 h 329"/>
                <a:gd name="T8" fmla="*/ 0 w 939"/>
                <a:gd name="T9" fmla="*/ 119 h 329"/>
                <a:gd name="T10" fmla="*/ 363 w 939"/>
                <a:gd name="T11" fmla="*/ 239 h 329"/>
                <a:gd name="T12" fmla="*/ 938 w 939"/>
                <a:gd name="T13" fmla="*/ 328 h 329"/>
                <a:gd name="T14" fmla="*/ 938 w 939"/>
                <a:gd name="T15" fmla="*/ 298 h 329"/>
                <a:gd name="T16" fmla="*/ 908 w 939"/>
                <a:gd name="T17" fmla="*/ 209 h 329"/>
                <a:gd name="T18" fmla="*/ 787 w 939"/>
                <a:gd name="T19" fmla="*/ 119 h 329"/>
                <a:gd name="T20" fmla="*/ 726 w 939"/>
                <a:gd name="T21" fmla="*/ 179 h 329"/>
                <a:gd name="T22" fmla="*/ 726 w 939"/>
                <a:gd name="T23" fmla="*/ 119 h 329"/>
                <a:gd name="T24" fmla="*/ 605 w 939"/>
                <a:gd name="T25" fmla="*/ 179 h 329"/>
                <a:gd name="T26" fmla="*/ 545 w 939"/>
                <a:gd name="T27" fmla="*/ 89 h 329"/>
                <a:gd name="T28" fmla="*/ 484 w 939"/>
                <a:gd name="T29" fmla="*/ 149 h 329"/>
                <a:gd name="T30" fmla="*/ 424 w 939"/>
                <a:gd name="T31" fmla="*/ 60 h 329"/>
                <a:gd name="T32" fmla="*/ 363 w 939"/>
                <a:gd name="T33" fmla="*/ 119 h 3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39" h="329">
                  <a:moveTo>
                    <a:pt x="363" y="119"/>
                  </a:moveTo>
                  <a:lnTo>
                    <a:pt x="333" y="0"/>
                  </a:lnTo>
                  <a:lnTo>
                    <a:pt x="212" y="60"/>
                  </a:lnTo>
                  <a:lnTo>
                    <a:pt x="151" y="0"/>
                  </a:lnTo>
                  <a:lnTo>
                    <a:pt x="0" y="119"/>
                  </a:lnTo>
                  <a:lnTo>
                    <a:pt x="363" y="239"/>
                  </a:lnTo>
                  <a:lnTo>
                    <a:pt x="938" y="328"/>
                  </a:lnTo>
                  <a:lnTo>
                    <a:pt x="938" y="298"/>
                  </a:lnTo>
                  <a:lnTo>
                    <a:pt x="908" y="209"/>
                  </a:lnTo>
                  <a:lnTo>
                    <a:pt x="787" y="119"/>
                  </a:lnTo>
                  <a:lnTo>
                    <a:pt x="726" y="179"/>
                  </a:lnTo>
                  <a:lnTo>
                    <a:pt x="726" y="119"/>
                  </a:lnTo>
                  <a:lnTo>
                    <a:pt x="605" y="179"/>
                  </a:lnTo>
                  <a:lnTo>
                    <a:pt x="545" y="89"/>
                  </a:lnTo>
                  <a:lnTo>
                    <a:pt x="484" y="149"/>
                  </a:lnTo>
                  <a:lnTo>
                    <a:pt x="424" y="60"/>
                  </a:lnTo>
                  <a:lnTo>
                    <a:pt x="363" y="119"/>
                  </a:lnTo>
                </a:path>
              </a:pathLst>
            </a:custGeom>
            <a:solidFill>
              <a:srgbClr val="FCFE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482" name="Freeform 4"/>
            <p:cNvSpPr>
              <a:spLocks/>
            </p:cNvSpPr>
            <p:nvPr/>
          </p:nvSpPr>
          <p:spPr bwMode="auto">
            <a:xfrm>
              <a:off x="4458" y="2688"/>
              <a:ext cx="455" cy="214"/>
            </a:xfrm>
            <a:custGeom>
              <a:avLst/>
              <a:gdLst>
                <a:gd name="T0" fmla="*/ 212 w 455"/>
                <a:gd name="T1" fmla="*/ 170 h 214"/>
                <a:gd name="T2" fmla="*/ 242 w 455"/>
                <a:gd name="T3" fmla="*/ 170 h 214"/>
                <a:gd name="T4" fmla="*/ 242 w 455"/>
                <a:gd name="T5" fmla="*/ 170 h 214"/>
                <a:gd name="T6" fmla="*/ 242 w 455"/>
                <a:gd name="T7" fmla="*/ 170 h 214"/>
                <a:gd name="T8" fmla="*/ 242 w 455"/>
                <a:gd name="T9" fmla="*/ 170 h 214"/>
                <a:gd name="T10" fmla="*/ 242 w 455"/>
                <a:gd name="T11" fmla="*/ 170 h 214"/>
                <a:gd name="T12" fmla="*/ 363 w 455"/>
                <a:gd name="T13" fmla="*/ 213 h 214"/>
                <a:gd name="T14" fmla="*/ 454 w 455"/>
                <a:gd name="T15" fmla="*/ 85 h 214"/>
                <a:gd name="T16" fmla="*/ 333 w 455"/>
                <a:gd name="T17" fmla="*/ 170 h 214"/>
                <a:gd name="T18" fmla="*/ 303 w 455"/>
                <a:gd name="T19" fmla="*/ 43 h 214"/>
                <a:gd name="T20" fmla="*/ 272 w 455"/>
                <a:gd name="T21" fmla="*/ 170 h 214"/>
                <a:gd name="T22" fmla="*/ 242 w 455"/>
                <a:gd name="T23" fmla="*/ 43 h 214"/>
                <a:gd name="T24" fmla="*/ 212 w 455"/>
                <a:gd name="T25" fmla="*/ 128 h 214"/>
                <a:gd name="T26" fmla="*/ 182 w 455"/>
                <a:gd name="T27" fmla="*/ 43 h 214"/>
                <a:gd name="T28" fmla="*/ 151 w 455"/>
                <a:gd name="T29" fmla="*/ 128 h 214"/>
                <a:gd name="T30" fmla="*/ 121 w 455"/>
                <a:gd name="T31" fmla="*/ 0 h 214"/>
                <a:gd name="T32" fmla="*/ 121 w 455"/>
                <a:gd name="T33" fmla="*/ 128 h 214"/>
                <a:gd name="T34" fmla="*/ 0 w 455"/>
                <a:gd name="T35" fmla="*/ 85 h 214"/>
                <a:gd name="T36" fmla="*/ 89 w 455"/>
                <a:gd name="T37" fmla="*/ 167 h 214"/>
                <a:gd name="T38" fmla="*/ 151 w 455"/>
                <a:gd name="T39" fmla="*/ 170 h 214"/>
                <a:gd name="T40" fmla="*/ 151 w 455"/>
                <a:gd name="T41" fmla="*/ 170 h 214"/>
                <a:gd name="T42" fmla="*/ 182 w 455"/>
                <a:gd name="T43" fmla="*/ 170 h 214"/>
                <a:gd name="T44" fmla="*/ 212 w 455"/>
                <a:gd name="T45" fmla="*/ 170 h 2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55" h="214">
                  <a:moveTo>
                    <a:pt x="212" y="170"/>
                  </a:moveTo>
                  <a:lnTo>
                    <a:pt x="242" y="170"/>
                  </a:lnTo>
                  <a:lnTo>
                    <a:pt x="363" y="213"/>
                  </a:lnTo>
                  <a:lnTo>
                    <a:pt x="454" y="85"/>
                  </a:lnTo>
                  <a:lnTo>
                    <a:pt x="333" y="170"/>
                  </a:lnTo>
                  <a:lnTo>
                    <a:pt x="303" y="43"/>
                  </a:lnTo>
                  <a:lnTo>
                    <a:pt x="272" y="170"/>
                  </a:lnTo>
                  <a:lnTo>
                    <a:pt x="242" y="43"/>
                  </a:lnTo>
                  <a:lnTo>
                    <a:pt x="212" y="128"/>
                  </a:lnTo>
                  <a:lnTo>
                    <a:pt x="182" y="43"/>
                  </a:lnTo>
                  <a:lnTo>
                    <a:pt x="151" y="128"/>
                  </a:lnTo>
                  <a:lnTo>
                    <a:pt x="121" y="0"/>
                  </a:lnTo>
                  <a:lnTo>
                    <a:pt x="121" y="128"/>
                  </a:lnTo>
                  <a:lnTo>
                    <a:pt x="0" y="85"/>
                  </a:lnTo>
                  <a:lnTo>
                    <a:pt x="89" y="167"/>
                  </a:lnTo>
                  <a:lnTo>
                    <a:pt x="151" y="170"/>
                  </a:lnTo>
                  <a:lnTo>
                    <a:pt x="182" y="170"/>
                  </a:lnTo>
                  <a:lnTo>
                    <a:pt x="212" y="170"/>
                  </a:lnTo>
                </a:path>
              </a:pathLst>
            </a:custGeom>
            <a:solidFill>
              <a:srgbClr val="FF5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483" name="Freeform 5"/>
            <p:cNvSpPr>
              <a:spLocks/>
            </p:cNvSpPr>
            <p:nvPr/>
          </p:nvSpPr>
          <p:spPr bwMode="auto">
            <a:xfrm>
              <a:off x="4034" y="2570"/>
              <a:ext cx="425" cy="241"/>
            </a:xfrm>
            <a:custGeom>
              <a:avLst/>
              <a:gdLst>
                <a:gd name="T0" fmla="*/ 0 w 425"/>
                <a:gd name="T1" fmla="*/ 106 h 241"/>
                <a:gd name="T2" fmla="*/ 0 w 425"/>
                <a:gd name="T3" fmla="*/ 240 h 241"/>
                <a:gd name="T4" fmla="*/ 424 w 425"/>
                <a:gd name="T5" fmla="*/ 240 h 241"/>
                <a:gd name="T6" fmla="*/ 409 w 425"/>
                <a:gd name="T7" fmla="*/ 212 h 241"/>
                <a:gd name="T8" fmla="*/ 396 w 425"/>
                <a:gd name="T9" fmla="*/ 189 h 241"/>
                <a:gd name="T10" fmla="*/ 390 w 425"/>
                <a:gd name="T11" fmla="*/ 184 h 241"/>
                <a:gd name="T12" fmla="*/ 382 w 425"/>
                <a:gd name="T13" fmla="*/ 181 h 241"/>
                <a:gd name="T14" fmla="*/ 355 w 425"/>
                <a:gd name="T15" fmla="*/ 168 h 241"/>
                <a:gd name="T16" fmla="*/ 339 w 425"/>
                <a:gd name="T17" fmla="*/ 161 h 241"/>
                <a:gd name="T18" fmla="*/ 323 w 425"/>
                <a:gd name="T19" fmla="*/ 155 h 241"/>
                <a:gd name="T20" fmla="*/ 302 w 425"/>
                <a:gd name="T21" fmla="*/ 148 h 241"/>
                <a:gd name="T22" fmla="*/ 288 w 425"/>
                <a:gd name="T23" fmla="*/ 138 h 241"/>
                <a:gd name="T24" fmla="*/ 274 w 425"/>
                <a:gd name="T25" fmla="*/ 129 h 241"/>
                <a:gd name="T26" fmla="*/ 265 w 425"/>
                <a:gd name="T27" fmla="*/ 126 h 241"/>
                <a:gd name="T28" fmla="*/ 256 w 425"/>
                <a:gd name="T29" fmla="*/ 124 h 241"/>
                <a:gd name="T30" fmla="*/ 241 w 425"/>
                <a:gd name="T31" fmla="*/ 128 h 241"/>
                <a:gd name="T32" fmla="*/ 220 w 425"/>
                <a:gd name="T33" fmla="*/ 133 h 241"/>
                <a:gd name="T34" fmla="*/ 204 w 425"/>
                <a:gd name="T35" fmla="*/ 138 h 241"/>
                <a:gd name="T36" fmla="*/ 189 w 425"/>
                <a:gd name="T37" fmla="*/ 96 h 241"/>
                <a:gd name="T38" fmla="*/ 176 w 425"/>
                <a:gd name="T39" fmla="*/ 67 h 241"/>
                <a:gd name="T40" fmla="*/ 167 w 425"/>
                <a:gd name="T41" fmla="*/ 53 h 241"/>
                <a:gd name="T42" fmla="*/ 153 w 425"/>
                <a:gd name="T43" fmla="*/ 36 h 241"/>
                <a:gd name="T44" fmla="*/ 134 w 425"/>
                <a:gd name="T45" fmla="*/ 24 h 241"/>
                <a:gd name="T46" fmla="*/ 113 w 425"/>
                <a:gd name="T47" fmla="*/ 9 h 241"/>
                <a:gd name="T48" fmla="*/ 98 w 425"/>
                <a:gd name="T49" fmla="*/ 5 h 241"/>
                <a:gd name="T50" fmla="*/ 79 w 425"/>
                <a:gd name="T51" fmla="*/ 0 h 241"/>
                <a:gd name="T52" fmla="*/ 65 w 425"/>
                <a:gd name="T53" fmla="*/ 7 h 241"/>
                <a:gd name="T54" fmla="*/ 48 w 425"/>
                <a:gd name="T55" fmla="*/ 24 h 241"/>
                <a:gd name="T56" fmla="*/ 30 w 425"/>
                <a:gd name="T57" fmla="*/ 51 h 241"/>
                <a:gd name="T58" fmla="*/ 19 w 425"/>
                <a:gd name="T59" fmla="*/ 69 h 241"/>
                <a:gd name="T60" fmla="*/ 0 w 425"/>
                <a:gd name="T61" fmla="*/ 106 h 24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425" h="241">
                  <a:moveTo>
                    <a:pt x="0" y="106"/>
                  </a:moveTo>
                  <a:lnTo>
                    <a:pt x="0" y="240"/>
                  </a:lnTo>
                  <a:lnTo>
                    <a:pt x="424" y="240"/>
                  </a:lnTo>
                  <a:lnTo>
                    <a:pt x="409" y="212"/>
                  </a:lnTo>
                  <a:lnTo>
                    <a:pt x="396" y="189"/>
                  </a:lnTo>
                  <a:lnTo>
                    <a:pt x="390" y="184"/>
                  </a:lnTo>
                  <a:lnTo>
                    <a:pt x="382" y="181"/>
                  </a:lnTo>
                  <a:lnTo>
                    <a:pt x="355" y="168"/>
                  </a:lnTo>
                  <a:lnTo>
                    <a:pt x="339" y="161"/>
                  </a:lnTo>
                  <a:lnTo>
                    <a:pt x="323" y="155"/>
                  </a:lnTo>
                  <a:lnTo>
                    <a:pt x="302" y="148"/>
                  </a:lnTo>
                  <a:lnTo>
                    <a:pt x="288" y="138"/>
                  </a:lnTo>
                  <a:lnTo>
                    <a:pt x="274" y="129"/>
                  </a:lnTo>
                  <a:lnTo>
                    <a:pt x="265" y="126"/>
                  </a:lnTo>
                  <a:lnTo>
                    <a:pt x="256" y="124"/>
                  </a:lnTo>
                  <a:lnTo>
                    <a:pt x="241" y="128"/>
                  </a:lnTo>
                  <a:lnTo>
                    <a:pt x="220" y="133"/>
                  </a:lnTo>
                  <a:lnTo>
                    <a:pt x="204" y="138"/>
                  </a:lnTo>
                  <a:lnTo>
                    <a:pt x="189" y="96"/>
                  </a:lnTo>
                  <a:lnTo>
                    <a:pt x="176" y="67"/>
                  </a:lnTo>
                  <a:lnTo>
                    <a:pt x="167" y="53"/>
                  </a:lnTo>
                  <a:lnTo>
                    <a:pt x="153" y="36"/>
                  </a:lnTo>
                  <a:lnTo>
                    <a:pt x="134" y="24"/>
                  </a:lnTo>
                  <a:lnTo>
                    <a:pt x="113" y="9"/>
                  </a:lnTo>
                  <a:lnTo>
                    <a:pt x="98" y="5"/>
                  </a:lnTo>
                  <a:lnTo>
                    <a:pt x="79" y="0"/>
                  </a:lnTo>
                  <a:lnTo>
                    <a:pt x="65" y="7"/>
                  </a:lnTo>
                  <a:lnTo>
                    <a:pt x="48" y="24"/>
                  </a:lnTo>
                  <a:lnTo>
                    <a:pt x="30" y="51"/>
                  </a:lnTo>
                  <a:lnTo>
                    <a:pt x="19" y="69"/>
                  </a:lnTo>
                  <a:lnTo>
                    <a:pt x="0" y="10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484" name="Freeform 6"/>
            <p:cNvSpPr>
              <a:spLocks/>
            </p:cNvSpPr>
            <p:nvPr/>
          </p:nvSpPr>
          <p:spPr bwMode="auto">
            <a:xfrm>
              <a:off x="4034" y="2660"/>
              <a:ext cx="1211" cy="300"/>
            </a:xfrm>
            <a:custGeom>
              <a:avLst/>
              <a:gdLst>
                <a:gd name="T0" fmla="*/ 182 w 1211"/>
                <a:gd name="T1" fmla="*/ 90 h 300"/>
                <a:gd name="T2" fmla="*/ 91 w 1211"/>
                <a:gd name="T3" fmla="*/ 0 h 300"/>
                <a:gd name="T4" fmla="*/ 0 w 1211"/>
                <a:gd name="T5" fmla="*/ 30 h 300"/>
                <a:gd name="T6" fmla="*/ 0 w 1211"/>
                <a:gd name="T7" fmla="*/ 90 h 300"/>
                <a:gd name="T8" fmla="*/ 0 w 1211"/>
                <a:gd name="T9" fmla="*/ 299 h 300"/>
                <a:gd name="T10" fmla="*/ 1210 w 1211"/>
                <a:gd name="T11" fmla="*/ 299 h 300"/>
                <a:gd name="T12" fmla="*/ 1210 w 1211"/>
                <a:gd name="T13" fmla="*/ 120 h 300"/>
                <a:gd name="T14" fmla="*/ 877 w 1211"/>
                <a:gd name="T15" fmla="*/ 179 h 300"/>
                <a:gd name="T16" fmla="*/ 847 w 1211"/>
                <a:gd name="T17" fmla="*/ 179 h 300"/>
                <a:gd name="T18" fmla="*/ 635 w 1211"/>
                <a:gd name="T19" fmla="*/ 150 h 300"/>
                <a:gd name="T20" fmla="*/ 575 w 1211"/>
                <a:gd name="T21" fmla="*/ 179 h 300"/>
                <a:gd name="T22" fmla="*/ 545 w 1211"/>
                <a:gd name="T23" fmla="*/ 179 h 300"/>
                <a:gd name="T24" fmla="*/ 505 w 1211"/>
                <a:gd name="T25" fmla="*/ 122 h 300"/>
                <a:gd name="T26" fmla="*/ 454 w 1211"/>
                <a:gd name="T27" fmla="*/ 120 h 300"/>
                <a:gd name="T28" fmla="*/ 363 w 1211"/>
                <a:gd name="T29" fmla="*/ 120 h 300"/>
                <a:gd name="T30" fmla="*/ 272 w 1211"/>
                <a:gd name="T31" fmla="*/ 60 h 300"/>
                <a:gd name="T32" fmla="*/ 182 w 1211"/>
                <a:gd name="T33" fmla="*/ 90 h 3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11" h="300">
                  <a:moveTo>
                    <a:pt x="182" y="90"/>
                  </a:moveTo>
                  <a:lnTo>
                    <a:pt x="91" y="0"/>
                  </a:lnTo>
                  <a:lnTo>
                    <a:pt x="0" y="30"/>
                  </a:lnTo>
                  <a:lnTo>
                    <a:pt x="0" y="90"/>
                  </a:lnTo>
                  <a:lnTo>
                    <a:pt x="0" y="299"/>
                  </a:lnTo>
                  <a:lnTo>
                    <a:pt x="1210" y="299"/>
                  </a:lnTo>
                  <a:lnTo>
                    <a:pt x="1210" y="120"/>
                  </a:lnTo>
                  <a:lnTo>
                    <a:pt x="877" y="179"/>
                  </a:lnTo>
                  <a:lnTo>
                    <a:pt x="847" y="179"/>
                  </a:lnTo>
                  <a:lnTo>
                    <a:pt x="635" y="150"/>
                  </a:lnTo>
                  <a:lnTo>
                    <a:pt x="575" y="179"/>
                  </a:lnTo>
                  <a:lnTo>
                    <a:pt x="545" y="179"/>
                  </a:lnTo>
                  <a:lnTo>
                    <a:pt x="505" y="122"/>
                  </a:lnTo>
                  <a:lnTo>
                    <a:pt x="454" y="120"/>
                  </a:lnTo>
                  <a:lnTo>
                    <a:pt x="363" y="120"/>
                  </a:lnTo>
                  <a:lnTo>
                    <a:pt x="272" y="60"/>
                  </a:lnTo>
                  <a:lnTo>
                    <a:pt x="182" y="90"/>
                  </a:lnTo>
                </a:path>
              </a:pathLst>
            </a:custGeom>
            <a:solidFill>
              <a:srgbClr val="C1CE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485" name="Freeform 7"/>
            <p:cNvSpPr>
              <a:spLocks/>
            </p:cNvSpPr>
            <p:nvPr/>
          </p:nvSpPr>
          <p:spPr bwMode="auto">
            <a:xfrm>
              <a:off x="4034" y="2688"/>
              <a:ext cx="1242" cy="272"/>
            </a:xfrm>
            <a:custGeom>
              <a:avLst/>
              <a:gdLst>
                <a:gd name="T0" fmla="*/ 182 w 1242"/>
                <a:gd name="T1" fmla="*/ 90 h 272"/>
                <a:gd name="T2" fmla="*/ 91 w 1242"/>
                <a:gd name="T3" fmla="*/ 0 h 272"/>
                <a:gd name="T4" fmla="*/ 0 w 1242"/>
                <a:gd name="T5" fmla="*/ 30 h 272"/>
                <a:gd name="T6" fmla="*/ 0 w 1242"/>
                <a:gd name="T7" fmla="*/ 90 h 272"/>
                <a:gd name="T8" fmla="*/ 0 w 1242"/>
                <a:gd name="T9" fmla="*/ 241 h 272"/>
                <a:gd name="T10" fmla="*/ 1241 w 1242"/>
                <a:gd name="T11" fmla="*/ 271 h 272"/>
                <a:gd name="T12" fmla="*/ 1211 w 1242"/>
                <a:gd name="T13" fmla="*/ 120 h 272"/>
                <a:gd name="T14" fmla="*/ 817 w 1242"/>
                <a:gd name="T15" fmla="*/ 181 h 272"/>
                <a:gd name="T16" fmla="*/ 726 w 1242"/>
                <a:gd name="T17" fmla="*/ 181 h 272"/>
                <a:gd name="T18" fmla="*/ 636 w 1242"/>
                <a:gd name="T19" fmla="*/ 151 h 272"/>
                <a:gd name="T20" fmla="*/ 575 w 1242"/>
                <a:gd name="T21" fmla="*/ 181 h 272"/>
                <a:gd name="T22" fmla="*/ 545 w 1242"/>
                <a:gd name="T23" fmla="*/ 181 h 272"/>
                <a:gd name="T24" fmla="*/ 506 w 1242"/>
                <a:gd name="T25" fmla="*/ 123 h 272"/>
                <a:gd name="T26" fmla="*/ 454 w 1242"/>
                <a:gd name="T27" fmla="*/ 120 h 272"/>
                <a:gd name="T28" fmla="*/ 363 w 1242"/>
                <a:gd name="T29" fmla="*/ 120 h 272"/>
                <a:gd name="T30" fmla="*/ 272 w 1242"/>
                <a:gd name="T31" fmla="*/ 60 h 272"/>
                <a:gd name="T32" fmla="*/ 182 w 1242"/>
                <a:gd name="T33" fmla="*/ 90 h 2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42" h="272">
                  <a:moveTo>
                    <a:pt x="182" y="90"/>
                  </a:moveTo>
                  <a:lnTo>
                    <a:pt x="91" y="0"/>
                  </a:lnTo>
                  <a:lnTo>
                    <a:pt x="0" y="30"/>
                  </a:lnTo>
                  <a:lnTo>
                    <a:pt x="0" y="90"/>
                  </a:lnTo>
                  <a:lnTo>
                    <a:pt x="0" y="241"/>
                  </a:lnTo>
                  <a:lnTo>
                    <a:pt x="1241" y="271"/>
                  </a:lnTo>
                  <a:lnTo>
                    <a:pt x="1211" y="120"/>
                  </a:lnTo>
                  <a:lnTo>
                    <a:pt x="817" y="181"/>
                  </a:lnTo>
                  <a:lnTo>
                    <a:pt x="726" y="181"/>
                  </a:lnTo>
                  <a:lnTo>
                    <a:pt x="636" y="151"/>
                  </a:lnTo>
                  <a:lnTo>
                    <a:pt x="575" y="181"/>
                  </a:lnTo>
                  <a:lnTo>
                    <a:pt x="545" y="181"/>
                  </a:lnTo>
                  <a:lnTo>
                    <a:pt x="506" y="123"/>
                  </a:lnTo>
                  <a:lnTo>
                    <a:pt x="454" y="120"/>
                  </a:lnTo>
                  <a:lnTo>
                    <a:pt x="363" y="120"/>
                  </a:lnTo>
                  <a:lnTo>
                    <a:pt x="272" y="60"/>
                  </a:lnTo>
                  <a:lnTo>
                    <a:pt x="182" y="90"/>
                  </a:lnTo>
                </a:path>
              </a:pathLst>
            </a:custGeom>
            <a:solidFill>
              <a:srgbClr val="063D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486" name="Freeform 8"/>
            <p:cNvSpPr>
              <a:spLocks/>
            </p:cNvSpPr>
            <p:nvPr/>
          </p:nvSpPr>
          <p:spPr bwMode="auto">
            <a:xfrm>
              <a:off x="4034" y="2719"/>
              <a:ext cx="1242" cy="241"/>
            </a:xfrm>
            <a:custGeom>
              <a:avLst/>
              <a:gdLst>
                <a:gd name="T0" fmla="*/ 182 w 1242"/>
                <a:gd name="T1" fmla="*/ 90 h 241"/>
                <a:gd name="T2" fmla="*/ 91 w 1242"/>
                <a:gd name="T3" fmla="*/ 0 h 241"/>
                <a:gd name="T4" fmla="*/ 0 w 1242"/>
                <a:gd name="T5" fmla="*/ 30 h 241"/>
                <a:gd name="T6" fmla="*/ 0 w 1242"/>
                <a:gd name="T7" fmla="*/ 90 h 241"/>
                <a:gd name="T8" fmla="*/ 0 w 1242"/>
                <a:gd name="T9" fmla="*/ 240 h 241"/>
                <a:gd name="T10" fmla="*/ 1241 w 1242"/>
                <a:gd name="T11" fmla="*/ 240 h 241"/>
                <a:gd name="T12" fmla="*/ 1211 w 1242"/>
                <a:gd name="T13" fmla="*/ 120 h 241"/>
                <a:gd name="T14" fmla="*/ 817 w 1242"/>
                <a:gd name="T15" fmla="*/ 180 h 241"/>
                <a:gd name="T16" fmla="*/ 726 w 1242"/>
                <a:gd name="T17" fmla="*/ 180 h 241"/>
                <a:gd name="T18" fmla="*/ 636 w 1242"/>
                <a:gd name="T19" fmla="*/ 150 h 241"/>
                <a:gd name="T20" fmla="*/ 575 w 1242"/>
                <a:gd name="T21" fmla="*/ 180 h 241"/>
                <a:gd name="T22" fmla="*/ 575 w 1242"/>
                <a:gd name="T23" fmla="*/ 180 h 241"/>
                <a:gd name="T24" fmla="*/ 506 w 1242"/>
                <a:gd name="T25" fmla="*/ 123 h 241"/>
                <a:gd name="T26" fmla="*/ 454 w 1242"/>
                <a:gd name="T27" fmla="*/ 120 h 241"/>
                <a:gd name="T28" fmla="*/ 363 w 1242"/>
                <a:gd name="T29" fmla="*/ 120 h 241"/>
                <a:gd name="T30" fmla="*/ 272 w 1242"/>
                <a:gd name="T31" fmla="*/ 60 h 241"/>
                <a:gd name="T32" fmla="*/ 182 w 1242"/>
                <a:gd name="T33" fmla="*/ 90 h 2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42" h="241">
                  <a:moveTo>
                    <a:pt x="182" y="90"/>
                  </a:moveTo>
                  <a:lnTo>
                    <a:pt x="91" y="0"/>
                  </a:lnTo>
                  <a:lnTo>
                    <a:pt x="0" y="30"/>
                  </a:lnTo>
                  <a:lnTo>
                    <a:pt x="0" y="90"/>
                  </a:lnTo>
                  <a:lnTo>
                    <a:pt x="0" y="240"/>
                  </a:lnTo>
                  <a:lnTo>
                    <a:pt x="1241" y="240"/>
                  </a:lnTo>
                  <a:lnTo>
                    <a:pt x="1211" y="120"/>
                  </a:lnTo>
                  <a:lnTo>
                    <a:pt x="817" y="180"/>
                  </a:lnTo>
                  <a:lnTo>
                    <a:pt x="726" y="180"/>
                  </a:lnTo>
                  <a:lnTo>
                    <a:pt x="636" y="150"/>
                  </a:lnTo>
                  <a:lnTo>
                    <a:pt x="575" y="180"/>
                  </a:lnTo>
                  <a:lnTo>
                    <a:pt x="506" y="123"/>
                  </a:lnTo>
                  <a:lnTo>
                    <a:pt x="454" y="120"/>
                  </a:lnTo>
                  <a:lnTo>
                    <a:pt x="363" y="120"/>
                  </a:lnTo>
                  <a:lnTo>
                    <a:pt x="272" y="60"/>
                  </a:lnTo>
                  <a:lnTo>
                    <a:pt x="182" y="90"/>
                  </a:lnTo>
                </a:path>
              </a:pathLst>
            </a:custGeom>
            <a:solidFill>
              <a:srgbClr val="00279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540256" y="1828007"/>
            <a:ext cx="719828" cy="877888"/>
            <a:chOff x="1359" y="1404"/>
            <a:chExt cx="625" cy="632"/>
          </a:xfrm>
        </p:grpSpPr>
        <p:sp>
          <p:nvSpPr>
            <p:cNvPr id="477" name="Freeform 11"/>
            <p:cNvSpPr>
              <a:spLocks/>
            </p:cNvSpPr>
            <p:nvPr/>
          </p:nvSpPr>
          <p:spPr bwMode="auto">
            <a:xfrm>
              <a:off x="1359" y="1406"/>
              <a:ext cx="362" cy="415"/>
            </a:xfrm>
            <a:custGeom>
              <a:avLst/>
              <a:gdLst>
                <a:gd name="T0" fmla="*/ 0 w 362"/>
                <a:gd name="T1" fmla="*/ 0 h 415"/>
                <a:gd name="T2" fmla="*/ 0 w 362"/>
                <a:gd name="T3" fmla="*/ 31 h 415"/>
                <a:gd name="T4" fmla="*/ 26 w 362"/>
                <a:gd name="T5" fmla="*/ 39 h 415"/>
                <a:gd name="T6" fmla="*/ 50 w 362"/>
                <a:gd name="T7" fmla="*/ 49 h 415"/>
                <a:gd name="T8" fmla="*/ 72 w 362"/>
                <a:gd name="T9" fmla="*/ 61 h 415"/>
                <a:gd name="T10" fmla="*/ 94 w 362"/>
                <a:gd name="T11" fmla="*/ 73 h 415"/>
                <a:gd name="T12" fmla="*/ 113 w 362"/>
                <a:gd name="T13" fmla="*/ 86 h 415"/>
                <a:gd name="T14" fmla="*/ 129 w 362"/>
                <a:gd name="T15" fmla="*/ 98 h 415"/>
                <a:gd name="T16" fmla="*/ 144 w 362"/>
                <a:gd name="T17" fmla="*/ 109 h 415"/>
                <a:gd name="T18" fmla="*/ 161 w 362"/>
                <a:gd name="T19" fmla="*/ 124 h 415"/>
                <a:gd name="T20" fmla="*/ 176 w 362"/>
                <a:gd name="T21" fmla="*/ 140 h 415"/>
                <a:gd name="T22" fmla="*/ 193 w 362"/>
                <a:gd name="T23" fmla="*/ 160 h 415"/>
                <a:gd name="T24" fmla="*/ 206 w 362"/>
                <a:gd name="T25" fmla="*/ 179 h 415"/>
                <a:gd name="T26" fmla="*/ 220 w 362"/>
                <a:gd name="T27" fmla="*/ 197 h 415"/>
                <a:gd name="T28" fmla="*/ 232 w 362"/>
                <a:gd name="T29" fmla="*/ 218 h 415"/>
                <a:gd name="T30" fmla="*/ 248 w 362"/>
                <a:gd name="T31" fmla="*/ 242 h 415"/>
                <a:gd name="T32" fmla="*/ 265 w 362"/>
                <a:gd name="T33" fmla="*/ 271 h 415"/>
                <a:gd name="T34" fmla="*/ 275 w 362"/>
                <a:gd name="T35" fmla="*/ 291 h 415"/>
                <a:gd name="T36" fmla="*/ 286 w 362"/>
                <a:gd name="T37" fmla="*/ 313 h 415"/>
                <a:gd name="T38" fmla="*/ 296 w 362"/>
                <a:gd name="T39" fmla="*/ 334 h 415"/>
                <a:gd name="T40" fmla="*/ 305 w 362"/>
                <a:gd name="T41" fmla="*/ 355 h 415"/>
                <a:gd name="T42" fmla="*/ 316 w 362"/>
                <a:gd name="T43" fmla="*/ 387 h 415"/>
                <a:gd name="T44" fmla="*/ 323 w 362"/>
                <a:gd name="T45" fmla="*/ 414 h 415"/>
                <a:gd name="T46" fmla="*/ 361 w 362"/>
                <a:gd name="T47" fmla="*/ 406 h 415"/>
                <a:gd name="T48" fmla="*/ 349 w 362"/>
                <a:gd name="T49" fmla="*/ 361 h 415"/>
                <a:gd name="T50" fmla="*/ 330 w 362"/>
                <a:gd name="T51" fmla="*/ 313 h 415"/>
                <a:gd name="T52" fmla="*/ 311 w 362"/>
                <a:gd name="T53" fmla="*/ 273 h 415"/>
                <a:gd name="T54" fmla="*/ 286 w 362"/>
                <a:gd name="T55" fmla="*/ 230 h 415"/>
                <a:gd name="T56" fmla="*/ 252 w 362"/>
                <a:gd name="T57" fmla="*/ 169 h 415"/>
                <a:gd name="T58" fmla="*/ 214 w 362"/>
                <a:gd name="T59" fmla="*/ 118 h 415"/>
                <a:gd name="T60" fmla="*/ 174 w 362"/>
                <a:gd name="T61" fmla="*/ 73 h 415"/>
                <a:gd name="T62" fmla="*/ 139 w 362"/>
                <a:gd name="T63" fmla="*/ 47 h 415"/>
                <a:gd name="T64" fmla="*/ 95 w 362"/>
                <a:gd name="T65" fmla="*/ 20 h 415"/>
                <a:gd name="T66" fmla="*/ 59 w 362"/>
                <a:gd name="T67" fmla="*/ 10 h 415"/>
                <a:gd name="T68" fmla="*/ 0 w 362"/>
                <a:gd name="T69" fmla="*/ 0 h 4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62" h="415">
                  <a:moveTo>
                    <a:pt x="0" y="0"/>
                  </a:moveTo>
                  <a:lnTo>
                    <a:pt x="0" y="31"/>
                  </a:lnTo>
                  <a:lnTo>
                    <a:pt x="26" y="39"/>
                  </a:lnTo>
                  <a:lnTo>
                    <a:pt x="50" y="49"/>
                  </a:lnTo>
                  <a:lnTo>
                    <a:pt x="72" y="61"/>
                  </a:lnTo>
                  <a:lnTo>
                    <a:pt x="94" y="73"/>
                  </a:lnTo>
                  <a:lnTo>
                    <a:pt x="113" y="86"/>
                  </a:lnTo>
                  <a:lnTo>
                    <a:pt x="129" y="98"/>
                  </a:lnTo>
                  <a:lnTo>
                    <a:pt x="144" y="109"/>
                  </a:lnTo>
                  <a:lnTo>
                    <a:pt x="161" y="124"/>
                  </a:lnTo>
                  <a:lnTo>
                    <a:pt x="176" y="140"/>
                  </a:lnTo>
                  <a:lnTo>
                    <a:pt x="193" y="160"/>
                  </a:lnTo>
                  <a:lnTo>
                    <a:pt x="206" y="179"/>
                  </a:lnTo>
                  <a:lnTo>
                    <a:pt x="220" y="197"/>
                  </a:lnTo>
                  <a:lnTo>
                    <a:pt x="232" y="218"/>
                  </a:lnTo>
                  <a:lnTo>
                    <a:pt x="248" y="242"/>
                  </a:lnTo>
                  <a:lnTo>
                    <a:pt x="265" y="271"/>
                  </a:lnTo>
                  <a:lnTo>
                    <a:pt x="275" y="291"/>
                  </a:lnTo>
                  <a:lnTo>
                    <a:pt x="286" y="313"/>
                  </a:lnTo>
                  <a:lnTo>
                    <a:pt x="296" y="334"/>
                  </a:lnTo>
                  <a:lnTo>
                    <a:pt x="305" y="355"/>
                  </a:lnTo>
                  <a:lnTo>
                    <a:pt x="316" y="387"/>
                  </a:lnTo>
                  <a:lnTo>
                    <a:pt x="323" y="414"/>
                  </a:lnTo>
                  <a:lnTo>
                    <a:pt x="361" y="406"/>
                  </a:lnTo>
                  <a:lnTo>
                    <a:pt x="349" y="361"/>
                  </a:lnTo>
                  <a:lnTo>
                    <a:pt x="330" y="313"/>
                  </a:lnTo>
                  <a:lnTo>
                    <a:pt x="311" y="273"/>
                  </a:lnTo>
                  <a:lnTo>
                    <a:pt x="286" y="230"/>
                  </a:lnTo>
                  <a:lnTo>
                    <a:pt x="252" y="169"/>
                  </a:lnTo>
                  <a:lnTo>
                    <a:pt x="214" y="118"/>
                  </a:lnTo>
                  <a:lnTo>
                    <a:pt x="174" y="73"/>
                  </a:lnTo>
                  <a:lnTo>
                    <a:pt x="139" y="47"/>
                  </a:lnTo>
                  <a:lnTo>
                    <a:pt x="95" y="20"/>
                  </a:lnTo>
                  <a:lnTo>
                    <a:pt x="59" y="10"/>
                  </a:lnTo>
                  <a:lnTo>
                    <a:pt x="0" y="0"/>
                  </a:lnTo>
                </a:path>
              </a:pathLst>
            </a:cu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478" name="Freeform 12"/>
            <p:cNvSpPr>
              <a:spLocks/>
            </p:cNvSpPr>
            <p:nvPr/>
          </p:nvSpPr>
          <p:spPr bwMode="auto">
            <a:xfrm>
              <a:off x="1798" y="1740"/>
              <a:ext cx="186" cy="296"/>
            </a:xfrm>
            <a:custGeom>
              <a:avLst/>
              <a:gdLst>
                <a:gd name="T0" fmla="*/ 0 w 186"/>
                <a:gd name="T1" fmla="*/ 228 h 296"/>
                <a:gd name="T2" fmla="*/ 0 w 186"/>
                <a:gd name="T3" fmla="*/ 295 h 296"/>
                <a:gd name="T4" fmla="*/ 7 w 186"/>
                <a:gd name="T5" fmla="*/ 278 h 296"/>
                <a:gd name="T6" fmla="*/ 16 w 186"/>
                <a:gd name="T7" fmla="*/ 260 h 296"/>
                <a:gd name="T8" fmla="*/ 27 w 186"/>
                <a:gd name="T9" fmla="*/ 242 h 296"/>
                <a:gd name="T10" fmla="*/ 40 w 186"/>
                <a:gd name="T11" fmla="*/ 221 h 296"/>
                <a:gd name="T12" fmla="*/ 53 w 186"/>
                <a:gd name="T13" fmla="*/ 198 h 296"/>
                <a:gd name="T14" fmla="*/ 67 w 186"/>
                <a:gd name="T15" fmla="*/ 176 h 296"/>
                <a:gd name="T16" fmla="*/ 79 w 186"/>
                <a:gd name="T17" fmla="*/ 158 h 296"/>
                <a:gd name="T18" fmla="*/ 90 w 186"/>
                <a:gd name="T19" fmla="*/ 141 h 296"/>
                <a:gd name="T20" fmla="*/ 103 w 186"/>
                <a:gd name="T21" fmla="*/ 127 h 296"/>
                <a:gd name="T22" fmla="*/ 115 w 186"/>
                <a:gd name="T23" fmla="*/ 112 h 296"/>
                <a:gd name="T24" fmla="*/ 130 w 186"/>
                <a:gd name="T25" fmla="*/ 96 h 296"/>
                <a:gd name="T26" fmla="*/ 145 w 186"/>
                <a:gd name="T27" fmla="*/ 84 h 296"/>
                <a:gd name="T28" fmla="*/ 159 w 186"/>
                <a:gd name="T29" fmla="*/ 72 h 296"/>
                <a:gd name="T30" fmla="*/ 174 w 186"/>
                <a:gd name="T31" fmla="*/ 61 h 296"/>
                <a:gd name="T32" fmla="*/ 185 w 186"/>
                <a:gd name="T33" fmla="*/ 51 h 296"/>
                <a:gd name="T34" fmla="*/ 185 w 186"/>
                <a:gd name="T35" fmla="*/ 0 h 296"/>
                <a:gd name="T36" fmla="*/ 165 w 186"/>
                <a:gd name="T37" fmla="*/ 10 h 296"/>
                <a:gd name="T38" fmla="*/ 135 w 186"/>
                <a:gd name="T39" fmla="*/ 33 h 296"/>
                <a:gd name="T40" fmla="*/ 97 w 186"/>
                <a:gd name="T41" fmla="*/ 62 h 296"/>
                <a:gd name="T42" fmla="*/ 70 w 186"/>
                <a:gd name="T43" fmla="*/ 94 h 296"/>
                <a:gd name="T44" fmla="*/ 44 w 186"/>
                <a:gd name="T45" fmla="*/ 139 h 296"/>
                <a:gd name="T46" fmla="*/ 19 w 186"/>
                <a:gd name="T47" fmla="*/ 176 h 296"/>
                <a:gd name="T48" fmla="*/ 0 w 186"/>
                <a:gd name="T49" fmla="*/ 212 h 296"/>
                <a:gd name="T50" fmla="*/ 0 w 186"/>
                <a:gd name="T51" fmla="*/ 294 h 296"/>
                <a:gd name="T52" fmla="*/ 0 w 186"/>
                <a:gd name="T53" fmla="*/ 293 h 296"/>
                <a:gd name="T54" fmla="*/ 0 w 186"/>
                <a:gd name="T55" fmla="*/ 228 h 2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86" h="296">
                  <a:moveTo>
                    <a:pt x="0" y="228"/>
                  </a:moveTo>
                  <a:lnTo>
                    <a:pt x="0" y="295"/>
                  </a:lnTo>
                  <a:lnTo>
                    <a:pt x="7" y="278"/>
                  </a:lnTo>
                  <a:lnTo>
                    <a:pt x="16" y="260"/>
                  </a:lnTo>
                  <a:lnTo>
                    <a:pt x="27" y="242"/>
                  </a:lnTo>
                  <a:lnTo>
                    <a:pt x="40" y="221"/>
                  </a:lnTo>
                  <a:lnTo>
                    <a:pt x="53" y="198"/>
                  </a:lnTo>
                  <a:lnTo>
                    <a:pt x="67" y="176"/>
                  </a:lnTo>
                  <a:lnTo>
                    <a:pt x="79" y="158"/>
                  </a:lnTo>
                  <a:lnTo>
                    <a:pt x="90" y="141"/>
                  </a:lnTo>
                  <a:lnTo>
                    <a:pt x="103" y="127"/>
                  </a:lnTo>
                  <a:lnTo>
                    <a:pt x="115" y="112"/>
                  </a:lnTo>
                  <a:lnTo>
                    <a:pt x="130" y="96"/>
                  </a:lnTo>
                  <a:lnTo>
                    <a:pt x="145" y="84"/>
                  </a:lnTo>
                  <a:lnTo>
                    <a:pt x="159" y="72"/>
                  </a:lnTo>
                  <a:lnTo>
                    <a:pt x="174" y="61"/>
                  </a:lnTo>
                  <a:lnTo>
                    <a:pt x="185" y="51"/>
                  </a:lnTo>
                  <a:lnTo>
                    <a:pt x="185" y="0"/>
                  </a:lnTo>
                  <a:lnTo>
                    <a:pt x="165" y="10"/>
                  </a:lnTo>
                  <a:lnTo>
                    <a:pt x="135" y="33"/>
                  </a:lnTo>
                  <a:lnTo>
                    <a:pt x="97" y="62"/>
                  </a:lnTo>
                  <a:lnTo>
                    <a:pt x="70" y="94"/>
                  </a:lnTo>
                  <a:lnTo>
                    <a:pt x="44" y="139"/>
                  </a:lnTo>
                  <a:lnTo>
                    <a:pt x="19" y="176"/>
                  </a:lnTo>
                  <a:lnTo>
                    <a:pt x="0" y="212"/>
                  </a:lnTo>
                  <a:lnTo>
                    <a:pt x="0" y="294"/>
                  </a:lnTo>
                  <a:lnTo>
                    <a:pt x="0" y="293"/>
                  </a:lnTo>
                  <a:lnTo>
                    <a:pt x="0" y="228"/>
                  </a:lnTo>
                </a:path>
              </a:pathLst>
            </a:cu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479" name="Freeform 13"/>
            <p:cNvSpPr>
              <a:spLocks/>
            </p:cNvSpPr>
            <p:nvPr/>
          </p:nvSpPr>
          <p:spPr bwMode="auto">
            <a:xfrm>
              <a:off x="1572" y="1851"/>
              <a:ext cx="222" cy="184"/>
            </a:xfrm>
            <a:custGeom>
              <a:avLst/>
              <a:gdLst>
                <a:gd name="T0" fmla="*/ 0 w 222"/>
                <a:gd name="T1" fmla="*/ 0 h 184"/>
                <a:gd name="T2" fmla="*/ 0 w 222"/>
                <a:gd name="T3" fmla="*/ 57 h 184"/>
                <a:gd name="T4" fmla="*/ 14 w 222"/>
                <a:gd name="T5" fmla="*/ 61 h 184"/>
                <a:gd name="T6" fmla="*/ 29 w 222"/>
                <a:gd name="T7" fmla="*/ 66 h 184"/>
                <a:gd name="T8" fmla="*/ 43 w 222"/>
                <a:gd name="T9" fmla="*/ 72 h 184"/>
                <a:gd name="T10" fmla="*/ 57 w 222"/>
                <a:gd name="T11" fmla="*/ 78 h 184"/>
                <a:gd name="T12" fmla="*/ 74 w 222"/>
                <a:gd name="T13" fmla="*/ 85 h 184"/>
                <a:gd name="T14" fmla="*/ 92 w 222"/>
                <a:gd name="T15" fmla="*/ 94 h 184"/>
                <a:gd name="T16" fmla="*/ 114 w 222"/>
                <a:gd name="T17" fmla="*/ 106 h 184"/>
                <a:gd name="T18" fmla="*/ 136 w 222"/>
                <a:gd name="T19" fmla="*/ 116 h 184"/>
                <a:gd name="T20" fmla="*/ 150 w 222"/>
                <a:gd name="T21" fmla="*/ 125 h 184"/>
                <a:gd name="T22" fmla="*/ 167 w 222"/>
                <a:gd name="T23" fmla="*/ 137 h 184"/>
                <a:gd name="T24" fmla="*/ 185 w 222"/>
                <a:gd name="T25" fmla="*/ 151 h 184"/>
                <a:gd name="T26" fmla="*/ 202 w 222"/>
                <a:gd name="T27" fmla="*/ 165 h 184"/>
                <a:gd name="T28" fmla="*/ 214 w 222"/>
                <a:gd name="T29" fmla="*/ 176 h 184"/>
                <a:gd name="T30" fmla="*/ 221 w 222"/>
                <a:gd name="T31" fmla="*/ 183 h 184"/>
                <a:gd name="T32" fmla="*/ 221 w 222"/>
                <a:gd name="T33" fmla="*/ 113 h 184"/>
                <a:gd name="T34" fmla="*/ 207 w 222"/>
                <a:gd name="T35" fmla="*/ 96 h 184"/>
                <a:gd name="T36" fmla="*/ 179 w 222"/>
                <a:gd name="T37" fmla="*/ 71 h 184"/>
                <a:gd name="T38" fmla="*/ 147 w 222"/>
                <a:gd name="T39" fmla="*/ 47 h 184"/>
                <a:gd name="T40" fmla="*/ 118 w 222"/>
                <a:gd name="T41" fmla="*/ 33 h 184"/>
                <a:gd name="T42" fmla="*/ 85 w 222"/>
                <a:gd name="T43" fmla="*/ 16 h 184"/>
                <a:gd name="T44" fmla="*/ 51 w 222"/>
                <a:gd name="T45" fmla="*/ 5 h 184"/>
                <a:gd name="T46" fmla="*/ 28 w 222"/>
                <a:gd name="T47" fmla="*/ 1 h 184"/>
                <a:gd name="T48" fmla="*/ 0 w 222"/>
                <a:gd name="T49" fmla="*/ 0 h 18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22" h="184">
                  <a:moveTo>
                    <a:pt x="0" y="0"/>
                  </a:moveTo>
                  <a:lnTo>
                    <a:pt x="0" y="57"/>
                  </a:lnTo>
                  <a:lnTo>
                    <a:pt x="14" y="61"/>
                  </a:lnTo>
                  <a:lnTo>
                    <a:pt x="29" y="66"/>
                  </a:lnTo>
                  <a:lnTo>
                    <a:pt x="43" y="72"/>
                  </a:lnTo>
                  <a:lnTo>
                    <a:pt x="57" y="78"/>
                  </a:lnTo>
                  <a:lnTo>
                    <a:pt x="74" y="85"/>
                  </a:lnTo>
                  <a:lnTo>
                    <a:pt x="92" y="94"/>
                  </a:lnTo>
                  <a:lnTo>
                    <a:pt x="114" y="106"/>
                  </a:lnTo>
                  <a:lnTo>
                    <a:pt x="136" y="116"/>
                  </a:lnTo>
                  <a:lnTo>
                    <a:pt x="150" y="125"/>
                  </a:lnTo>
                  <a:lnTo>
                    <a:pt x="167" y="137"/>
                  </a:lnTo>
                  <a:lnTo>
                    <a:pt x="185" y="151"/>
                  </a:lnTo>
                  <a:lnTo>
                    <a:pt x="202" y="165"/>
                  </a:lnTo>
                  <a:lnTo>
                    <a:pt x="214" y="176"/>
                  </a:lnTo>
                  <a:lnTo>
                    <a:pt x="221" y="183"/>
                  </a:lnTo>
                  <a:lnTo>
                    <a:pt x="221" y="113"/>
                  </a:lnTo>
                  <a:lnTo>
                    <a:pt x="207" y="96"/>
                  </a:lnTo>
                  <a:lnTo>
                    <a:pt x="179" y="71"/>
                  </a:lnTo>
                  <a:lnTo>
                    <a:pt x="147" y="47"/>
                  </a:lnTo>
                  <a:lnTo>
                    <a:pt x="118" y="33"/>
                  </a:lnTo>
                  <a:lnTo>
                    <a:pt x="85" y="16"/>
                  </a:lnTo>
                  <a:lnTo>
                    <a:pt x="51" y="5"/>
                  </a:lnTo>
                  <a:lnTo>
                    <a:pt x="28" y="1"/>
                  </a:lnTo>
                  <a:lnTo>
                    <a:pt x="0" y="0"/>
                  </a:lnTo>
                </a:path>
              </a:pathLst>
            </a:cu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480" name="Freeform 14"/>
            <p:cNvSpPr>
              <a:spLocks/>
            </p:cNvSpPr>
            <p:nvPr/>
          </p:nvSpPr>
          <p:spPr bwMode="auto">
            <a:xfrm>
              <a:off x="1359" y="1404"/>
              <a:ext cx="625" cy="562"/>
            </a:xfrm>
            <a:custGeom>
              <a:avLst/>
              <a:gdLst>
                <a:gd name="T0" fmla="*/ 34 w 625"/>
                <a:gd name="T1" fmla="*/ 0 h 562"/>
                <a:gd name="T2" fmla="*/ 72 w 625"/>
                <a:gd name="T3" fmla="*/ 0 h 562"/>
                <a:gd name="T4" fmla="*/ 110 w 625"/>
                <a:gd name="T5" fmla="*/ 4 h 562"/>
                <a:gd name="T6" fmla="*/ 146 w 625"/>
                <a:gd name="T7" fmla="*/ 14 h 562"/>
                <a:gd name="T8" fmla="*/ 188 w 625"/>
                <a:gd name="T9" fmla="*/ 31 h 562"/>
                <a:gd name="T10" fmla="*/ 228 w 625"/>
                <a:gd name="T11" fmla="*/ 53 h 562"/>
                <a:gd name="T12" fmla="*/ 270 w 625"/>
                <a:gd name="T13" fmla="*/ 84 h 562"/>
                <a:gd name="T14" fmla="*/ 308 w 625"/>
                <a:gd name="T15" fmla="*/ 116 h 562"/>
                <a:gd name="T16" fmla="*/ 343 w 625"/>
                <a:gd name="T17" fmla="*/ 148 h 562"/>
                <a:gd name="T18" fmla="*/ 380 w 625"/>
                <a:gd name="T19" fmla="*/ 185 h 562"/>
                <a:gd name="T20" fmla="*/ 414 w 625"/>
                <a:gd name="T21" fmla="*/ 226 h 562"/>
                <a:gd name="T22" fmla="*/ 447 w 625"/>
                <a:gd name="T23" fmla="*/ 273 h 562"/>
                <a:gd name="T24" fmla="*/ 474 w 625"/>
                <a:gd name="T25" fmla="*/ 320 h 562"/>
                <a:gd name="T26" fmla="*/ 492 w 625"/>
                <a:gd name="T27" fmla="*/ 363 h 562"/>
                <a:gd name="T28" fmla="*/ 605 w 625"/>
                <a:gd name="T29" fmla="*/ 349 h 562"/>
                <a:gd name="T30" fmla="*/ 567 w 625"/>
                <a:gd name="T31" fmla="*/ 379 h 562"/>
                <a:gd name="T32" fmla="*/ 540 w 625"/>
                <a:gd name="T33" fmla="*/ 404 h 562"/>
                <a:gd name="T34" fmla="*/ 518 w 625"/>
                <a:gd name="T35" fmla="*/ 430 h 562"/>
                <a:gd name="T36" fmla="*/ 496 w 625"/>
                <a:gd name="T37" fmla="*/ 461 h 562"/>
                <a:gd name="T38" fmla="*/ 471 w 625"/>
                <a:gd name="T39" fmla="*/ 502 h 562"/>
                <a:gd name="T40" fmla="*/ 447 w 625"/>
                <a:gd name="T41" fmla="*/ 543 h 562"/>
                <a:gd name="T42" fmla="*/ 426 w 625"/>
                <a:gd name="T43" fmla="*/ 553 h 562"/>
                <a:gd name="T44" fmla="*/ 405 w 625"/>
                <a:gd name="T45" fmla="*/ 534 h 562"/>
                <a:gd name="T46" fmla="*/ 379 w 625"/>
                <a:gd name="T47" fmla="*/ 515 h 562"/>
                <a:gd name="T48" fmla="*/ 355 w 625"/>
                <a:gd name="T49" fmla="*/ 501 h 562"/>
                <a:gd name="T50" fmla="*/ 328 w 625"/>
                <a:gd name="T51" fmla="*/ 488 h 562"/>
                <a:gd name="T52" fmla="*/ 300 w 625"/>
                <a:gd name="T53" fmla="*/ 475 h 562"/>
                <a:gd name="T54" fmla="*/ 273 w 625"/>
                <a:gd name="T55" fmla="*/ 464 h 562"/>
                <a:gd name="T56" fmla="*/ 247 w 625"/>
                <a:gd name="T57" fmla="*/ 454 h 562"/>
                <a:gd name="T58" fmla="*/ 213 w 625"/>
                <a:gd name="T59" fmla="*/ 445 h 562"/>
                <a:gd name="T60" fmla="*/ 340 w 625"/>
                <a:gd name="T61" fmla="*/ 369 h 562"/>
                <a:gd name="T62" fmla="*/ 310 w 625"/>
                <a:gd name="T63" fmla="*/ 299 h 562"/>
                <a:gd name="T64" fmla="*/ 287 w 625"/>
                <a:gd name="T65" fmla="*/ 258 h 562"/>
                <a:gd name="T66" fmla="*/ 254 w 625"/>
                <a:gd name="T67" fmla="*/ 203 h 562"/>
                <a:gd name="T68" fmla="*/ 226 w 625"/>
                <a:gd name="T69" fmla="*/ 160 h 562"/>
                <a:gd name="T70" fmla="*/ 203 w 625"/>
                <a:gd name="T71" fmla="*/ 128 h 562"/>
                <a:gd name="T72" fmla="*/ 175 w 625"/>
                <a:gd name="T73" fmla="*/ 96 h 562"/>
                <a:gd name="T74" fmla="*/ 145 w 625"/>
                <a:gd name="T75" fmla="*/ 69 h 562"/>
                <a:gd name="T76" fmla="*/ 110 w 625"/>
                <a:gd name="T77" fmla="*/ 47 h 562"/>
                <a:gd name="T78" fmla="*/ 73 w 625"/>
                <a:gd name="T79" fmla="*/ 31 h 562"/>
                <a:gd name="T80" fmla="*/ 33 w 625"/>
                <a:gd name="T81" fmla="*/ 16 h 56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25" h="562">
                  <a:moveTo>
                    <a:pt x="0" y="4"/>
                  </a:moveTo>
                  <a:lnTo>
                    <a:pt x="34" y="0"/>
                  </a:lnTo>
                  <a:lnTo>
                    <a:pt x="51" y="0"/>
                  </a:lnTo>
                  <a:lnTo>
                    <a:pt x="72" y="0"/>
                  </a:lnTo>
                  <a:lnTo>
                    <a:pt x="91" y="2"/>
                  </a:lnTo>
                  <a:lnTo>
                    <a:pt x="110" y="4"/>
                  </a:lnTo>
                  <a:lnTo>
                    <a:pt x="129" y="8"/>
                  </a:lnTo>
                  <a:lnTo>
                    <a:pt x="146" y="14"/>
                  </a:lnTo>
                  <a:lnTo>
                    <a:pt x="166" y="20"/>
                  </a:lnTo>
                  <a:lnTo>
                    <a:pt x="188" y="31"/>
                  </a:lnTo>
                  <a:lnTo>
                    <a:pt x="209" y="43"/>
                  </a:lnTo>
                  <a:lnTo>
                    <a:pt x="228" y="53"/>
                  </a:lnTo>
                  <a:lnTo>
                    <a:pt x="250" y="67"/>
                  </a:lnTo>
                  <a:lnTo>
                    <a:pt x="270" y="84"/>
                  </a:lnTo>
                  <a:lnTo>
                    <a:pt x="291" y="100"/>
                  </a:lnTo>
                  <a:lnTo>
                    <a:pt x="308" y="116"/>
                  </a:lnTo>
                  <a:lnTo>
                    <a:pt x="327" y="132"/>
                  </a:lnTo>
                  <a:lnTo>
                    <a:pt x="343" y="148"/>
                  </a:lnTo>
                  <a:lnTo>
                    <a:pt x="361" y="167"/>
                  </a:lnTo>
                  <a:lnTo>
                    <a:pt x="380" y="185"/>
                  </a:lnTo>
                  <a:lnTo>
                    <a:pt x="398" y="207"/>
                  </a:lnTo>
                  <a:lnTo>
                    <a:pt x="414" y="226"/>
                  </a:lnTo>
                  <a:lnTo>
                    <a:pt x="431" y="250"/>
                  </a:lnTo>
                  <a:lnTo>
                    <a:pt x="447" y="273"/>
                  </a:lnTo>
                  <a:lnTo>
                    <a:pt x="461" y="295"/>
                  </a:lnTo>
                  <a:lnTo>
                    <a:pt x="474" y="320"/>
                  </a:lnTo>
                  <a:lnTo>
                    <a:pt x="484" y="341"/>
                  </a:lnTo>
                  <a:lnTo>
                    <a:pt x="492" y="363"/>
                  </a:lnTo>
                  <a:lnTo>
                    <a:pt x="624" y="333"/>
                  </a:lnTo>
                  <a:lnTo>
                    <a:pt x="605" y="349"/>
                  </a:lnTo>
                  <a:lnTo>
                    <a:pt x="584" y="365"/>
                  </a:lnTo>
                  <a:lnTo>
                    <a:pt x="567" y="379"/>
                  </a:lnTo>
                  <a:lnTo>
                    <a:pt x="554" y="390"/>
                  </a:lnTo>
                  <a:lnTo>
                    <a:pt x="540" y="404"/>
                  </a:lnTo>
                  <a:lnTo>
                    <a:pt x="529" y="416"/>
                  </a:lnTo>
                  <a:lnTo>
                    <a:pt x="518" y="430"/>
                  </a:lnTo>
                  <a:lnTo>
                    <a:pt x="507" y="445"/>
                  </a:lnTo>
                  <a:lnTo>
                    <a:pt x="496" y="461"/>
                  </a:lnTo>
                  <a:lnTo>
                    <a:pt x="483" y="481"/>
                  </a:lnTo>
                  <a:lnTo>
                    <a:pt x="471" y="502"/>
                  </a:lnTo>
                  <a:lnTo>
                    <a:pt x="459" y="520"/>
                  </a:lnTo>
                  <a:lnTo>
                    <a:pt x="447" y="543"/>
                  </a:lnTo>
                  <a:lnTo>
                    <a:pt x="436" y="561"/>
                  </a:lnTo>
                  <a:lnTo>
                    <a:pt x="426" y="553"/>
                  </a:lnTo>
                  <a:lnTo>
                    <a:pt x="416" y="543"/>
                  </a:lnTo>
                  <a:lnTo>
                    <a:pt x="405" y="534"/>
                  </a:lnTo>
                  <a:lnTo>
                    <a:pt x="392" y="524"/>
                  </a:lnTo>
                  <a:lnTo>
                    <a:pt x="379" y="515"/>
                  </a:lnTo>
                  <a:lnTo>
                    <a:pt x="367" y="507"/>
                  </a:lnTo>
                  <a:lnTo>
                    <a:pt x="355" y="501"/>
                  </a:lnTo>
                  <a:lnTo>
                    <a:pt x="342" y="494"/>
                  </a:lnTo>
                  <a:lnTo>
                    <a:pt x="328" y="488"/>
                  </a:lnTo>
                  <a:lnTo>
                    <a:pt x="313" y="481"/>
                  </a:lnTo>
                  <a:lnTo>
                    <a:pt x="300" y="475"/>
                  </a:lnTo>
                  <a:lnTo>
                    <a:pt x="287" y="469"/>
                  </a:lnTo>
                  <a:lnTo>
                    <a:pt x="273" y="464"/>
                  </a:lnTo>
                  <a:lnTo>
                    <a:pt x="260" y="459"/>
                  </a:lnTo>
                  <a:lnTo>
                    <a:pt x="247" y="454"/>
                  </a:lnTo>
                  <a:lnTo>
                    <a:pt x="233" y="449"/>
                  </a:lnTo>
                  <a:lnTo>
                    <a:pt x="213" y="445"/>
                  </a:lnTo>
                  <a:lnTo>
                    <a:pt x="349" y="402"/>
                  </a:lnTo>
                  <a:lnTo>
                    <a:pt x="340" y="369"/>
                  </a:lnTo>
                  <a:lnTo>
                    <a:pt x="329" y="345"/>
                  </a:lnTo>
                  <a:lnTo>
                    <a:pt x="310" y="299"/>
                  </a:lnTo>
                  <a:lnTo>
                    <a:pt x="299" y="279"/>
                  </a:lnTo>
                  <a:lnTo>
                    <a:pt x="287" y="258"/>
                  </a:lnTo>
                  <a:lnTo>
                    <a:pt x="267" y="224"/>
                  </a:lnTo>
                  <a:lnTo>
                    <a:pt x="254" y="203"/>
                  </a:lnTo>
                  <a:lnTo>
                    <a:pt x="239" y="179"/>
                  </a:lnTo>
                  <a:lnTo>
                    <a:pt x="226" y="160"/>
                  </a:lnTo>
                  <a:lnTo>
                    <a:pt x="214" y="144"/>
                  </a:lnTo>
                  <a:lnTo>
                    <a:pt x="203" y="128"/>
                  </a:lnTo>
                  <a:lnTo>
                    <a:pt x="189" y="112"/>
                  </a:lnTo>
                  <a:lnTo>
                    <a:pt x="175" y="96"/>
                  </a:lnTo>
                  <a:lnTo>
                    <a:pt x="160" y="84"/>
                  </a:lnTo>
                  <a:lnTo>
                    <a:pt x="145" y="69"/>
                  </a:lnTo>
                  <a:lnTo>
                    <a:pt x="127" y="57"/>
                  </a:lnTo>
                  <a:lnTo>
                    <a:pt x="110" y="47"/>
                  </a:lnTo>
                  <a:lnTo>
                    <a:pt x="91" y="39"/>
                  </a:lnTo>
                  <a:lnTo>
                    <a:pt x="73" y="31"/>
                  </a:lnTo>
                  <a:lnTo>
                    <a:pt x="53" y="22"/>
                  </a:lnTo>
                  <a:lnTo>
                    <a:pt x="33" y="16"/>
                  </a:lnTo>
                  <a:lnTo>
                    <a:pt x="0" y="4"/>
                  </a:lnTo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6500605" y="2544763"/>
            <a:ext cx="653801" cy="879277"/>
            <a:chOff x="4825" y="1889"/>
            <a:chExt cx="569" cy="633"/>
          </a:xfrm>
        </p:grpSpPr>
        <p:sp>
          <p:nvSpPr>
            <p:cNvPr id="473" name="Freeform 16"/>
            <p:cNvSpPr>
              <a:spLocks/>
            </p:cNvSpPr>
            <p:nvPr/>
          </p:nvSpPr>
          <p:spPr bwMode="auto">
            <a:xfrm>
              <a:off x="4827" y="1890"/>
              <a:ext cx="329" cy="417"/>
            </a:xfrm>
            <a:custGeom>
              <a:avLst/>
              <a:gdLst>
                <a:gd name="T0" fmla="*/ 0 w 329"/>
                <a:gd name="T1" fmla="*/ 0 h 417"/>
                <a:gd name="T2" fmla="*/ 0 w 329"/>
                <a:gd name="T3" fmla="*/ 31 h 417"/>
                <a:gd name="T4" fmla="*/ 24 w 329"/>
                <a:gd name="T5" fmla="*/ 39 h 417"/>
                <a:gd name="T6" fmla="*/ 45 w 329"/>
                <a:gd name="T7" fmla="*/ 49 h 417"/>
                <a:gd name="T8" fmla="*/ 65 w 329"/>
                <a:gd name="T9" fmla="*/ 61 h 417"/>
                <a:gd name="T10" fmla="*/ 86 w 329"/>
                <a:gd name="T11" fmla="*/ 74 h 417"/>
                <a:gd name="T12" fmla="*/ 103 w 329"/>
                <a:gd name="T13" fmla="*/ 86 h 417"/>
                <a:gd name="T14" fmla="*/ 117 w 329"/>
                <a:gd name="T15" fmla="*/ 98 h 417"/>
                <a:gd name="T16" fmla="*/ 131 w 329"/>
                <a:gd name="T17" fmla="*/ 110 h 417"/>
                <a:gd name="T18" fmla="*/ 146 w 329"/>
                <a:gd name="T19" fmla="*/ 124 h 417"/>
                <a:gd name="T20" fmla="*/ 160 w 329"/>
                <a:gd name="T21" fmla="*/ 141 h 417"/>
                <a:gd name="T22" fmla="*/ 175 w 329"/>
                <a:gd name="T23" fmla="*/ 161 h 417"/>
                <a:gd name="T24" fmla="*/ 187 w 329"/>
                <a:gd name="T25" fmla="*/ 180 h 417"/>
                <a:gd name="T26" fmla="*/ 200 w 329"/>
                <a:gd name="T27" fmla="*/ 198 h 417"/>
                <a:gd name="T28" fmla="*/ 211 w 329"/>
                <a:gd name="T29" fmla="*/ 219 h 417"/>
                <a:gd name="T30" fmla="*/ 226 w 329"/>
                <a:gd name="T31" fmla="*/ 243 h 417"/>
                <a:gd name="T32" fmla="*/ 241 w 329"/>
                <a:gd name="T33" fmla="*/ 272 h 417"/>
                <a:gd name="T34" fmla="*/ 250 w 329"/>
                <a:gd name="T35" fmla="*/ 292 h 417"/>
                <a:gd name="T36" fmla="*/ 260 w 329"/>
                <a:gd name="T37" fmla="*/ 315 h 417"/>
                <a:gd name="T38" fmla="*/ 269 w 329"/>
                <a:gd name="T39" fmla="*/ 336 h 417"/>
                <a:gd name="T40" fmla="*/ 277 w 329"/>
                <a:gd name="T41" fmla="*/ 357 h 417"/>
                <a:gd name="T42" fmla="*/ 287 w 329"/>
                <a:gd name="T43" fmla="*/ 389 h 417"/>
                <a:gd name="T44" fmla="*/ 294 w 329"/>
                <a:gd name="T45" fmla="*/ 416 h 417"/>
                <a:gd name="T46" fmla="*/ 328 w 329"/>
                <a:gd name="T47" fmla="*/ 408 h 417"/>
                <a:gd name="T48" fmla="*/ 317 w 329"/>
                <a:gd name="T49" fmla="*/ 363 h 417"/>
                <a:gd name="T50" fmla="*/ 300 w 329"/>
                <a:gd name="T51" fmla="*/ 315 h 417"/>
                <a:gd name="T52" fmla="*/ 282 w 329"/>
                <a:gd name="T53" fmla="*/ 274 h 417"/>
                <a:gd name="T54" fmla="*/ 260 w 329"/>
                <a:gd name="T55" fmla="*/ 231 h 417"/>
                <a:gd name="T56" fmla="*/ 229 w 329"/>
                <a:gd name="T57" fmla="*/ 169 h 417"/>
                <a:gd name="T58" fmla="*/ 195 w 329"/>
                <a:gd name="T59" fmla="*/ 118 h 417"/>
                <a:gd name="T60" fmla="*/ 158 w 329"/>
                <a:gd name="T61" fmla="*/ 74 h 417"/>
                <a:gd name="T62" fmla="*/ 127 w 329"/>
                <a:gd name="T63" fmla="*/ 47 h 417"/>
                <a:gd name="T64" fmla="*/ 87 w 329"/>
                <a:gd name="T65" fmla="*/ 20 h 417"/>
                <a:gd name="T66" fmla="*/ 54 w 329"/>
                <a:gd name="T67" fmla="*/ 10 h 417"/>
                <a:gd name="T68" fmla="*/ 0 w 329"/>
                <a:gd name="T69" fmla="*/ 0 h 41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29" h="417">
                  <a:moveTo>
                    <a:pt x="0" y="0"/>
                  </a:moveTo>
                  <a:lnTo>
                    <a:pt x="0" y="31"/>
                  </a:lnTo>
                  <a:lnTo>
                    <a:pt x="24" y="39"/>
                  </a:lnTo>
                  <a:lnTo>
                    <a:pt x="45" y="49"/>
                  </a:lnTo>
                  <a:lnTo>
                    <a:pt x="65" y="61"/>
                  </a:lnTo>
                  <a:lnTo>
                    <a:pt x="86" y="74"/>
                  </a:lnTo>
                  <a:lnTo>
                    <a:pt x="103" y="86"/>
                  </a:lnTo>
                  <a:lnTo>
                    <a:pt x="117" y="98"/>
                  </a:lnTo>
                  <a:lnTo>
                    <a:pt x="131" y="110"/>
                  </a:lnTo>
                  <a:lnTo>
                    <a:pt x="146" y="124"/>
                  </a:lnTo>
                  <a:lnTo>
                    <a:pt x="160" y="141"/>
                  </a:lnTo>
                  <a:lnTo>
                    <a:pt x="175" y="161"/>
                  </a:lnTo>
                  <a:lnTo>
                    <a:pt x="187" y="180"/>
                  </a:lnTo>
                  <a:lnTo>
                    <a:pt x="200" y="198"/>
                  </a:lnTo>
                  <a:lnTo>
                    <a:pt x="211" y="219"/>
                  </a:lnTo>
                  <a:lnTo>
                    <a:pt x="226" y="243"/>
                  </a:lnTo>
                  <a:lnTo>
                    <a:pt x="241" y="272"/>
                  </a:lnTo>
                  <a:lnTo>
                    <a:pt x="250" y="292"/>
                  </a:lnTo>
                  <a:lnTo>
                    <a:pt x="260" y="315"/>
                  </a:lnTo>
                  <a:lnTo>
                    <a:pt x="269" y="336"/>
                  </a:lnTo>
                  <a:lnTo>
                    <a:pt x="277" y="357"/>
                  </a:lnTo>
                  <a:lnTo>
                    <a:pt x="287" y="389"/>
                  </a:lnTo>
                  <a:lnTo>
                    <a:pt x="294" y="416"/>
                  </a:lnTo>
                  <a:lnTo>
                    <a:pt x="328" y="408"/>
                  </a:lnTo>
                  <a:lnTo>
                    <a:pt x="317" y="363"/>
                  </a:lnTo>
                  <a:lnTo>
                    <a:pt x="300" y="315"/>
                  </a:lnTo>
                  <a:lnTo>
                    <a:pt x="282" y="274"/>
                  </a:lnTo>
                  <a:lnTo>
                    <a:pt x="260" y="231"/>
                  </a:lnTo>
                  <a:lnTo>
                    <a:pt x="229" y="169"/>
                  </a:lnTo>
                  <a:lnTo>
                    <a:pt x="195" y="118"/>
                  </a:lnTo>
                  <a:lnTo>
                    <a:pt x="158" y="74"/>
                  </a:lnTo>
                  <a:lnTo>
                    <a:pt x="127" y="47"/>
                  </a:lnTo>
                  <a:lnTo>
                    <a:pt x="87" y="20"/>
                  </a:lnTo>
                  <a:lnTo>
                    <a:pt x="54" y="10"/>
                  </a:lnTo>
                  <a:lnTo>
                    <a:pt x="0" y="0"/>
                  </a:lnTo>
                </a:path>
              </a:pathLst>
            </a:cu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474" name="Freeform 17"/>
            <p:cNvSpPr>
              <a:spLocks/>
            </p:cNvSpPr>
            <p:nvPr/>
          </p:nvSpPr>
          <p:spPr bwMode="auto">
            <a:xfrm>
              <a:off x="5226" y="2228"/>
              <a:ext cx="168" cy="294"/>
            </a:xfrm>
            <a:custGeom>
              <a:avLst/>
              <a:gdLst>
                <a:gd name="T0" fmla="*/ 0 w 168"/>
                <a:gd name="T1" fmla="*/ 226 h 294"/>
                <a:gd name="T2" fmla="*/ 0 w 168"/>
                <a:gd name="T3" fmla="*/ 293 h 294"/>
                <a:gd name="T4" fmla="*/ 7 w 168"/>
                <a:gd name="T5" fmla="*/ 276 h 294"/>
                <a:gd name="T6" fmla="*/ 14 w 168"/>
                <a:gd name="T7" fmla="*/ 259 h 294"/>
                <a:gd name="T8" fmla="*/ 24 w 168"/>
                <a:gd name="T9" fmla="*/ 241 h 294"/>
                <a:gd name="T10" fmla="*/ 36 w 168"/>
                <a:gd name="T11" fmla="*/ 219 h 294"/>
                <a:gd name="T12" fmla="*/ 48 w 168"/>
                <a:gd name="T13" fmla="*/ 196 h 294"/>
                <a:gd name="T14" fmla="*/ 60 w 168"/>
                <a:gd name="T15" fmla="*/ 175 h 294"/>
                <a:gd name="T16" fmla="*/ 72 w 168"/>
                <a:gd name="T17" fmla="*/ 157 h 294"/>
                <a:gd name="T18" fmla="*/ 82 w 168"/>
                <a:gd name="T19" fmla="*/ 140 h 294"/>
                <a:gd name="T20" fmla="*/ 93 w 168"/>
                <a:gd name="T21" fmla="*/ 126 h 294"/>
                <a:gd name="T22" fmla="*/ 104 w 168"/>
                <a:gd name="T23" fmla="*/ 111 h 294"/>
                <a:gd name="T24" fmla="*/ 118 w 168"/>
                <a:gd name="T25" fmla="*/ 95 h 294"/>
                <a:gd name="T26" fmla="*/ 131 w 168"/>
                <a:gd name="T27" fmla="*/ 83 h 294"/>
                <a:gd name="T28" fmla="*/ 143 w 168"/>
                <a:gd name="T29" fmla="*/ 72 h 294"/>
                <a:gd name="T30" fmla="*/ 157 w 168"/>
                <a:gd name="T31" fmla="*/ 60 h 294"/>
                <a:gd name="T32" fmla="*/ 167 w 168"/>
                <a:gd name="T33" fmla="*/ 51 h 294"/>
                <a:gd name="T34" fmla="*/ 167 w 168"/>
                <a:gd name="T35" fmla="*/ 0 h 294"/>
                <a:gd name="T36" fmla="*/ 149 w 168"/>
                <a:gd name="T37" fmla="*/ 10 h 294"/>
                <a:gd name="T38" fmla="*/ 122 w 168"/>
                <a:gd name="T39" fmla="*/ 33 h 294"/>
                <a:gd name="T40" fmla="*/ 88 w 168"/>
                <a:gd name="T41" fmla="*/ 62 h 294"/>
                <a:gd name="T42" fmla="*/ 63 w 168"/>
                <a:gd name="T43" fmla="*/ 93 h 294"/>
                <a:gd name="T44" fmla="*/ 39 w 168"/>
                <a:gd name="T45" fmla="*/ 138 h 294"/>
                <a:gd name="T46" fmla="*/ 17 w 168"/>
                <a:gd name="T47" fmla="*/ 175 h 294"/>
                <a:gd name="T48" fmla="*/ 0 w 168"/>
                <a:gd name="T49" fmla="*/ 210 h 294"/>
                <a:gd name="T50" fmla="*/ 0 w 168"/>
                <a:gd name="T51" fmla="*/ 292 h 294"/>
                <a:gd name="T52" fmla="*/ 0 w 168"/>
                <a:gd name="T53" fmla="*/ 291 h 294"/>
                <a:gd name="T54" fmla="*/ 0 w 168"/>
                <a:gd name="T55" fmla="*/ 226 h 29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68" h="294">
                  <a:moveTo>
                    <a:pt x="0" y="226"/>
                  </a:moveTo>
                  <a:lnTo>
                    <a:pt x="0" y="293"/>
                  </a:lnTo>
                  <a:lnTo>
                    <a:pt x="7" y="276"/>
                  </a:lnTo>
                  <a:lnTo>
                    <a:pt x="14" y="259"/>
                  </a:lnTo>
                  <a:lnTo>
                    <a:pt x="24" y="241"/>
                  </a:lnTo>
                  <a:lnTo>
                    <a:pt x="36" y="219"/>
                  </a:lnTo>
                  <a:lnTo>
                    <a:pt x="48" y="196"/>
                  </a:lnTo>
                  <a:lnTo>
                    <a:pt x="60" y="175"/>
                  </a:lnTo>
                  <a:lnTo>
                    <a:pt x="72" y="157"/>
                  </a:lnTo>
                  <a:lnTo>
                    <a:pt x="82" y="140"/>
                  </a:lnTo>
                  <a:lnTo>
                    <a:pt x="93" y="126"/>
                  </a:lnTo>
                  <a:lnTo>
                    <a:pt x="104" y="111"/>
                  </a:lnTo>
                  <a:lnTo>
                    <a:pt x="118" y="95"/>
                  </a:lnTo>
                  <a:lnTo>
                    <a:pt x="131" y="83"/>
                  </a:lnTo>
                  <a:lnTo>
                    <a:pt x="143" y="72"/>
                  </a:lnTo>
                  <a:lnTo>
                    <a:pt x="157" y="60"/>
                  </a:lnTo>
                  <a:lnTo>
                    <a:pt x="167" y="51"/>
                  </a:lnTo>
                  <a:lnTo>
                    <a:pt x="167" y="0"/>
                  </a:lnTo>
                  <a:lnTo>
                    <a:pt x="149" y="10"/>
                  </a:lnTo>
                  <a:lnTo>
                    <a:pt x="122" y="33"/>
                  </a:lnTo>
                  <a:lnTo>
                    <a:pt x="88" y="62"/>
                  </a:lnTo>
                  <a:lnTo>
                    <a:pt x="63" y="93"/>
                  </a:lnTo>
                  <a:lnTo>
                    <a:pt x="39" y="138"/>
                  </a:lnTo>
                  <a:lnTo>
                    <a:pt x="17" y="175"/>
                  </a:lnTo>
                  <a:lnTo>
                    <a:pt x="0" y="210"/>
                  </a:lnTo>
                  <a:lnTo>
                    <a:pt x="0" y="292"/>
                  </a:lnTo>
                  <a:lnTo>
                    <a:pt x="0" y="291"/>
                  </a:lnTo>
                  <a:lnTo>
                    <a:pt x="0" y="226"/>
                  </a:lnTo>
                </a:path>
              </a:pathLst>
            </a:cu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475" name="Freeform 18"/>
            <p:cNvSpPr>
              <a:spLocks/>
            </p:cNvSpPr>
            <p:nvPr/>
          </p:nvSpPr>
          <p:spPr bwMode="auto">
            <a:xfrm>
              <a:off x="5021" y="2336"/>
              <a:ext cx="205" cy="185"/>
            </a:xfrm>
            <a:custGeom>
              <a:avLst/>
              <a:gdLst>
                <a:gd name="T0" fmla="*/ 0 w 205"/>
                <a:gd name="T1" fmla="*/ 0 h 185"/>
                <a:gd name="T2" fmla="*/ 0 w 205"/>
                <a:gd name="T3" fmla="*/ 57 h 185"/>
                <a:gd name="T4" fmla="*/ 13 w 205"/>
                <a:gd name="T5" fmla="*/ 62 h 185"/>
                <a:gd name="T6" fmla="*/ 27 w 205"/>
                <a:gd name="T7" fmla="*/ 66 h 185"/>
                <a:gd name="T8" fmla="*/ 39 w 205"/>
                <a:gd name="T9" fmla="*/ 72 h 185"/>
                <a:gd name="T10" fmla="*/ 53 w 205"/>
                <a:gd name="T11" fmla="*/ 78 h 185"/>
                <a:gd name="T12" fmla="*/ 68 w 205"/>
                <a:gd name="T13" fmla="*/ 86 h 185"/>
                <a:gd name="T14" fmla="*/ 85 w 205"/>
                <a:gd name="T15" fmla="*/ 94 h 185"/>
                <a:gd name="T16" fmla="*/ 105 w 205"/>
                <a:gd name="T17" fmla="*/ 106 h 185"/>
                <a:gd name="T18" fmla="*/ 125 w 205"/>
                <a:gd name="T19" fmla="*/ 117 h 185"/>
                <a:gd name="T20" fmla="*/ 138 w 205"/>
                <a:gd name="T21" fmla="*/ 126 h 185"/>
                <a:gd name="T22" fmla="*/ 154 w 205"/>
                <a:gd name="T23" fmla="*/ 138 h 185"/>
                <a:gd name="T24" fmla="*/ 171 w 205"/>
                <a:gd name="T25" fmla="*/ 152 h 185"/>
                <a:gd name="T26" fmla="*/ 186 w 205"/>
                <a:gd name="T27" fmla="*/ 166 h 185"/>
                <a:gd name="T28" fmla="*/ 197 w 205"/>
                <a:gd name="T29" fmla="*/ 177 h 185"/>
                <a:gd name="T30" fmla="*/ 204 w 205"/>
                <a:gd name="T31" fmla="*/ 184 h 185"/>
                <a:gd name="T32" fmla="*/ 204 w 205"/>
                <a:gd name="T33" fmla="*/ 114 h 185"/>
                <a:gd name="T34" fmla="*/ 191 w 205"/>
                <a:gd name="T35" fmla="*/ 96 h 185"/>
                <a:gd name="T36" fmla="*/ 166 w 205"/>
                <a:gd name="T37" fmla="*/ 72 h 185"/>
                <a:gd name="T38" fmla="*/ 136 w 205"/>
                <a:gd name="T39" fmla="*/ 47 h 185"/>
                <a:gd name="T40" fmla="*/ 109 w 205"/>
                <a:gd name="T41" fmla="*/ 33 h 185"/>
                <a:gd name="T42" fmla="*/ 78 w 205"/>
                <a:gd name="T43" fmla="*/ 16 h 185"/>
                <a:gd name="T44" fmla="*/ 47 w 205"/>
                <a:gd name="T45" fmla="*/ 5 h 185"/>
                <a:gd name="T46" fmla="*/ 26 w 205"/>
                <a:gd name="T47" fmla="*/ 1 h 185"/>
                <a:gd name="T48" fmla="*/ 0 w 205"/>
                <a:gd name="T49" fmla="*/ 0 h 18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05" h="185">
                  <a:moveTo>
                    <a:pt x="0" y="0"/>
                  </a:moveTo>
                  <a:lnTo>
                    <a:pt x="0" y="57"/>
                  </a:lnTo>
                  <a:lnTo>
                    <a:pt x="13" y="62"/>
                  </a:lnTo>
                  <a:lnTo>
                    <a:pt x="27" y="66"/>
                  </a:lnTo>
                  <a:lnTo>
                    <a:pt x="39" y="72"/>
                  </a:lnTo>
                  <a:lnTo>
                    <a:pt x="53" y="78"/>
                  </a:lnTo>
                  <a:lnTo>
                    <a:pt x="68" y="86"/>
                  </a:lnTo>
                  <a:lnTo>
                    <a:pt x="85" y="94"/>
                  </a:lnTo>
                  <a:lnTo>
                    <a:pt x="105" y="106"/>
                  </a:lnTo>
                  <a:lnTo>
                    <a:pt x="125" y="117"/>
                  </a:lnTo>
                  <a:lnTo>
                    <a:pt x="138" y="126"/>
                  </a:lnTo>
                  <a:lnTo>
                    <a:pt x="154" y="138"/>
                  </a:lnTo>
                  <a:lnTo>
                    <a:pt x="171" y="152"/>
                  </a:lnTo>
                  <a:lnTo>
                    <a:pt x="186" y="166"/>
                  </a:lnTo>
                  <a:lnTo>
                    <a:pt x="197" y="177"/>
                  </a:lnTo>
                  <a:lnTo>
                    <a:pt x="204" y="184"/>
                  </a:lnTo>
                  <a:lnTo>
                    <a:pt x="204" y="114"/>
                  </a:lnTo>
                  <a:lnTo>
                    <a:pt x="191" y="96"/>
                  </a:lnTo>
                  <a:lnTo>
                    <a:pt x="166" y="72"/>
                  </a:lnTo>
                  <a:lnTo>
                    <a:pt x="136" y="47"/>
                  </a:lnTo>
                  <a:lnTo>
                    <a:pt x="109" y="33"/>
                  </a:lnTo>
                  <a:lnTo>
                    <a:pt x="78" y="16"/>
                  </a:lnTo>
                  <a:lnTo>
                    <a:pt x="47" y="5"/>
                  </a:lnTo>
                  <a:lnTo>
                    <a:pt x="26" y="1"/>
                  </a:lnTo>
                  <a:lnTo>
                    <a:pt x="0" y="0"/>
                  </a:lnTo>
                </a:path>
              </a:pathLst>
            </a:cu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476" name="Freeform 19"/>
            <p:cNvSpPr>
              <a:spLocks/>
            </p:cNvSpPr>
            <p:nvPr/>
          </p:nvSpPr>
          <p:spPr bwMode="auto">
            <a:xfrm>
              <a:off x="4825" y="1889"/>
              <a:ext cx="569" cy="564"/>
            </a:xfrm>
            <a:custGeom>
              <a:avLst/>
              <a:gdLst>
                <a:gd name="T0" fmla="*/ 31 w 569"/>
                <a:gd name="T1" fmla="*/ 0 h 564"/>
                <a:gd name="T2" fmla="*/ 65 w 569"/>
                <a:gd name="T3" fmla="*/ 0 h 564"/>
                <a:gd name="T4" fmla="*/ 100 w 569"/>
                <a:gd name="T5" fmla="*/ 4 h 564"/>
                <a:gd name="T6" fmla="*/ 133 w 569"/>
                <a:gd name="T7" fmla="*/ 14 h 564"/>
                <a:gd name="T8" fmla="*/ 171 w 569"/>
                <a:gd name="T9" fmla="*/ 31 h 564"/>
                <a:gd name="T10" fmla="*/ 208 w 569"/>
                <a:gd name="T11" fmla="*/ 53 h 564"/>
                <a:gd name="T12" fmla="*/ 246 w 569"/>
                <a:gd name="T13" fmla="*/ 84 h 564"/>
                <a:gd name="T14" fmla="*/ 280 w 569"/>
                <a:gd name="T15" fmla="*/ 116 h 564"/>
                <a:gd name="T16" fmla="*/ 312 w 569"/>
                <a:gd name="T17" fmla="*/ 149 h 564"/>
                <a:gd name="T18" fmla="*/ 346 w 569"/>
                <a:gd name="T19" fmla="*/ 186 h 564"/>
                <a:gd name="T20" fmla="*/ 377 w 569"/>
                <a:gd name="T21" fmla="*/ 227 h 564"/>
                <a:gd name="T22" fmla="*/ 407 w 569"/>
                <a:gd name="T23" fmla="*/ 274 h 564"/>
                <a:gd name="T24" fmla="*/ 431 w 569"/>
                <a:gd name="T25" fmla="*/ 321 h 564"/>
                <a:gd name="T26" fmla="*/ 448 w 569"/>
                <a:gd name="T27" fmla="*/ 364 h 564"/>
                <a:gd name="T28" fmla="*/ 551 w 569"/>
                <a:gd name="T29" fmla="*/ 350 h 564"/>
                <a:gd name="T30" fmla="*/ 516 w 569"/>
                <a:gd name="T31" fmla="*/ 381 h 564"/>
                <a:gd name="T32" fmla="*/ 491 w 569"/>
                <a:gd name="T33" fmla="*/ 405 h 564"/>
                <a:gd name="T34" fmla="*/ 471 w 569"/>
                <a:gd name="T35" fmla="*/ 431 h 564"/>
                <a:gd name="T36" fmla="*/ 451 w 569"/>
                <a:gd name="T37" fmla="*/ 463 h 564"/>
                <a:gd name="T38" fmla="*/ 428 w 569"/>
                <a:gd name="T39" fmla="*/ 504 h 564"/>
                <a:gd name="T40" fmla="*/ 407 w 569"/>
                <a:gd name="T41" fmla="*/ 545 h 564"/>
                <a:gd name="T42" fmla="*/ 388 w 569"/>
                <a:gd name="T43" fmla="*/ 555 h 564"/>
                <a:gd name="T44" fmla="*/ 369 w 569"/>
                <a:gd name="T45" fmla="*/ 536 h 564"/>
                <a:gd name="T46" fmla="*/ 345 w 569"/>
                <a:gd name="T47" fmla="*/ 517 h 564"/>
                <a:gd name="T48" fmla="*/ 323 w 569"/>
                <a:gd name="T49" fmla="*/ 503 h 564"/>
                <a:gd name="T50" fmla="*/ 298 w 569"/>
                <a:gd name="T51" fmla="*/ 489 h 564"/>
                <a:gd name="T52" fmla="*/ 273 w 569"/>
                <a:gd name="T53" fmla="*/ 476 h 564"/>
                <a:gd name="T54" fmla="*/ 249 w 569"/>
                <a:gd name="T55" fmla="*/ 466 h 564"/>
                <a:gd name="T56" fmla="*/ 225 w 569"/>
                <a:gd name="T57" fmla="*/ 456 h 564"/>
                <a:gd name="T58" fmla="*/ 193 w 569"/>
                <a:gd name="T59" fmla="*/ 446 h 564"/>
                <a:gd name="T60" fmla="*/ 309 w 569"/>
                <a:gd name="T61" fmla="*/ 371 h 564"/>
                <a:gd name="T62" fmla="*/ 282 w 569"/>
                <a:gd name="T63" fmla="*/ 300 h 564"/>
                <a:gd name="T64" fmla="*/ 261 w 569"/>
                <a:gd name="T65" fmla="*/ 259 h 564"/>
                <a:gd name="T66" fmla="*/ 231 w 569"/>
                <a:gd name="T67" fmla="*/ 204 h 564"/>
                <a:gd name="T68" fmla="*/ 206 w 569"/>
                <a:gd name="T69" fmla="*/ 161 h 564"/>
                <a:gd name="T70" fmla="*/ 185 w 569"/>
                <a:gd name="T71" fmla="*/ 128 h 564"/>
                <a:gd name="T72" fmla="*/ 159 w 569"/>
                <a:gd name="T73" fmla="*/ 96 h 564"/>
                <a:gd name="T74" fmla="*/ 132 w 569"/>
                <a:gd name="T75" fmla="*/ 70 h 564"/>
                <a:gd name="T76" fmla="*/ 100 w 569"/>
                <a:gd name="T77" fmla="*/ 47 h 564"/>
                <a:gd name="T78" fmla="*/ 66 w 569"/>
                <a:gd name="T79" fmla="*/ 31 h 564"/>
                <a:gd name="T80" fmla="*/ 30 w 569"/>
                <a:gd name="T81" fmla="*/ 16 h 56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69" h="564">
                  <a:moveTo>
                    <a:pt x="0" y="4"/>
                  </a:moveTo>
                  <a:lnTo>
                    <a:pt x="31" y="0"/>
                  </a:lnTo>
                  <a:lnTo>
                    <a:pt x="47" y="0"/>
                  </a:lnTo>
                  <a:lnTo>
                    <a:pt x="65" y="0"/>
                  </a:lnTo>
                  <a:lnTo>
                    <a:pt x="83" y="2"/>
                  </a:lnTo>
                  <a:lnTo>
                    <a:pt x="100" y="4"/>
                  </a:lnTo>
                  <a:lnTo>
                    <a:pt x="118" y="8"/>
                  </a:lnTo>
                  <a:lnTo>
                    <a:pt x="133" y="14"/>
                  </a:lnTo>
                  <a:lnTo>
                    <a:pt x="151" y="20"/>
                  </a:lnTo>
                  <a:lnTo>
                    <a:pt x="171" y="31"/>
                  </a:lnTo>
                  <a:lnTo>
                    <a:pt x="190" y="43"/>
                  </a:lnTo>
                  <a:lnTo>
                    <a:pt x="208" y="53"/>
                  </a:lnTo>
                  <a:lnTo>
                    <a:pt x="227" y="68"/>
                  </a:lnTo>
                  <a:lnTo>
                    <a:pt x="246" y="84"/>
                  </a:lnTo>
                  <a:lnTo>
                    <a:pt x="265" y="100"/>
                  </a:lnTo>
                  <a:lnTo>
                    <a:pt x="280" y="116"/>
                  </a:lnTo>
                  <a:lnTo>
                    <a:pt x="298" y="132"/>
                  </a:lnTo>
                  <a:lnTo>
                    <a:pt x="312" y="149"/>
                  </a:lnTo>
                  <a:lnTo>
                    <a:pt x="329" y="167"/>
                  </a:lnTo>
                  <a:lnTo>
                    <a:pt x="346" y="186"/>
                  </a:lnTo>
                  <a:lnTo>
                    <a:pt x="362" y="208"/>
                  </a:lnTo>
                  <a:lnTo>
                    <a:pt x="377" y="227"/>
                  </a:lnTo>
                  <a:lnTo>
                    <a:pt x="392" y="251"/>
                  </a:lnTo>
                  <a:lnTo>
                    <a:pt x="407" y="274"/>
                  </a:lnTo>
                  <a:lnTo>
                    <a:pt x="420" y="296"/>
                  </a:lnTo>
                  <a:lnTo>
                    <a:pt x="431" y="321"/>
                  </a:lnTo>
                  <a:lnTo>
                    <a:pt x="441" y="342"/>
                  </a:lnTo>
                  <a:lnTo>
                    <a:pt x="448" y="364"/>
                  </a:lnTo>
                  <a:lnTo>
                    <a:pt x="568" y="334"/>
                  </a:lnTo>
                  <a:lnTo>
                    <a:pt x="551" y="350"/>
                  </a:lnTo>
                  <a:lnTo>
                    <a:pt x="531" y="366"/>
                  </a:lnTo>
                  <a:lnTo>
                    <a:pt x="516" y="381"/>
                  </a:lnTo>
                  <a:lnTo>
                    <a:pt x="504" y="392"/>
                  </a:lnTo>
                  <a:lnTo>
                    <a:pt x="491" y="405"/>
                  </a:lnTo>
                  <a:lnTo>
                    <a:pt x="481" y="418"/>
                  </a:lnTo>
                  <a:lnTo>
                    <a:pt x="471" y="431"/>
                  </a:lnTo>
                  <a:lnTo>
                    <a:pt x="461" y="447"/>
                  </a:lnTo>
                  <a:lnTo>
                    <a:pt x="451" y="463"/>
                  </a:lnTo>
                  <a:lnTo>
                    <a:pt x="440" y="482"/>
                  </a:lnTo>
                  <a:lnTo>
                    <a:pt x="428" y="504"/>
                  </a:lnTo>
                  <a:lnTo>
                    <a:pt x="418" y="521"/>
                  </a:lnTo>
                  <a:lnTo>
                    <a:pt x="407" y="545"/>
                  </a:lnTo>
                  <a:lnTo>
                    <a:pt x="397" y="563"/>
                  </a:lnTo>
                  <a:lnTo>
                    <a:pt x="388" y="555"/>
                  </a:lnTo>
                  <a:lnTo>
                    <a:pt x="379" y="545"/>
                  </a:lnTo>
                  <a:lnTo>
                    <a:pt x="369" y="536"/>
                  </a:lnTo>
                  <a:lnTo>
                    <a:pt x="357" y="526"/>
                  </a:lnTo>
                  <a:lnTo>
                    <a:pt x="345" y="517"/>
                  </a:lnTo>
                  <a:lnTo>
                    <a:pt x="334" y="509"/>
                  </a:lnTo>
                  <a:lnTo>
                    <a:pt x="323" y="503"/>
                  </a:lnTo>
                  <a:lnTo>
                    <a:pt x="311" y="495"/>
                  </a:lnTo>
                  <a:lnTo>
                    <a:pt x="298" y="489"/>
                  </a:lnTo>
                  <a:lnTo>
                    <a:pt x="285" y="482"/>
                  </a:lnTo>
                  <a:lnTo>
                    <a:pt x="273" y="476"/>
                  </a:lnTo>
                  <a:lnTo>
                    <a:pt x="261" y="470"/>
                  </a:lnTo>
                  <a:lnTo>
                    <a:pt x="249" y="466"/>
                  </a:lnTo>
                  <a:lnTo>
                    <a:pt x="237" y="461"/>
                  </a:lnTo>
                  <a:lnTo>
                    <a:pt x="225" y="456"/>
                  </a:lnTo>
                  <a:lnTo>
                    <a:pt x="212" y="450"/>
                  </a:lnTo>
                  <a:lnTo>
                    <a:pt x="193" y="446"/>
                  </a:lnTo>
                  <a:lnTo>
                    <a:pt x="318" y="403"/>
                  </a:lnTo>
                  <a:lnTo>
                    <a:pt x="309" y="371"/>
                  </a:lnTo>
                  <a:lnTo>
                    <a:pt x="300" y="346"/>
                  </a:lnTo>
                  <a:lnTo>
                    <a:pt x="282" y="300"/>
                  </a:lnTo>
                  <a:lnTo>
                    <a:pt x="272" y="280"/>
                  </a:lnTo>
                  <a:lnTo>
                    <a:pt x="261" y="259"/>
                  </a:lnTo>
                  <a:lnTo>
                    <a:pt x="243" y="225"/>
                  </a:lnTo>
                  <a:lnTo>
                    <a:pt x="231" y="204"/>
                  </a:lnTo>
                  <a:lnTo>
                    <a:pt x="218" y="179"/>
                  </a:lnTo>
                  <a:lnTo>
                    <a:pt x="206" y="161"/>
                  </a:lnTo>
                  <a:lnTo>
                    <a:pt x="195" y="145"/>
                  </a:lnTo>
                  <a:lnTo>
                    <a:pt x="185" y="128"/>
                  </a:lnTo>
                  <a:lnTo>
                    <a:pt x="172" y="112"/>
                  </a:lnTo>
                  <a:lnTo>
                    <a:pt x="159" y="96"/>
                  </a:lnTo>
                  <a:lnTo>
                    <a:pt x="146" y="84"/>
                  </a:lnTo>
                  <a:lnTo>
                    <a:pt x="132" y="70"/>
                  </a:lnTo>
                  <a:lnTo>
                    <a:pt x="116" y="57"/>
                  </a:lnTo>
                  <a:lnTo>
                    <a:pt x="100" y="47"/>
                  </a:lnTo>
                  <a:lnTo>
                    <a:pt x="83" y="39"/>
                  </a:lnTo>
                  <a:lnTo>
                    <a:pt x="66" y="31"/>
                  </a:lnTo>
                  <a:lnTo>
                    <a:pt x="49" y="23"/>
                  </a:lnTo>
                  <a:lnTo>
                    <a:pt x="30" y="16"/>
                  </a:lnTo>
                  <a:lnTo>
                    <a:pt x="0" y="4"/>
                  </a:lnTo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 rot="3582942">
            <a:off x="4114093" y="1198084"/>
            <a:ext cx="661569" cy="1001514"/>
            <a:chOff x="2777" y="1392"/>
            <a:chExt cx="572" cy="721"/>
          </a:xfrm>
        </p:grpSpPr>
        <p:sp>
          <p:nvSpPr>
            <p:cNvPr id="469" name="Freeform 26"/>
            <p:cNvSpPr>
              <a:spLocks/>
            </p:cNvSpPr>
            <p:nvPr/>
          </p:nvSpPr>
          <p:spPr bwMode="auto">
            <a:xfrm>
              <a:off x="2777" y="1392"/>
              <a:ext cx="571" cy="654"/>
            </a:xfrm>
            <a:custGeom>
              <a:avLst/>
              <a:gdLst>
                <a:gd name="T0" fmla="*/ 33 w 571"/>
                <a:gd name="T1" fmla="*/ 0 h 654"/>
                <a:gd name="T2" fmla="*/ 66 w 571"/>
                <a:gd name="T3" fmla="*/ 0 h 654"/>
                <a:gd name="T4" fmla="*/ 102 w 571"/>
                <a:gd name="T5" fmla="*/ 4 h 654"/>
                <a:gd name="T6" fmla="*/ 135 w 571"/>
                <a:gd name="T7" fmla="*/ 16 h 654"/>
                <a:gd name="T8" fmla="*/ 173 w 571"/>
                <a:gd name="T9" fmla="*/ 35 h 654"/>
                <a:gd name="T10" fmla="*/ 209 w 571"/>
                <a:gd name="T11" fmla="*/ 61 h 654"/>
                <a:gd name="T12" fmla="*/ 248 w 571"/>
                <a:gd name="T13" fmla="*/ 97 h 654"/>
                <a:gd name="T14" fmla="*/ 282 w 571"/>
                <a:gd name="T15" fmla="*/ 135 h 654"/>
                <a:gd name="T16" fmla="*/ 314 w 571"/>
                <a:gd name="T17" fmla="*/ 173 h 654"/>
                <a:gd name="T18" fmla="*/ 348 w 571"/>
                <a:gd name="T19" fmla="*/ 216 h 654"/>
                <a:gd name="T20" fmla="*/ 379 w 571"/>
                <a:gd name="T21" fmla="*/ 264 h 654"/>
                <a:gd name="T22" fmla="*/ 409 w 571"/>
                <a:gd name="T23" fmla="*/ 319 h 654"/>
                <a:gd name="T24" fmla="*/ 434 w 571"/>
                <a:gd name="T25" fmla="*/ 374 h 654"/>
                <a:gd name="T26" fmla="*/ 450 w 571"/>
                <a:gd name="T27" fmla="*/ 425 h 654"/>
                <a:gd name="T28" fmla="*/ 552 w 571"/>
                <a:gd name="T29" fmla="*/ 408 h 654"/>
                <a:gd name="T30" fmla="*/ 520 w 571"/>
                <a:gd name="T31" fmla="*/ 441 h 654"/>
                <a:gd name="T32" fmla="*/ 495 w 571"/>
                <a:gd name="T33" fmla="*/ 474 h 654"/>
                <a:gd name="T34" fmla="*/ 475 w 571"/>
                <a:gd name="T35" fmla="*/ 505 h 654"/>
                <a:gd name="T36" fmla="*/ 454 w 571"/>
                <a:gd name="T37" fmla="*/ 539 h 654"/>
                <a:gd name="T38" fmla="*/ 430 w 571"/>
                <a:gd name="T39" fmla="*/ 585 h 654"/>
                <a:gd name="T40" fmla="*/ 408 w 571"/>
                <a:gd name="T41" fmla="*/ 633 h 654"/>
                <a:gd name="T42" fmla="*/ 390 w 571"/>
                <a:gd name="T43" fmla="*/ 647 h 654"/>
                <a:gd name="T44" fmla="*/ 371 w 571"/>
                <a:gd name="T45" fmla="*/ 625 h 654"/>
                <a:gd name="T46" fmla="*/ 347 w 571"/>
                <a:gd name="T47" fmla="*/ 601 h 654"/>
                <a:gd name="T48" fmla="*/ 325 w 571"/>
                <a:gd name="T49" fmla="*/ 586 h 654"/>
                <a:gd name="T50" fmla="*/ 300 w 571"/>
                <a:gd name="T51" fmla="*/ 571 h 654"/>
                <a:gd name="T52" fmla="*/ 275 w 571"/>
                <a:gd name="T53" fmla="*/ 555 h 654"/>
                <a:gd name="T54" fmla="*/ 250 w 571"/>
                <a:gd name="T55" fmla="*/ 543 h 654"/>
                <a:gd name="T56" fmla="*/ 227 w 571"/>
                <a:gd name="T57" fmla="*/ 531 h 654"/>
                <a:gd name="T58" fmla="*/ 195 w 571"/>
                <a:gd name="T59" fmla="*/ 520 h 654"/>
                <a:gd name="T60" fmla="*/ 311 w 571"/>
                <a:gd name="T61" fmla="*/ 432 h 654"/>
                <a:gd name="T62" fmla="*/ 284 w 571"/>
                <a:gd name="T63" fmla="*/ 350 h 654"/>
                <a:gd name="T64" fmla="*/ 263 w 571"/>
                <a:gd name="T65" fmla="*/ 301 h 654"/>
                <a:gd name="T66" fmla="*/ 233 w 571"/>
                <a:gd name="T67" fmla="*/ 238 h 654"/>
                <a:gd name="T68" fmla="*/ 207 w 571"/>
                <a:gd name="T69" fmla="*/ 195 h 654"/>
                <a:gd name="T70" fmla="*/ 187 w 571"/>
                <a:gd name="T71" fmla="*/ 162 h 654"/>
                <a:gd name="T72" fmla="*/ 159 w 571"/>
                <a:gd name="T73" fmla="*/ 125 h 654"/>
                <a:gd name="T74" fmla="*/ 137 w 571"/>
                <a:gd name="T75" fmla="*/ 99 h 654"/>
                <a:gd name="T76" fmla="*/ 103 w 571"/>
                <a:gd name="T77" fmla="*/ 78 h 654"/>
                <a:gd name="T78" fmla="*/ 68 w 571"/>
                <a:gd name="T79" fmla="*/ 59 h 654"/>
                <a:gd name="T80" fmla="*/ 0 w 571"/>
                <a:gd name="T81" fmla="*/ 49 h 65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71" h="654">
                  <a:moveTo>
                    <a:pt x="0" y="4"/>
                  </a:moveTo>
                  <a:lnTo>
                    <a:pt x="33" y="0"/>
                  </a:lnTo>
                  <a:lnTo>
                    <a:pt x="48" y="0"/>
                  </a:lnTo>
                  <a:lnTo>
                    <a:pt x="66" y="0"/>
                  </a:lnTo>
                  <a:lnTo>
                    <a:pt x="84" y="2"/>
                  </a:lnTo>
                  <a:lnTo>
                    <a:pt x="102" y="4"/>
                  </a:lnTo>
                  <a:lnTo>
                    <a:pt x="119" y="9"/>
                  </a:lnTo>
                  <a:lnTo>
                    <a:pt x="135" y="16"/>
                  </a:lnTo>
                  <a:lnTo>
                    <a:pt x="152" y="24"/>
                  </a:lnTo>
                  <a:lnTo>
                    <a:pt x="173" y="35"/>
                  </a:lnTo>
                  <a:lnTo>
                    <a:pt x="192" y="49"/>
                  </a:lnTo>
                  <a:lnTo>
                    <a:pt x="209" y="61"/>
                  </a:lnTo>
                  <a:lnTo>
                    <a:pt x="229" y="78"/>
                  </a:lnTo>
                  <a:lnTo>
                    <a:pt x="248" y="97"/>
                  </a:lnTo>
                  <a:lnTo>
                    <a:pt x="266" y="116"/>
                  </a:lnTo>
                  <a:lnTo>
                    <a:pt x="282" y="135"/>
                  </a:lnTo>
                  <a:lnTo>
                    <a:pt x="300" y="154"/>
                  </a:lnTo>
                  <a:lnTo>
                    <a:pt x="314" y="173"/>
                  </a:lnTo>
                  <a:lnTo>
                    <a:pt x="331" y="194"/>
                  </a:lnTo>
                  <a:lnTo>
                    <a:pt x="348" y="216"/>
                  </a:lnTo>
                  <a:lnTo>
                    <a:pt x="364" y="243"/>
                  </a:lnTo>
                  <a:lnTo>
                    <a:pt x="379" y="264"/>
                  </a:lnTo>
                  <a:lnTo>
                    <a:pt x="394" y="293"/>
                  </a:lnTo>
                  <a:lnTo>
                    <a:pt x="409" y="319"/>
                  </a:lnTo>
                  <a:lnTo>
                    <a:pt x="422" y="345"/>
                  </a:lnTo>
                  <a:lnTo>
                    <a:pt x="434" y="374"/>
                  </a:lnTo>
                  <a:lnTo>
                    <a:pt x="443" y="398"/>
                  </a:lnTo>
                  <a:lnTo>
                    <a:pt x="450" y="425"/>
                  </a:lnTo>
                  <a:lnTo>
                    <a:pt x="570" y="389"/>
                  </a:lnTo>
                  <a:lnTo>
                    <a:pt x="552" y="408"/>
                  </a:lnTo>
                  <a:lnTo>
                    <a:pt x="537" y="425"/>
                  </a:lnTo>
                  <a:lnTo>
                    <a:pt x="520" y="441"/>
                  </a:lnTo>
                  <a:lnTo>
                    <a:pt x="507" y="458"/>
                  </a:lnTo>
                  <a:lnTo>
                    <a:pt x="495" y="474"/>
                  </a:lnTo>
                  <a:lnTo>
                    <a:pt x="485" y="487"/>
                  </a:lnTo>
                  <a:lnTo>
                    <a:pt x="475" y="505"/>
                  </a:lnTo>
                  <a:lnTo>
                    <a:pt x="465" y="520"/>
                  </a:lnTo>
                  <a:lnTo>
                    <a:pt x="454" y="539"/>
                  </a:lnTo>
                  <a:lnTo>
                    <a:pt x="442" y="562"/>
                  </a:lnTo>
                  <a:lnTo>
                    <a:pt x="430" y="585"/>
                  </a:lnTo>
                  <a:lnTo>
                    <a:pt x="419" y="607"/>
                  </a:lnTo>
                  <a:lnTo>
                    <a:pt x="408" y="633"/>
                  </a:lnTo>
                  <a:lnTo>
                    <a:pt x="399" y="653"/>
                  </a:lnTo>
                  <a:lnTo>
                    <a:pt x="390" y="647"/>
                  </a:lnTo>
                  <a:lnTo>
                    <a:pt x="381" y="634"/>
                  </a:lnTo>
                  <a:lnTo>
                    <a:pt x="371" y="625"/>
                  </a:lnTo>
                  <a:lnTo>
                    <a:pt x="359" y="613"/>
                  </a:lnTo>
                  <a:lnTo>
                    <a:pt x="347" y="601"/>
                  </a:lnTo>
                  <a:lnTo>
                    <a:pt x="336" y="593"/>
                  </a:lnTo>
                  <a:lnTo>
                    <a:pt x="325" y="586"/>
                  </a:lnTo>
                  <a:lnTo>
                    <a:pt x="313" y="577"/>
                  </a:lnTo>
                  <a:lnTo>
                    <a:pt x="300" y="571"/>
                  </a:lnTo>
                  <a:lnTo>
                    <a:pt x="287" y="562"/>
                  </a:lnTo>
                  <a:lnTo>
                    <a:pt x="275" y="555"/>
                  </a:lnTo>
                  <a:lnTo>
                    <a:pt x="263" y="548"/>
                  </a:lnTo>
                  <a:lnTo>
                    <a:pt x="250" y="543"/>
                  </a:lnTo>
                  <a:lnTo>
                    <a:pt x="238" y="537"/>
                  </a:lnTo>
                  <a:lnTo>
                    <a:pt x="227" y="531"/>
                  </a:lnTo>
                  <a:lnTo>
                    <a:pt x="213" y="524"/>
                  </a:lnTo>
                  <a:lnTo>
                    <a:pt x="195" y="520"/>
                  </a:lnTo>
                  <a:lnTo>
                    <a:pt x="320" y="469"/>
                  </a:lnTo>
                  <a:lnTo>
                    <a:pt x="311" y="432"/>
                  </a:lnTo>
                  <a:lnTo>
                    <a:pt x="302" y="403"/>
                  </a:lnTo>
                  <a:lnTo>
                    <a:pt x="284" y="350"/>
                  </a:lnTo>
                  <a:lnTo>
                    <a:pt x="274" y="326"/>
                  </a:lnTo>
                  <a:lnTo>
                    <a:pt x="263" y="301"/>
                  </a:lnTo>
                  <a:lnTo>
                    <a:pt x="245" y="261"/>
                  </a:lnTo>
                  <a:lnTo>
                    <a:pt x="233" y="238"/>
                  </a:lnTo>
                  <a:lnTo>
                    <a:pt x="220" y="213"/>
                  </a:lnTo>
                  <a:lnTo>
                    <a:pt x="207" y="195"/>
                  </a:lnTo>
                  <a:lnTo>
                    <a:pt x="197" y="181"/>
                  </a:lnTo>
                  <a:lnTo>
                    <a:pt x="187" y="162"/>
                  </a:lnTo>
                  <a:lnTo>
                    <a:pt x="174" y="145"/>
                  </a:lnTo>
                  <a:lnTo>
                    <a:pt x="159" y="125"/>
                  </a:lnTo>
                  <a:lnTo>
                    <a:pt x="148" y="111"/>
                  </a:lnTo>
                  <a:lnTo>
                    <a:pt x="137" y="99"/>
                  </a:lnTo>
                  <a:lnTo>
                    <a:pt x="117" y="87"/>
                  </a:lnTo>
                  <a:lnTo>
                    <a:pt x="103" y="78"/>
                  </a:lnTo>
                  <a:lnTo>
                    <a:pt x="84" y="68"/>
                  </a:lnTo>
                  <a:lnTo>
                    <a:pt x="68" y="59"/>
                  </a:lnTo>
                  <a:lnTo>
                    <a:pt x="50" y="54"/>
                  </a:lnTo>
                  <a:lnTo>
                    <a:pt x="0" y="49"/>
                  </a:lnTo>
                  <a:lnTo>
                    <a:pt x="0" y="4"/>
                  </a:lnTo>
                </a:path>
              </a:pathLst>
            </a:cu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470" name="Freeform 27"/>
            <p:cNvSpPr>
              <a:spLocks/>
            </p:cNvSpPr>
            <p:nvPr/>
          </p:nvSpPr>
          <p:spPr bwMode="auto">
            <a:xfrm>
              <a:off x="2971" y="1867"/>
              <a:ext cx="126" cy="108"/>
            </a:xfrm>
            <a:custGeom>
              <a:avLst/>
              <a:gdLst>
                <a:gd name="T0" fmla="*/ 0 w 126"/>
                <a:gd name="T1" fmla="*/ 44 h 108"/>
                <a:gd name="T2" fmla="*/ 0 w 126"/>
                <a:gd name="T3" fmla="*/ 107 h 108"/>
                <a:gd name="T4" fmla="*/ 125 w 126"/>
                <a:gd name="T5" fmla="*/ 58 h 108"/>
                <a:gd name="T6" fmla="*/ 123 w 126"/>
                <a:gd name="T7" fmla="*/ 30 h 108"/>
                <a:gd name="T8" fmla="*/ 115 w 126"/>
                <a:gd name="T9" fmla="*/ 0 h 108"/>
                <a:gd name="T10" fmla="*/ 0 w 126"/>
                <a:gd name="T11" fmla="*/ 44 h 1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6" h="108">
                  <a:moveTo>
                    <a:pt x="0" y="44"/>
                  </a:moveTo>
                  <a:lnTo>
                    <a:pt x="0" y="107"/>
                  </a:lnTo>
                  <a:lnTo>
                    <a:pt x="125" y="58"/>
                  </a:lnTo>
                  <a:lnTo>
                    <a:pt x="123" y="30"/>
                  </a:lnTo>
                  <a:lnTo>
                    <a:pt x="115" y="0"/>
                  </a:lnTo>
                  <a:lnTo>
                    <a:pt x="0" y="44"/>
                  </a:lnTo>
                </a:path>
              </a:pathLst>
            </a:cu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471" name="Freeform 28"/>
            <p:cNvSpPr>
              <a:spLocks/>
            </p:cNvSpPr>
            <p:nvPr/>
          </p:nvSpPr>
          <p:spPr bwMode="auto">
            <a:xfrm>
              <a:off x="3230" y="1784"/>
              <a:ext cx="118" cy="102"/>
            </a:xfrm>
            <a:custGeom>
              <a:avLst/>
              <a:gdLst>
                <a:gd name="T0" fmla="*/ 117 w 118"/>
                <a:gd name="T1" fmla="*/ 0 h 102"/>
                <a:gd name="T2" fmla="*/ 117 w 118"/>
                <a:gd name="T3" fmla="*/ 57 h 102"/>
                <a:gd name="T4" fmla="*/ 0 w 118"/>
                <a:gd name="T5" fmla="*/ 101 h 102"/>
                <a:gd name="T6" fmla="*/ 0 w 118"/>
                <a:gd name="T7" fmla="*/ 30 h 102"/>
                <a:gd name="T8" fmla="*/ 117 w 118"/>
                <a:gd name="T9" fmla="*/ 0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8" h="102">
                  <a:moveTo>
                    <a:pt x="117" y="0"/>
                  </a:moveTo>
                  <a:lnTo>
                    <a:pt x="117" y="57"/>
                  </a:lnTo>
                  <a:lnTo>
                    <a:pt x="0" y="101"/>
                  </a:lnTo>
                  <a:lnTo>
                    <a:pt x="0" y="30"/>
                  </a:lnTo>
                  <a:lnTo>
                    <a:pt x="117" y="0"/>
                  </a:lnTo>
                </a:path>
              </a:pathLst>
            </a:cu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472" name="Freeform 29"/>
            <p:cNvSpPr>
              <a:spLocks/>
            </p:cNvSpPr>
            <p:nvPr/>
          </p:nvSpPr>
          <p:spPr bwMode="auto">
            <a:xfrm>
              <a:off x="2778" y="1442"/>
              <a:ext cx="571" cy="671"/>
            </a:xfrm>
            <a:custGeom>
              <a:avLst/>
              <a:gdLst>
                <a:gd name="T0" fmla="*/ 32 w 571"/>
                <a:gd name="T1" fmla="*/ 0 h 671"/>
                <a:gd name="T2" fmla="*/ 66 w 571"/>
                <a:gd name="T3" fmla="*/ 0 h 671"/>
                <a:gd name="T4" fmla="*/ 101 w 571"/>
                <a:gd name="T5" fmla="*/ 5 h 671"/>
                <a:gd name="T6" fmla="*/ 134 w 571"/>
                <a:gd name="T7" fmla="*/ 16 h 671"/>
                <a:gd name="T8" fmla="*/ 172 w 571"/>
                <a:gd name="T9" fmla="*/ 36 h 671"/>
                <a:gd name="T10" fmla="*/ 209 w 571"/>
                <a:gd name="T11" fmla="*/ 63 h 671"/>
                <a:gd name="T12" fmla="*/ 247 w 571"/>
                <a:gd name="T13" fmla="*/ 99 h 671"/>
                <a:gd name="T14" fmla="*/ 281 w 571"/>
                <a:gd name="T15" fmla="*/ 138 h 671"/>
                <a:gd name="T16" fmla="*/ 314 w 571"/>
                <a:gd name="T17" fmla="*/ 177 h 671"/>
                <a:gd name="T18" fmla="*/ 347 w 571"/>
                <a:gd name="T19" fmla="*/ 221 h 671"/>
                <a:gd name="T20" fmla="*/ 378 w 571"/>
                <a:gd name="T21" fmla="*/ 271 h 671"/>
                <a:gd name="T22" fmla="*/ 408 w 571"/>
                <a:gd name="T23" fmla="*/ 327 h 671"/>
                <a:gd name="T24" fmla="*/ 433 w 571"/>
                <a:gd name="T25" fmla="*/ 384 h 671"/>
                <a:gd name="T26" fmla="*/ 450 w 571"/>
                <a:gd name="T27" fmla="*/ 435 h 671"/>
                <a:gd name="T28" fmla="*/ 551 w 571"/>
                <a:gd name="T29" fmla="*/ 418 h 671"/>
                <a:gd name="T30" fmla="*/ 519 w 571"/>
                <a:gd name="T31" fmla="*/ 453 h 671"/>
                <a:gd name="T32" fmla="*/ 494 w 571"/>
                <a:gd name="T33" fmla="*/ 486 h 671"/>
                <a:gd name="T34" fmla="*/ 474 w 571"/>
                <a:gd name="T35" fmla="*/ 518 h 671"/>
                <a:gd name="T36" fmla="*/ 453 w 571"/>
                <a:gd name="T37" fmla="*/ 553 h 671"/>
                <a:gd name="T38" fmla="*/ 429 w 571"/>
                <a:gd name="T39" fmla="*/ 600 h 671"/>
                <a:gd name="T40" fmla="*/ 407 w 571"/>
                <a:gd name="T41" fmla="*/ 648 h 671"/>
                <a:gd name="T42" fmla="*/ 389 w 571"/>
                <a:gd name="T43" fmla="*/ 662 h 671"/>
                <a:gd name="T44" fmla="*/ 370 w 571"/>
                <a:gd name="T45" fmla="*/ 640 h 671"/>
                <a:gd name="T46" fmla="*/ 346 w 571"/>
                <a:gd name="T47" fmla="*/ 616 h 671"/>
                <a:gd name="T48" fmla="*/ 324 w 571"/>
                <a:gd name="T49" fmla="*/ 601 h 671"/>
                <a:gd name="T50" fmla="*/ 300 w 571"/>
                <a:gd name="T51" fmla="*/ 585 h 671"/>
                <a:gd name="T52" fmla="*/ 274 w 571"/>
                <a:gd name="T53" fmla="*/ 569 h 671"/>
                <a:gd name="T54" fmla="*/ 250 w 571"/>
                <a:gd name="T55" fmla="*/ 557 h 671"/>
                <a:gd name="T56" fmla="*/ 226 w 571"/>
                <a:gd name="T57" fmla="*/ 545 h 671"/>
                <a:gd name="T58" fmla="*/ 195 w 571"/>
                <a:gd name="T59" fmla="*/ 533 h 671"/>
                <a:gd name="T60" fmla="*/ 311 w 571"/>
                <a:gd name="T61" fmla="*/ 442 h 671"/>
                <a:gd name="T62" fmla="*/ 283 w 571"/>
                <a:gd name="T63" fmla="*/ 360 h 671"/>
                <a:gd name="T64" fmla="*/ 263 w 571"/>
                <a:gd name="T65" fmla="*/ 310 h 671"/>
                <a:gd name="T66" fmla="*/ 232 w 571"/>
                <a:gd name="T67" fmla="*/ 244 h 671"/>
                <a:gd name="T68" fmla="*/ 206 w 571"/>
                <a:gd name="T69" fmla="*/ 192 h 671"/>
                <a:gd name="T70" fmla="*/ 186 w 571"/>
                <a:gd name="T71" fmla="*/ 153 h 671"/>
                <a:gd name="T72" fmla="*/ 160 w 571"/>
                <a:gd name="T73" fmla="*/ 114 h 671"/>
                <a:gd name="T74" fmla="*/ 133 w 571"/>
                <a:gd name="T75" fmla="*/ 82 h 671"/>
                <a:gd name="T76" fmla="*/ 101 w 571"/>
                <a:gd name="T77" fmla="*/ 56 h 671"/>
                <a:gd name="T78" fmla="*/ 67 w 571"/>
                <a:gd name="T79" fmla="*/ 36 h 671"/>
                <a:gd name="T80" fmla="*/ 30 w 571"/>
                <a:gd name="T81" fmla="*/ 18 h 67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71" h="671">
                  <a:moveTo>
                    <a:pt x="0" y="5"/>
                  </a:moveTo>
                  <a:lnTo>
                    <a:pt x="32" y="0"/>
                  </a:lnTo>
                  <a:lnTo>
                    <a:pt x="47" y="0"/>
                  </a:lnTo>
                  <a:lnTo>
                    <a:pt x="66" y="0"/>
                  </a:lnTo>
                  <a:lnTo>
                    <a:pt x="83" y="2"/>
                  </a:lnTo>
                  <a:lnTo>
                    <a:pt x="101" y="5"/>
                  </a:lnTo>
                  <a:lnTo>
                    <a:pt x="118" y="9"/>
                  </a:lnTo>
                  <a:lnTo>
                    <a:pt x="134" y="16"/>
                  </a:lnTo>
                  <a:lnTo>
                    <a:pt x="151" y="24"/>
                  </a:lnTo>
                  <a:lnTo>
                    <a:pt x="172" y="36"/>
                  </a:lnTo>
                  <a:lnTo>
                    <a:pt x="191" y="51"/>
                  </a:lnTo>
                  <a:lnTo>
                    <a:pt x="209" y="63"/>
                  </a:lnTo>
                  <a:lnTo>
                    <a:pt x="228" y="81"/>
                  </a:lnTo>
                  <a:lnTo>
                    <a:pt x="247" y="99"/>
                  </a:lnTo>
                  <a:lnTo>
                    <a:pt x="266" y="119"/>
                  </a:lnTo>
                  <a:lnTo>
                    <a:pt x="281" y="138"/>
                  </a:lnTo>
                  <a:lnTo>
                    <a:pt x="299" y="158"/>
                  </a:lnTo>
                  <a:lnTo>
                    <a:pt x="314" y="177"/>
                  </a:lnTo>
                  <a:lnTo>
                    <a:pt x="330" y="199"/>
                  </a:lnTo>
                  <a:lnTo>
                    <a:pt x="347" y="221"/>
                  </a:lnTo>
                  <a:lnTo>
                    <a:pt x="364" y="249"/>
                  </a:lnTo>
                  <a:lnTo>
                    <a:pt x="378" y="271"/>
                  </a:lnTo>
                  <a:lnTo>
                    <a:pt x="394" y="300"/>
                  </a:lnTo>
                  <a:lnTo>
                    <a:pt x="408" y="327"/>
                  </a:lnTo>
                  <a:lnTo>
                    <a:pt x="422" y="354"/>
                  </a:lnTo>
                  <a:lnTo>
                    <a:pt x="433" y="384"/>
                  </a:lnTo>
                  <a:lnTo>
                    <a:pt x="442" y="408"/>
                  </a:lnTo>
                  <a:lnTo>
                    <a:pt x="450" y="435"/>
                  </a:lnTo>
                  <a:lnTo>
                    <a:pt x="570" y="399"/>
                  </a:lnTo>
                  <a:lnTo>
                    <a:pt x="551" y="418"/>
                  </a:lnTo>
                  <a:lnTo>
                    <a:pt x="536" y="435"/>
                  </a:lnTo>
                  <a:lnTo>
                    <a:pt x="519" y="453"/>
                  </a:lnTo>
                  <a:lnTo>
                    <a:pt x="506" y="470"/>
                  </a:lnTo>
                  <a:lnTo>
                    <a:pt x="494" y="486"/>
                  </a:lnTo>
                  <a:lnTo>
                    <a:pt x="484" y="499"/>
                  </a:lnTo>
                  <a:lnTo>
                    <a:pt x="474" y="518"/>
                  </a:lnTo>
                  <a:lnTo>
                    <a:pt x="464" y="534"/>
                  </a:lnTo>
                  <a:lnTo>
                    <a:pt x="453" y="553"/>
                  </a:lnTo>
                  <a:lnTo>
                    <a:pt x="441" y="576"/>
                  </a:lnTo>
                  <a:lnTo>
                    <a:pt x="429" y="600"/>
                  </a:lnTo>
                  <a:lnTo>
                    <a:pt x="419" y="622"/>
                  </a:lnTo>
                  <a:lnTo>
                    <a:pt x="407" y="648"/>
                  </a:lnTo>
                  <a:lnTo>
                    <a:pt x="399" y="670"/>
                  </a:lnTo>
                  <a:lnTo>
                    <a:pt x="389" y="662"/>
                  </a:lnTo>
                  <a:lnTo>
                    <a:pt x="380" y="650"/>
                  </a:lnTo>
                  <a:lnTo>
                    <a:pt x="370" y="640"/>
                  </a:lnTo>
                  <a:lnTo>
                    <a:pt x="358" y="628"/>
                  </a:lnTo>
                  <a:lnTo>
                    <a:pt x="346" y="616"/>
                  </a:lnTo>
                  <a:lnTo>
                    <a:pt x="335" y="607"/>
                  </a:lnTo>
                  <a:lnTo>
                    <a:pt x="324" y="601"/>
                  </a:lnTo>
                  <a:lnTo>
                    <a:pt x="312" y="592"/>
                  </a:lnTo>
                  <a:lnTo>
                    <a:pt x="300" y="585"/>
                  </a:lnTo>
                  <a:lnTo>
                    <a:pt x="286" y="576"/>
                  </a:lnTo>
                  <a:lnTo>
                    <a:pt x="274" y="569"/>
                  </a:lnTo>
                  <a:lnTo>
                    <a:pt x="263" y="562"/>
                  </a:lnTo>
                  <a:lnTo>
                    <a:pt x="250" y="557"/>
                  </a:lnTo>
                  <a:lnTo>
                    <a:pt x="238" y="550"/>
                  </a:lnTo>
                  <a:lnTo>
                    <a:pt x="226" y="545"/>
                  </a:lnTo>
                  <a:lnTo>
                    <a:pt x="213" y="538"/>
                  </a:lnTo>
                  <a:lnTo>
                    <a:pt x="195" y="533"/>
                  </a:lnTo>
                  <a:lnTo>
                    <a:pt x="319" y="482"/>
                  </a:lnTo>
                  <a:lnTo>
                    <a:pt x="311" y="442"/>
                  </a:lnTo>
                  <a:lnTo>
                    <a:pt x="301" y="414"/>
                  </a:lnTo>
                  <a:lnTo>
                    <a:pt x="283" y="360"/>
                  </a:lnTo>
                  <a:lnTo>
                    <a:pt x="273" y="334"/>
                  </a:lnTo>
                  <a:lnTo>
                    <a:pt x="263" y="310"/>
                  </a:lnTo>
                  <a:lnTo>
                    <a:pt x="244" y="268"/>
                  </a:lnTo>
                  <a:lnTo>
                    <a:pt x="232" y="244"/>
                  </a:lnTo>
                  <a:lnTo>
                    <a:pt x="219" y="214"/>
                  </a:lnTo>
                  <a:lnTo>
                    <a:pt x="206" y="192"/>
                  </a:lnTo>
                  <a:lnTo>
                    <a:pt x="196" y="173"/>
                  </a:lnTo>
                  <a:lnTo>
                    <a:pt x="186" y="153"/>
                  </a:lnTo>
                  <a:lnTo>
                    <a:pt x="173" y="134"/>
                  </a:lnTo>
                  <a:lnTo>
                    <a:pt x="160" y="114"/>
                  </a:lnTo>
                  <a:lnTo>
                    <a:pt x="146" y="99"/>
                  </a:lnTo>
                  <a:lnTo>
                    <a:pt x="133" y="82"/>
                  </a:lnTo>
                  <a:lnTo>
                    <a:pt x="116" y="68"/>
                  </a:lnTo>
                  <a:lnTo>
                    <a:pt x="101" y="56"/>
                  </a:lnTo>
                  <a:lnTo>
                    <a:pt x="83" y="46"/>
                  </a:lnTo>
                  <a:lnTo>
                    <a:pt x="67" y="36"/>
                  </a:lnTo>
                  <a:lnTo>
                    <a:pt x="49" y="27"/>
                  </a:lnTo>
                  <a:lnTo>
                    <a:pt x="30" y="18"/>
                  </a:lnTo>
                  <a:lnTo>
                    <a:pt x="0" y="5"/>
                  </a:lnTo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</p:grpSp>
      <p:pic>
        <p:nvPicPr>
          <p:cNvPr id="19" name="Picture 38" descr="AG00436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232" y="2344738"/>
            <a:ext cx="1118582" cy="86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39"/>
          <p:cNvGrpSpPr>
            <a:grpSpLocks/>
          </p:cNvGrpSpPr>
          <p:nvPr/>
        </p:nvGrpSpPr>
        <p:grpSpPr bwMode="auto">
          <a:xfrm>
            <a:off x="4787776" y="3611563"/>
            <a:ext cx="552818" cy="870942"/>
            <a:chOff x="4023" y="2570"/>
            <a:chExt cx="400" cy="427"/>
          </a:xfrm>
        </p:grpSpPr>
        <p:grpSp>
          <p:nvGrpSpPr>
            <p:cNvPr id="13" name="Group 40"/>
            <p:cNvGrpSpPr>
              <a:grpSpLocks/>
            </p:cNvGrpSpPr>
            <p:nvPr/>
          </p:nvGrpSpPr>
          <p:grpSpPr bwMode="auto">
            <a:xfrm>
              <a:off x="4253" y="2705"/>
              <a:ext cx="170" cy="286"/>
              <a:chOff x="4253" y="2705"/>
              <a:chExt cx="170" cy="286"/>
            </a:xfrm>
          </p:grpSpPr>
          <p:sp>
            <p:nvSpPr>
              <p:cNvPr id="451" name="Freeform 41"/>
              <p:cNvSpPr>
                <a:spLocks/>
              </p:cNvSpPr>
              <p:nvPr/>
            </p:nvSpPr>
            <p:spPr bwMode="auto">
              <a:xfrm>
                <a:off x="4391" y="2763"/>
                <a:ext cx="28" cy="18"/>
              </a:xfrm>
              <a:custGeom>
                <a:avLst/>
                <a:gdLst>
                  <a:gd name="T0" fmla="*/ 0 w 28"/>
                  <a:gd name="T1" fmla="*/ 17 h 18"/>
                  <a:gd name="T2" fmla="*/ 27 w 28"/>
                  <a:gd name="T3" fmla="*/ 17 h 18"/>
                  <a:gd name="T4" fmla="*/ 8 w 28"/>
                  <a:gd name="T5" fmla="*/ 0 h 18"/>
                  <a:gd name="T6" fmla="*/ 0 w 28"/>
                  <a:gd name="T7" fmla="*/ 17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18">
                    <a:moveTo>
                      <a:pt x="0" y="17"/>
                    </a:moveTo>
                    <a:lnTo>
                      <a:pt x="27" y="17"/>
                    </a:lnTo>
                    <a:lnTo>
                      <a:pt x="8" y="0"/>
                    </a:lnTo>
                    <a:lnTo>
                      <a:pt x="0" y="17"/>
                    </a:lnTo>
                  </a:path>
                </a:pathLst>
              </a:custGeom>
              <a:solidFill>
                <a:srgbClr val="171717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52" name="Freeform 42"/>
              <p:cNvSpPr>
                <a:spLocks/>
              </p:cNvSpPr>
              <p:nvPr/>
            </p:nvSpPr>
            <p:spPr bwMode="auto">
              <a:xfrm>
                <a:off x="4391" y="2822"/>
                <a:ext cx="21" cy="13"/>
              </a:xfrm>
              <a:custGeom>
                <a:avLst/>
                <a:gdLst>
                  <a:gd name="T0" fmla="*/ 0 w 21"/>
                  <a:gd name="T1" fmla="*/ 12 h 13"/>
                  <a:gd name="T2" fmla="*/ 20 w 21"/>
                  <a:gd name="T3" fmla="*/ 12 h 13"/>
                  <a:gd name="T4" fmla="*/ 8 w 21"/>
                  <a:gd name="T5" fmla="*/ 0 h 13"/>
                  <a:gd name="T6" fmla="*/ 0 w 21"/>
                  <a:gd name="T7" fmla="*/ 12 h 1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" h="13">
                    <a:moveTo>
                      <a:pt x="0" y="12"/>
                    </a:moveTo>
                    <a:lnTo>
                      <a:pt x="20" y="12"/>
                    </a:lnTo>
                    <a:lnTo>
                      <a:pt x="8" y="0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2F2F2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grpSp>
            <p:nvGrpSpPr>
              <p:cNvPr id="14" name="Group 43"/>
              <p:cNvGrpSpPr>
                <a:grpSpLocks/>
              </p:cNvGrpSpPr>
              <p:nvPr/>
            </p:nvGrpSpPr>
            <p:grpSpPr bwMode="auto">
              <a:xfrm>
                <a:off x="4253" y="2705"/>
                <a:ext cx="170" cy="286"/>
                <a:chOff x="4253" y="2705"/>
                <a:chExt cx="170" cy="286"/>
              </a:xfrm>
            </p:grpSpPr>
            <p:grpSp>
              <p:nvGrpSpPr>
                <p:cNvPr id="15" name="Group 44"/>
                <p:cNvGrpSpPr>
                  <a:grpSpLocks/>
                </p:cNvGrpSpPr>
                <p:nvPr/>
              </p:nvGrpSpPr>
              <p:grpSpPr bwMode="auto">
                <a:xfrm>
                  <a:off x="4253" y="2705"/>
                  <a:ext cx="170" cy="284"/>
                  <a:chOff x="4253" y="2705"/>
                  <a:chExt cx="170" cy="284"/>
                </a:xfrm>
              </p:grpSpPr>
              <p:sp>
                <p:nvSpPr>
                  <p:cNvPr id="461" name="Freeform 45"/>
                  <p:cNvSpPr>
                    <a:spLocks/>
                  </p:cNvSpPr>
                  <p:nvPr/>
                </p:nvSpPr>
                <p:spPr bwMode="auto">
                  <a:xfrm>
                    <a:off x="4266" y="2720"/>
                    <a:ext cx="154" cy="267"/>
                  </a:xfrm>
                  <a:custGeom>
                    <a:avLst/>
                    <a:gdLst>
                      <a:gd name="T0" fmla="*/ 153 w 154"/>
                      <a:gd name="T1" fmla="*/ 0 h 267"/>
                      <a:gd name="T2" fmla="*/ 39 w 154"/>
                      <a:gd name="T3" fmla="*/ 0 h 267"/>
                      <a:gd name="T4" fmla="*/ 0 w 154"/>
                      <a:gd name="T5" fmla="*/ 266 h 267"/>
                      <a:gd name="T6" fmla="*/ 67 w 154"/>
                      <a:gd name="T7" fmla="*/ 265 h 267"/>
                      <a:gd name="T8" fmla="*/ 144 w 154"/>
                      <a:gd name="T9" fmla="*/ 113 h 267"/>
                      <a:gd name="T10" fmla="*/ 131 w 154"/>
                      <a:gd name="T11" fmla="*/ 113 h 267"/>
                      <a:gd name="T12" fmla="*/ 152 w 154"/>
                      <a:gd name="T13" fmla="*/ 60 h 267"/>
                      <a:gd name="T14" fmla="*/ 132 w 154"/>
                      <a:gd name="T15" fmla="*/ 60 h 267"/>
                      <a:gd name="T16" fmla="*/ 153 w 154"/>
                      <a:gd name="T17" fmla="*/ 0 h 26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154" h="267">
                        <a:moveTo>
                          <a:pt x="153" y="0"/>
                        </a:moveTo>
                        <a:lnTo>
                          <a:pt x="39" y="0"/>
                        </a:lnTo>
                        <a:lnTo>
                          <a:pt x="0" y="266"/>
                        </a:lnTo>
                        <a:lnTo>
                          <a:pt x="67" y="265"/>
                        </a:lnTo>
                        <a:lnTo>
                          <a:pt x="144" y="113"/>
                        </a:lnTo>
                        <a:lnTo>
                          <a:pt x="131" y="113"/>
                        </a:lnTo>
                        <a:lnTo>
                          <a:pt x="152" y="60"/>
                        </a:lnTo>
                        <a:lnTo>
                          <a:pt x="132" y="60"/>
                        </a:lnTo>
                        <a:lnTo>
                          <a:pt x="153" y="0"/>
                        </a:lnTo>
                      </a:path>
                    </a:pathLst>
                  </a:custGeom>
                  <a:solidFill>
                    <a:srgbClr val="C0C0C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62" name="Freeform 46"/>
                  <p:cNvSpPr>
                    <a:spLocks/>
                  </p:cNvSpPr>
                  <p:nvPr/>
                </p:nvSpPr>
                <p:spPr bwMode="auto">
                  <a:xfrm>
                    <a:off x="4253" y="2705"/>
                    <a:ext cx="170" cy="284"/>
                  </a:xfrm>
                  <a:custGeom>
                    <a:avLst/>
                    <a:gdLst>
                      <a:gd name="T0" fmla="*/ 35 w 170"/>
                      <a:gd name="T1" fmla="*/ 0 h 284"/>
                      <a:gd name="T2" fmla="*/ 0 w 170"/>
                      <a:gd name="T3" fmla="*/ 283 h 284"/>
                      <a:gd name="T4" fmla="*/ 14 w 170"/>
                      <a:gd name="T5" fmla="*/ 283 h 284"/>
                      <a:gd name="T6" fmla="*/ 51 w 170"/>
                      <a:gd name="T7" fmla="*/ 15 h 284"/>
                      <a:gd name="T8" fmla="*/ 169 w 170"/>
                      <a:gd name="T9" fmla="*/ 14 h 284"/>
                      <a:gd name="T10" fmla="*/ 133 w 170"/>
                      <a:gd name="T11" fmla="*/ 0 h 284"/>
                      <a:gd name="T12" fmla="*/ 35 w 170"/>
                      <a:gd name="T13" fmla="*/ 0 h 284"/>
                      <a:gd name="T14" fmla="*/ 35 w 170"/>
                      <a:gd name="T15" fmla="*/ 0 h 28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70" h="284">
                        <a:moveTo>
                          <a:pt x="35" y="0"/>
                        </a:moveTo>
                        <a:lnTo>
                          <a:pt x="0" y="283"/>
                        </a:lnTo>
                        <a:lnTo>
                          <a:pt x="14" y="283"/>
                        </a:lnTo>
                        <a:lnTo>
                          <a:pt x="51" y="15"/>
                        </a:lnTo>
                        <a:lnTo>
                          <a:pt x="169" y="14"/>
                        </a:lnTo>
                        <a:lnTo>
                          <a:pt x="133" y="0"/>
                        </a:lnTo>
                        <a:lnTo>
                          <a:pt x="35" y="0"/>
                        </a:lnTo>
                      </a:path>
                    </a:pathLst>
                  </a:custGeom>
                  <a:solidFill>
                    <a:srgbClr val="5F5F5F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</p:grpSp>
            <p:grpSp>
              <p:nvGrpSpPr>
                <p:cNvPr id="16" name="Group 47"/>
                <p:cNvGrpSpPr>
                  <a:grpSpLocks/>
                </p:cNvGrpSpPr>
                <p:nvPr/>
              </p:nvGrpSpPr>
              <p:grpSpPr bwMode="auto">
                <a:xfrm>
                  <a:off x="4283" y="2713"/>
                  <a:ext cx="116" cy="278"/>
                  <a:chOff x="4283" y="2713"/>
                  <a:chExt cx="116" cy="278"/>
                </a:xfrm>
              </p:grpSpPr>
              <p:sp>
                <p:nvSpPr>
                  <p:cNvPr id="456" name="Line 4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283" y="2713"/>
                    <a:ext cx="43" cy="275"/>
                  </a:xfrm>
                  <a:prstGeom prst="line">
                    <a:avLst/>
                  </a:prstGeom>
                  <a:noFill/>
                  <a:ln w="12700">
                    <a:solidFill>
                      <a:srgbClr val="5F5F5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57" name="Line 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00" y="2717"/>
                    <a:ext cx="48" cy="269"/>
                  </a:xfrm>
                  <a:prstGeom prst="line">
                    <a:avLst/>
                  </a:prstGeom>
                  <a:noFill/>
                  <a:ln w="12700">
                    <a:solidFill>
                      <a:srgbClr val="5F5F5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58" name="Line 5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10" y="2713"/>
                    <a:ext cx="64" cy="275"/>
                  </a:xfrm>
                  <a:prstGeom prst="line">
                    <a:avLst/>
                  </a:prstGeom>
                  <a:noFill/>
                  <a:ln w="12700">
                    <a:solidFill>
                      <a:srgbClr val="5F5F5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59" name="Line 5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19" y="2717"/>
                    <a:ext cx="79" cy="274"/>
                  </a:xfrm>
                  <a:prstGeom prst="line">
                    <a:avLst/>
                  </a:prstGeom>
                  <a:noFill/>
                  <a:ln w="12700">
                    <a:solidFill>
                      <a:srgbClr val="5F5F5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60" name="Line 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29" y="2779"/>
                    <a:ext cx="70" cy="212"/>
                  </a:xfrm>
                  <a:prstGeom prst="line">
                    <a:avLst/>
                  </a:prstGeom>
                  <a:noFill/>
                  <a:ln w="12700">
                    <a:solidFill>
                      <a:srgbClr val="5F5F5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</p:grpSp>
          </p:grpSp>
        </p:grpSp>
        <p:grpSp>
          <p:nvGrpSpPr>
            <p:cNvPr id="17" name="Group 53"/>
            <p:cNvGrpSpPr>
              <a:grpSpLocks/>
            </p:cNvGrpSpPr>
            <p:nvPr/>
          </p:nvGrpSpPr>
          <p:grpSpPr bwMode="auto">
            <a:xfrm>
              <a:off x="4132" y="2570"/>
              <a:ext cx="190" cy="422"/>
              <a:chOff x="4132" y="2570"/>
              <a:chExt cx="190" cy="422"/>
            </a:xfrm>
          </p:grpSpPr>
          <p:grpSp>
            <p:nvGrpSpPr>
              <p:cNvPr id="18" name="Group 54"/>
              <p:cNvGrpSpPr>
                <a:grpSpLocks/>
              </p:cNvGrpSpPr>
              <p:nvPr/>
            </p:nvGrpSpPr>
            <p:grpSpPr bwMode="auto">
              <a:xfrm>
                <a:off x="4133" y="2647"/>
                <a:ext cx="189" cy="345"/>
                <a:chOff x="4133" y="2647"/>
                <a:chExt cx="189" cy="345"/>
              </a:xfrm>
            </p:grpSpPr>
            <p:sp>
              <p:nvSpPr>
                <p:cNvPr id="447" name="Freeform 55"/>
                <p:cNvSpPr>
                  <a:spLocks/>
                </p:cNvSpPr>
                <p:nvPr/>
              </p:nvSpPr>
              <p:spPr bwMode="auto">
                <a:xfrm>
                  <a:off x="4133" y="2648"/>
                  <a:ext cx="189" cy="344"/>
                </a:xfrm>
                <a:custGeom>
                  <a:avLst/>
                  <a:gdLst>
                    <a:gd name="T0" fmla="*/ 0 w 189"/>
                    <a:gd name="T1" fmla="*/ 0 h 344"/>
                    <a:gd name="T2" fmla="*/ 89 w 189"/>
                    <a:gd name="T3" fmla="*/ 343 h 344"/>
                    <a:gd name="T4" fmla="*/ 124 w 189"/>
                    <a:gd name="T5" fmla="*/ 343 h 344"/>
                    <a:gd name="T6" fmla="*/ 188 w 189"/>
                    <a:gd name="T7" fmla="*/ 0 h 344"/>
                    <a:gd name="T8" fmla="*/ 0 w 189"/>
                    <a:gd name="T9" fmla="*/ 0 h 3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9" h="344">
                      <a:moveTo>
                        <a:pt x="0" y="0"/>
                      </a:moveTo>
                      <a:lnTo>
                        <a:pt x="89" y="343"/>
                      </a:lnTo>
                      <a:lnTo>
                        <a:pt x="124" y="343"/>
                      </a:lnTo>
                      <a:lnTo>
                        <a:pt x="188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DF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448" name="Freeform 56"/>
                <p:cNvSpPr>
                  <a:spLocks/>
                </p:cNvSpPr>
                <p:nvPr/>
              </p:nvSpPr>
              <p:spPr bwMode="auto">
                <a:xfrm>
                  <a:off x="4150" y="2647"/>
                  <a:ext cx="160" cy="344"/>
                </a:xfrm>
                <a:custGeom>
                  <a:avLst/>
                  <a:gdLst>
                    <a:gd name="T0" fmla="*/ 2 w 160"/>
                    <a:gd name="T1" fmla="*/ 0 h 344"/>
                    <a:gd name="T2" fmla="*/ 83 w 160"/>
                    <a:gd name="T3" fmla="*/ 343 h 344"/>
                    <a:gd name="T4" fmla="*/ 96 w 160"/>
                    <a:gd name="T5" fmla="*/ 343 h 344"/>
                    <a:gd name="T6" fmla="*/ 159 w 160"/>
                    <a:gd name="T7" fmla="*/ 0 h 344"/>
                    <a:gd name="T8" fmla="*/ 0 w 160"/>
                    <a:gd name="T9" fmla="*/ 0 h 344"/>
                    <a:gd name="T10" fmla="*/ 2 w 160"/>
                    <a:gd name="T11" fmla="*/ 0 h 34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60" h="344">
                      <a:moveTo>
                        <a:pt x="2" y="0"/>
                      </a:moveTo>
                      <a:lnTo>
                        <a:pt x="83" y="343"/>
                      </a:lnTo>
                      <a:lnTo>
                        <a:pt x="96" y="343"/>
                      </a:lnTo>
                      <a:lnTo>
                        <a:pt x="159" y="0"/>
                      </a:lnTo>
                      <a:lnTo>
                        <a:pt x="0" y="0"/>
                      </a:lnTo>
                      <a:lnTo>
                        <a:pt x="2" y="0"/>
                      </a:lnTo>
                    </a:path>
                  </a:pathLst>
                </a:custGeom>
                <a:solidFill>
                  <a:srgbClr val="009FB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449" name="Freeform 57"/>
                <p:cNvSpPr>
                  <a:spLocks/>
                </p:cNvSpPr>
                <p:nvPr/>
              </p:nvSpPr>
              <p:spPr bwMode="auto">
                <a:xfrm>
                  <a:off x="4170" y="2648"/>
                  <a:ext cx="118" cy="343"/>
                </a:xfrm>
                <a:custGeom>
                  <a:avLst/>
                  <a:gdLst>
                    <a:gd name="T0" fmla="*/ 0 w 118"/>
                    <a:gd name="T1" fmla="*/ 0 h 343"/>
                    <a:gd name="T2" fmla="*/ 68 w 118"/>
                    <a:gd name="T3" fmla="*/ 342 h 343"/>
                    <a:gd name="T4" fmla="*/ 74 w 118"/>
                    <a:gd name="T5" fmla="*/ 342 h 343"/>
                    <a:gd name="T6" fmla="*/ 117 w 118"/>
                    <a:gd name="T7" fmla="*/ 0 h 343"/>
                    <a:gd name="T8" fmla="*/ 2 w 118"/>
                    <a:gd name="T9" fmla="*/ 0 h 343"/>
                    <a:gd name="T10" fmla="*/ 0 w 118"/>
                    <a:gd name="T11" fmla="*/ 0 h 3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18" h="343">
                      <a:moveTo>
                        <a:pt x="0" y="0"/>
                      </a:moveTo>
                      <a:lnTo>
                        <a:pt x="68" y="342"/>
                      </a:lnTo>
                      <a:lnTo>
                        <a:pt x="74" y="342"/>
                      </a:lnTo>
                      <a:lnTo>
                        <a:pt x="117" y="0"/>
                      </a:lnTo>
                      <a:lnTo>
                        <a:pt x="2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7F9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450" name="Freeform 58"/>
                <p:cNvSpPr>
                  <a:spLocks/>
                </p:cNvSpPr>
                <p:nvPr/>
              </p:nvSpPr>
              <p:spPr bwMode="auto">
                <a:xfrm>
                  <a:off x="4185" y="2650"/>
                  <a:ext cx="82" cy="340"/>
                </a:xfrm>
                <a:custGeom>
                  <a:avLst/>
                  <a:gdLst>
                    <a:gd name="T0" fmla="*/ 6 w 82"/>
                    <a:gd name="T1" fmla="*/ 0 h 340"/>
                    <a:gd name="T2" fmla="*/ 53 w 82"/>
                    <a:gd name="T3" fmla="*/ 339 h 340"/>
                    <a:gd name="T4" fmla="*/ 56 w 82"/>
                    <a:gd name="T5" fmla="*/ 339 h 340"/>
                    <a:gd name="T6" fmla="*/ 81 w 82"/>
                    <a:gd name="T7" fmla="*/ 0 h 340"/>
                    <a:gd name="T8" fmla="*/ 0 w 82"/>
                    <a:gd name="T9" fmla="*/ 0 h 340"/>
                    <a:gd name="T10" fmla="*/ 6 w 82"/>
                    <a:gd name="T11" fmla="*/ 0 h 3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2" h="340">
                      <a:moveTo>
                        <a:pt x="6" y="0"/>
                      </a:moveTo>
                      <a:lnTo>
                        <a:pt x="53" y="339"/>
                      </a:lnTo>
                      <a:lnTo>
                        <a:pt x="56" y="339"/>
                      </a:lnTo>
                      <a:lnTo>
                        <a:pt x="81" y="0"/>
                      </a:lnTo>
                      <a:lnTo>
                        <a:pt x="0" y="0"/>
                      </a:lnTo>
                      <a:lnTo>
                        <a:pt x="6" y="0"/>
                      </a:lnTo>
                    </a:path>
                  </a:pathLst>
                </a:custGeom>
                <a:solidFill>
                  <a:srgbClr val="005F7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</p:grpSp>
          <p:grpSp>
            <p:nvGrpSpPr>
              <p:cNvPr id="20" name="Group 59"/>
              <p:cNvGrpSpPr>
                <a:grpSpLocks/>
              </p:cNvGrpSpPr>
              <p:nvPr/>
            </p:nvGrpSpPr>
            <p:grpSpPr bwMode="auto">
              <a:xfrm>
                <a:off x="4132" y="2607"/>
                <a:ext cx="190" cy="51"/>
                <a:chOff x="4132" y="2607"/>
                <a:chExt cx="190" cy="51"/>
              </a:xfrm>
            </p:grpSpPr>
            <p:sp>
              <p:nvSpPr>
                <p:cNvPr id="444" name="Oval 60"/>
                <p:cNvSpPr>
                  <a:spLocks noChangeArrowheads="1"/>
                </p:cNvSpPr>
                <p:nvPr/>
              </p:nvSpPr>
              <p:spPr bwMode="auto">
                <a:xfrm>
                  <a:off x="4133" y="2628"/>
                  <a:ext cx="189" cy="30"/>
                </a:xfrm>
                <a:prstGeom prst="ellipse">
                  <a:avLst/>
                </a:prstGeom>
                <a:solidFill>
                  <a:srgbClr val="80808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445" name="Oval 61"/>
                <p:cNvSpPr>
                  <a:spLocks noChangeArrowheads="1"/>
                </p:cNvSpPr>
                <p:nvPr/>
              </p:nvSpPr>
              <p:spPr bwMode="auto">
                <a:xfrm>
                  <a:off x="4133" y="2617"/>
                  <a:ext cx="189" cy="31"/>
                </a:xfrm>
                <a:prstGeom prst="ellipse">
                  <a:avLst/>
                </a:prstGeom>
                <a:solidFill>
                  <a:srgbClr val="9F9F9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446" name="Oval 62"/>
                <p:cNvSpPr>
                  <a:spLocks noChangeArrowheads="1"/>
                </p:cNvSpPr>
                <p:nvPr/>
              </p:nvSpPr>
              <p:spPr bwMode="auto">
                <a:xfrm>
                  <a:off x="4132" y="2607"/>
                  <a:ext cx="187" cy="30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</p:grpSp>
          <p:sp>
            <p:nvSpPr>
              <p:cNvPr id="443" name="Line 63"/>
              <p:cNvSpPr>
                <a:spLocks noChangeShapeType="1"/>
              </p:cNvSpPr>
              <p:nvPr/>
            </p:nvSpPr>
            <p:spPr bwMode="auto">
              <a:xfrm flipH="1" flipV="1">
                <a:off x="4228" y="2570"/>
                <a:ext cx="1" cy="52"/>
              </a:xfrm>
              <a:prstGeom prst="line">
                <a:avLst/>
              </a:prstGeom>
              <a:noFill/>
              <a:ln w="12700">
                <a:solidFill>
                  <a:srgbClr val="3F3F3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</p:grpSp>
        <p:grpSp>
          <p:nvGrpSpPr>
            <p:cNvPr id="21" name="Group 64"/>
            <p:cNvGrpSpPr>
              <a:grpSpLocks/>
            </p:cNvGrpSpPr>
            <p:nvPr/>
          </p:nvGrpSpPr>
          <p:grpSpPr bwMode="auto">
            <a:xfrm>
              <a:off x="4023" y="2809"/>
              <a:ext cx="190" cy="183"/>
              <a:chOff x="4023" y="2809"/>
              <a:chExt cx="190" cy="183"/>
            </a:xfrm>
          </p:grpSpPr>
          <p:sp>
            <p:nvSpPr>
              <p:cNvPr id="421" name="Freeform 65"/>
              <p:cNvSpPr>
                <a:spLocks/>
              </p:cNvSpPr>
              <p:nvPr/>
            </p:nvSpPr>
            <p:spPr bwMode="auto">
              <a:xfrm>
                <a:off x="4175" y="2809"/>
                <a:ext cx="38" cy="183"/>
              </a:xfrm>
              <a:custGeom>
                <a:avLst/>
                <a:gdLst>
                  <a:gd name="T0" fmla="*/ 5 w 38"/>
                  <a:gd name="T1" fmla="*/ 0 h 183"/>
                  <a:gd name="T2" fmla="*/ 0 w 38"/>
                  <a:gd name="T3" fmla="*/ 20 h 183"/>
                  <a:gd name="T4" fmla="*/ 37 w 38"/>
                  <a:gd name="T5" fmla="*/ 182 h 183"/>
                  <a:gd name="T6" fmla="*/ 37 w 38"/>
                  <a:gd name="T7" fmla="*/ 173 h 183"/>
                  <a:gd name="T8" fmla="*/ 5 w 38"/>
                  <a:gd name="T9" fmla="*/ 0 h 1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" h="183">
                    <a:moveTo>
                      <a:pt x="5" y="0"/>
                    </a:moveTo>
                    <a:lnTo>
                      <a:pt x="0" y="20"/>
                    </a:lnTo>
                    <a:lnTo>
                      <a:pt x="37" y="182"/>
                    </a:lnTo>
                    <a:lnTo>
                      <a:pt x="37" y="173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00008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22" name="Freeform 66"/>
              <p:cNvSpPr>
                <a:spLocks/>
              </p:cNvSpPr>
              <p:nvPr/>
            </p:nvSpPr>
            <p:spPr bwMode="auto">
              <a:xfrm>
                <a:off x="4026" y="2826"/>
                <a:ext cx="187" cy="166"/>
              </a:xfrm>
              <a:custGeom>
                <a:avLst/>
                <a:gdLst>
                  <a:gd name="T0" fmla="*/ 148 w 187"/>
                  <a:gd name="T1" fmla="*/ 1 h 166"/>
                  <a:gd name="T2" fmla="*/ 0 w 187"/>
                  <a:gd name="T3" fmla="*/ 0 h 166"/>
                  <a:gd name="T4" fmla="*/ 155 w 187"/>
                  <a:gd name="T5" fmla="*/ 165 h 166"/>
                  <a:gd name="T6" fmla="*/ 186 w 187"/>
                  <a:gd name="T7" fmla="*/ 165 h 166"/>
                  <a:gd name="T8" fmla="*/ 148 w 187"/>
                  <a:gd name="T9" fmla="*/ 1 h 1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7" h="166">
                    <a:moveTo>
                      <a:pt x="148" y="1"/>
                    </a:moveTo>
                    <a:lnTo>
                      <a:pt x="0" y="0"/>
                    </a:lnTo>
                    <a:lnTo>
                      <a:pt x="155" y="165"/>
                    </a:lnTo>
                    <a:lnTo>
                      <a:pt x="186" y="165"/>
                    </a:lnTo>
                    <a:lnTo>
                      <a:pt x="148" y="1"/>
                    </a:lnTo>
                  </a:path>
                </a:pathLst>
              </a:custGeom>
              <a:solidFill>
                <a:srgbClr val="001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23" name="Freeform 67"/>
              <p:cNvSpPr>
                <a:spLocks/>
              </p:cNvSpPr>
              <p:nvPr/>
            </p:nvSpPr>
            <p:spPr bwMode="auto">
              <a:xfrm>
                <a:off x="4023" y="2809"/>
                <a:ext cx="156" cy="19"/>
              </a:xfrm>
              <a:custGeom>
                <a:avLst/>
                <a:gdLst>
                  <a:gd name="T0" fmla="*/ 155 w 156"/>
                  <a:gd name="T1" fmla="*/ 0 h 19"/>
                  <a:gd name="T2" fmla="*/ 34 w 156"/>
                  <a:gd name="T3" fmla="*/ 0 h 19"/>
                  <a:gd name="T4" fmla="*/ 0 w 156"/>
                  <a:gd name="T5" fmla="*/ 17 h 19"/>
                  <a:gd name="T6" fmla="*/ 150 w 156"/>
                  <a:gd name="T7" fmla="*/ 18 h 19"/>
                  <a:gd name="T8" fmla="*/ 155 w 156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6" h="19">
                    <a:moveTo>
                      <a:pt x="155" y="0"/>
                    </a:moveTo>
                    <a:lnTo>
                      <a:pt x="34" y="0"/>
                    </a:lnTo>
                    <a:lnTo>
                      <a:pt x="0" y="17"/>
                    </a:lnTo>
                    <a:lnTo>
                      <a:pt x="150" y="18"/>
                    </a:lnTo>
                    <a:lnTo>
                      <a:pt x="155" y="0"/>
                    </a:lnTo>
                  </a:path>
                </a:pathLst>
              </a:custGeom>
              <a:solidFill>
                <a:srgbClr val="00008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24" name="Freeform 68"/>
              <p:cNvSpPr>
                <a:spLocks/>
              </p:cNvSpPr>
              <p:nvPr/>
            </p:nvSpPr>
            <p:spPr bwMode="auto">
              <a:xfrm>
                <a:off x="4043" y="2831"/>
                <a:ext cx="145" cy="153"/>
              </a:xfrm>
              <a:custGeom>
                <a:avLst/>
                <a:gdLst>
                  <a:gd name="T0" fmla="*/ 0 w 145"/>
                  <a:gd name="T1" fmla="*/ 0 h 153"/>
                  <a:gd name="T2" fmla="*/ 117 w 145"/>
                  <a:gd name="T3" fmla="*/ 0 h 153"/>
                  <a:gd name="T4" fmla="*/ 144 w 145"/>
                  <a:gd name="T5" fmla="*/ 152 h 153"/>
                  <a:gd name="T6" fmla="*/ 136 w 145"/>
                  <a:gd name="T7" fmla="*/ 152 h 153"/>
                  <a:gd name="T8" fmla="*/ 0 w 145"/>
                  <a:gd name="T9" fmla="*/ 0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5" h="153">
                    <a:moveTo>
                      <a:pt x="0" y="0"/>
                    </a:moveTo>
                    <a:lnTo>
                      <a:pt x="117" y="0"/>
                    </a:lnTo>
                    <a:lnTo>
                      <a:pt x="144" y="152"/>
                    </a:lnTo>
                    <a:lnTo>
                      <a:pt x="136" y="15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FF"/>
              </a:solidFill>
              <a:ln w="12700" cap="rnd" cmpd="sng">
                <a:solidFill>
                  <a:srgbClr val="000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grpSp>
            <p:nvGrpSpPr>
              <p:cNvPr id="25" name="Group 69"/>
              <p:cNvGrpSpPr>
                <a:grpSpLocks/>
              </p:cNvGrpSpPr>
              <p:nvPr/>
            </p:nvGrpSpPr>
            <p:grpSpPr bwMode="auto">
              <a:xfrm>
                <a:off x="4044" y="2838"/>
                <a:ext cx="143" cy="120"/>
                <a:chOff x="4044" y="2838"/>
                <a:chExt cx="143" cy="120"/>
              </a:xfrm>
            </p:grpSpPr>
            <p:sp>
              <p:nvSpPr>
                <p:cNvPr id="426" name="Line 70"/>
                <p:cNvSpPr>
                  <a:spLocks noChangeShapeType="1"/>
                </p:cNvSpPr>
                <p:nvPr/>
              </p:nvSpPr>
              <p:spPr bwMode="auto">
                <a:xfrm>
                  <a:off x="4044" y="2838"/>
                  <a:ext cx="119" cy="0"/>
                </a:xfrm>
                <a:prstGeom prst="line">
                  <a:avLst/>
                </a:prstGeom>
                <a:noFill/>
                <a:ln w="12700">
                  <a:solidFill>
                    <a:srgbClr val="001F9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427" name="Line 71"/>
                <p:cNvSpPr>
                  <a:spLocks noChangeShapeType="1"/>
                </p:cNvSpPr>
                <p:nvPr/>
              </p:nvSpPr>
              <p:spPr bwMode="auto">
                <a:xfrm>
                  <a:off x="4053" y="2848"/>
                  <a:ext cx="114" cy="0"/>
                </a:xfrm>
                <a:prstGeom prst="line">
                  <a:avLst/>
                </a:prstGeom>
                <a:noFill/>
                <a:ln w="12700">
                  <a:solidFill>
                    <a:srgbClr val="001F9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428" name="Line 72"/>
                <p:cNvSpPr>
                  <a:spLocks noChangeShapeType="1"/>
                </p:cNvSpPr>
                <p:nvPr/>
              </p:nvSpPr>
              <p:spPr bwMode="auto">
                <a:xfrm>
                  <a:off x="4060" y="2854"/>
                  <a:ext cx="100" cy="0"/>
                </a:xfrm>
                <a:prstGeom prst="line">
                  <a:avLst/>
                </a:prstGeom>
                <a:noFill/>
                <a:ln w="12700">
                  <a:solidFill>
                    <a:srgbClr val="001F9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429" name="Line 73"/>
                <p:cNvSpPr>
                  <a:spLocks noChangeShapeType="1"/>
                </p:cNvSpPr>
                <p:nvPr/>
              </p:nvSpPr>
              <p:spPr bwMode="auto">
                <a:xfrm>
                  <a:off x="4067" y="2863"/>
                  <a:ext cx="96" cy="0"/>
                </a:xfrm>
                <a:prstGeom prst="line">
                  <a:avLst/>
                </a:prstGeom>
                <a:noFill/>
                <a:ln w="12700">
                  <a:solidFill>
                    <a:srgbClr val="001F9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430" name="Line 74"/>
                <p:cNvSpPr>
                  <a:spLocks noChangeShapeType="1"/>
                </p:cNvSpPr>
                <p:nvPr/>
              </p:nvSpPr>
              <p:spPr bwMode="auto">
                <a:xfrm>
                  <a:off x="4071" y="2873"/>
                  <a:ext cx="85" cy="0"/>
                </a:xfrm>
                <a:prstGeom prst="line">
                  <a:avLst/>
                </a:prstGeom>
                <a:noFill/>
                <a:ln w="12700">
                  <a:solidFill>
                    <a:srgbClr val="001F9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431" name="Line 75"/>
                <p:cNvSpPr>
                  <a:spLocks noChangeShapeType="1"/>
                </p:cNvSpPr>
                <p:nvPr/>
              </p:nvSpPr>
              <p:spPr bwMode="auto">
                <a:xfrm>
                  <a:off x="4082" y="2881"/>
                  <a:ext cx="77" cy="0"/>
                </a:xfrm>
                <a:prstGeom prst="line">
                  <a:avLst/>
                </a:prstGeom>
                <a:noFill/>
                <a:ln w="12700">
                  <a:solidFill>
                    <a:srgbClr val="001F9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432" name="Line 76"/>
                <p:cNvSpPr>
                  <a:spLocks noChangeShapeType="1"/>
                </p:cNvSpPr>
                <p:nvPr/>
              </p:nvSpPr>
              <p:spPr bwMode="auto">
                <a:xfrm>
                  <a:off x="4093" y="2890"/>
                  <a:ext cx="67" cy="0"/>
                </a:xfrm>
                <a:prstGeom prst="line">
                  <a:avLst/>
                </a:prstGeom>
                <a:noFill/>
                <a:ln w="12700">
                  <a:solidFill>
                    <a:srgbClr val="001F9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433" name="Line 77"/>
                <p:cNvSpPr>
                  <a:spLocks noChangeShapeType="1"/>
                </p:cNvSpPr>
                <p:nvPr/>
              </p:nvSpPr>
              <p:spPr bwMode="auto">
                <a:xfrm>
                  <a:off x="4101" y="290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001F9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434" name="Line 78"/>
                <p:cNvSpPr>
                  <a:spLocks noChangeShapeType="1"/>
                </p:cNvSpPr>
                <p:nvPr/>
              </p:nvSpPr>
              <p:spPr bwMode="auto">
                <a:xfrm>
                  <a:off x="4109" y="2908"/>
                  <a:ext cx="54" cy="2"/>
                </a:xfrm>
                <a:prstGeom prst="line">
                  <a:avLst/>
                </a:prstGeom>
                <a:noFill/>
                <a:ln w="12700">
                  <a:solidFill>
                    <a:srgbClr val="001F9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435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4116" y="2918"/>
                  <a:ext cx="51" cy="1"/>
                </a:xfrm>
                <a:prstGeom prst="line">
                  <a:avLst/>
                </a:prstGeom>
                <a:noFill/>
                <a:ln w="12700">
                  <a:solidFill>
                    <a:srgbClr val="001F9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436" name="Line 80"/>
                <p:cNvSpPr>
                  <a:spLocks noChangeShapeType="1"/>
                </p:cNvSpPr>
                <p:nvPr/>
              </p:nvSpPr>
              <p:spPr bwMode="auto">
                <a:xfrm>
                  <a:off x="4124" y="2928"/>
                  <a:ext cx="43" cy="0"/>
                </a:xfrm>
                <a:prstGeom prst="line">
                  <a:avLst/>
                </a:prstGeom>
                <a:noFill/>
                <a:ln w="12700">
                  <a:solidFill>
                    <a:srgbClr val="001F9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437" name="Line 81"/>
                <p:cNvSpPr>
                  <a:spLocks noChangeShapeType="1"/>
                </p:cNvSpPr>
                <p:nvPr/>
              </p:nvSpPr>
              <p:spPr bwMode="auto">
                <a:xfrm>
                  <a:off x="4130" y="2934"/>
                  <a:ext cx="46" cy="0"/>
                </a:xfrm>
                <a:prstGeom prst="line">
                  <a:avLst/>
                </a:prstGeom>
                <a:noFill/>
                <a:ln w="12700">
                  <a:solidFill>
                    <a:srgbClr val="001F9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438" name="Line 82"/>
                <p:cNvSpPr>
                  <a:spLocks noChangeShapeType="1"/>
                </p:cNvSpPr>
                <p:nvPr/>
              </p:nvSpPr>
              <p:spPr bwMode="auto">
                <a:xfrm>
                  <a:off x="4137" y="2943"/>
                  <a:ext cx="47" cy="0"/>
                </a:xfrm>
                <a:prstGeom prst="line">
                  <a:avLst/>
                </a:prstGeom>
                <a:noFill/>
                <a:ln w="12700">
                  <a:solidFill>
                    <a:srgbClr val="001F9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439" name="Line 83"/>
                <p:cNvSpPr>
                  <a:spLocks noChangeShapeType="1"/>
                </p:cNvSpPr>
                <p:nvPr/>
              </p:nvSpPr>
              <p:spPr bwMode="auto">
                <a:xfrm>
                  <a:off x="4146" y="2951"/>
                  <a:ext cx="38" cy="1"/>
                </a:xfrm>
                <a:prstGeom prst="line">
                  <a:avLst/>
                </a:prstGeom>
                <a:noFill/>
                <a:ln w="12700">
                  <a:solidFill>
                    <a:srgbClr val="001F9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440" name="Line 84"/>
                <p:cNvSpPr>
                  <a:spLocks noChangeShapeType="1"/>
                </p:cNvSpPr>
                <p:nvPr/>
              </p:nvSpPr>
              <p:spPr bwMode="auto">
                <a:xfrm>
                  <a:off x="4154" y="2958"/>
                  <a:ext cx="33" cy="0"/>
                </a:xfrm>
                <a:prstGeom prst="line">
                  <a:avLst/>
                </a:prstGeom>
                <a:noFill/>
                <a:ln w="12700">
                  <a:solidFill>
                    <a:srgbClr val="001F9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</p:grpSp>
        </p:grpSp>
        <p:grpSp>
          <p:nvGrpSpPr>
            <p:cNvPr id="26" name="Group 85"/>
            <p:cNvGrpSpPr>
              <a:grpSpLocks/>
            </p:cNvGrpSpPr>
            <p:nvPr/>
          </p:nvGrpSpPr>
          <p:grpSpPr bwMode="auto">
            <a:xfrm>
              <a:off x="4159" y="2877"/>
              <a:ext cx="208" cy="120"/>
              <a:chOff x="4159" y="2877"/>
              <a:chExt cx="208" cy="120"/>
            </a:xfrm>
          </p:grpSpPr>
          <p:sp>
            <p:nvSpPr>
              <p:cNvPr id="412" name="Freeform 86"/>
              <p:cNvSpPr>
                <a:spLocks/>
              </p:cNvSpPr>
              <p:nvPr/>
            </p:nvSpPr>
            <p:spPr bwMode="auto">
              <a:xfrm>
                <a:off x="4159" y="2888"/>
                <a:ext cx="208" cy="21"/>
              </a:xfrm>
              <a:custGeom>
                <a:avLst/>
                <a:gdLst>
                  <a:gd name="T0" fmla="*/ 0 w 208"/>
                  <a:gd name="T1" fmla="*/ 15 h 21"/>
                  <a:gd name="T2" fmla="*/ 75 w 208"/>
                  <a:gd name="T3" fmla="*/ 0 h 21"/>
                  <a:gd name="T4" fmla="*/ 132 w 208"/>
                  <a:gd name="T5" fmla="*/ 0 h 21"/>
                  <a:gd name="T6" fmla="*/ 207 w 208"/>
                  <a:gd name="T7" fmla="*/ 16 h 21"/>
                  <a:gd name="T8" fmla="*/ 174 w 208"/>
                  <a:gd name="T9" fmla="*/ 20 h 21"/>
                  <a:gd name="T10" fmla="*/ 121 w 208"/>
                  <a:gd name="T11" fmla="*/ 10 h 21"/>
                  <a:gd name="T12" fmla="*/ 84 w 208"/>
                  <a:gd name="T13" fmla="*/ 10 h 21"/>
                  <a:gd name="T14" fmla="*/ 32 w 208"/>
                  <a:gd name="T15" fmla="*/ 19 h 21"/>
                  <a:gd name="T16" fmla="*/ 0 w 208"/>
                  <a:gd name="T17" fmla="*/ 15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8" h="21">
                    <a:moveTo>
                      <a:pt x="0" y="15"/>
                    </a:moveTo>
                    <a:lnTo>
                      <a:pt x="75" y="0"/>
                    </a:lnTo>
                    <a:lnTo>
                      <a:pt x="132" y="0"/>
                    </a:lnTo>
                    <a:lnTo>
                      <a:pt x="207" y="16"/>
                    </a:lnTo>
                    <a:lnTo>
                      <a:pt x="174" y="20"/>
                    </a:lnTo>
                    <a:lnTo>
                      <a:pt x="121" y="10"/>
                    </a:lnTo>
                    <a:lnTo>
                      <a:pt x="84" y="10"/>
                    </a:lnTo>
                    <a:lnTo>
                      <a:pt x="32" y="19"/>
                    </a:lnTo>
                    <a:lnTo>
                      <a:pt x="0" y="15"/>
                    </a:lnTo>
                  </a:path>
                </a:pathLst>
              </a:custGeom>
              <a:solidFill>
                <a:srgbClr val="5F5F7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13" name="Freeform 87"/>
              <p:cNvSpPr>
                <a:spLocks/>
              </p:cNvSpPr>
              <p:nvPr/>
            </p:nvSpPr>
            <p:spPr bwMode="auto">
              <a:xfrm>
                <a:off x="4160" y="2902"/>
                <a:ext cx="94" cy="95"/>
              </a:xfrm>
              <a:custGeom>
                <a:avLst/>
                <a:gdLst>
                  <a:gd name="T0" fmla="*/ 0 w 94"/>
                  <a:gd name="T1" fmla="*/ 0 h 95"/>
                  <a:gd name="T2" fmla="*/ 84 w 94"/>
                  <a:gd name="T3" fmla="*/ 94 h 95"/>
                  <a:gd name="T4" fmla="*/ 93 w 94"/>
                  <a:gd name="T5" fmla="*/ 94 h 95"/>
                  <a:gd name="T6" fmla="*/ 31 w 94"/>
                  <a:gd name="T7" fmla="*/ 4 h 95"/>
                  <a:gd name="T8" fmla="*/ 0 w 94"/>
                  <a:gd name="T9" fmla="*/ 0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4" h="95">
                    <a:moveTo>
                      <a:pt x="0" y="0"/>
                    </a:moveTo>
                    <a:lnTo>
                      <a:pt x="84" y="94"/>
                    </a:lnTo>
                    <a:lnTo>
                      <a:pt x="93" y="94"/>
                    </a:lnTo>
                    <a:lnTo>
                      <a:pt x="31" y="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5F5F7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14" name="Freeform 88"/>
              <p:cNvSpPr>
                <a:spLocks/>
              </p:cNvSpPr>
              <p:nvPr/>
            </p:nvSpPr>
            <p:spPr bwMode="auto">
              <a:xfrm>
                <a:off x="4275" y="2904"/>
                <a:ext cx="92" cy="93"/>
              </a:xfrm>
              <a:custGeom>
                <a:avLst/>
                <a:gdLst>
                  <a:gd name="T0" fmla="*/ 60 w 92"/>
                  <a:gd name="T1" fmla="*/ 3 h 93"/>
                  <a:gd name="T2" fmla="*/ 0 w 92"/>
                  <a:gd name="T3" fmla="*/ 92 h 93"/>
                  <a:gd name="T4" fmla="*/ 8 w 92"/>
                  <a:gd name="T5" fmla="*/ 92 h 93"/>
                  <a:gd name="T6" fmla="*/ 91 w 92"/>
                  <a:gd name="T7" fmla="*/ 0 h 93"/>
                  <a:gd name="T8" fmla="*/ 60 w 92"/>
                  <a:gd name="T9" fmla="*/ 3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2" h="93">
                    <a:moveTo>
                      <a:pt x="60" y="3"/>
                    </a:moveTo>
                    <a:lnTo>
                      <a:pt x="0" y="92"/>
                    </a:lnTo>
                    <a:lnTo>
                      <a:pt x="8" y="92"/>
                    </a:lnTo>
                    <a:lnTo>
                      <a:pt x="91" y="0"/>
                    </a:lnTo>
                    <a:lnTo>
                      <a:pt x="60" y="3"/>
                    </a:lnTo>
                  </a:path>
                </a:pathLst>
              </a:custGeom>
              <a:solidFill>
                <a:srgbClr val="7F7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15" name="Freeform 89"/>
              <p:cNvSpPr>
                <a:spLocks/>
              </p:cNvSpPr>
              <p:nvPr/>
            </p:nvSpPr>
            <p:spPr bwMode="auto">
              <a:xfrm>
                <a:off x="4194" y="2898"/>
                <a:ext cx="65" cy="99"/>
              </a:xfrm>
              <a:custGeom>
                <a:avLst/>
                <a:gdLst>
                  <a:gd name="T0" fmla="*/ 0 w 65"/>
                  <a:gd name="T1" fmla="*/ 8 h 99"/>
                  <a:gd name="T2" fmla="*/ 50 w 65"/>
                  <a:gd name="T3" fmla="*/ 0 h 99"/>
                  <a:gd name="T4" fmla="*/ 64 w 65"/>
                  <a:gd name="T5" fmla="*/ 98 h 99"/>
                  <a:gd name="T6" fmla="*/ 51 w 65"/>
                  <a:gd name="T7" fmla="*/ 98 h 99"/>
                  <a:gd name="T8" fmla="*/ 0 w 65"/>
                  <a:gd name="T9" fmla="*/ 8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99">
                    <a:moveTo>
                      <a:pt x="0" y="8"/>
                    </a:moveTo>
                    <a:lnTo>
                      <a:pt x="50" y="0"/>
                    </a:lnTo>
                    <a:lnTo>
                      <a:pt x="64" y="98"/>
                    </a:lnTo>
                    <a:lnTo>
                      <a:pt x="51" y="98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9F9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16" name="Freeform 90"/>
              <p:cNvSpPr>
                <a:spLocks/>
              </p:cNvSpPr>
              <p:nvPr/>
            </p:nvSpPr>
            <p:spPr bwMode="auto">
              <a:xfrm>
                <a:off x="4265" y="2899"/>
                <a:ext cx="70" cy="98"/>
              </a:xfrm>
              <a:custGeom>
                <a:avLst/>
                <a:gdLst>
                  <a:gd name="T0" fmla="*/ 17 w 70"/>
                  <a:gd name="T1" fmla="*/ 0 h 98"/>
                  <a:gd name="T2" fmla="*/ 69 w 70"/>
                  <a:gd name="T3" fmla="*/ 9 h 98"/>
                  <a:gd name="T4" fmla="*/ 18 w 70"/>
                  <a:gd name="T5" fmla="*/ 97 h 98"/>
                  <a:gd name="T6" fmla="*/ 0 w 70"/>
                  <a:gd name="T7" fmla="*/ 97 h 98"/>
                  <a:gd name="T8" fmla="*/ 17 w 70"/>
                  <a:gd name="T9" fmla="*/ 0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" h="98">
                    <a:moveTo>
                      <a:pt x="17" y="0"/>
                    </a:moveTo>
                    <a:lnTo>
                      <a:pt x="69" y="9"/>
                    </a:lnTo>
                    <a:lnTo>
                      <a:pt x="18" y="97"/>
                    </a:lnTo>
                    <a:lnTo>
                      <a:pt x="0" y="97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9F9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17" name="Freeform 91"/>
              <p:cNvSpPr>
                <a:spLocks/>
              </p:cNvSpPr>
              <p:nvPr/>
            </p:nvSpPr>
            <p:spPr bwMode="auto">
              <a:xfrm>
                <a:off x="4244" y="2898"/>
                <a:ext cx="37" cy="99"/>
              </a:xfrm>
              <a:custGeom>
                <a:avLst/>
                <a:gdLst>
                  <a:gd name="T0" fmla="*/ 0 w 37"/>
                  <a:gd name="T1" fmla="*/ 0 h 99"/>
                  <a:gd name="T2" fmla="*/ 36 w 37"/>
                  <a:gd name="T3" fmla="*/ 1 h 99"/>
                  <a:gd name="T4" fmla="*/ 23 w 37"/>
                  <a:gd name="T5" fmla="*/ 98 h 99"/>
                  <a:gd name="T6" fmla="*/ 12 w 37"/>
                  <a:gd name="T7" fmla="*/ 98 h 99"/>
                  <a:gd name="T8" fmla="*/ 0 w 37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" h="99">
                    <a:moveTo>
                      <a:pt x="0" y="0"/>
                    </a:moveTo>
                    <a:lnTo>
                      <a:pt x="36" y="1"/>
                    </a:lnTo>
                    <a:lnTo>
                      <a:pt x="23" y="98"/>
                    </a:lnTo>
                    <a:lnTo>
                      <a:pt x="12" y="9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F9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18" name="Freeform 92"/>
              <p:cNvSpPr>
                <a:spLocks/>
              </p:cNvSpPr>
              <p:nvPr/>
            </p:nvSpPr>
            <p:spPr bwMode="auto">
              <a:xfrm>
                <a:off x="4254" y="2898"/>
                <a:ext cx="16" cy="99"/>
              </a:xfrm>
              <a:custGeom>
                <a:avLst/>
                <a:gdLst>
                  <a:gd name="T0" fmla="*/ 0 w 16"/>
                  <a:gd name="T1" fmla="*/ 0 h 99"/>
                  <a:gd name="T2" fmla="*/ 15 w 16"/>
                  <a:gd name="T3" fmla="*/ 0 h 99"/>
                  <a:gd name="T4" fmla="*/ 8 w 16"/>
                  <a:gd name="T5" fmla="*/ 98 h 99"/>
                  <a:gd name="T6" fmla="*/ 4 w 16"/>
                  <a:gd name="T7" fmla="*/ 98 h 99"/>
                  <a:gd name="T8" fmla="*/ 0 w 16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99">
                    <a:moveTo>
                      <a:pt x="0" y="0"/>
                    </a:moveTo>
                    <a:lnTo>
                      <a:pt x="15" y="0"/>
                    </a:lnTo>
                    <a:lnTo>
                      <a:pt x="8" y="98"/>
                    </a:lnTo>
                    <a:lnTo>
                      <a:pt x="4" y="9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BFD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19" name="Freeform 93"/>
              <p:cNvSpPr>
                <a:spLocks/>
              </p:cNvSpPr>
              <p:nvPr/>
            </p:nvSpPr>
            <p:spPr bwMode="auto">
              <a:xfrm>
                <a:off x="4229" y="2883"/>
                <a:ext cx="72" cy="16"/>
              </a:xfrm>
              <a:custGeom>
                <a:avLst/>
                <a:gdLst>
                  <a:gd name="T0" fmla="*/ 52 w 72"/>
                  <a:gd name="T1" fmla="*/ 0 h 16"/>
                  <a:gd name="T2" fmla="*/ 16 w 72"/>
                  <a:gd name="T3" fmla="*/ 0 h 16"/>
                  <a:gd name="T4" fmla="*/ 0 w 72"/>
                  <a:gd name="T5" fmla="*/ 7 h 16"/>
                  <a:gd name="T6" fmla="*/ 17 w 72"/>
                  <a:gd name="T7" fmla="*/ 15 h 16"/>
                  <a:gd name="T8" fmla="*/ 52 w 72"/>
                  <a:gd name="T9" fmla="*/ 15 h 16"/>
                  <a:gd name="T10" fmla="*/ 71 w 72"/>
                  <a:gd name="T11" fmla="*/ 6 h 16"/>
                  <a:gd name="T12" fmla="*/ 52 w 72"/>
                  <a:gd name="T13" fmla="*/ 0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2" h="16">
                    <a:moveTo>
                      <a:pt x="52" y="0"/>
                    </a:moveTo>
                    <a:lnTo>
                      <a:pt x="16" y="0"/>
                    </a:lnTo>
                    <a:lnTo>
                      <a:pt x="0" y="7"/>
                    </a:lnTo>
                    <a:lnTo>
                      <a:pt x="17" y="15"/>
                    </a:lnTo>
                    <a:lnTo>
                      <a:pt x="52" y="15"/>
                    </a:lnTo>
                    <a:lnTo>
                      <a:pt x="71" y="6"/>
                    </a:lnTo>
                    <a:lnTo>
                      <a:pt x="52" y="0"/>
                    </a:lnTo>
                  </a:path>
                </a:pathLst>
              </a:custGeom>
              <a:solidFill>
                <a:srgbClr val="7F7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20" name="Freeform 94"/>
              <p:cNvSpPr>
                <a:spLocks/>
              </p:cNvSpPr>
              <p:nvPr/>
            </p:nvSpPr>
            <p:spPr bwMode="auto">
              <a:xfrm>
                <a:off x="4229" y="2877"/>
                <a:ext cx="72" cy="16"/>
              </a:xfrm>
              <a:custGeom>
                <a:avLst/>
                <a:gdLst>
                  <a:gd name="T0" fmla="*/ 52 w 72"/>
                  <a:gd name="T1" fmla="*/ 0 h 16"/>
                  <a:gd name="T2" fmla="*/ 16 w 72"/>
                  <a:gd name="T3" fmla="*/ 0 h 16"/>
                  <a:gd name="T4" fmla="*/ 0 w 72"/>
                  <a:gd name="T5" fmla="*/ 7 h 16"/>
                  <a:gd name="T6" fmla="*/ 17 w 72"/>
                  <a:gd name="T7" fmla="*/ 15 h 16"/>
                  <a:gd name="T8" fmla="*/ 53 w 72"/>
                  <a:gd name="T9" fmla="*/ 15 h 16"/>
                  <a:gd name="T10" fmla="*/ 71 w 72"/>
                  <a:gd name="T11" fmla="*/ 6 h 16"/>
                  <a:gd name="T12" fmla="*/ 52 w 72"/>
                  <a:gd name="T13" fmla="*/ 0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2" h="16">
                    <a:moveTo>
                      <a:pt x="52" y="0"/>
                    </a:moveTo>
                    <a:lnTo>
                      <a:pt x="16" y="0"/>
                    </a:lnTo>
                    <a:lnTo>
                      <a:pt x="0" y="7"/>
                    </a:lnTo>
                    <a:lnTo>
                      <a:pt x="17" y="15"/>
                    </a:lnTo>
                    <a:lnTo>
                      <a:pt x="53" y="15"/>
                    </a:lnTo>
                    <a:lnTo>
                      <a:pt x="71" y="6"/>
                    </a:lnTo>
                    <a:lnTo>
                      <a:pt x="52" y="0"/>
                    </a:lnTo>
                  </a:path>
                </a:pathLst>
              </a:custGeom>
              <a:solidFill>
                <a:srgbClr val="7F7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</p:grpSp>
        <p:sp>
          <p:nvSpPr>
            <p:cNvPr id="411" name="Rectangle 95"/>
            <p:cNvSpPr>
              <a:spLocks noChangeArrowheads="1"/>
            </p:cNvSpPr>
            <p:nvPr/>
          </p:nvSpPr>
          <p:spPr bwMode="auto">
            <a:xfrm>
              <a:off x="4159" y="2990"/>
              <a:ext cx="193" cy="4"/>
            </a:xfrm>
            <a:prstGeom prst="rect">
              <a:avLst/>
            </a:prstGeom>
            <a:solidFill>
              <a:srgbClr val="005F7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</p:grpSp>
      <p:grpSp>
        <p:nvGrpSpPr>
          <p:cNvPr id="28" name="Group 96"/>
          <p:cNvGrpSpPr>
            <a:grpSpLocks/>
          </p:cNvGrpSpPr>
          <p:nvPr/>
        </p:nvGrpSpPr>
        <p:grpSpPr bwMode="auto">
          <a:xfrm>
            <a:off x="3966348" y="3068748"/>
            <a:ext cx="730185" cy="758428"/>
            <a:chOff x="2550" y="2423"/>
            <a:chExt cx="674" cy="439"/>
          </a:xfrm>
        </p:grpSpPr>
        <p:sp>
          <p:nvSpPr>
            <p:cNvPr id="293" name="Freeform 97"/>
            <p:cNvSpPr>
              <a:spLocks/>
            </p:cNvSpPr>
            <p:nvPr/>
          </p:nvSpPr>
          <p:spPr bwMode="auto">
            <a:xfrm>
              <a:off x="2773" y="2662"/>
              <a:ext cx="41" cy="141"/>
            </a:xfrm>
            <a:custGeom>
              <a:avLst/>
              <a:gdLst>
                <a:gd name="T0" fmla="*/ 25 w 41"/>
                <a:gd name="T1" fmla="*/ 2 h 141"/>
                <a:gd name="T2" fmla="*/ 26 w 41"/>
                <a:gd name="T3" fmla="*/ 9 h 141"/>
                <a:gd name="T4" fmla="*/ 25 w 41"/>
                <a:gd name="T5" fmla="*/ 10 h 141"/>
                <a:gd name="T6" fmla="*/ 24 w 41"/>
                <a:gd name="T7" fmla="*/ 13 h 141"/>
                <a:gd name="T8" fmla="*/ 22 w 41"/>
                <a:gd name="T9" fmla="*/ 18 h 141"/>
                <a:gd name="T10" fmla="*/ 24 w 41"/>
                <a:gd name="T11" fmla="*/ 19 h 141"/>
                <a:gd name="T12" fmla="*/ 33 w 41"/>
                <a:gd name="T13" fmla="*/ 26 h 141"/>
                <a:gd name="T14" fmla="*/ 39 w 41"/>
                <a:gd name="T15" fmla="*/ 69 h 141"/>
                <a:gd name="T16" fmla="*/ 40 w 41"/>
                <a:gd name="T17" fmla="*/ 76 h 141"/>
                <a:gd name="T18" fmla="*/ 37 w 41"/>
                <a:gd name="T19" fmla="*/ 80 h 141"/>
                <a:gd name="T20" fmla="*/ 36 w 41"/>
                <a:gd name="T21" fmla="*/ 81 h 141"/>
                <a:gd name="T22" fmla="*/ 36 w 41"/>
                <a:gd name="T23" fmla="*/ 74 h 141"/>
                <a:gd name="T24" fmla="*/ 36 w 41"/>
                <a:gd name="T25" fmla="*/ 78 h 141"/>
                <a:gd name="T26" fmla="*/ 34 w 41"/>
                <a:gd name="T27" fmla="*/ 75 h 141"/>
                <a:gd name="T28" fmla="*/ 32 w 41"/>
                <a:gd name="T29" fmla="*/ 70 h 141"/>
                <a:gd name="T30" fmla="*/ 27 w 41"/>
                <a:gd name="T31" fmla="*/ 107 h 141"/>
                <a:gd name="T32" fmla="*/ 25 w 41"/>
                <a:gd name="T33" fmla="*/ 129 h 141"/>
                <a:gd name="T34" fmla="*/ 26 w 41"/>
                <a:gd name="T35" fmla="*/ 139 h 141"/>
                <a:gd name="T36" fmla="*/ 19 w 41"/>
                <a:gd name="T37" fmla="*/ 138 h 141"/>
                <a:gd name="T38" fmla="*/ 21 w 41"/>
                <a:gd name="T39" fmla="*/ 125 h 141"/>
                <a:gd name="T40" fmla="*/ 19 w 41"/>
                <a:gd name="T41" fmla="*/ 108 h 141"/>
                <a:gd name="T42" fmla="*/ 18 w 41"/>
                <a:gd name="T43" fmla="*/ 124 h 141"/>
                <a:gd name="T44" fmla="*/ 17 w 41"/>
                <a:gd name="T45" fmla="*/ 136 h 141"/>
                <a:gd name="T46" fmla="*/ 11 w 41"/>
                <a:gd name="T47" fmla="*/ 137 h 141"/>
                <a:gd name="T48" fmla="*/ 10 w 41"/>
                <a:gd name="T49" fmla="*/ 107 h 141"/>
                <a:gd name="T50" fmla="*/ 7 w 41"/>
                <a:gd name="T51" fmla="*/ 104 h 141"/>
                <a:gd name="T52" fmla="*/ 1 w 41"/>
                <a:gd name="T53" fmla="*/ 107 h 141"/>
                <a:gd name="T54" fmla="*/ 4 w 41"/>
                <a:gd name="T55" fmla="*/ 71 h 141"/>
                <a:gd name="T56" fmla="*/ 4 w 41"/>
                <a:gd name="T57" fmla="*/ 65 h 141"/>
                <a:gd name="T58" fmla="*/ 4 w 41"/>
                <a:gd name="T59" fmla="*/ 47 h 141"/>
                <a:gd name="T60" fmla="*/ 13 w 41"/>
                <a:gd name="T61" fmla="*/ 23 h 141"/>
                <a:gd name="T62" fmla="*/ 13 w 41"/>
                <a:gd name="T63" fmla="*/ 15 h 141"/>
                <a:gd name="T64" fmla="*/ 11 w 41"/>
                <a:gd name="T65" fmla="*/ 14 h 141"/>
                <a:gd name="T66" fmla="*/ 10 w 41"/>
                <a:gd name="T67" fmla="*/ 11 h 141"/>
                <a:gd name="T68" fmla="*/ 11 w 41"/>
                <a:gd name="T69" fmla="*/ 2 h 141"/>
                <a:gd name="T70" fmla="*/ 16 w 41"/>
                <a:gd name="T71" fmla="*/ 0 h 141"/>
                <a:gd name="T72" fmla="*/ 20 w 41"/>
                <a:gd name="T73" fmla="*/ 1 h 1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1" h="141">
                  <a:moveTo>
                    <a:pt x="20" y="1"/>
                  </a:moveTo>
                  <a:lnTo>
                    <a:pt x="25" y="2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4" y="9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4" y="13"/>
                  </a:lnTo>
                  <a:lnTo>
                    <a:pt x="23" y="14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4" y="19"/>
                  </a:lnTo>
                  <a:lnTo>
                    <a:pt x="27" y="24"/>
                  </a:lnTo>
                  <a:lnTo>
                    <a:pt x="33" y="26"/>
                  </a:lnTo>
                  <a:lnTo>
                    <a:pt x="36" y="30"/>
                  </a:lnTo>
                  <a:lnTo>
                    <a:pt x="39" y="69"/>
                  </a:lnTo>
                  <a:lnTo>
                    <a:pt x="37" y="69"/>
                  </a:lnTo>
                  <a:lnTo>
                    <a:pt x="40" y="76"/>
                  </a:lnTo>
                  <a:lnTo>
                    <a:pt x="39" y="80"/>
                  </a:lnTo>
                  <a:lnTo>
                    <a:pt x="37" y="80"/>
                  </a:lnTo>
                  <a:lnTo>
                    <a:pt x="37" y="81"/>
                  </a:lnTo>
                  <a:lnTo>
                    <a:pt x="36" y="81"/>
                  </a:lnTo>
                  <a:lnTo>
                    <a:pt x="36" y="77"/>
                  </a:lnTo>
                  <a:lnTo>
                    <a:pt x="36" y="74"/>
                  </a:lnTo>
                  <a:lnTo>
                    <a:pt x="35" y="77"/>
                  </a:lnTo>
                  <a:lnTo>
                    <a:pt x="36" y="78"/>
                  </a:lnTo>
                  <a:lnTo>
                    <a:pt x="35" y="79"/>
                  </a:lnTo>
                  <a:lnTo>
                    <a:pt x="34" y="75"/>
                  </a:lnTo>
                  <a:lnTo>
                    <a:pt x="34" y="70"/>
                  </a:lnTo>
                  <a:lnTo>
                    <a:pt x="32" y="70"/>
                  </a:lnTo>
                  <a:lnTo>
                    <a:pt x="34" y="105"/>
                  </a:lnTo>
                  <a:lnTo>
                    <a:pt x="27" y="107"/>
                  </a:lnTo>
                  <a:lnTo>
                    <a:pt x="24" y="127"/>
                  </a:lnTo>
                  <a:lnTo>
                    <a:pt x="25" y="129"/>
                  </a:lnTo>
                  <a:lnTo>
                    <a:pt x="26" y="138"/>
                  </a:lnTo>
                  <a:lnTo>
                    <a:pt x="26" y="139"/>
                  </a:lnTo>
                  <a:lnTo>
                    <a:pt x="21" y="140"/>
                  </a:lnTo>
                  <a:lnTo>
                    <a:pt x="19" y="138"/>
                  </a:lnTo>
                  <a:lnTo>
                    <a:pt x="20" y="130"/>
                  </a:lnTo>
                  <a:lnTo>
                    <a:pt x="21" y="125"/>
                  </a:lnTo>
                  <a:lnTo>
                    <a:pt x="19" y="108"/>
                  </a:lnTo>
                  <a:lnTo>
                    <a:pt x="17" y="114"/>
                  </a:lnTo>
                  <a:lnTo>
                    <a:pt x="18" y="124"/>
                  </a:lnTo>
                  <a:lnTo>
                    <a:pt x="19" y="125"/>
                  </a:lnTo>
                  <a:lnTo>
                    <a:pt x="17" y="136"/>
                  </a:lnTo>
                  <a:lnTo>
                    <a:pt x="12" y="138"/>
                  </a:lnTo>
                  <a:lnTo>
                    <a:pt x="11" y="137"/>
                  </a:lnTo>
                  <a:lnTo>
                    <a:pt x="15" y="126"/>
                  </a:lnTo>
                  <a:lnTo>
                    <a:pt x="10" y="107"/>
                  </a:lnTo>
                  <a:lnTo>
                    <a:pt x="7" y="105"/>
                  </a:lnTo>
                  <a:lnTo>
                    <a:pt x="7" y="104"/>
                  </a:lnTo>
                  <a:lnTo>
                    <a:pt x="3" y="104"/>
                  </a:lnTo>
                  <a:lnTo>
                    <a:pt x="1" y="107"/>
                  </a:lnTo>
                  <a:lnTo>
                    <a:pt x="0" y="105"/>
                  </a:lnTo>
                  <a:lnTo>
                    <a:pt x="4" y="71"/>
                  </a:lnTo>
                  <a:lnTo>
                    <a:pt x="4" y="65"/>
                  </a:lnTo>
                  <a:lnTo>
                    <a:pt x="3" y="64"/>
                  </a:lnTo>
                  <a:lnTo>
                    <a:pt x="4" y="47"/>
                  </a:lnTo>
                  <a:lnTo>
                    <a:pt x="6" y="27"/>
                  </a:lnTo>
                  <a:lnTo>
                    <a:pt x="13" y="23"/>
                  </a:lnTo>
                  <a:lnTo>
                    <a:pt x="15" y="19"/>
                  </a:lnTo>
                  <a:lnTo>
                    <a:pt x="13" y="15"/>
                  </a:lnTo>
                  <a:lnTo>
                    <a:pt x="12" y="16"/>
                  </a:lnTo>
                  <a:lnTo>
                    <a:pt x="11" y="14"/>
                  </a:lnTo>
                  <a:lnTo>
                    <a:pt x="11" y="12"/>
                  </a:lnTo>
                  <a:lnTo>
                    <a:pt x="10" y="11"/>
                  </a:lnTo>
                  <a:lnTo>
                    <a:pt x="9" y="6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0" y="1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94" name="Freeform 98"/>
            <p:cNvSpPr>
              <a:spLocks/>
            </p:cNvSpPr>
            <p:nvPr/>
          </p:nvSpPr>
          <p:spPr bwMode="auto">
            <a:xfrm>
              <a:off x="2910" y="2674"/>
              <a:ext cx="34" cy="126"/>
            </a:xfrm>
            <a:custGeom>
              <a:avLst/>
              <a:gdLst>
                <a:gd name="T0" fmla="*/ 20 w 34"/>
                <a:gd name="T1" fmla="*/ 2 h 126"/>
                <a:gd name="T2" fmla="*/ 27 w 34"/>
                <a:gd name="T3" fmla="*/ 0 h 126"/>
                <a:gd name="T4" fmla="*/ 29 w 34"/>
                <a:gd name="T5" fmla="*/ 3 h 126"/>
                <a:gd name="T6" fmla="*/ 30 w 34"/>
                <a:gd name="T7" fmla="*/ 2 h 126"/>
                <a:gd name="T8" fmla="*/ 32 w 34"/>
                <a:gd name="T9" fmla="*/ 8 h 126"/>
                <a:gd name="T10" fmla="*/ 28 w 34"/>
                <a:gd name="T11" fmla="*/ 11 h 126"/>
                <a:gd name="T12" fmla="*/ 28 w 34"/>
                <a:gd name="T13" fmla="*/ 14 h 126"/>
                <a:gd name="T14" fmla="*/ 27 w 34"/>
                <a:gd name="T15" fmla="*/ 14 h 126"/>
                <a:gd name="T16" fmla="*/ 27 w 34"/>
                <a:gd name="T17" fmla="*/ 17 h 126"/>
                <a:gd name="T18" fmla="*/ 24 w 34"/>
                <a:gd name="T19" fmla="*/ 18 h 126"/>
                <a:gd name="T20" fmla="*/ 24 w 34"/>
                <a:gd name="T21" fmla="*/ 19 h 126"/>
                <a:gd name="T22" fmla="*/ 28 w 34"/>
                <a:gd name="T23" fmla="*/ 22 h 126"/>
                <a:gd name="T24" fmla="*/ 32 w 34"/>
                <a:gd name="T25" fmla="*/ 40 h 126"/>
                <a:gd name="T26" fmla="*/ 29 w 34"/>
                <a:gd name="T27" fmla="*/ 45 h 126"/>
                <a:gd name="T28" fmla="*/ 29 w 34"/>
                <a:gd name="T29" fmla="*/ 78 h 126"/>
                <a:gd name="T30" fmla="*/ 25 w 34"/>
                <a:gd name="T31" fmla="*/ 79 h 126"/>
                <a:gd name="T32" fmla="*/ 25 w 34"/>
                <a:gd name="T33" fmla="*/ 84 h 126"/>
                <a:gd name="T34" fmla="*/ 24 w 34"/>
                <a:gd name="T35" fmla="*/ 98 h 126"/>
                <a:gd name="T36" fmla="*/ 24 w 34"/>
                <a:gd name="T37" fmla="*/ 105 h 126"/>
                <a:gd name="T38" fmla="*/ 29 w 34"/>
                <a:gd name="T39" fmla="*/ 110 h 126"/>
                <a:gd name="T40" fmla="*/ 33 w 34"/>
                <a:gd name="T41" fmla="*/ 112 h 126"/>
                <a:gd name="T42" fmla="*/ 33 w 34"/>
                <a:gd name="T43" fmla="*/ 114 h 126"/>
                <a:gd name="T44" fmla="*/ 25 w 34"/>
                <a:gd name="T45" fmla="*/ 112 h 126"/>
                <a:gd name="T46" fmla="*/ 24 w 34"/>
                <a:gd name="T47" fmla="*/ 110 h 126"/>
                <a:gd name="T48" fmla="*/ 23 w 34"/>
                <a:gd name="T49" fmla="*/ 112 h 126"/>
                <a:gd name="T50" fmla="*/ 22 w 34"/>
                <a:gd name="T51" fmla="*/ 112 h 126"/>
                <a:gd name="T52" fmla="*/ 21 w 34"/>
                <a:gd name="T53" fmla="*/ 107 h 126"/>
                <a:gd name="T54" fmla="*/ 20 w 34"/>
                <a:gd name="T55" fmla="*/ 83 h 126"/>
                <a:gd name="T56" fmla="*/ 18 w 34"/>
                <a:gd name="T57" fmla="*/ 83 h 126"/>
                <a:gd name="T58" fmla="*/ 14 w 34"/>
                <a:gd name="T59" fmla="*/ 104 h 126"/>
                <a:gd name="T60" fmla="*/ 14 w 34"/>
                <a:gd name="T61" fmla="*/ 117 h 126"/>
                <a:gd name="T62" fmla="*/ 12 w 34"/>
                <a:gd name="T63" fmla="*/ 123 h 126"/>
                <a:gd name="T64" fmla="*/ 10 w 34"/>
                <a:gd name="T65" fmla="*/ 125 h 126"/>
                <a:gd name="T66" fmla="*/ 9 w 34"/>
                <a:gd name="T67" fmla="*/ 122 h 126"/>
                <a:gd name="T68" fmla="*/ 10 w 34"/>
                <a:gd name="T69" fmla="*/ 118 h 126"/>
                <a:gd name="T70" fmla="*/ 12 w 34"/>
                <a:gd name="T71" fmla="*/ 109 h 126"/>
                <a:gd name="T72" fmla="*/ 12 w 34"/>
                <a:gd name="T73" fmla="*/ 80 h 126"/>
                <a:gd name="T74" fmla="*/ 14 w 34"/>
                <a:gd name="T75" fmla="*/ 50 h 126"/>
                <a:gd name="T76" fmla="*/ 11 w 34"/>
                <a:gd name="T77" fmla="*/ 48 h 126"/>
                <a:gd name="T78" fmla="*/ 11 w 34"/>
                <a:gd name="T79" fmla="*/ 43 h 126"/>
                <a:gd name="T80" fmla="*/ 11 w 34"/>
                <a:gd name="T81" fmla="*/ 35 h 126"/>
                <a:gd name="T82" fmla="*/ 7 w 34"/>
                <a:gd name="T83" fmla="*/ 37 h 126"/>
                <a:gd name="T84" fmla="*/ 10 w 34"/>
                <a:gd name="T85" fmla="*/ 43 h 126"/>
                <a:gd name="T86" fmla="*/ 10 w 34"/>
                <a:gd name="T87" fmla="*/ 47 h 126"/>
                <a:gd name="T88" fmla="*/ 7 w 34"/>
                <a:gd name="T89" fmla="*/ 44 h 126"/>
                <a:gd name="T90" fmla="*/ 5 w 34"/>
                <a:gd name="T91" fmla="*/ 42 h 126"/>
                <a:gd name="T92" fmla="*/ 4 w 34"/>
                <a:gd name="T93" fmla="*/ 42 h 126"/>
                <a:gd name="T94" fmla="*/ 0 w 34"/>
                <a:gd name="T95" fmla="*/ 37 h 126"/>
                <a:gd name="T96" fmla="*/ 0 w 34"/>
                <a:gd name="T97" fmla="*/ 35 h 126"/>
                <a:gd name="T98" fmla="*/ 2 w 34"/>
                <a:gd name="T99" fmla="*/ 35 h 126"/>
                <a:gd name="T100" fmla="*/ 6 w 34"/>
                <a:gd name="T101" fmla="*/ 29 h 126"/>
                <a:gd name="T102" fmla="*/ 10 w 34"/>
                <a:gd name="T103" fmla="*/ 25 h 126"/>
                <a:gd name="T104" fmla="*/ 16 w 34"/>
                <a:gd name="T105" fmla="*/ 19 h 126"/>
                <a:gd name="T106" fmla="*/ 20 w 34"/>
                <a:gd name="T107" fmla="*/ 17 h 126"/>
                <a:gd name="T108" fmla="*/ 20 w 34"/>
                <a:gd name="T109" fmla="*/ 13 h 126"/>
                <a:gd name="T110" fmla="*/ 18 w 34"/>
                <a:gd name="T111" fmla="*/ 11 h 126"/>
                <a:gd name="T112" fmla="*/ 18 w 34"/>
                <a:gd name="T113" fmla="*/ 6 h 126"/>
                <a:gd name="T114" fmla="*/ 17 w 34"/>
                <a:gd name="T115" fmla="*/ 5 h 126"/>
                <a:gd name="T116" fmla="*/ 20 w 34"/>
                <a:gd name="T117" fmla="*/ 2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4" h="126">
                  <a:moveTo>
                    <a:pt x="20" y="2"/>
                  </a:moveTo>
                  <a:lnTo>
                    <a:pt x="27" y="0"/>
                  </a:lnTo>
                  <a:lnTo>
                    <a:pt x="29" y="3"/>
                  </a:lnTo>
                  <a:lnTo>
                    <a:pt x="30" y="2"/>
                  </a:lnTo>
                  <a:lnTo>
                    <a:pt x="32" y="8"/>
                  </a:lnTo>
                  <a:lnTo>
                    <a:pt x="28" y="11"/>
                  </a:lnTo>
                  <a:lnTo>
                    <a:pt x="28" y="14"/>
                  </a:lnTo>
                  <a:lnTo>
                    <a:pt x="27" y="14"/>
                  </a:lnTo>
                  <a:lnTo>
                    <a:pt x="27" y="17"/>
                  </a:lnTo>
                  <a:lnTo>
                    <a:pt x="24" y="18"/>
                  </a:lnTo>
                  <a:lnTo>
                    <a:pt x="24" y="19"/>
                  </a:lnTo>
                  <a:lnTo>
                    <a:pt x="28" y="22"/>
                  </a:lnTo>
                  <a:lnTo>
                    <a:pt x="32" y="40"/>
                  </a:lnTo>
                  <a:lnTo>
                    <a:pt x="29" y="45"/>
                  </a:lnTo>
                  <a:lnTo>
                    <a:pt x="29" y="78"/>
                  </a:lnTo>
                  <a:lnTo>
                    <a:pt x="25" y="79"/>
                  </a:lnTo>
                  <a:lnTo>
                    <a:pt x="25" y="84"/>
                  </a:lnTo>
                  <a:lnTo>
                    <a:pt x="24" y="98"/>
                  </a:lnTo>
                  <a:lnTo>
                    <a:pt x="24" y="105"/>
                  </a:lnTo>
                  <a:lnTo>
                    <a:pt x="29" y="110"/>
                  </a:lnTo>
                  <a:lnTo>
                    <a:pt x="33" y="112"/>
                  </a:lnTo>
                  <a:lnTo>
                    <a:pt x="33" y="114"/>
                  </a:lnTo>
                  <a:lnTo>
                    <a:pt x="25" y="112"/>
                  </a:lnTo>
                  <a:lnTo>
                    <a:pt x="24" y="110"/>
                  </a:lnTo>
                  <a:lnTo>
                    <a:pt x="23" y="112"/>
                  </a:lnTo>
                  <a:lnTo>
                    <a:pt x="22" y="112"/>
                  </a:lnTo>
                  <a:lnTo>
                    <a:pt x="21" y="107"/>
                  </a:lnTo>
                  <a:lnTo>
                    <a:pt x="20" y="83"/>
                  </a:lnTo>
                  <a:lnTo>
                    <a:pt x="18" y="83"/>
                  </a:lnTo>
                  <a:lnTo>
                    <a:pt x="14" y="104"/>
                  </a:lnTo>
                  <a:lnTo>
                    <a:pt x="14" y="117"/>
                  </a:lnTo>
                  <a:lnTo>
                    <a:pt x="12" y="123"/>
                  </a:lnTo>
                  <a:lnTo>
                    <a:pt x="10" y="125"/>
                  </a:lnTo>
                  <a:lnTo>
                    <a:pt x="9" y="122"/>
                  </a:lnTo>
                  <a:lnTo>
                    <a:pt x="10" y="118"/>
                  </a:lnTo>
                  <a:lnTo>
                    <a:pt x="12" y="109"/>
                  </a:lnTo>
                  <a:lnTo>
                    <a:pt x="12" y="80"/>
                  </a:lnTo>
                  <a:lnTo>
                    <a:pt x="14" y="50"/>
                  </a:lnTo>
                  <a:lnTo>
                    <a:pt x="11" y="48"/>
                  </a:lnTo>
                  <a:lnTo>
                    <a:pt x="11" y="43"/>
                  </a:lnTo>
                  <a:lnTo>
                    <a:pt x="11" y="35"/>
                  </a:lnTo>
                  <a:lnTo>
                    <a:pt x="7" y="37"/>
                  </a:lnTo>
                  <a:lnTo>
                    <a:pt x="10" y="43"/>
                  </a:lnTo>
                  <a:lnTo>
                    <a:pt x="10" y="47"/>
                  </a:lnTo>
                  <a:lnTo>
                    <a:pt x="7" y="44"/>
                  </a:lnTo>
                  <a:lnTo>
                    <a:pt x="5" y="42"/>
                  </a:lnTo>
                  <a:lnTo>
                    <a:pt x="4" y="42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2" y="35"/>
                  </a:lnTo>
                  <a:lnTo>
                    <a:pt x="6" y="29"/>
                  </a:lnTo>
                  <a:lnTo>
                    <a:pt x="10" y="25"/>
                  </a:lnTo>
                  <a:lnTo>
                    <a:pt x="16" y="19"/>
                  </a:lnTo>
                  <a:lnTo>
                    <a:pt x="20" y="17"/>
                  </a:lnTo>
                  <a:lnTo>
                    <a:pt x="20" y="13"/>
                  </a:lnTo>
                  <a:lnTo>
                    <a:pt x="18" y="11"/>
                  </a:lnTo>
                  <a:lnTo>
                    <a:pt x="18" y="6"/>
                  </a:lnTo>
                  <a:lnTo>
                    <a:pt x="17" y="5"/>
                  </a:lnTo>
                  <a:lnTo>
                    <a:pt x="20" y="2"/>
                  </a:lnTo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grpSp>
          <p:nvGrpSpPr>
            <p:cNvPr id="31" name="Group 99"/>
            <p:cNvGrpSpPr>
              <a:grpSpLocks/>
            </p:cNvGrpSpPr>
            <p:nvPr/>
          </p:nvGrpSpPr>
          <p:grpSpPr bwMode="auto">
            <a:xfrm>
              <a:off x="2565" y="2423"/>
              <a:ext cx="98" cy="315"/>
              <a:chOff x="2565" y="2423"/>
              <a:chExt cx="98" cy="315"/>
            </a:xfrm>
          </p:grpSpPr>
          <p:sp>
            <p:nvSpPr>
              <p:cNvPr id="405" name="Freeform 100"/>
              <p:cNvSpPr>
                <a:spLocks/>
              </p:cNvSpPr>
              <p:nvPr/>
            </p:nvSpPr>
            <p:spPr bwMode="auto">
              <a:xfrm>
                <a:off x="2565" y="2423"/>
                <a:ext cx="37" cy="315"/>
              </a:xfrm>
              <a:custGeom>
                <a:avLst/>
                <a:gdLst>
                  <a:gd name="T0" fmla="*/ 9 w 37"/>
                  <a:gd name="T1" fmla="*/ 0 h 315"/>
                  <a:gd name="T2" fmla="*/ 9 w 37"/>
                  <a:gd name="T3" fmla="*/ 50 h 315"/>
                  <a:gd name="T4" fmla="*/ 7 w 37"/>
                  <a:gd name="T5" fmla="*/ 50 h 315"/>
                  <a:gd name="T6" fmla="*/ 7 w 37"/>
                  <a:gd name="T7" fmla="*/ 100 h 315"/>
                  <a:gd name="T8" fmla="*/ 4 w 37"/>
                  <a:gd name="T9" fmla="*/ 100 h 315"/>
                  <a:gd name="T10" fmla="*/ 4 w 37"/>
                  <a:gd name="T11" fmla="*/ 146 h 315"/>
                  <a:gd name="T12" fmla="*/ 2 w 37"/>
                  <a:gd name="T13" fmla="*/ 146 h 315"/>
                  <a:gd name="T14" fmla="*/ 2 w 37"/>
                  <a:gd name="T15" fmla="*/ 210 h 315"/>
                  <a:gd name="T16" fmla="*/ 0 w 37"/>
                  <a:gd name="T17" fmla="*/ 210 h 315"/>
                  <a:gd name="T18" fmla="*/ 0 w 37"/>
                  <a:gd name="T19" fmla="*/ 314 h 315"/>
                  <a:gd name="T20" fmla="*/ 19 w 37"/>
                  <a:gd name="T21" fmla="*/ 314 h 315"/>
                  <a:gd name="T22" fmla="*/ 36 w 37"/>
                  <a:gd name="T23" fmla="*/ 208 h 315"/>
                  <a:gd name="T24" fmla="*/ 36 w 37"/>
                  <a:gd name="T25" fmla="*/ 146 h 315"/>
                  <a:gd name="T26" fmla="*/ 34 w 37"/>
                  <a:gd name="T27" fmla="*/ 146 h 315"/>
                  <a:gd name="T28" fmla="*/ 34 w 37"/>
                  <a:gd name="T29" fmla="*/ 100 h 315"/>
                  <a:gd name="T30" fmla="*/ 32 w 37"/>
                  <a:gd name="T31" fmla="*/ 100 h 315"/>
                  <a:gd name="T32" fmla="*/ 32 w 37"/>
                  <a:gd name="T33" fmla="*/ 50 h 315"/>
                  <a:gd name="T34" fmla="*/ 29 w 37"/>
                  <a:gd name="T35" fmla="*/ 50 h 315"/>
                  <a:gd name="T36" fmla="*/ 29 w 37"/>
                  <a:gd name="T37" fmla="*/ 0 h 315"/>
                  <a:gd name="T38" fmla="*/ 9 w 37"/>
                  <a:gd name="T39" fmla="*/ 0 h 31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7" h="315">
                    <a:moveTo>
                      <a:pt x="9" y="0"/>
                    </a:moveTo>
                    <a:lnTo>
                      <a:pt x="9" y="50"/>
                    </a:lnTo>
                    <a:lnTo>
                      <a:pt x="7" y="5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4" y="146"/>
                    </a:lnTo>
                    <a:lnTo>
                      <a:pt x="2" y="146"/>
                    </a:lnTo>
                    <a:lnTo>
                      <a:pt x="2" y="210"/>
                    </a:lnTo>
                    <a:lnTo>
                      <a:pt x="0" y="210"/>
                    </a:lnTo>
                    <a:lnTo>
                      <a:pt x="0" y="314"/>
                    </a:lnTo>
                    <a:lnTo>
                      <a:pt x="19" y="314"/>
                    </a:lnTo>
                    <a:lnTo>
                      <a:pt x="36" y="208"/>
                    </a:lnTo>
                    <a:lnTo>
                      <a:pt x="36" y="146"/>
                    </a:lnTo>
                    <a:lnTo>
                      <a:pt x="34" y="146"/>
                    </a:lnTo>
                    <a:lnTo>
                      <a:pt x="34" y="100"/>
                    </a:lnTo>
                    <a:lnTo>
                      <a:pt x="32" y="100"/>
                    </a:lnTo>
                    <a:lnTo>
                      <a:pt x="32" y="50"/>
                    </a:lnTo>
                    <a:lnTo>
                      <a:pt x="29" y="50"/>
                    </a:lnTo>
                    <a:lnTo>
                      <a:pt x="29" y="0"/>
                    </a:lnTo>
                    <a:lnTo>
                      <a:pt x="9" y="0"/>
                    </a:lnTo>
                  </a:path>
                </a:pathLst>
              </a:custGeom>
              <a:solidFill>
                <a:srgbClr val="80808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06" name="Freeform 101"/>
              <p:cNvSpPr>
                <a:spLocks/>
              </p:cNvSpPr>
              <p:nvPr/>
            </p:nvSpPr>
            <p:spPr bwMode="auto">
              <a:xfrm>
                <a:off x="2627" y="2423"/>
                <a:ext cx="36" cy="315"/>
              </a:xfrm>
              <a:custGeom>
                <a:avLst/>
                <a:gdLst>
                  <a:gd name="T0" fmla="*/ 9 w 36"/>
                  <a:gd name="T1" fmla="*/ 0 h 315"/>
                  <a:gd name="T2" fmla="*/ 9 w 36"/>
                  <a:gd name="T3" fmla="*/ 50 h 315"/>
                  <a:gd name="T4" fmla="*/ 6 w 36"/>
                  <a:gd name="T5" fmla="*/ 50 h 315"/>
                  <a:gd name="T6" fmla="*/ 6 w 36"/>
                  <a:gd name="T7" fmla="*/ 100 h 315"/>
                  <a:gd name="T8" fmla="*/ 4 w 36"/>
                  <a:gd name="T9" fmla="*/ 100 h 315"/>
                  <a:gd name="T10" fmla="*/ 4 w 36"/>
                  <a:gd name="T11" fmla="*/ 146 h 315"/>
                  <a:gd name="T12" fmla="*/ 2 w 36"/>
                  <a:gd name="T13" fmla="*/ 146 h 315"/>
                  <a:gd name="T14" fmla="*/ 2 w 36"/>
                  <a:gd name="T15" fmla="*/ 210 h 315"/>
                  <a:gd name="T16" fmla="*/ 0 w 36"/>
                  <a:gd name="T17" fmla="*/ 210 h 315"/>
                  <a:gd name="T18" fmla="*/ 0 w 36"/>
                  <a:gd name="T19" fmla="*/ 314 h 315"/>
                  <a:gd name="T20" fmla="*/ 35 w 36"/>
                  <a:gd name="T21" fmla="*/ 314 h 315"/>
                  <a:gd name="T22" fmla="*/ 35 w 36"/>
                  <a:gd name="T23" fmla="*/ 209 h 315"/>
                  <a:gd name="T24" fmla="*/ 33 w 36"/>
                  <a:gd name="T25" fmla="*/ 209 h 315"/>
                  <a:gd name="T26" fmla="*/ 33 w 36"/>
                  <a:gd name="T27" fmla="*/ 146 h 315"/>
                  <a:gd name="T28" fmla="*/ 31 w 36"/>
                  <a:gd name="T29" fmla="*/ 146 h 315"/>
                  <a:gd name="T30" fmla="*/ 31 w 36"/>
                  <a:gd name="T31" fmla="*/ 100 h 315"/>
                  <a:gd name="T32" fmla="*/ 29 w 36"/>
                  <a:gd name="T33" fmla="*/ 100 h 315"/>
                  <a:gd name="T34" fmla="*/ 29 w 36"/>
                  <a:gd name="T35" fmla="*/ 50 h 315"/>
                  <a:gd name="T36" fmla="*/ 27 w 36"/>
                  <a:gd name="T37" fmla="*/ 50 h 315"/>
                  <a:gd name="T38" fmla="*/ 27 w 36"/>
                  <a:gd name="T39" fmla="*/ 0 h 315"/>
                  <a:gd name="T40" fmla="*/ 9 w 36"/>
                  <a:gd name="T41" fmla="*/ 0 h 3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6" h="315">
                    <a:moveTo>
                      <a:pt x="9" y="0"/>
                    </a:moveTo>
                    <a:lnTo>
                      <a:pt x="9" y="50"/>
                    </a:lnTo>
                    <a:lnTo>
                      <a:pt x="6" y="50"/>
                    </a:lnTo>
                    <a:lnTo>
                      <a:pt x="6" y="100"/>
                    </a:lnTo>
                    <a:lnTo>
                      <a:pt x="4" y="100"/>
                    </a:lnTo>
                    <a:lnTo>
                      <a:pt x="4" y="146"/>
                    </a:lnTo>
                    <a:lnTo>
                      <a:pt x="2" y="146"/>
                    </a:lnTo>
                    <a:lnTo>
                      <a:pt x="2" y="210"/>
                    </a:lnTo>
                    <a:lnTo>
                      <a:pt x="0" y="210"/>
                    </a:lnTo>
                    <a:lnTo>
                      <a:pt x="0" y="314"/>
                    </a:lnTo>
                    <a:lnTo>
                      <a:pt x="35" y="314"/>
                    </a:lnTo>
                    <a:lnTo>
                      <a:pt x="35" y="209"/>
                    </a:lnTo>
                    <a:lnTo>
                      <a:pt x="33" y="209"/>
                    </a:lnTo>
                    <a:lnTo>
                      <a:pt x="33" y="146"/>
                    </a:lnTo>
                    <a:lnTo>
                      <a:pt x="31" y="146"/>
                    </a:lnTo>
                    <a:lnTo>
                      <a:pt x="31" y="100"/>
                    </a:lnTo>
                    <a:lnTo>
                      <a:pt x="29" y="100"/>
                    </a:lnTo>
                    <a:lnTo>
                      <a:pt x="29" y="50"/>
                    </a:lnTo>
                    <a:lnTo>
                      <a:pt x="27" y="50"/>
                    </a:lnTo>
                    <a:lnTo>
                      <a:pt x="27" y="0"/>
                    </a:lnTo>
                    <a:lnTo>
                      <a:pt x="9" y="0"/>
                    </a:lnTo>
                  </a:path>
                </a:pathLst>
              </a:custGeom>
              <a:solidFill>
                <a:srgbClr val="80808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</p:grpSp>
        <p:grpSp>
          <p:nvGrpSpPr>
            <p:cNvPr id="32" name="Group 102"/>
            <p:cNvGrpSpPr>
              <a:grpSpLocks/>
            </p:cNvGrpSpPr>
            <p:nvPr/>
          </p:nvGrpSpPr>
          <p:grpSpPr bwMode="auto">
            <a:xfrm>
              <a:off x="3075" y="2678"/>
              <a:ext cx="149" cy="124"/>
              <a:chOff x="3075" y="2678"/>
              <a:chExt cx="149" cy="124"/>
            </a:xfrm>
          </p:grpSpPr>
          <p:grpSp>
            <p:nvGrpSpPr>
              <p:cNvPr id="35" name="Group 103"/>
              <p:cNvGrpSpPr>
                <a:grpSpLocks/>
              </p:cNvGrpSpPr>
              <p:nvPr/>
            </p:nvGrpSpPr>
            <p:grpSpPr bwMode="auto">
              <a:xfrm>
                <a:off x="3075" y="2678"/>
                <a:ext cx="149" cy="124"/>
                <a:chOff x="3075" y="2678"/>
                <a:chExt cx="149" cy="124"/>
              </a:xfrm>
            </p:grpSpPr>
            <p:grpSp>
              <p:nvGrpSpPr>
                <p:cNvPr id="36" name="Group 104"/>
                <p:cNvGrpSpPr>
                  <a:grpSpLocks/>
                </p:cNvGrpSpPr>
                <p:nvPr/>
              </p:nvGrpSpPr>
              <p:grpSpPr bwMode="auto">
                <a:xfrm>
                  <a:off x="3115" y="2678"/>
                  <a:ext cx="36" cy="53"/>
                  <a:chOff x="3115" y="2678"/>
                  <a:chExt cx="36" cy="53"/>
                </a:xfrm>
              </p:grpSpPr>
              <p:sp>
                <p:nvSpPr>
                  <p:cNvPr id="403" name="Rectangle 105"/>
                  <p:cNvSpPr>
                    <a:spLocks noChangeArrowheads="1"/>
                  </p:cNvSpPr>
                  <p:nvPr/>
                </p:nvSpPr>
                <p:spPr bwMode="auto">
                  <a:xfrm>
                    <a:off x="3123" y="2678"/>
                    <a:ext cx="20" cy="2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  <p:sp>
                <p:nvSpPr>
                  <p:cNvPr id="404" name="Rectangle 106"/>
                  <p:cNvSpPr>
                    <a:spLocks noChangeArrowheads="1"/>
                  </p:cNvSpPr>
                  <p:nvPr/>
                </p:nvSpPr>
                <p:spPr bwMode="auto">
                  <a:xfrm>
                    <a:off x="3115" y="2687"/>
                    <a:ext cx="36" cy="44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</p:grpSp>
            <p:grpSp>
              <p:nvGrpSpPr>
                <p:cNvPr id="37" name="Group 107"/>
                <p:cNvGrpSpPr>
                  <a:grpSpLocks/>
                </p:cNvGrpSpPr>
                <p:nvPr/>
              </p:nvGrpSpPr>
              <p:grpSpPr bwMode="auto">
                <a:xfrm>
                  <a:off x="3075" y="2738"/>
                  <a:ext cx="149" cy="64"/>
                  <a:chOff x="3075" y="2738"/>
                  <a:chExt cx="149" cy="64"/>
                </a:xfrm>
              </p:grpSpPr>
              <p:sp>
                <p:nvSpPr>
                  <p:cNvPr id="401" name="Rectangle 108"/>
                  <p:cNvSpPr>
                    <a:spLocks noChangeArrowheads="1"/>
                  </p:cNvSpPr>
                  <p:nvPr/>
                </p:nvSpPr>
                <p:spPr bwMode="auto">
                  <a:xfrm>
                    <a:off x="3080" y="2745"/>
                    <a:ext cx="139" cy="57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  <p:sp>
                <p:nvSpPr>
                  <p:cNvPr id="402" name="Rectangle 109"/>
                  <p:cNvSpPr>
                    <a:spLocks noChangeArrowheads="1"/>
                  </p:cNvSpPr>
                  <p:nvPr/>
                </p:nvSpPr>
                <p:spPr bwMode="auto">
                  <a:xfrm>
                    <a:off x="3075" y="2738"/>
                    <a:ext cx="149" cy="2"/>
                  </a:xfrm>
                  <a:prstGeom prst="rect">
                    <a:avLst/>
                  </a:prstGeom>
                  <a:solidFill>
                    <a:srgbClr val="C0C0C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</p:grpSp>
          </p:grpSp>
          <p:grpSp>
            <p:nvGrpSpPr>
              <p:cNvPr id="44" name="Group 110"/>
              <p:cNvGrpSpPr>
                <a:grpSpLocks/>
              </p:cNvGrpSpPr>
              <p:nvPr/>
            </p:nvGrpSpPr>
            <p:grpSpPr bwMode="auto">
              <a:xfrm>
                <a:off x="3093" y="2757"/>
                <a:ext cx="109" cy="33"/>
                <a:chOff x="3093" y="2757"/>
                <a:chExt cx="109" cy="33"/>
              </a:xfrm>
            </p:grpSpPr>
            <p:sp>
              <p:nvSpPr>
                <p:cNvPr id="396" name="Rectangle 111"/>
                <p:cNvSpPr>
                  <a:spLocks noChangeArrowheads="1"/>
                </p:cNvSpPr>
                <p:nvPr/>
              </p:nvSpPr>
              <p:spPr bwMode="auto">
                <a:xfrm>
                  <a:off x="3093" y="2757"/>
                  <a:ext cx="20" cy="33"/>
                </a:xfrm>
                <a:prstGeom prst="rect">
                  <a:avLst/>
                </a:prstGeom>
                <a:solidFill>
                  <a:srgbClr val="C0C0C0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397" name="Rectangle 112"/>
                <p:cNvSpPr>
                  <a:spLocks noChangeArrowheads="1"/>
                </p:cNvSpPr>
                <p:nvPr/>
              </p:nvSpPr>
              <p:spPr bwMode="auto">
                <a:xfrm>
                  <a:off x="3182" y="2757"/>
                  <a:ext cx="20" cy="33"/>
                </a:xfrm>
                <a:prstGeom prst="rect">
                  <a:avLst/>
                </a:prstGeom>
                <a:solidFill>
                  <a:srgbClr val="C0C0C0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398" name="Rectangle 113"/>
                <p:cNvSpPr>
                  <a:spLocks noChangeArrowheads="1"/>
                </p:cNvSpPr>
                <p:nvPr/>
              </p:nvSpPr>
              <p:spPr bwMode="auto">
                <a:xfrm>
                  <a:off x="3136" y="2757"/>
                  <a:ext cx="21" cy="33"/>
                </a:xfrm>
                <a:prstGeom prst="rect">
                  <a:avLst/>
                </a:prstGeom>
                <a:solidFill>
                  <a:srgbClr val="C0C0C0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</p:grpSp>
        </p:grpSp>
        <p:grpSp>
          <p:nvGrpSpPr>
            <p:cNvPr id="50" name="Group 114"/>
            <p:cNvGrpSpPr>
              <a:grpSpLocks/>
            </p:cNvGrpSpPr>
            <p:nvPr/>
          </p:nvGrpSpPr>
          <p:grpSpPr bwMode="auto">
            <a:xfrm>
              <a:off x="2550" y="2533"/>
              <a:ext cx="531" cy="281"/>
              <a:chOff x="2550" y="2533"/>
              <a:chExt cx="531" cy="281"/>
            </a:xfrm>
          </p:grpSpPr>
          <p:grpSp>
            <p:nvGrpSpPr>
              <p:cNvPr id="109" name="Group 115"/>
              <p:cNvGrpSpPr>
                <a:grpSpLocks/>
              </p:cNvGrpSpPr>
              <p:nvPr/>
            </p:nvGrpSpPr>
            <p:grpSpPr bwMode="auto">
              <a:xfrm>
                <a:off x="2550" y="2533"/>
                <a:ext cx="531" cy="281"/>
                <a:chOff x="2550" y="2533"/>
                <a:chExt cx="531" cy="281"/>
              </a:xfrm>
            </p:grpSpPr>
            <p:sp>
              <p:nvSpPr>
                <p:cNvPr id="389" name="Rectangle 116"/>
                <p:cNvSpPr>
                  <a:spLocks noChangeArrowheads="1"/>
                </p:cNvSpPr>
                <p:nvPr/>
              </p:nvSpPr>
              <p:spPr bwMode="auto">
                <a:xfrm>
                  <a:off x="2559" y="2582"/>
                  <a:ext cx="513" cy="232"/>
                </a:xfrm>
                <a:prstGeom prst="rect">
                  <a:avLst/>
                </a:prstGeom>
                <a:solidFill>
                  <a:srgbClr val="C0C0C0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390" name="Rectangle 117"/>
                <p:cNvSpPr>
                  <a:spLocks noChangeArrowheads="1"/>
                </p:cNvSpPr>
                <p:nvPr/>
              </p:nvSpPr>
              <p:spPr bwMode="auto">
                <a:xfrm>
                  <a:off x="2688" y="2541"/>
                  <a:ext cx="31" cy="19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391" name="Rectangle 118"/>
                <p:cNvSpPr>
                  <a:spLocks noChangeArrowheads="1"/>
                </p:cNvSpPr>
                <p:nvPr/>
              </p:nvSpPr>
              <p:spPr bwMode="auto">
                <a:xfrm>
                  <a:off x="2785" y="2533"/>
                  <a:ext cx="43" cy="31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392" name="Rectangle 119"/>
                <p:cNvSpPr>
                  <a:spLocks noChangeArrowheads="1"/>
                </p:cNvSpPr>
                <p:nvPr/>
              </p:nvSpPr>
              <p:spPr bwMode="auto">
                <a:xfrm>
                  <a:off x="2550" y="2568"/>
                  <a:ext cx="531" cy="11"/>
                </a:xfrm>
                <a:prstGeom prst="rect">
                  <a:avLst/>
                </a:prstGeom>
                <a:solidFill>
                  <a:srgbClr val="C0C0C0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393" name="Rectangle 120"/>
                <p:cNvSpPr>
                  <a:spLocks noChangeArrowheads="1"/>
                </p:cNvSpPr>
                <p:nvPr/>
              </p:nvSpPr>
              <p:spPr bwMode="auto">
                <a:xfrm>
                  <a:off x="2559" y="2695"/>
                  <a:ext cx="513" cy="6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</p:grpSp>
          <p:grpSp>
            <p:nvGrpSpPr>
              <p:cNvPr id="125" name="Group 121"/>
              <p:cNvGrpSpPr>
                <a:grpSpLocks/>
              </p:cNvGrpSpPr>
              <p:nvPr/>
            </p:nvGrpSpPr>
            <p:grpSpPr bwMode="auto">
              <a:xfrm>
                <a:off x="2568" y="2601"/>
                <a:ext cx="491" cy="193"/>
                <a:chOff x="2568" y="2601"/>
                <a:chExt cx="491" cy="193"/>
              </a:xfrm>
            </p:grpSpPr>
            <p:grpSp>
              <p:nvGrpSpPr>
                <p:cNvPr id="184" name="Group 122"/>
                <p:cNvGrpSpPr>
                  <a:grpSpLocks/>
                </p:cNvGrpSpPr>
                <p:nvPr/>
              </p:nvGrpSpPr>
              <p:grpSpPr bwMode="auto">
                <a:xfrm>
                  <a:off x="2642" y="2720"/>
                  <a:ext cx="57" cy="74"/>
                  <a:chOff x="2642" y="2720"/>
                  <a:chExt cx="57" cy="74"/>
                </a:xfrm>
              </p:grpSpPr>
              <p:sp>
                <p:nvSpPr>
                  <p:cNvPr id="385" name="Rectangle 123"/>
                  <p:cNvSpPr>
                    <a:spLocks noChangeArrowheads="1"/>
                  </p:cNvSpPr>
                  <p:nvPr/>
                </p:nvSpPr>
                <p:spPr bwMode="auto">
                  <a:xfrm>
                    <a:off x="2644" y="2723"/>
                    <a:ext cx="49" cy="61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  <p:sp>
                <p:nvSpPr>
                  <p:cNvPr id="386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2642" y="2791"/>
                    <a:ext cx="53" cy="3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  <p:sp>
                <p:nvSpPr>
                  <p:cNvPr id="387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2669" y="2720"/>
                    <a:ext cx="0" cy="6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388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2642" y="2756"/>
                    <a:ext cx="5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</p:grpSp>
            <p:grpSp>
              <p:nvGrpSpPr>
                <p:cNvPr id="200" name="Group 127"/>
                <p:cNvGrpSpPr>
                  <a:grpSpLocks/>
                </p:cNvGrpSpPr>
                <p:nvPr/>
              </p:nvGrpSpPr>
              <p:grpSpPr bwMode="auto">
                <a:xfrm>
                  <a:off x="2714" y="2720"/>
                  <a:ext cx="56" cy="74"/>
                  <a:chOff x="2714" y="2720"/>
                  <a:chExt cx="56" cy="74"/>
                </a:xfrm>
              </p:grpSpPr>
              <p:sp>
                <p:nvSpPr>
                  <p:cNvPr id="381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2718" y="2723"/>
                    <a:ext cx="48" cy="61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  <p:sp>
                <p:nvSpPr>
                  <p:cNvPr id="382" name="Rectangle 129"/>
                  <p:cNvSpPr>
                    <a:spLocks noChangeArrowheads="1"/>
                  </p:cNvSpPr>
                  <p:nvPr/>
                </p:nvSpPr>
                <p:spPr bwMode="auto">
                  <a:xfrm>
                    <a:off x="2714" y="2791"/>
                    <a:ext cx="54" cy="3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  <p:sp>
                <p:nvSpPr>
                  <p:cNvPr id="383" name="Line 130"/>
                  <p:cNvSpPr>
                    <a:spLocks noChangeShapeType="1"/>
                  </p:cNvSpPr>
                  <p:nvPr/>
                </p:nvSpPr>
                <p:spPr bwMode="auto">
                  <a:xfrm>
                    <a:off x="2742" y="2720"/>
                    <a:ext cx="0" cy="6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384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2714" y="2756"/>
                    <a:ext cx="5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</p:grpSp>
            <p:grpSp>
              <p:nvGrpSpPr>
                <p:cNvPr id="259" name="Group 132"/>
                <p:cNvGrpSpPr>
                  <a:grpSpLocks/>
                </p:cNvGrpSpPr>
                <p:nvPr/>
              </p:nvGrpSpPr>
              <p:grpSpPr bwMode="auto">
                <a:xfrm>
                  <a:off x="2999" y="2720"/>
                  <a:ext cx="59" cy="74"/>
                  <a:chOff x="2999" y="2720"/>
                  <a:chExt cx="59" cy="74"/>
                </a:xfrm>
              </p:grpSpPr>
              <p:sp>
                <p:nvSpPr>
                  <p:cNvPr id="377" name="Rectangle 133"/>
                  <p:cNvSpPr>
                    <a:spLocks noChangeArrowheads="1"/>
                  </p:cNvSpPr>
                  <p:nvPr/>
                </p:nvSpPr>
                <p:spPr bwMode="auto">
                  <a:xfrm>
                    <a:off x="3003" y="2723"/>
                    <a:ext cx="50" cy="61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  <p:sp>
                <p:nvSpPr>
                  <p:cNvPr id="378" name="Rectangle 134"/>
                  <p:cNvSpPr>
                    <a:spLocks noChangeArrowheads="1"/>
                  </p:cNvSpPr>
                  <p:nvPr/>
                </p:nvSpPr>
                <p:spPr bwMode="auto">
                  <a:xfrm>
                    <a:off x="3001" y="2791"/>
                    <a:ext cx="54" cy="3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  <p:sp>
                <p:nvSpPr>
                  <p:cNvPr id="379" name="Line 135"/>
                  <p:cNvSpPr>
                    <a:spLocks noChangeShapeType="1"/>
                  </p:cNvSpPr>
                  <p:nvPr/>
                </p:nvSpPr>
                <p:spPr bwMode="auto">
                  <a:xfrm>
                    <a:off x="3029" y="2720"/>
                    <a:ext cx="0" cy="6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380" name="Line 136"/>
                  <p:cNvSpPr>
                    <a:spLocks noChangeShapeType="1"/>
                  </p:cNvSpPr>
                  <p:nvPr/>
                </p:nvSpPr>
                <p:spPr bwMode="auto">
                  <a:xfrm>
                    <a:off x="2999" y="2756"/>
                    <a:ext cx="59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</p:grpSp>
            <p:grpSp>
              <p:nvGrpSpPr>
                <p:cNvPr id="272" name="Group 137"/>
                <p:cNvGrpSpPr>
                  <a:grpSpLocks/>
                </p:cNvGrpSpPr>
                <p:nvPr/>
              </p:nvGrpSpPr>
              <p:grpSpPr bwMode="auto">
                <a:xfrm>
                  <a:off x="2568" y="2720"/>
                  <a:ext cx="58" cy="74"/>
                  <a:chOff x="2568" y="2720"/>
                  <a:chExt cx="58" cy="74"/>
                </a:xfrm>
              </p:grpSpPr>
              <p:sp>
                <p:nvSpPr>
                  <p:cNvPr id="373" name="Rectangle 138"/>
                  <p:cNvSpPr>
                    <a:spLocks noChangeArrowheads="1"/>
                  </p:cNvSpPr>
                  <p:nvPr/>
                </p:nvSpPr>
                <p:spPr bwMode="auto">
                  <a:xfrm>
                    <a:off x="2571" y="2723"/>
                    <a:ext cx="50" cy="61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  <p:sp>
                <p:nvSpPr>
                  <p:cNvPr id="374" name="Rectangle 139"/>
                  <p:cNvSpPr>
                    <a:spLocks noChangeArrowheads="1"/>
                  </p:cNvSpPr>
                  <p:nvPr/>
                </p:nvSpPr>
                <p:spPr bwMode="auto">
                  <a:xfrm>
                    <a:off x="2568" y="2791"/>
                    <a:ext cx="57" cy="3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  <p:sp>
                <p:nvSpPr>
                  <p:cNvPr id="375" name="Line 140"/>
                  <p:cNvSpPr>
                    <a:spLocks noChangeShapeType="1"/>
                  </p:cNvSpPr>
                  <p:nvPr/>
                </p:nvSpPr>
                <p:spPr bwMode="auto">
                  <a:xfrm>
                    <a:off x="2598" y="2720"/>
                    <a:ext cx="0" cy="6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376" name="Line 141"/>
                  <p:cNvSpPr>
                    <a:spLocks noChangeShapeType="1"/>
                  </p:cNvSpPr>
                  <p:nvPr/>
                </p:nvSpPr>
                <p:spPr bwMode="auto">
                  <a:xfrm>
                    <a:off x="2568" y="2756"/>
                    <a:ext cx="5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</p:grpSp>
            <p:grpSp>
              <p:nvGrpSpPr>
                <p:cNvPr id="273" name="Group 142"/>
                <p:cNvGrpSpPr>
                  <a:grpSpLocks/>
                </p:cNvGrpSpPr>
                <p:nvPr/>
              </p:nvGrpSpPr>
              <p:grpSpPr bwMode="auto">
                <a:xfrm>
                  <a:off x="2786" y="2601"/>
                  <a:ext cx="58" cy="74"/>
                  <a:chOff x="2786" y="2601"/>
                  <a:chExt cx="58" cy="74"/>
                </a:xfrm>
              </p:grpSpPr>
              <p:sp>
                <p:nvSpPr>
                  <p:cNvPr id="369" name="Rectangle 143"/>
                  <p:cNvSpPr>
                    <a:spLocks noChangeArrowheads="1"/>
                  </p:cNvSpPr>
                  <p:nvPr/>
                </p:nvSpPr>
                <p:spPr bwMode="auto">
                  <a:xfrm>
                    <a:off x="2788" y="2605"/>
                    <a:ext cx="51" cy="61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  <p:sp>
                <p:nvSpPr>
                  <p:cNvPr id="370" name="Rectangle 144"/>
                  <p:cNvSpPr>
                    <a:spLocks noChangeArrowheads="1"/>
                  </p:cNvSpPr>
                  <p:nvPr/>
                </p:nvSpPr>
                <p:spPr bwMode="auto">
                  <a:xfrm>
                    <a:off x="2786" y="2672"/>
                    <a:ext cx="56" cy="3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  <p:sp>
                <p:nvSpPr>
                  <p:cNvPr id="371" name="Line 145"/>
                  <p:cNvSpPr>
                    <a:spLocks noChangeShapeType="1"/>
                  </p:cNvSpPr>
                  <p:nvPr/>
                </p:nvSpPr>
                <p:spPr bwMode="auto">
                  <a:xfrm>
                    <a:off x="2815" y="2601"/>
                    <a:ext cx="0" cy="6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372" name="Line 146"/>
                  <p:cNvSpPr>
                    <a:spLocks noChangeShapeType="1"/>
                  </p:cNvSpPr>
                  <p:nvPr/>
                </p:nvSpPr>
                <p:spPr bwMode="auto">
                  <a:xfrm>
                    <a:off x="2786" y="2637"/>
                    <a:ext cx="5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</p:grpSp>
            <p:grpSp>
              <p:nvGrpSpPr>
                <p:cNvPr id="275" name="Group 147"/>
                <p:cNvGrpSpPr>
                  <a:grpSpLocks/>
                </p:cNvGrpSpPr>
                <p:nvPr/>
              </p:nvGrpSpPr>
              <p:grpSpPr bwMode="auto">
                <a:xfrm>
                  <a:off x="2856" y="2720"/>
                  <a:ext cx="58" cy="74"/>
                  <a:chOff x="2856" y="2720"/>
                  <a:chExt cx="58" cy="74"/>
                </a:xfrm>
              </p:grpSpPr>
              <p:sp>
                <p:nvSpPr>
                  <p:cNvPr id="365" name="Rectangle 148"/>
                  <p:cNvSpPr>
                    <a:spLocks noChangeArrowheads="1"/>
                  </p:cNvSpPr>
                  <p:nvPr/>
                </p:nvSpPr>
                <p:spPr bwMode="auto">
                  <a:xfrm>
                    <a:off x="2859" y="2723"/>
                    <a:ext cx="50" cy="61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  <p:sp>
                <p:nvSpPr>
                  <p:cNvPr id="366" name="Rectangle 149"/>
                  <p:cNvSpPr>
                    <a:spLocks noChangeArrowheads="1"/>
                  </p:cNvSpPr>
                  <p:nvPr/>
                </p:nvSpPr>
                <p:spPr bwMode="auto">
                  <a:xfrm>
                    <a:off x="2857" y="2791"/>
                    <a:ext cx="53" cy="3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  <p:sp>
                <p:nvSpPr>
                  <p:cNvPr id="367" name="Line 150"/>
                  <p:cNvSpPr>
                    <a:spLocks noChangeShapeType="1"/>
                  </p:cNvSpPr>
                  <p:nvPr/>
                </p:nvSpPr>
                <p:spPr bwMode="auto">
                  <a:xfrm>
                    <a:off x="2885" y="2720"/>
                    <a:ext cx="0" cy="6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368" name="Line 151"/>
                  <p:cNvSpPr>
                    <a:spLocks noChangeShapeType="1"/>
                  </p:cNvSpPr>
                  <p:nvPr/>
                </p:nvSpPr>
                <p:spPr bwMode="auto">
                  <a:xfrm>
                    <a:off x="2856" y="2756"/>
                    <a:ext cx="5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</p:grpSp>
            <p:grpSp>
              <p:nvGrpSpPr>
                <p:cNvPr id="2450432" name="Group 152"/>
                <p:cNvGrpSpPr>
                  <a:grpSpLocks/>
                </p:cNvGrpSpPr>
                <p:nvPr/>
              </p:nvGrpSpPr>
              <p:grpSpPr bwMode="auto">
                <a:xfrm>
                  <a:off x="2928" y="2720"/>
                  <a:ext cx="57" cy="74"/>
                  <a:chOff x="2928" y="2720"/>
                  <a:chExt cx="57" cy="74"/>
                </a:xfrm>
              </p:grpSpPr>
              <p:sp>
                <p:nvSpPr>
                  <p:cNvPr id="361" name="Rectangle 153"/>
                  <p:cNvSpPr>
                    <a:spLocks noChangeArrowheads="1"/>
                  </p:cNvSpPr>
                  <p:nvPr/>
                </p:nvSpPr>
                <p:spPr bwMode="auto">
                  <a:xfrm>
                    <a:off x="2931" y="2723"/>
                    <a:ext cx="47" cy="61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  <p:sp>
                <p:nvSpPr>
                  <p:cNvPr id="362" name="Rectangle 154"/>
                  <p:cNvSpPr>
                    <a:spLocks noChangeArrowheads="1"/>
                  </p:cNvSpPr>
                  <p:nvPr/>
                </p:nvSpPr>
                <p:spPr bwMode="auto">
                  <a:xfrm>
                    <a:off x="2929" y="2791"/>
                    <a:ext cx="54" cy="3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  <p:sp>
                <p:nvSpPr>
                  <p:cNvPr id="363" name="Line 155"/>
                  <p:cNvSpPr>
                    <a:spLocks noChangeShapeType="1"/>
                  </p:cNvSpPr>
                  <p:nvPr/>
                </p:nvSpPr>
                <p:spPr bwMode="auto">
                  <a:xfrm>
                    <a:off x="2958" y="2720"/>
                    <a:ext cx="0" cy="6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364" name="Line 156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756"/>
                    <a:ext cx="5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</p:grpSp>
            <p:grpSp>
              <p:nvGrpSpPr>
                <p:cNvPr id="2450433" name="Group 157"/>
                <p:cNvGrpSpPr>
                  <a:grpSpLocks/>
                </p:cNvGrpSpPr>
                <p:nvPr/>
              </p:nvGrpSpPr>
              <p:grpSpPr bwMode="auto">
                <a:xfrm>
                  <a:off x="2642" y="2601"/>
                  <a:ext cx="57" cy="74"/>
                  <a:chOff x="2642" y="2601"/>
                  <a:chExt cx="57" cy="74"/>
                </a:xfrm>
              </p:grpSpPr>
              <p:sp>
                <p:nvSpPr>
                  <p:cNvPr id="357" name="Rectangle 158"/>
                  <p:cNvSpPr>
                    <a:spLocks noChangeArrowheads="1"/>
                  </p:cNvSpPr>
                  <p:nvPr/>
                </p:nvSpPr>
                <p:spPr bwMode="auto">
                  <a:xfrm>
                    <a:off x="2646" y="2605"/>
                    <a:ext cx="48" cy="61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  <p:sp>
                <p:nvSpPr>
                  <p:cNvPr id="358" name="Rectangle 159"/>
                  <p:cNvSpPr>
                    <a:spLocks noChangeArrowheads="1"/>
                  </p:cNvSpPr>
                  <p:nvPr/>
                </p:nvSpPr>
                <p:spPr bwMode="auto">
                  <a:xfrm>
                    <a:off x="2642" y="2672"/>
                    <a:ext cx="53" cy="3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  <p:sp>
                <p:nvSpPr>
                  <p:cNvPr id="359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2670" y="2601"/>
                    <a:ext cx="0" cy="6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360" name="Line 161"/>
                  <p:cNvSpPr>
                    <a:spLocks noChangeShapeType="1"/>
                  </p:cNvSpPr>
                  <p:nvPr/>
                </p:nvSpPr>
                <p:spPr bwMode="auto">
                  <a:xfrm>
                    <a:off x="2642" y="2637"/>
                    <a:ext cx="5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</p:grpSp>
            <p:grpSp>
              <p:nvGrpSpPr>
                <p:cNvPr id="2450434" name="Group 162"/>
                <p:cNvGrpSpPr>
                  <a:grpSpLocks/>
                </p:cNvGrpSpPr>
                <p:nvPr/>
              </p:nvGrpSpPr>
              <p:grpSpPr bwMode="auto">
                <a:xfrm>
                  <a:off x="2714" y="2601"/>
                  <a:ext cx="56" cy="74"/>
                  <a:chOff x="2714" y="2601"/>
                  <a:chExt cx="56" cy="74"/>
                </a:xfrm>
              </p:grpSpPr>
              <p:sp>
                <p:nvSpPr>
                  <p:cNvPr id="353" name="Rectangle 163"/>
                  <p:cNvSpPr>
                    <a:spLocks noChangeArrowheads="1"/>
                  </p:cNvSpPr>
                  <p:nvPr/>
                </p:nvSpPr>
                <p:spPr bwMode="auto">
                  <a:xfrm>
                    <a:off x="2718" y="2605"/>
                    <a:ext cx="48" cy="61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  <p:sp>
                <p:nvSpPr>
                  <p:cNvPr id="354" name="Rectangle 164"/>
                  <p:cNvSpPr>
                    <a:spLocks noChangeArrowheads="1"/>
                  </p:cNvSpPr>
                  <p:nvPr/>
                </p:nvSpPr>
                <p:spPr bwMode="auto">
                  <a:xfrm>
                    <a:off x="2715" y="2672"/>
                    <a:ext cx="53" cy="3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  <p:sp>
                <p:nvSpPr>
                  <p:cNvPr id="355" name="Line 165"/>
                  <p:cNvSpPr>
                    <a:spLocks noChangeShapeType="1"/>
                  </p:cNvSpPr>
                  <p:nvPr/>
                </p:nvSpPr>
                <p:spPr bwMode="auto">
                  <a:xfrm>
                    <a:off x="2742" y="2601"/>
                    <a:ext cx="0" cy="6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356" name="Line 166"/>
                  <p:cNvSpPr>
                    <a:spLocks noChangeShapeType="1"/>
                  </p:cNvSpPr>
                  <p:nvPr/>
                </p:nvSpPr>
                <p:spPr bwMode="auto">
                  <a:xfrm>
                    <a:off x="2714" y="2637"/>
                    <a:ext cx="5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</p:grpSp>
            <p:grpSp>
              <p:nvGrpSpPr>
                <p:cNvPr id="2450437" name="Group 167"/>
                <p:cNvGrpSpPr>
                  <a:grpSpLocks/>
                </p:cNvGrpSpPr>
                <p:nvPr/>
              </p:nvGrpSpPr>
              <p:grpSpPr bwMode="auto">
                <a:xfrm>
                  <a:off x="2999" y="2601"/>
                  <a:ext cx="60" cy="74"/>
                  <a:chOff x="2999" y="2601"/>
                  <a:chExt cx="60" cy="74"/>
                </a:xfrm>
              </p:grpSpPr>
              <p:sp>
                <p:nvSpPr>
                  <p:cNvPr id="349" name="Rectangle 168"/>
                  <p:cNvSpPr>
                    <a:spLocks noChangeArrowheads="1"/>
                  </p:cNvSpPr>
                  <p:nvPr/>
                </p:nvSpPr>
                <p:spPr bwMode="auto">
                  <a:xfrm>
                    <a:off x="3003" y="2605"/>
                    <a:ext cx="50" cy="61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  <p:sp>
                <p:nvSpPr>
                  <p:cNvPr id="350" name="Rectangle 169"/>
                  <p:cNvSpPr>
                    <a:spLocks noChangeArrowheads="1"/>
                  </p:cNvSpPr>
                  <p:nvPr/>
                </p:nvSpPr>
                <p:spPr bwMode="auto">
                  <a:xfrm>
                    <a:off x="3001" y="2672"/>
                    <a:ext cx="55" cy="3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  <p:sp>
                <p:nvSpPr>
                  <p:cNvPr id="351" name="Line 170"/>
                  <p:cNvSpPr>
                    <a:spLocks noChangeShapeType="1"/>
                  </p:cNvSpPr>
                  <p:nvPr/>
                </p:nvSpPr>
                <p:spPr bwMode="auto">
                  <a:xfrm>
                    <a:off x="3031" y="2601"/>
                    <a:ext cx="0" cy="6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352" name="Line 171"/>
                  <p:cNvSpPr>
                    <a:spLocks noChangeShapeType="1"/>
                  </p:cNvSpPr>
                  <p:nvPr/>
                </p:nvSpPr>
                <p:spPr bwMode="auto">
                  <a:xfrm>
                    <a:off x="2999" y="2637"/>
                    <a:ext cx="60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</p:grpSp>
            <p:grpSp>
              <p:nvGrpSpPr>
                <p:cNvPr id="2450438" name="Group 172"/>
                <p:cNvGrpSpPr>
                  <a:grpSpLocks/>
                </p:cNvGrpSpPr>
                <p:nvPr/>
              </p:nvGrpSpPr>
              <p:grpSpPr bwMode="auto">
                <a:xfrm>
                  <a:off x="2568" y="2601"/>
                  <a:ext cx="60" cy="74"/>
                  <a:chOff x="2568" y="2601"/>
                  <a:chExt cx="60" cy="74"/>
                </a:xfrm>
              </p:grpSpPr>
              <p:sp>
                <p:nvSpPr>
                  <p:cNvPr id="345" name="Rectangle 173"/>
                  <p:cNvSpPr>
                    <a:spLocks noChangeArrowheads="1"/>
                  </p:cNvSpPr>
                  <p:nvPr/>
                </p:nvSpPr>
                <p:spPr bwMode="auto">
                  <a:xfrm>
                    <a:off x="2572" y="2605"/>
                    <a:ext cx="50" cy="61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  <p:sp>
                <p:nvSpPr>
                  <p:cNvPr id="346" name="Rectangle 174"/>
                  <p:cNvSpPr>
                    <a:spLocks noChangeArrowheads="1"/>
                  </p:cNvSpPr>
                  <p:nvPr/>
                </p:nvSpPr>
                <p:spPr bwMode="auto">
                  <a:xfrm>
                    <a:off x="2568" y="2672"/>
                    <a:ext cx="57" cy="3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  <p:sp>
                <p:nvSpPr>
                  <p:cNvPr id="347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2599" y="2601"/>
                    <a:ext cx="0" cy="6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348" name="Line 176"/>
                  <p:cNvSpPr>
                    <a:spLocks noChangeShapeType="1"/>
                  </p:cNvSpPr>
                  <p:nvPr/>
                </p:nvSpPr>
                <p:spPr bwMode="auto">
                  <a:xfrm>
                    <a:off x="2568" y="2637"/>
                    <a:ext cx="60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</p:grpSp>
            <p:grpSp>
              <p:nvGrpSpPr>
                <p:cNvPr id="2450439" name="Group 177"/>
                <p:cNvGrpSpPr>
                  <a:grpSpLocks/>
                </p:cNvGrpSpPr>
                <p:nvPr/>
              </p:nvGrpSpPr>
              <p:grpSpPr bwMode="auto">
                <a:xfrm>
                  <a:off x="2858" y="2601"/>
                  <a:ext cx="56" cy="74"/>
                  <a:chOff x="2858" y="2601"/>
                  <a:chExt cx="56" cy="74"/>
                </a:xfrm>
              </p:grpSpPr>
              <p:sp>
                <p:nvSpPr>
                  <p:cNvPr id="341" name="Rectangle 178"/>
                  <p:cNvSpPr>
                    <a:spLocks noChangeArrowheads="1"/>
                  </p:cNvSpPr>
                  <p:nvPr/>
                </p:nvSpPr>
                <p:spPr bwMode="auto">
                  <a:xfrm>
                    <a:off x="2860" y="2605"/>
                    <a:ext cx="49" cy="61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  <p:sp>
                <p:nvSpPr>
                  <p:cNvPr id="342" name="Rectangle 179"/>
                  <p:cNvSpPr>
                    <a:spLocks noChangeArrowheads="1"/>
                  </p:cNvSpPr>
                  <p:nvPr/>
                </p:nvSpPr>
                <p:spPr bwMode="auto">
                  <a:xfrm>
                    <a:off x="2858" y="2672"/>
                    <a:ext cx="54" cy="3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  <p:sp>
                <p:nvSpPr>
                  <p:cNvPr id="343" name="Line 180"/>
                  <p:cNvSpPr>
                    <a:spLocks noChangeShapeType="1"/>
                  </p:cNvSpPr>
                  <p:nvPr/>
                </p:nvSpPr>
                <p:spPr bwMode="auto">
                  <a:xfrm>
                    <a:off x="2886" y="2601"/>
                    <a:ext cx="0" cy="6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344" name="Line 181"/>
                  <p:cNvSpPr>
                    <a:spLocks noChangeShapeType="1"/>
                  </p:cNvSpPr>
                  <p:nvPr/>
                </p:nvSpPr>
                <p:spPr bwMode="auto">
                  <a:xfrm>
                    <a:off x="2859" y="2637"/>
                    <a:ext cx="5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</p:grpSp>
            <p:grpSp>
              <p:nvGrpSpPr>
                <p:cNvPr id="2450440" name="Group 182"/>
                <p:cNvGrpSpPr>
                  <a:grpSpLocks/>
                </p:cNvGrpSpPr>
                <p:nvPr/>
              </p:nvGrpSpPr>
              <p:grpSpPr bwMode="auto">
                <a:xfrm>
                  <a:off x="2928" y="2601"/>
                  <a:ext cx="58" cy="74"/>
                  <a:chOff x="2928" y="2601"/>
                  <a:chExt cx="58" cy="74"/>
                </a:xfrm>
              </p:grpSpPr>
              <p:sp>
                <p:nvSpPr>
                  <p:cNvPr id="337" name="Rectangle 183"/>
                  <p:cNvSpPr>
                    <a:spLocks noChangeArrowheads="1"/>
                  </p:cNvSpPr>
                  <p:nvPr/>
                </p:nvSpPr>
                <p:spPr bwMode="auto">
                  <a:xfrm>
                    <a:off x="2932" y="2605"/>
                    <a:ext cx="49" cy="61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  <p:sp>
                <p:nvSpPr>
                  <p:cNvPr id="338" name="Rectangle 184"/>
                  <p:cNvSpPr>
                    <a:spLocks noChangeArrowheads="1"/>
                  </p:cNvSpPr>
                  <p:nvPr/>
                </p:nvSpPr>
                <p:spPr bwMode="auto">
                  <a:xfrm>
                    <a:off x="2930" y="2672"/>
                    <a:ext cx="53" cy="3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  <p:sp>
                <p:nvSpPr>
                  <p:cNvPr id="339" name="Line 185"/>
                  <p:cNvSpPr>
                    <a:spLocks noChangeShapeType="1"/>
                  </p:cNvSpPr>
                  <p:nvPr/>
                </p:nvSpPr>
                <p:spPr bwMode="auto">
                  <a:xfrm>
                    <a:off x="2958" y="2601"/>
                    <a:ext cx="0" cy="6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340" name="Line 186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637"/>
                    <a:ext cx="5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</p:grpSp>
          </p:grpSp>
          <p:grpSp>
            <p:nvGrpSpPr>
              <p:cNvPr id="2450441" name="Group 187"/>
              <p:cNvGrpSpPr>
                <a:grpSpLocks/>
              </p:cNvGrpSpPr>
              <p:nvPr/>
            </p:nvGrpSpPr>
            <p:grpSpPr bwMode="auto">
              <a:xfrm>
                <a:off x="2787" y="2714"/>
                <a:ext cx="52" cy="100"/>
                <a:chOff x="2787" y="2714"/>
                <a:chExt cx="52" cy="100"/>
              </a:xfrm>
            </p:grpSpPr>
            <p:sp>
              <p:nvSpPr>
                <p:cNvPr id="321" name="Rectangle 188"/>
                <p:cNvSpPr>
                  <a:spLocks noChangeArrowheads="1"/>
                </p:cNvSpPr>
                <p:nvPr/>
              </p:nvSpPr>
              <p:spPr bwMode="auto">
                <a:xfrm>
                  <a:off x="2787" y="2714"/>
                  <a:ext cx="52" cy="100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322" name="Rectangle 189"/>
                <p:cNvSpPr>
                  <a:spLocks noChangeArrowheads="1"/>
                </p:cNvSpPr>
                <p:nvPr/>
              </p:nvSpPr>
              <p:spPr bwMode="auto">
                <a:xfrm>
                  <a:off x="2792" y="2725"/>
                  <a:ext cx="38" cy="81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323" name="Oval 190"/>
                <p:cNvSpPr>
                  <a:spLocks noChangeArrowheads="1"/>
                </p:cNvSpPr>
                <p:nvPr/>
              </p:nvSpPr>
              <p:spPr bwMode="auto">
                <a:xfrm>
                  <a:off x="2827" y="2766"/>
                  <a:ext cx="2" cy="2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</p:grpSp>
        </p:grpSp>
        <p:sp>
          <p:nvSpPr>
            <p:cNvPr id="298" name="Freeform 191"/>
            <p:cNvSpPr>
              <a:spLocks/>
            </p:cNvSpPr>
            <p:nvPr/>
          </p:nvSpPr>
          <p:spPr bwMode="auto">
            <a:xfrm>
              <a:off x="2845" y="2691"/>
              <a:ext cx="43" cy="151"/>
            </a:xfrm>
            <a:custGeom>
              <a:avLst/>
              <a:gdLst>
                <a:gd name="T0" fmla="*/ 10 w 43"/>
                <a:gd name="T1" fmla="*/ 3 h 151"/>
                <a:gd name="T2" fmla="*/ 10 w 43"/>
                <a:gd name="T3" fmla="*/ 6 h 151"/>
                <a:gd name="T4" fmla="*/ 11 w 43"/>
                <a:gd name="T5" fmla="*/ 8 h 151"/>
                <a:gd name="T6" fmla="*/ 9 w 43"/>
                <a:gd name="T7" fmla="*/ 11 h 151"/>
                <a:gd name="T8" fmla="*/ 10 w 43"/>
                <a:gd name="T9" fmla="*/ 12 h 151"/>
                <a:gd name="T10" fmla="*/ 9 w 43"/>
                <a:gd name="T11" fmla="*/ 13 h 151"/>
                <a:gd name="T12" fmla="*/ 11 w 43"/>
                <a:gd name="T13" fmla="*/ 17 h 151"/>
                <a:gd name="T14" fmla="*/ 11 w 43"/>
                <a:gd name="T15" fmla="*/ 17 h 151"/>
                <a:gd name="T16" fmla="*/ 4 w 43"/>
                <a:gd name="T17" fmla="*/ 21 h 151"/>
                <a:gd name="T18" fmla="*/ 0 w 43"/>
                <a:gd name="T19" fmla="*/ 53 h 151"/>
                <a:gd name="T20" fmla="*/ 4 w 43"/>
                <a:gd name="T21" fmla="*/ 58 h 151"/>
                <a:gd name="T22" fmla="*/ 3 w 43"/>
                <a:gd name="T23" fmla="*/ 75 h 151"/>
                <a:gd name="T24" fmla="*/ 6 w 43"/>
                <a:gd name="T25" fmla="*/ 77 h 151"/>
                <a:gd name="T26" fmla="*/ 7 w 43"/>
                <a:gd name="T27" fmla="*/ 103 h 151"/>
                <a:gd name="T28" fmla="*/ 9 w 43"/>
                <a:gd name="T29" fmla="*/ 130 h 151"/>
                <a:gd name="T30" fmla="*/ 8 w 43"/>
                <a:gd name="T31" fmla="*/ 132 h 151"/>
                <a:gd name="T32" fmla="*/ 1 w 43"/>
                <a:gd name="T33" fmla="*/ 136 h 151"/>
                <a:gd name="T34" fmla="*/ 1 w 43"/>
                <a:gd name="T35" fmla="*/ 137 h 151"/>
                <a:gd name="T36" fmla="*/ 4 w 43"/>
                <a:gd name="T37" fmla="*/ 138 h 151"/>
                <a:gd name="T38" fmla="*/ 9 w 43"/>
                <a:gd name="T39" fmla="*/ 137 h 151"/>
                <a:gd name="T40" fmla="*/ 13 w 43"/>
                <a:gd name="T41" fmla="*/ 135 h 151"/>
                <a:gd name="T42" fmla="*/ 16 w 43"/>
                <a:gd name="T43" fmla="*/ 135 h 151"/>
                <a:gd name="T44" fmla="*/ 16 w 43"/>
                <a:gd name="T45" fmla="*/ 139 h 151"/>
                <a:gd name="T46" fmla="*/ 18 w 43"/>
                <a:gd name="T47" fmla="*/ 139 h 151"/>
                <a:gd name="T48" fmla="*/ 16 w 43"/>
                <a:gd name="T49" fmla="*/ 143 h 151"/>
                <a:gd name="T50" fmla="*/ 17 w 43"/>
                <a:gd name="T51" fmla="*/ 149 h 151"/>
                <a:gd name="T52" fmla="*/ 19 w 43"/>
                <a:gd name="T53" fmla="*/ 150 h 151"/>
                <a:gd name="T54" fmla="*/ 24 w 43"/>
                <a:gd name="T55" fmla="*/ 145 h 151"/>
                <a:gd name="T56" fmla="*/ 24 w 43"/>
                <a:gd name="T57" fmla="*/ 141 h 151"/>
                <a:gd name="T58" fmla="*/ 25 w 43"/>
                <a:gd name="T59" fmla="*/ 141 h 151"/>
                <a:gd name="T60" fmla="*/ 27 w 43"/>
                <a:gd name="T61" fmla="*/ 106 h 151"/>
                <a:gd name="T62" fmla="*/ 25 w 43"/>
                <a:gd name="T63" fmla="*/ 103 h 151"/>
                <a:gd name="T64" fmla="*/ 30 w 43"/>
                <a:gd name="T65" fmla="*/ 80 h 151"/>
                <a:gd name="T66" fmla="*/ 33 w 43"/>
                <a:gd name="T67" fmla="*/ 79 h 151"/>
                <a:gd name="T68" fmla="*/ 34 w 43"/>
                <a:gd name="T69" fmla="*/ 55 h 151"/>
                <a:gd name="T70" fmla="*/ 42 w 43"/>
                <a:gd name="T71" fmla="*/ 52 h 151"/>
                <a:gd name="T72" fmla="*/ 39 w 43"/>
                <a:gd name="T73" fmla="*/ 27 h 151"/>
                <a:gd name="T74" fmla="*/ 27 w 43"/>
                <a:gd name="T75" fmla="*/ 20 h 151"/>
                <a:gd name="T76" fmla="*/ 24 w 43"/>
                <a:gd name="T77" fmla="*/ 17 h 151"/>
                <a:gd name="T78" fmla="*/ 24 w 43"/>
                <a:gd name="T79" fmla="*/ 15 h 151"/>
                <a:gd name="T80" fmla="*/ 25 w 43"/>
                <a:gd name="T81" fmla="*/ 13 h 151"/>
                <a:gd name="T82" fmla="*/ 26 w 43"/>
                <a:gd name="T83" fmla="*/ 12 h 151"/>
                <a:gd name="T84" fmla="*/ 28 w 43"/>
                <a:gd name="T85" fmla="*/ 10 h 151"/>
                <a:gd name="T86" fmla="*/ 28 w 43"/>
                <a:gd name="T87" fmla="*/ 8 h 151"/>
                <a:gd name="T88" fmla="*/ 28 w 43"/>
                <a:gd name="T89" fmla="*/ 6 h 151"/>
                <a:gd name="T90" fmla="*/ 28 w 43"/>
                <a:gd name="T91" fmla="*/ 4 h 151"/>
                <a:gd name="T92" fmla="*/ 26 w 43"/>
                <a:gd name="T93" fmla="*/ 2 h 151"/>
                <a:gd name="T94" fmla="*/ 24 w 43"/>
                <a:gd name="T95" fmla="*/ 1 h 151"/>
                <a:gd name="T96" fmla="*/ 21 w 43"/>
                <a:gd name="T97" fmla="*/ 0 h 151"/>
                <a:gd name="T98" fmla="*/ 18 w 43"/>
                <a:gd name="T99" fmla="*/ 0 h 151"/>
                <a:gd name="T100" fmla="*/ 16 w 43"/>
                <a:gd name="T101" fmla="*/ 0 h 151"/>
                <a:gd name="T102" fmla="*/ 13 w 43"/>
                <a:gd name="T103" fmla="*/ 1 h 151"/>
                <a:gd name="T104" fmla="*/ 10 w 43"/>
                <a:gd name="T105" fmla="*/ 3 h 15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3" h="151">
                  <a:moveTo>
                    <a:pt x="10" y="3"/>
                  </a:moveTo>
                  <a:lnTo>
                    <a:pt x="10" y="6"/>
                  </a:lnTo>
                  <a:lnTo>
                    <a:pt x="11" y="8"/>
                  </a:lnTo>
                  <a:lnTo>
                    <a:pt x="9" y="11"/>
                  </a:lnTo>
                  <a:lnTo>
                    <a:pt x="10" y="12"/>
                  </a:lnTo>
                  <a:lnTo>
                    <a:pt x="9" y="13"/>
                  </a:lnTo>
                  <a:lnTo>
                    <a:pt x="11" y="17"/>
                  </a:lnTo>
                  <a:lnTo>
                    <a:pt x="4" y="21"/>
                  </a:lnTo>
                  <a:lnTo>
                    <a:pt x="0" y="53"/>
                  </a:lnTo>
                  <a:lnTo>
                    <a:pt x="4" y="58"/>
                  </a:lnTo>
                  <a:lnTo>
                    <a:pt x="3" y="75"/>
                  </a:lnTo>
                  <a:lnTo>
                    <a:pt x="6" y="77"/>
                  </a:lnTo>
                  <a:lnTo>
                    <a:pt x="7" y="103"/>
                  </a:lnTo>
                  <a:lnTo>
                    <a:pt x="9" y="130"/>
                  </a:lnTo>
                  <a:lnTo>
                    <a:pt x="8" y="132"/>
                  </a:lnTo>
                  <a:lnTo>
                    <a:pt x="1" y="136"/>
                  </a:lnTo>
                  <a:lnTo>
                    <a:pt x="1" y="137"/>
                  </a:lnTo>
                  <a:lnTo>
                    <a:pt x="4" y="138"/>
                  </a:lnTo>
                  <a:lnTo>
                    <a:pt x="9" y="137"/>
                  </a:lnTo>
                  <a:lnTo>
                    <a:pt x="13" y="135"/>
                  </a:lnTo>
                  <a:lnTo>
                    <a:pt x="16" y="135"/>
                  </a:lnTo>
                  <a:lnTo>
                    <a:pt x="16" y="139"/>
                  </a:lnTo>
                  <a:lnTo>
                    <a:pt x="18" y="139"/>
                  </a:lnTo>
                  <a:lnTo>
                    <a:pt x="16" y="143"/>
                  </a:lnTo>
                  <a:lnTo>
                    <a:pt x="17" y="149"/>
                  </a:lnTo>
                  <a:lnTo>
                    <a:pt x="19" y="150"/>
                  </a:lnTo>
                  <a:lnTo>
                    <a:pt x="24" y="145"/>
                  </a:lnTo>
                  <a:lnTo>
                    <a:pt x="24" y="141"/>
                  </a:lnTo>
                  <a:lnTo>
                    <a:pt x="25" y="141"/>
                  </a:lnTo>
                  <a:lnTo>
                    <a:pt x="27" y="106"/>
                  </a:lnTo>
                  <a:lnTo>
                    <a:pt x="25" y="103"/>
                  </a:lnTo>
                  <a:lnTo>
                    <a:pt x="30" y="80"/>
                  </a:lnTo>
                  <a:lnTo>
                    <a:pt x="33" y="79"/>
                  </a:lnTo>
                  <a:lnTo>
                    <a:pt x="34" y="55"/>
                  </a:lnTo>
                  <a:lnTo>
                    <a:pt x="42" y="52"/>
                  </a:lnTo>
                  <a:lnTo>
                    <a:pt x="39" y="27"/>
                  </a:lnTo>
                  <a:lnTo>
                    <a:pt x="27" y="20"/>
                  </a:lnTo>
                  <a:lnTo>
                    <a:pt x="24" y="17"/>
                  </a:lnTo>
                  <a:lnTo>
                    <a:pt x="24" y="15"/>
                  </a:lnTo>
                  <a:lnTo>
                    <a:pt x="25" y="13"/>
                  </a:lnTo>
                  <a:lnTo>
                    <a:pt x="26" y="12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4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3" y="1"/>
                  </a:lnTo>
                  <a:lnTo>
                    <a:pt x="10" y="3"/>
                  </a:lnTo>
                </a:path>
              </a:pathLst>
            </a:custGeom>
            <a:solidFill>
              <a:srgbClr val="FAFD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99" name="Freeform 192"/>
            <p:cNvSpPr>
              <a:spLocks/>
            </p:cNvSpPr>
            <p:nvPr/>
          </p:nvSpPr>
          <p:spPr bwMode="auto">
            <a:xfrm>
              <a:off x="2773" y="2702"/>
              <a:ext cx="41" cy="140"/>
            </a:xfrm>
            <a:custGeom>
              <a:avLst/>
              <a:gdLst>
                <a:gd name="T0" fmla="*/ 24 w 41"/>
                <a:gd name="T1" fmla="*/ 2 h 140"/>
                <a:gd name="T2" fmla="*/ 26 w 41"/>
                <a:gd name="T3" fmla="*/ 9 h 140"/>
                <a:gd name="T4" fmla="*/ 25 w 41"/>
                <a:gd name="T5" fmla="*/ 10 h 140"/>
                <a:gd name="T6" fmla="*/ 24 w 41"/>
                <a:gd name="T7" fmla="*/ 13 h 140"/>
                <a:gd name="T8" fmla="*/ 21 w 41"/>
                <a:gd name="T9" fmla="*/ 17 h 140"/>
                <a:gd name="T10" fmla="*/ 24 w 41"/>
                <a:gd name="T11" fmla="*/ 18 h 140"/>
                <a:gd name="T12" fmla="*/ 33 w 41"/>
                <a:gd name="T13" fmla="*/ 26 h 140"/>
                <a:gd name="T14" fmla="*/ 39 w 41"/>
                <a:gd name="T15" fmla="*/ 68 h 140"/>
                <a:gd name="T16" fmla="*/ 40 w 41"/>
                <a:gd name="T17" fmla="*/ 75 h 140"/>
                <a:gd name="T18" fmla="*/ 37 w 41"/>
                <a:gd name="T19" fmla="*/ 80 h 140"/>
                <a:gd name="T20" fmla="*/ 36 w 41"/>
                <a:gd name="T21" fmla="*/ 81 h 140"/>
                <a:gd name="T22" fmla="*/ 36 w 41"/>
                <a:gd name="T23" fmla="*/ 74 h 140"/>
                <a:gd name="T24" fmla="*/ 36 w 41"/>
                <a:gd name="T25" fmla="*/ 77 h 140"/>
                <a:gd name="T26" fmla="*/ 33 w 41"/>
                <a:gd name="T27" fmla="*/ 75 h 140"/>
                <a:gd name="T28" fmla="*/ 32 w 41"/>
                <a:gd name="T29" fmla="*/ 70 h 140"/>
                <a:gd name="T30" fmla="*/ 27 w 41"/>
                <a:gd name="T31" fmla="*/ 106 h 140"/>
                <a:gd name="T32" fmla="*/ 24 w 41"/>
                <a:gd name="T33" fmla="*/ 128 h 140"/>
                <a:gd name="T34" fmla="*/ 26 w 41"/>
                <a:gd name="T35" fmla="*/ 138 h 140"/>
                <a:gd name="T36" fmla="*/ 19 w 41"/>
                <a:gd name="T37" fmla="*/ 137 h 140"/>
                <a:gd name="T38" fmla="*/ 21 w 41"/>
                <a:gd name="T39" fmla="*/ 124 h 140"/>
                <a:gd name="T40" fmla="*/ 19 w 41"/>
                <a:gd name="T41" fmla="*/ 107 h 140"/>
                <a:gd name="T42" fmla="*/ 18 w 41"/>
                <a:gd name="T43" fmla="*/ 123 h 140"/>
                <a:gd name="T44" fmla="*/ 16 w 41"/>
                <a:gd name="T45" fmla="*/ 135 h 140"/>
                <a:gd name="T46" fmla="*/ 11 w 41"/>
                <a:gd name="T47" fmla="*/ 136 h 140"/>
                <a:gd name="T48" fmla="*/ 10 w 41"/>
                <a:gd name="T49" fmla="*/ 106 h 140"/>
                <a:gd name="T50" fmla="*/ 7 w 41"/>
                <a:gd name="T51" fmla="*/ 103 h 140"/>
                <a:gd name="T52" fmla="*/ 1 w 41"/>
                <a:gd name="T53" fmla="*/ 106 h 140"/>
                <a:gd name="T54" fmla="*/ 4 w 41"/>
                <a:gd name="T55" fmla="*/ 71 h 140"/>
                <a:gd name="T56" fmla="*/ 4 w 41"/>
                <a:gd name="T57" fmla="*/ 64 h 140"/>
                <a:gd name="T58" fmla="*/ 4 w 41"/>
                <a:gd name="T59" fmla="*/ 46 h 140"/>
                <a:gd name="T60" fmla="*/ 13 w 41"/>
                <a:gd name="T61" fmla="*/ 23 h 140"/>
                <a:gd name="T62" fmla="*/ 13 w 41"/>
                <a:gd name="T63" fmla="*/ 15 h 140"/>
                <a:gd name="T64" fmla="*/ 11 w 41"/>
                <a:gd name="T65" fmla="*/ 14 h 140"/>
                <a:gd name="T66" fmla="*/ 10 w 41"/>
                <a:gd name="T67" fmla="*/ 11 h 140"/>
                <a:gd name="T68" fmla="*/ 10 w 41"/>
                <a:gd name="T69" fmla="*/ 2 h 140"/>
                <a:gd name="T70" fmla="*/ 16 w 41"/>
                <a:gd name="T71" fmla="*/ 0 h 140"/>
                <a:gd name="T72" fmla="*/ 20 w 41"/>
                <a:gd name="T73" fmla="*/ 1 h 14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1" h="140">
                  <a:moveTo>
                    <a:pt x="20" y="1"/>
                  </a:moveTo>
                  <a:lnTo>
                    <a:pt x="24" y="2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4" y="9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4" y="13"/>
                  </a:lnTo>
                  <a:lnTo>
                    <a:pt x="23" y="14"/>
                  </a:lnTo>
                  <a:lnTo>
                    <a:pt x="21" y="17"/>
                  </a:lnTo>
                  <a:lnTo>
                    <a:pt x="21" y="18"/>
                  </a:lnTo>
                  <a:lnTo>
                    <a:pt x="24" y="18"/>
                  </a:lnTo>
                  <a:lnTo>
                    <a:pt x="27" y="24"/>
                  </a:lnTo>
                  <a:lnTo>
                    <a:pt x="33" y="26"/>
                  </a:lnTo>
                  <a:lnTo>
                    <a:pt x="36" y="30"/>
                  </a:lnTo>
                  <a:lnTo>
                    <a:pt x="39" y="68"/>
                  </a:lnTo>
                  <a:lnTo>
                    <a:pt x="37" y="69"/>
                  </a:lnTo>
                  <a:lnTo>
                    <a:pt x="40" y="75"/>
                  </a:lnTo>
                  <a:lnTo>
                    <a:pt x="39" y="80"/>
                  </a:lnTo>
                  <a:lnTo>
                    <a:pt x="37" y="80"/>
                  </a:lnTo>
                  <a:lnTo>
                    <a:pt x="37" y="81"/>
                  </a:lnTo>
                  <a:lnTo>
                    <a:pt x="36" y="81"/>
                  </a:lnTo>
                  <a:lnTo>
                    <a:pt x="36" y="77"/>
                  </a:lnTo>
                  <a:lnTo>
                    <a:pt x="36" y="74"/>
                  </a:lnTo>
                  <a:lnTo>
                    <a:pt x="35" y="76"/>
                  </a:lnTo>
                  <a:lnTo>
                    <a:pt x="36" y="77"/>
                  </a:lnTo>
                  <a:lnTo>
                    <a:pt x="35" y="78"/>
                  </a:lnTo>
                  <a:lnTo>
                    <a:pt x="33" y="75"/>
                  </a:lnTo>
                  <a:lnTo>
                    <a:pt x="34" y="69"/>
                  </a:lnTo>
                  <a:lnTo>
                    <a:pt x="32" y="70"/>
                  </a:lnTo>
                  <a:lnTo>
                    <a:pt x="33" y="104"/>
                  </a:lnTo>
                  <a:lnTo>
                    <a:pt x="27" y="106"/>
                  </a:lnTo>
                  <a:lnTo>
                    <a:pt x="24" y="126"/>
                  </a:lnTo>
                  <a:lnTo>
                    <a:pt x="24" y="128"/>
                  </a:lnTo>
                  <a:lnTo>
                    <a:pt x="26" y="137"/>
                  </a:lnTo>
                  <a:lnTo>
                    <a:pt x="26" y="138"/>
                  </a:lnTo>
                  <a:lnTo>
                    <a:pt x="21" y="139"/>
                  </a:lnTo>
                  <a:lnTo>
                    <a:pt x="19" y="137"/>
                  </a:lnTo>
                  <a:lnTo>
                    <a:pt x="20" y="129"/>
                  </a:lnTo>
                  <a:lnTo>
                    <a:pt x="21" y="124"/>
                  </a:lnTo>
                  <a:lnTo>
                    <a:pt x="19" y="107"/>
                  </a:lnTo>
                  <a:lnTo>
                    <a:pt x="16" y="113"/>
                  </a:lnTo>
                  <a:lnTo>
                    <a:pt x="18" y="123"/>
                  </a:lnTo>
                  <a:lnTo>
                    <a:pt x="19" y="125"/>
                  </a:lnTo>
                  <a:lnTo>
                    <a:pt x="16" y="135"/>
                  </a:lnTo>
                  <a:lnTo>
                    <a:pt x="12" y="137"/>
                  </a:lnTo>
                  <a:lnTo>
                    <a:pt x="11" y="136"/>
                  </a:lnTo>
                  <a:lnTo>
                    <a:pt x="15" y="125"/>
                  </a:lnTo>
                  <a:lnTo>
                    <a:pt x="10" y="106"/>
                  </a:lnTo>
                  <a:lnTo>
                    <a:pt x="7" y="105"/>
                  </a:lnTo>
                  <a:lnTo>
                    <a:pt x="7" y="103"/>
                  </a:lnTo>
                  <a:lnTo>
                    <a:pt x="2" y="104"/>
                  </a:lnTo>
                  <a:lnTo>
                    <a:pt x="1" y="106"/>
                  </a:lnTo>
                  <a:lnTo>
                    <a:pt x="0" y="105"/>
                  </a:lnTo>
                  <a:lnTo>
                    <a:pt x="4" y="71"/>
                  </a:lnTo>
                  <a:lnTo>
                    <a:pt x="4" y="64"/>
                  </a:lnTo>
                  <a:lnTo>
                    <a:pt x="3" y="63"/>
                  </a:lnTo>
                  <a:lnTo>
                    <a:pt x="4" y="46"/>
                  </a:lnTo>
                  <a:lnTo>
                    <a:pt x="5" y="27"/>
                  </a:lnTo>
                  <a:lnTo>
                    <a:pt x="13" y="23"/>
                  </a:lnTo>
                  <a:lnTo>
                    <a:pt x="16" y="18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1" y="14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9" y="5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0" y="1"/>
                  </a:lnTo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300" name="Freeform 193"/>
            <p:cNvSpPr>
              <a:spLocks/>
            </p:cNvSpPr>
            <p:nvPr/>
          </p:nvSpPr>
          <p:spPr bwMode="auto">
            <a:xfrm>
              <a:off x="2556" y="2693"/>
              <a:ext cx="44" cy="156"/>
            </a:xfrm>
            <a:custGeom>
              <a:avLst/>
              <a:gdLst>
                <a:gd name="T0" fmla="*/ 17 w 44"/>
                <a:gd name="T1" fmla="*/ 2 h 156"/>
                <a:gd name="T2" fmla="*/ 14 w 44"/>
                <a:gd name="T3" fmla="*/ 11 h 156"/>
                <a:gd name="T4" fmla="*/ 16 w 44"/>
                <a:gd name="T5" fmla="*/ 11 h 156"/>
                <a:gd name="T6" fmla="*/ 17 w 44"/>
                <a:gd name="T7" fmla="*/ 15 h 156"/>
                <a:gd name="T8" fmla="*/ 20 w 44"/>
                <a:gd name="T9" fmla="*/ 20 h 156"/>
                <a:gd name="T10" fmla="*/ 17 w 44"/>
                <a:gd name="T11" fmla="*/ 21 h 156"/>
                <a:gd name="T12" fmla="*/ 8 w 44"/>
                <a:gd name="T13" fmla="*/ 29 h 156"/>
                <a:gd name="T14" fmla="*/ 2 w 44"/>
                <a:gd name="T15" fmla="*/ 76 h 156"/>
                <a:gd name="T16" fmla="*/ 0 w 44"/>
                <a:gd name="T17" fmla="*/ 84 h 156"/>
                <a:gd name="T18" fmla="*/ 3 w 44"/>
                <a:gd name="T19" fmla="*/ 89 h 156"/>
                <a:gd name="T20" fmla="*/ 5 w 44"/>
                <a:gd name="T21" fmla="*/ 90 h 156"/>
                <a:gd name="T22" fmla="*/ 5 w 44"/>
                <a:gd name="T23" fmla="*/ 82 h 156"/>
                <a:gd name="T24" fmla="*/ 5 w 44"/>
                <a:gd name="T25" fmla="*/ 86 h 156"/>
                <a:gd name="T26" fmla="*/ 7 w 44"/>
                <a:gd name="T27" fmla="*/ 84 h 156"/>
                <a:gd name="T28" fmla="*/ 9 w 44"/>
                <a:gd name="T29" fmla="*/ 78 h 156"/>
                <a:gd name="T30" fmla="*/ 14 w 44"/>
                <a:gd name="T31" fmla="*/ 118 h 156"/>
                <a:gd name="T32" fmla="*/ 17 w 44"/>
                <a:gd name="T33" fmla="*/ 143 h 156"/>
                <a:gd name="T34" fmla="*/ 15 w 44"/>
                <a:gd name="T35" fmla="*/ 154 h 156"/>
                <a:gd name="T36" fmla="*/ 22 w 44"/>
                <a:gd name="T37" fmla="*/ 152 h 156"/>
                <a:gd name="T38" fmla="*/ 20 w 44"/>
                <a:gd name="T39" fmla="*/ 138 h 156"/>
                <a:gd name="T40" fmla="*/ 23 w 44"/>
                <a:gd name="T41" fmla="*/ 120 h 156"/>
                <a:gd name="T42" fmla="*/ 23 w 44"/>
                <a:gd name="T43" fmla="*/ 138 h 156"/>
                <a:gd name="T44" fmla="*/ 25 w 44"/>
                <a:gd name="T45" fmla="*/ 151 h 156"/>
                <a:gd name="T46" fmla="*/ 30 w 44"/>
                <a:gd name="T47" fmla="*/ 151 h 156"/>
                <a:gd name="T48" fmla="*/ 32 w 44"/>
                <a:gd name="T49" fmla="*/ 118 h 156"/>
                <a:gd name="T50" fmla="*/ 35 w 44"/>
                <a:gd name="T51" fmla="*/ 115 h 156"/>
                <a:gd name="T52" fmla="*/ 41 w 44"/>
                <a:gd name="T53" fmla="*/ 118 h 156"/>
                <a:gd name="T54" fmla="*/ 38 w 44"/>
                <a:gd name="T55" fmla="*/ 79 h 156"/>
                <a:gd name="T56" fmla="*/ 39 w 44"/>
                <a:gd name="T57" fmla="*/ 71 h 156"/>
                <a:gd name="T58" fmla="*/ 38 w 44"/>
                <a:gd name="T59" fmla="*/ 52 h 156"/>
                <a:gd name="T60" fmla="*/ 29 w 44"/>
                <a:gd name="T61" fmla="*/ 26 h 156"/>
                <a:gd name="T62" fmla="*/ 29 w 44"/>
                <a:gd name="T63" fmla="*/ 17 h 156"/>
                <a:gd name="T64" fmla="*/ 30 w 44"/>
                <a:gd name="T65" fmla="*/ 15 h 156"/>
                <a:gd name="T66" fmla="*/ 32 w 44"/>
                <a:gd name="T67" fmla="*/ 13 h 156"/>
                <a:gd name="T68" fmla="*/ 31 w 44"/>
                <a:gd name="T69" fmla="*/ 2 h 156"/>
                <a:gd name="T70" fmla="*/ 26 w 44"/>
                <a:gd name="T71" fmla="*/ 0 h 156"/>
                <a:gd name="T72" fmla="*/ 22 w 44"/>
                <a:gd name="T73" fmla="*/ 1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4" h="156">
                  <a:moveTo>
                    <a:pt x="22" y="1"/>
                  </a:moveTo>
                  <a:lnTo>
                    <a:pt x="17" y="2"/>
                  </a:lnTo>
                  <a:lnTo>
                    <a:pt x="14" y="8"/>
                  </a:lnTo>
                  <a:lnTo>
                    <a:pt x="14" y="11"/>
                  </a:lnTo>
                  <a:lnTo>
                    <a:pt x="17" y="11"/>
                  </a:lnTo>
                  <a:lnTo>
                    <a:pt x="16" y="11"/>
                  </a:lnTo>
                  <a:lnTo>
                    <a:pt x="17" y="12"/>
                  </a:lnTo>
                  <a:lnTo>
                    <a:pt x="17" y="15"/>
                  </a:lnTo>
                  <a:lnTo>
                    <a:pt x="18" y="15"/>
                  </a:lnTo>
                  <a:lnTo>
                    <a:pt x="20" y="20"/>
                  </a:lnTo>
                  <a:lnTo>
                    <a:pt x="20" y="21"/>
                  </a:lnTo>
                  <a:lnTo>
                    <a:pt x="17" y="21"/>
                  </a:lnTo>
                  <a:lnTo>
                    <a:pt x="14" y="27"/>
                  </a:lnTo>
                  <a:lnTo>
                    <a:pt x="8" y="29"/>
                  </a:lnTo>
                  <a:lnTo>
                    <a:pt x="5" y="34"/>
                  </a:lnTo>
                  <a:lnTo>
                    <a:pt x="2" y="76"/>
                  </a:lnTo>
                  <a:lnTo>
                    <a:pt x="3" y="77"/>
                  </a:lnTo>
                  <a:lnTo>
                    <a:pt x="0" y="84"/>
                  </a:lnTo>
                  <a:lnTo>
                    <a:pt x="2" y="89"/>
                  </a:lnTo>
                  <a:lnTo>
                    <a:pt x="3" y="89"/>
                  </a:lnTo>
                  <a:lnTo>
                    <a:pt x="4" y="90"/>
                  </a:lnTo>
                  <a:lnTo>
                    <a:pt x="5" y="90"/>
                  </a:lnTo>
                  <a:lnTo>
                    <a:pt x="4" y="85"/>
                  </a:lnTo>
                  <a:lnTo>
                    <a:pt x="5" y="82"/>
                  </a:lnTo>
                  <a:lnTo>
                    <a:pt x="5" y="85"/>
                  </a:lnTo>
                  <a:lnTo>
                    <a:pt x="5" y="86"/>
                  </a:lnTo>
                  <a:lnTo>
                    <a:pt x="5" y="87"/>
                  </a:lnTo>
                  <a:lnTo>
                    <a:pt x="7" y="84"/>
                  </a:lnTo>
                  <a:lnTo>
                    <a:pt x="6" y="77"/>
                  </a:lnTo>
                  <a:lnTo>
                    <a:pt x="9" y="78"/>
                  </a:lnTo>
                  <a:lnTo>
                    <a:pt x="7" y="116"/>
                  </a:lnTo>
                  <a:lnTo>
                    <a:pt x="14" y="118"/>
                  </a:lnTo>
                  <a:lnTo>
                    <a:pt x="17" y="140"/>
                  </a:lnTo>
                  <a:lnTo>
                    <a:pt x="17" y="143"/>
                  </a:lnTo>
                  <a:lnTo>
                    <a:pt x="15" y="152"/>
                  </a:lnTo>
                  <a:lnTo>
                    <a:pt x="15" y="154"/>
                  </a:lnTo>
                  <a:lnTo>
                    <a:pt x="20" y="155"/>
                  </a:lnTo>
                  <a:lnTo>
                    <a:pt x="22" y="152"/>
                  </a:lnTo>
                  <a:lnTo>
                    <a:pt x="21" y="144"/>
                  </a:lnTo>
                  <a:lnTo>
                    <a:pt x="20" y="138"/>
                  </a:lnTo>
                  <a:lnTo>
                    <a:pt x="22" y="119"/>
                  </a:lnTo>
                  <a:lnTo>
                    <a:pt x="23" y="120"/>
                  </a:lnTo>
                  <a:lnTo>
                    <a:pt x="25" y="126"/>
                  </a:lnTo>
                  <a:lnTo>
                    <a:pt x="23" y="138"/>
                  </a:lnTo>
                  <a:lnTo>
                    <a:pt x="22" y="139"/>
                  </a:lnTo>
                  <a:lnTo>
                    <a:pt x="25" y="151"/>
                  </a:lnTo>
                  <a:lnTo>
                    <a:pt x="30" y="152"/>
                  </a:lnTo>
                  <a:lnTo>
                    <a:pt x="30" y="151"/>
                  </a:lnTo>
                  <a:lnTo>
                    <a:pt x="27" y="139"/>
                  </a:lnTo>
                  <a:lnTo>
                    <a:pt x="32" y="118"/>
                  </a:lnTo>
                  <a:lnTo>
                    <a:pt x="35" y="117"/>
                  </a:lnTo>
                  <a:lnTo>
                    <a:pt x="35" y="115"/>
                  </a:lnTo>
                  <a:lnTo>
                    <a:pt x="40" y="116"/>
                  </a:lnTo>
                  <a:lnTo>
                    <a:pt x="41" y="118"/>
                  </a:lnTo>
                  <a:lnTo>
                    <a:pt x="43" y="117"/>
                  </a:lnTo>
                  <a:lnTo>
                    <a:pt x="38" y="79"/>
                  </a:lnTo>
                  <a:lnTo>
                    <a:pt x="39" y="79"/>
                  </a:lnTo>
                  <a:lnTo>
                    <a:pt x="39" y="71"/>
                  </a:lnTo>
                  <a:lnTo>
                    <a:pt x="38" y="52"/>
                  </a:lnTo>
                  <a:lnTo>
                    <a:pt x="36" y="30"/>
                  </a:lnTo>
                  <a:lnTo>
                    <a:pt x="29" y="26"/>
                  </a:lnTo>
                  <a:lnTo>
                    <a:pt x="26" y="21"/>
                  </a:lnTo>
                  <a:lnTo>
                    <a:pt x="29" y="17"/>
                  </a:lnTo>
                  <a:lnTo>
                    <a:pt x="30" y="17"/>
                  </a:lnTo>
                  <a:lnTo>
                    <a:pt x="30" y="15"/>
                  </a:lnTo>
                  <a:lnTo>
                    <a:pt x="30" y="13"/>
                  </a:lnTo>
                  <a:lnTo>
                    <a:pt x="32" y="13"/>
                  </a:lnTo>
                  <a:lnTo>
                    <a:pt x="33" y="7"/>
                  </a:lnTo>
                  <a:lnTo>
                    <a:pt x="31" y="2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1"/>
                  </a:lnTo>
                </a:path>
              </a:pathLst>
            </a:cu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301" name="Freeform 194"/>
            <p:cNvSpPr>
              <a:spLocks/>
            </p:cNvSpPr>
            <p:nvPr/>
          </p:nvSpPr>
          <p:spPr bwMode="auto">
            <a:xfrm>
              <a:off x="2745" y="2693"/>
              <a:ext cx="29" cy="147"/>
            </a:xfrm>
            <a:custGeom>
              <a:avLst/>
              <a:gdLst>
                <a:gd name="T0" fmla="*/ 21 w 29"/>
                <a:gd name="T1" fmla="*/ 3 h 147"/>
                <a:gd name="T2" fmla="*/ 21 w 29"/>
                <a:gd name="T3" fmla="*/ 7 h 147"/>
                <a:gd name="T4" fmla="*/ 21 w 29"/>
                <a:gd name="T5" fmla="*/ 7 h 147"/>
                <a:gd name="T6" fmla="*/ 22 w 29"/>
                <a:gd name="T7" fmla="*/ 11 h 147"/>
                <a:gd name="T8" fmla="*/ 21 w 29"/>
                <a:gd name="T9" fmla="*/ 11 h 147"/>
                <a:gd name="T10" fmla="*/ 22 w 29"/>
                <a:gd name="T11" fmla="*/ 13 h 147"/>
                <a:gd name="T12" fmla="*/ 21 w 29"/>
                <a:gd name="T13" fmla="*/ 16 h 147"/>
                <a:gd name="T14" fmla="*/ 21 w 29"/>
                <a:gd name="T15" fmla="*/ 17 h 147"/>
                <a:gd name="T16" fmla="*/ 26 w 29"/>
                <a:gd name="T17" fmla="*/ 21 h 147"/>
                <a:gd name="T18" fmla="*/ 28 w 29"/>
                <a:gd name="T19" fmla="*/ 51 h 147"/>
                <a:gd name="T20" fmla="*/ 25 w 29"/>
                <a:gd name="T21" fmla="*/ 57 h 147"/>
                <a:gd name="T22" fmla="*/ 26 w 29"/>
                <a:gd name="T23" fmla="*/ 73 h 147"/>
                <a:gd name="T24" fmla="*/ 24 w 29"/>
                <a:gd name="T25" fmla="*/ 75 h 147"/>
                <a:gd name="T26" fmla="*/ 24 w 29"/>
                <a:gd name="T27" fmla="*/ 100 h 147"/>
                <a:gd name="T28" fmla="*/ 22 w 29"/>
                <a:gd name="T29" fmla="*/ 126 h 147"/>
                <a:gd name="T30" fmla="*/ 22 w 29"/>
                <a:gd name="T31" fmla="*/ 128 h 147"/>
                <a:gd name="T32" fmla="*/ 28 w 29"/>
                <a:gd name="T33" fmla="*/ 133 h 147"/>
                <a:gd name="T34" fmla="*/ 27 w 29"/>
                <a:gd name="T35" fmla="*/ 133 h 147"/>
                <a:gd name="T36" fmla="*/ 25 w 29"/>
                <a:gd name="T37" fmla="*/ 134 h 147"/>
                <a:gd name="T38" fmla="*/ 22 w 29"/>
                <a:gd name="T39" fmla="*/ 133 h 147"/>
                <a:gd name="T40" fmla="*/ 19 w 29"/>
                <a:gd name="T41" fmla="*/ 131 h 147"/>
                <a:gd name="T42" fmla="*/ 17 w 29"/>
                <a:gd name="T43" fmla="*/ 130 h 147"/>
                <a:gd name="T44" fmla="*/ 17 w 29"/>
                <a:gd name="T45" fmla="*/ 135 h 147"/>
                <a:gd name="T46" fmla="*/ 16 w 29"/>
                <a:gd name="T47" fmla="*/ 135 h 147"/>
                <a:gd name="T48" fmla="*/ 18 w 29"/>
                <a:gd name="T49" fmla="*/ 139 h 147"/>
                <a:gd name="T50" fmla="*/ 17 w 29"/>
                <a:gd name="T51" fmla="*/ 145 h 147"/>
                <a:gd name="T52" fmla="*/ 15 w 29"/>
                <a:gd name="T53" fmla="*/ 146 h 147"/>
                <a:gd name="T54" fmla="*/ 12 w 29"/>
                <a:gd name="T55" fmla="*/ 141 h 147"/>
                <a:gd name="T56" fmla="*/ 12 w 29"/>
                <a:gd name="T57" fmla="*/ 137 h 147"/>
                <a:gd name="T58" fmla="*/ 11 w 29"/>
                <a:gd name="T59" fmla="*/ 137 h 147"/>
                <a:gd name="T60" fmla="*/ 10 w 29"/>
                <a:gd name="T61" fmla="*/ 103 h 147"/>
                <a:gd name="T62" fmla="*/ 11 w 29"/>
                <a:gd name="T63" fmla="*/ 100 h 147"/>
                <a:gd name="T64" fmla="*/ 8 w 29"/>
                <a:gd name="T65" fmla="*/ 78 h 147"/>
                <a:gd name="T66" fmla="*/ 6 w 29"/>
                <a:gd name="T67" fmla="*/ 77 h 147"/>
                <a:gd name="T68" fmla="*/ 5 w 29"/>
                <a:gd name="T69" fmla="*/ 54 h 147"/>
                <a:gd name="T70" fmla="*/ 0 w 29"/>
                <a:gd name="T71" fmla="*/ 51 h 147"/>
                <a:gd name="T72" fmla="*/ 2 w 29"/>
                <a:gd name="T73" fmla="*/ 26 h 147"/>
                <a:gd name="T74" fmla="*/ 10 w 29"/>
                <a:gd name="T75" fmla="*/ 19 h 147"/>
                <a:gd name="T76" fmla="*/ 12 w 29"/>
                <a:gd name="T77" fmla="*/ 17 h 147"/>
                <a:gd name="T78" fmla="*/ 12 w 29"/>
                <a:gd name="T79" fmla="*/ 15 h 147"/>
                <a:gd name="T80" fmla="*/ 11 w 29"/>
                <a:gd name="T81" fmla="*/ 13 h 147"/>
                <a:gd name="T82" fmla="*/ 11 w 29"/>
                <a:gd name="T83" fmla="*/ 12 h 147"/>
                <a:gd name="T84" fmla="*/ 10 w 29"/>
                <a:gd name="T85" fmla="*/ 10 h 147"/>
                <a:gd name="T86" fmla="*/ 9 w 29"/>
                <a:gd name="T87" fmla="*/ 8 h 147"/>
                <a:gd name="T88" fmla="*/ 9 w 29"/>
                <a:gd name="T89" fmla="*/ 6 h 147"/>
                <a:gd name="T90" fmla="*/ 10 w 29"/>
                <a:gd name="T91" fmla="*/ 5 h 147"/>
                <a:gd name="T92" fmla="*/ 11 w 29"/>
                <a:gd name="T93" fmla="*/ 3 h 147"/>
                <a:gd name="T94" fmla="*/ 12 w 29"/>
                <a:gd name="T95" fmla="*/ 1 h 147"/>
                <a:gd name="T96" fmla="*/ 14 w 29"/>
                <a:gd name="T97" fmla="*/ 0 h 147"/>
                <a:gd name="T98" fmla="*/ 16 w 29"/>
                <a:gd name="T99" fmla="*/ 0 h 147"/>
                <a:gd name="T100" fmla="*/ 18 w 29"/>
                <a:gd name="T101" fmla="*/ 0 h 147"/>
                <a:gd name="T102" fmla="*/ 19 w 29"/>
                <a:gd name="T103" fmla="*/ 1 h 147"/>
                <a:gd name="T104" fmla="*/ 21 w 29"/>
                <a:gd name="T105" fmla="*/ 3 h 14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9" h="147">
                  <a:moveTo>
                    <a:pt x="21" y="3"/>
                  </a:moveTo>
                  <a:lnTo>
                    <a:pt x="21" y="7"/>
                  </a:lnTo>
                  <a:lnTo>
                    <a:pt x="22" y="11"/>
                  </a:lnTo>
                  <a:lnTo>
                    <a:pt x="21" y="11"/>
                  </a:lnTo>
                  <a:lnTo>
                    <a:pt x="22" y="13"/>
                  </a:lnTo>
                  <a:lnTo>
                    <a:pt x="21" y="16"/>
                  </a:lnTo>
                  <a:lnTo>
                    <a:pt x="21" y="17"/>
                  </a:lnTo>
                  <a:lnTo>
                    <a:pt x="26" y="21"/>
                  </a:lnTo>
                  <a:lnTo>
                    <a:pt x="28" y="51"/>
                  </a:lnTo>
                  <a:lnTo>
                    <a:pt x="25" y="57"/>
                  </a:lnTo>
                  <a:lnTo>
                    <a:pt x="26" y="73"/>
                  </a:lnTo>
                  <a:lnTo>
                    <a:pt x="24" y="75"/>
                  </a:lnTo>
                  <a:lnTo>
                    <a:pt x="24" y="100"/>
                  </a:lnTo>
                  <a:lnTo>
                    <a:pt x="22" y="126"/>
                  </a:lnTo>
                  <a:lnTo>
                    <a:pt x="22" y="128"/>
                  </a:lnTo>
                  <a:lnTo>
                    <a:pt x="28" y="133"/>
                  </a:lnTo>
                  <a:lnTo>
                    <a:pt x="27" y="133"/>
                  </a:lnTo>
                  <a:lnTo>
                    <a:pt x="25" y="134"/>
                  </a:lnTo>
                  <a:lnTo>
                    <a:pt x="22" y="133"/>
                  </a:lnTo>
                  <a:lnTo>
                    <a:pt x="19" y="131"/>
                  </a:lnTo>
                  <a:lnTo>
                    <a:pt x="17" y="130"/>
                  </a:lnTo>
                  <a:lnTo>
                    <a:pt x="17" y="135"/>
                  </a:lnTo>
                  <a:lnTo>
                    <a:pt x="16" y="135"/>
                  </a:lnTo>
                  <a:lnTo>
                    <a:pt x="18" y="139"/>
                  </a:lnTo>
                  <a:lnTo>
                    <a:pt x="17" y="145"/>
                  </a:lnTo>
                  <a:lnTo>
                    <a:pt x="15" y="146"/>
                  </a:lnTo>
                  <a:lnTo>
                    <a:pt x="12" y="141"/>
                  </a:lnTo>
                  <a:lnTo>
                    <a:pt x="12" y="137"/>
                  </a:lnTo>
                  <a:lnTo>
                    <a:pt x="11" y="137"/>
                  </a:lnTo>
                  <a:lnTo>
                    <a:pt x="10" y="103"/>
                  </a:lnTo>
                  <a:lnTo>
                    <a:pt x="11" y="100"/>
                  </a:lnTo>
                  <a:lnTo>
                    <a:pt x="8" y="78"/>
                  </a:lnTo>
                  <a:lnTo>
                    <a:pt x="6" y="77"/>
                  </a:lnTo>
                  <a:lnTo>
                    <a:pt x="5" y="54"/>
                  </a:lnTo>
                  <a:lnTo>
                    <a:pt x="0" y="51"/>
                  </a:lnTo>
                  <a:lnTo>
                    <a:pt x="2" y="26"/>
                  </a:lnTo>
                  <a:lnTo>
                    <a:pt x="10" y="19"/>
                  </a:lnTo>
                  <a:lnTo>
                    <a:pt x="12" y="17"/>
                  </a:lnTo>
                  <a:lnTo>
                    <a:pt x="12" y="15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0" y="10"/>
                  </a:lnTo>
                  <a:lnTo>
                    <a:pt x="9" y="8"/>
                  </a:lnTo>
                  <a:lnTo>
                    <a:pt x="9" y="6"/>
                  </a:lnTo>
                  <a:lnTo>
                    <a:pt x="10" y="5"/>
                  </a:lnTo>
                  <a:lnTo>
                    <a:pt x="11" y="3"/>
                  </a:lnTo>
                  <a:lnTo>
                    <a:pt x="12" y="1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9" y="1"/>
                  </a:lnTo>
                  <a:lnTo>
                    <a:pt x="21" y="3"/>
                  </a:lnTo>
                </a:path>
              </a:pathLst>
            </a:cu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302" name="Freeform 195"/>
            <p:cNvSpPr>
              <a:spLocks/>
            </p:cNvSpPr>
            <p:nvPr/>
          </p:nvSpPr>
          <p:spPr bwMode="auto">
            <a:xfrm>
              <a:off x="2672" y="2692"/>
              <a:ext cx="39" cy="134"/>
            </a:xfrm>
            <a:custGeom>
              <a:avLst/>
              <a:gdLst>
                <a:gd name="T0" fmla="*/ 23 w 39"/>
                <a:gd name="T1" fmla="*/ 2 h 134"/>
                <a:gd name="T2" fmla="*/ 30 w 39"/>
                <a:gd name="T3" fmla="*/ 0 h 134"/>
                <a:gd name="T4" fmla="*/ 34 w 39"/>
                <a:gd name="T5" fmla="*/ 3 h 134"/>
                <a:gd name="T6" fmla="*/ 35 w 39"/>
                <a:gd name="T7" fmla="*/ 2 h 134"/>
                <a:gd name="T8" fmla="*/ 37 w 39"/>
                <a:gd name="T9" fmla="*/ 8 h 134"/>
                <a:gd name="T10" fmla="*/ 33 w 39"/>
                <a:gd name="T11" fmla="*/ 12 h 134"/>
                <a:gd name="T12" fmla="*/ 32 w 39"/>
                <a:gd name="T13" fmla="*/ 15 h 134"/>
                <a:gd name="T14" fmla="*/ 31 w 39"/>
                <a:gd name="T15" fmla="*/ 15 h 134"/>
                <a:gd name="T16" fmla="*/ 30 w 39"/>
                <a:gd name="T17" fmla="*/ 18 h 134"/>
                <a:gd name="T18" fmla="*/ 28 w 39"/>
                <a:gd name="T19" fmla="*/ 19 h 134"/>
                <a:gd name="T20" fmla="*/ 28 w 39"/>
                <a:gd name="T21" fmla="*/ 20 h 134"/>
                <a:gd name="T22" fmla="*/ 33 w 39"/>
                <a:gd name="T23" fmla="*/ 24 h 134"/>
                <a:gd name="T24" fmla="*/ 37 w 39"/>
                <a:gd name="T25" fmla="*/ 43 h 134"/>
                <a:gd name="T26" fmla="*/ 34 w 39"/>
                <a:gd name="T27" fmla="*/ 48 h 134"/>
                <a:gd name="T28" fmla="*/ 34 w 39"/>
                <a:gd name="T29" fmla="*/ 83 h 134"/>
                <a:gd name="T30" fmla="*/ 30 w 39"/>
                <a:gd name="T31" fmla="*/ 84 h 134"/>
                <a:gd name="T32" fmla="*/ 29 w 39"/>
                <a:gd name="T33" fmla="*/ 89 h 134"/>
                <a:gd name="T34" fmla="*/ 27 w 39"/>
                <a:gd name="T35" fmla="*/ 104 h 134"/>
                <a:gd name="T36" fmla="*/ 27 w 39"/>
                <a:gd name="T37" fmla="*/ 112 h 134"/>
                <a:gd name="T38" fmla="*/ 34 w 39"/>
                <a:gd name="T39" fmla="*/ 117 h 134"/>
                <a:gd name="T40" fmla="*/ 38 w 39"/>
                <a:gd name="T41" fmla="*/ 120 h 134"/>
                <a:gd name="T42" fmla="*/ 38 w 39"/>
                <a:gd name="T43" fmla="*/ 121 h 134"/>
                <a:gd name="T44" fmla="*/ 29 w 39"/>
                <a:gd name="T45" fmla="*/ 119 h 134"/>
                <a:gd name="T46" fmla="*/ 27 w 39"/>
                <a:gd name="T47" fmla="*/ 117 h 134"/>
                <a:gd name="T48" fmla="*/ 27 w 39"/>
                <a:gd name="T49" fmla="*/ 119 h 134"/>
                <a:gd name="T50" fmla="*/ 25 w 39"/>
                <a:gd name="T51" fmla="*/ 119 h 134"/>
                <a:gd name="T52" fmla="*/ 24 w 39"/>
                <a:gd name="T53" fmla="*/ 113 h 134"/>
                <a:gd name="T54" fmla="*/ 23 w 39"/>
                <a:gd name="T55" fmla="*/ 88 h 134"/>
                <a:gd name="T56" fmla="*/ 21 w 39"/>
                <a:gd name="T57" fmla="*/ 88 h 134"/>
                <a:gd name="T58" fmla="*/ 16 w 39"/>
                <a:gd name="T59" fmla="*/ 110 h 134"/>
                <a:gd name="T60" fmla="*/ 16 w 39"/>
                <a:gd name="T61" fmla="*/ 124 h 134"/>
                <a:gd name="T62" fmla="*/ 13 w 39"/>
                <a:gd name="T63" fmla="*/ 131 h 134"/>
                <a:gd name="T64" fmla="*/ 11 w 39"/>
                <a:gd name="T65" fmla="*/ 133 h 134"/>
                <a:gd name="T66" fmla="*/ 10 w 39"/>
                <a:gd name="T67" fmla="*/ 129 h 134"/>
                <a:gd name="T68" fmla="*/ 12 w 39"/>
                <a:gd name="T69" fmla="*/ 125 h 134"/>
                <a:gd name="T70" fmla="*/ 13 w 39"/>
                <a:gd name="T71" fmla="*/ 117 h 134"/>
                <a:gd name="T72" fmla="*/ 14 w 39"/>
                <a:gd name="T73" fmla="*/ 84 h 134"/>
                <a:gd name="T74" fmla="*/ 16 w 39"/>
                <a:gd name="T75" fmla="*/ 53 h 134"/>
                <a:gd name="T76" fmla="*/ 13 w 39"/>
                <a:gd name="T77" fmla="*/ 51 h 134"/>
                <a:gd name="T78" fmla="*/ 13 w 39"/>
                <a:gd name="T79" fmla="*/ 46 h 134"/>
                <a:gd name="T80" fmla="*/ 13 w 39"/>
                <a:gd name="T81" fmla="*/ 38 h 134"/>
                <a:gd name="T82" fmla="*/ 8 w 39"/>
                <a:gd name="T83" fmla="*/ 40 h 134"/>
                <a:gd name="T84" fmla="*/ 12 w 39"/>
                <a:gd name="T85" fmla="*/ 46 h 134"/>
                <a:gd name="T86" fmla="*/ 12 w 39"/>
                <a:gd name="T87" fmla="*/ 50 h 134"/>
                <a:gd name="T88" fmla="*/ 8 w 39"/>
                <a:gd name="T89" fmla="*/ 47 h 134"/>
                <a:gd name="T90" fmla="*/ 6 w 39"/>
                <a:gd name="T91" fmla="*/ 44 h 134"/>
                <a:gd name="T92" fmla="*/ 4 w 39"/>
                <a:gd name="T93" fmla="*/ 45 h 134"/>
                <a:gd name="T94" fmla="*/ 0 w 39"/>
                <a:gd name="T95" fmla="*/ 40 h 134"/>
                <a:gd name="T96" fmla="*/ 0 w 39"/>
                <a:gd name="T97" fmla="*/ 38 h 134"/>
                <a:gd name="T98" fmla="*/ 2 w 39"/>
                <a:gd name="T99" fmla="*/ 37 h 134"/>
                <a:gd name="T100" fmla="*/ 7 w 39"/>
                <a:gd name="T101" fmla="*/ 31 h 134"/>
                <a:gd name="T102" fmla="*/ 12 w 39"/>
                <a:gd name="T103" fmla="*/ 26 h 134"/>
                <a:gd name="T104" fmla="*/ 18 w 39"/>
                <a:gd name="T105" fmla="*/ 20 h 134"/>
                <a:gd name="T106" fmla="*/ 23 w 39"/>
                <a:gd name="T107" fmla="*/ 18 h 134"/>
                <a:gd name="T108" fmla="*/ 23 w 39"/>
                <a:gd name="T109" fmla="*/ 14 h 134"/>
                <a:gd name="T110" fmla="*/ 21 w 39"/>
                <a:gd name="T111" fmla="*/ 12 h 134"/>
                <a:gd name="T112" fmla="*/ 21 w 39"/>
                <a:gd name="T113" fmla="*/ 7 h 134"/>
                <a:gd name="T114" fmla="*/ 20 w 39"/>
                <a:gd name="T115" fmla="*/ 5 h 134"/>
                <a:gd name="T116" fmla="*/ 23 w 39"/>
                <a:gd name="T117" fmla="*/ 2 h 13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9" h="134">
                  <a:moveTo>
                    <a:pt x="23" y="2"/>
                  </a:moveTo>
                  <a:lnTo>
                    <a:pt x="30" y="0"/>
                  </a:lnTo>
                  <a:lnTo>
                    <a:pt x="34" y="3"/>
                  </a:lnTo>
                  <a:lnTo>
                    <a:pt x="35" y="2"/>
                  </a:lnTo>
                  <a:lnTo>
                    <a:pt x="37" y="8"/>
                  </a:lnTo>
                  <a:lnTo>
                    <a:pt x="33" y="12"/>
                  </a:lnTo>
                  <a:lnTo>
                    <a:pt x="32" y="15"/>
                  </a:lnTo>
                  <a:lnTo>
                    <a:pt x="31" y="15"/>
                  </a:lnTo>
                  <a:lnTo>
                    <a:pt x="30" y="18"/>
                  </a:lnTo>
                  <a:lnTo>
                    <a:pt x="28" y="19"/>
                  </a:lnTo>
                  <a:lnTo>
                    <a:pt x="28" y="20"/>
                  </a:lnTo>
                  <a:lnTo>
                    <a:pt x="33" y="24"/>
                  </a:lnTo>
                  <a:lnTo>
                    <a:pt x="37" y="43"/>
                  </a:lnTo>
                  <a:lnTo>
                    <a:pt x="34" y="48"/>
                  </a:lnTo>
                  <a:lnTo>
                    <a:pt x="34" y="83"/>
                  </a:lnTo>
                  <a:lnTo>
                    <a:pt x="30" y="84"/>
                  </a:lnTo>
                  <a:lnTo>
                    <a:pt x="29" y="89"/>
                  </a:lnTo>
                  <a:lnTo>
                    <a:pt x="27" y="104"/>
                  </a:lnTo>
                  <a:lnTo>
                    <a:pt x="27" y="112"/>
                  </a:lnTo>
                  <a:lnTo>
                    <a:pt x="34" y="117"/>
                  </a:lnTo>
                  <a:lnTo>
                    <a:pt x="38" y="120"/>
                  </a:lnTo>
                  <a:lnTo>
                    <a:pt x="38" y="121"/>
                  </a:lnTo>
                  <a:lnTo>
                    <a:pt x="29" y="119"/>
                  </a:lnTo>
                  <a:lnTo>
                    <a:pt x="27" y="117"/>
                  </a:lnTo>
                  <a:lnTo>
                    <a:pt x="27" y="119"/>
                  </a:lnTo>
                  <a:lnTo>
                    <a:pt x="25" y="119"/>
                  </a:lnTo>
                  <a:lnTo>
                    <a:pt x="24" y="113"/>
                  </a:lnTo>
                  <a:lnTo>
                    <a:pt x="23" y="88"/>
                  </a:lnTo>
                  <a:lnTo>
                    <a:pt x="21" y="88"/>
                  </a:lnTo>
                  <a:lnTo>
                    <a:pt x="16" y="110"/>
                  </a:lnTo>
                  <a:lnTo>
                    <a:pt x="16" y="124"/>
                  </a:lnTo>
                  <a:lnTo>
                    <a:pt x="13" y="131"/>
                  </a:lnTo>
                  <a:lnTo>
                    <a:pt x="11" y="133"/>
                  </a:lnTo>
                  <a:lnTo>
                    <a:pt x="10" y="129"/>
                  </a:lnTo>
                  <a:lnTo>
                    <a:pt x="12" y="125"/>
                  </a:lnTo>
                  <a:lnTo>
                    <a:pt x="13" y="117"/>
                  </a:lnTo>
                  <a:lnTo>
                    <a:pt x="14" y="84"/>
                  </a:lnTo>
                  <a:lnTo>
                    <a:pt x="16" y="53"/>
                  </a:lnTo>
                  <a:lnTo>
                    <a:pt x="13" y="51"/>
                  </a:lnTo>
                  <a:lnTo>
                    <a:pt x="13" y="46"/>
                  </a:lnTo>
                  <a:lnTo>
                    <a:pt x="13" y="38"/>
                  </a:lnTo>
                  <a:lnTo>
                    <a:pt x="8" y="40"/>
                  </a:lnTo>
                  <a:lnTo>
                    <a:pt x="12" y="46"/>
                  </a:lnTo>
                  <a:lnTo>
                    <a:pt x="12" y="50"/>
                  </a:lnTo>
                  <a:lnTo>
                    <a:pt x="8" y="47"/>
                  </a:lnTo>
                  <a:lnTo>
                    <a:pt x="6" y="44"/>
                  </a:lnTo>
                  <a:lnTo>
                    <a:pt x="4" y="45"/>
                  </a:lnTo>
                  <a:lnTo>
                    <a:pt x="0" y="40"/>
                  </a:lnTo>
                  <a:lnTo>
                    <a:pt x="0" y="38"/>
                  </a:lnTo>
                  <a:lnTo>
                    <a:pt x="2" y="37"/>
                  </a:lnTo>
                  <a:lnTo>
                    <a:pt x="7" y="31"/>
                  </a:lnTo>
                  <a:lnTo>
                    <a:pt x="12" y="26"/>
                  </a:lnTo>
                  <a:lnTo>
                    <a:pt x="18" y="20"/>
                  </a:lnTo>
                  <a:lnTo>
                    <a:pt x="23" y="18"/>
                  </a:lnTo>
                  <a:lnTo>
                    <a:pt x="23" y="14"/>
                  </a:lnTo>
                  <a:lnTo>
                    <a:pt x="21" y="12"/>
                  </a:lnTo>
                  <a:lnTo>
                    <a:pt x="21" y="7"/>
                  </a:lnTo>
                  <a:lnTo>
                    <a:pt x="20" y="5"/>
                  </a:lnTo>
                  <a:lnTo>
                    <a:pt x="23" y="2"/>
                  </a:lnTo>
                </a:path>
              </a:pathLst>
            </a:custGeom>
            <a:solidFill>
              <a:srgbClr val="FAFD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303" name="Freeform 196"/>
            <p:cNvSpPr>
              <a:spLocks/>
            </p:cNvSpPr>
            <p:nvPr/>
          </p:nvSpPr>
          <p:spPr bwMode="auto">
            <a:xfrm>
              <a:off x="2637" y="2695"/>
              <a:ext cx="34" cy="165"/>
            </a:xfrm>
            <a:custGeom>
              <a:avLst/>
              <a:gdLst>
                <a:gd name="T0" fmla="*/ 8 w 34"/>
                <a:gd name="T1" fmla="*/ 4 h 165"/>
                <a:gd name="T2" fmla="*/ 8 w 34"/>
                <a:gd name="T3" fmla="*/ 7 h 165"/>
                <a:gd name="T4" fmla="*/ 8 w 34"/>
                <a:gd name="T5" fmla="*/ 9 h 165"/>
                <a:gd name="T6" fmla="*/ 7 w 34"/>
                <a:gd name="T7" fmla="*/ 12 h 165"/>
                <a:gd name="T8" fmla="*/ 8 w 34"/>
                <a:gd name="T9" fmla="*/ 13 h 165"/>
                <a:gd name="T10" fmla="*/ 8 w 34"/>
                <a:gd name="T11" fmla="*/ 14 h 165"/>
                <a:gd name="T12" fmla="*/ 9 w 34"/>
                <a:gd name="T13" fmla="*/ 19 h 165"/>
                <a:gd name="T14" fmla="*/ 9 w 34"/>
                <a:gd name="T15" fmla="*/ 20 h 165"/>
                <a:gd name="T16" fmla="*/ 3 w 34"/>
                <a:gd name="T17" fmla="*/ 24 h 165"/>
                <a:gd name="T18" fmla="*/ 0 w 34"/>
                <a:gd name="T19" fmla="*/ 58 h 165"/>
                <a:gd name="T20" fmla="*/ 4 w 34"/>
                <a:gd name="T21" fmla="*/ 63 h 165"/>
                <a:gd name="T22" fmla="*/ 2 w 34"/>
                <a:gd name="T23" fmla="*/ 82 h 165"/>
                <a:gd name="T24" fmla="*/ 5 w 34"/>
                <a:gd name="T25" fmla="*/ 84 h 165"/>
                <a:gd name="T26" fmla="*/ 5 w 34"/>
                <a:gd name="T27" fmla="*/ 113 h 165"/>
                <a:gd name="T28" fmla="*/ 7 w 34"/>
                <a:gd name="T29" fmla="*/ 142 h 165"/>
                <a:gd name="T30" fmla="*/ 7 w 34"/>
                <a:gd name="T31" fmla="*/ 143 h 165"/>
                <a:gd name="T32" fmla="*/ 1 w 34"/>
                <a:gd name="T33" fmla="*/ 149 h 165"/>
                <a:gd name="T34" fmla="*/ 1 w 34"/>
                <a:gd name="T35" fmla="*/ 150 h 165"/>
                <a:gd name="T36" fmla="*/ 4 w 34"/>
                <a:gd name="T37" fmla="*/ 151 h 165"/>
                <a:gd name="T38" fmla="*/ 7 w 34"/>
                <a:gd name="T39" fmla="*/ 150 h 165"/>
                <a:gd name="T40" fmla="*/ 10 w 34"/>
                <a:gd name="T41" fmla="*/ 148 h 165"/>
                <a:gd name="T42" fmla="*/ 13 w 34"/>
                <a:gd name="T43" fmla="*/ 146 h 165"/>
                <a:gd name="T44" fmla="*/ 13 w 34"/>
                <a:gd name="T45" fmla="*/ 151 h 165"/>
                <a:gd name="T46" fmla="*/ 14 w 34"/>
                <a:gd name="T47" fmla="*/ 151 h 165"/>
                <a:gd name="T48" fmla="*/ 12 w 34"/>
                <a:gd name="T49" fmla="*/ 156 h 165"/>
                <a:gd name="T50" fmla="*/ 13 w 34"/>
                <a:gd name="T51" fmla="*/ 163 h 165"/>
                <a:gd name="T52" fmla="*/ 15 w 34"/>
                <a:gd name="T53" fmla="*/ 164 h 165"/>
                <a:gd name="T54" fmla="*/ 19 w 34"/>
                <a:gd name="T55" fmla="*/ 158 h 165"/>
                <a:gd name="T56" fmla="*/ 19 w 34"/>
                <a:gd name="T57" fmla="*/ 154 h 165"/>
                <a:gd name="T58" fmla="*/ 20 w 34"/>
                <a:gd name="T59" fmla="*/ 153 h 165"/>
                <a:gd name="T60" fmla="*/ 21 w 34"/>
                <a:gd name="T61" fmla="*/ 116 h 165"/>
                <a:gd name="T62" fmla="*/ 20 w 34"/>
                <a:gd name="T63" fmla="*/ 112 h 165"/>
                <a:gd name="T64" fmla="*/ 24 w 34"/>
                <a:gd name="T65" fmla="*/ 87 h 165"/>
                <a:gd name="T66" fmla="*/ 26 w 34"/>
                <a:gd name="T67" fmla="*/ 87 h 165"/>
                <a:gd name="T68" fmla="*/ 27 w 34"/>
                <a:gd name="T69" fmla="*/ 61 h 165"/>
                <a:gd name="T70" fmla="*/ 33 w 34"/>
                <a:gd name="T71" fmla="*/ 58 h 165"/>
                <a:gd name="T72" fmla="*/ 30 w 34"/>
                <a:gd name="T73" fmla="*/ 29 h 165"/>
                <a:gd name="T74" fmla="*/ 21 w 34"/>
                <a:gd name="T75" fmla="*/ 22 h 165"/>
                <a:gd name="T76" fmla="*/ 19 w 34"/>
                <a:gd name="T77" fmla="*/ 19 h 165"/>
                <a:gd name="T78" fmla="*/ 19 w 34"/>
                <a:gd name="T79" fmla="*/ 16 h 165"/>
                <a:gd name="T80" fmla="*/ 19 w 34"/>
                <a:gd name="T81" fmla="*/ 15 h 165"/>
                <a:gd name="T82" fmla="*/ 20 w 34"/>
                <a:gd name="T83" fmla="*/ 13 h 165"/>
                <a:gd name="T84" fmla="*/ 22 w 34"/>
                <a:gd name="T85" fmla="*/ 11 h 165"/>
                <a:gd name="T86" fmla="*/ 22 w 34"/>
                <a:gd name="T87" fmla="*/ 9 h 165"/>
                <a:gd name="T88" fmla="*/ 22 w 34"/>
                <a:gd name="T89" fmla="*/ 7 h 165"/>
                <a:gd name="T90" fmla="*/ 22 w 34"/>
                <a:gd name="T91" fmla="*/ 5 h 165"/>
                <a:gd name="T92" fmla="*/ 20 w 34"/>
                <a:gd name="T93" fmla="*/ 3 h 165"/>
                <a:gd name="T94" fmla="*/ 19 w 34"/>
                <a:gd name="T95" fmla="*/ 2 h 165"/>
                <a:gd name="T96" fmla="*/ 17 w 34"/>
                <a:gd name="T97" fmla="*/ 0 h 165"/>
                <a:gd name="T98" fmla="*/ 14 w 34"/>
                <a:gd name="T99" fmla="*/ 0 h 165"/>
                <a:gd name="T100" fmla="*/ 12 w 34"/>
                <a:gd name="T101" fmla="*/ 1 h 165"/>
                <a:gd name="T102" fmla="*/ 10 w 34"/>
                <a:gd name="T103" fmla="*/ 1 h 165"/>
                <a:gd name="T104" fmla="*/ 8 w 34"/>
                <a:gd name="T105" fmla="*/ 4 h 16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4" h="165">
                  <a:moveTo>
                    <a:pt x="8" y="4"/>
                  </a:moveTo>
                  <a:lnTo>
                    <a:pt x="8" y="7"/>
                  </a:lnTo>
                  <a:lnTo>
                    <a:pt x="8" y="9"/>
                  </a:lnTo>
                  <a:lnTo>
                    <a:pt x="7" y="12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9" y="19"/>
                  </a:lnTo>
                  <a:lnTo>
                    <a:pt x="9" y="20"/>
                  </a:lnTo>
                  <a:lnTo>
                    <a:pt x="3" y="24"/>
                  </a:lnTo>
                  <a:lnTo>
                    <a:pt x="0" y="58"/>
                  </a:lnTo>
                  <a:lnTo>
                    <a:pt x="4" y="63"/>
                  </a:lnTo>
                  <a:lnTo>
                    <a:pt x="2" y="82"/>
                  </a:lnTo>
                  <a:lnTo>
                    <a:pt x="5" y="84"/>
                  </a:lnTo>
                  <a:lnTo>
                    <a:pt x="5" y="113"/>
                  </a:lnTo>
                  <a:lnTo>
                    <a:pt x="7" y="142"/>
                  </a:lnTo>
                  <a:lnTo>
                    <a:pt x="7" y="143"/>
                  </a:lnTo>
                  <a:lnTo>
                    <a:pt x="1" y="149"/>
                  </a:lnTo>
                  <a:lnTo>
                    <a:pt x="1" y="150"/>
                  </a:lnTo>
                  <a:lnTo>
                    <a:pt x="4" y="151"/>
                  </a:lnTo>
                  <a:lnTo>
                    <a:pt x="7" y="150"/>
                  </a:lnTo>
                  <a:lnTo>
                    <a:pt x="10" y="148"/>
                  </a:lnTo>
                  <a:lnTo>
                    <a:pt x="13" y="146"/>
                  </a:lnTo>
                  <a:lnTo>
                    <a:pt x="13" y="151"/>
                  </a:lnTo>
                  <a:lnTo>
                    <a:pt x="14" y="151"/>
                  </a:lnTo>
                  <a:lnTo>
                    <a:pt x="12" y="156"/>
                  </a:lnTo>
                  <a:lnTo>
                    <a:pt x="13" y="163"/>
                  </a:lnTo>
                  <a:lnTo>
                    <a:pt x="15" y="164"/>
                  </a:lnTo>
                  <a:lnTo>
                    <a:pt x="19" y="158"/>
                  </a:lnTo>
                  <a:lnTo>
                    <a:pt x="19" y="154"/>
                  </a:lnTo>
                  <a:lnTo>
                    <a:pt x="20" y="153"/>
                  </a:lnTo>
                  <a:lnTo>
                    <a:pt x="21" y="116"/>
                  </a:lnTo>
                  <a:lnTo>
                    <a:pt x="20" y="112"/>
                  </a:lnTo>
                  <a:lnTo>
                    <a:pt x="24" y="87"/>
                  </a:lnTo>
                  <a:lnTo>
                    <a:pt x="26" y="87"/>
                  </a:lnTo>
                  <a:lnTo>
                    <a:pt x="27" y="61"/>
                  </a:lnTo>
                  <a:lnTo>
                    <a:pt x="33" y="58"/>
                  </a:lnTo>
                  <a:lnTo>
                    <a:pt x="30" y="29"/>
                  </a:lnTo>
                  <a:lnTo>
                    <a:pt x="21" y="22"/>
                  </a:lnTo>
                  <a:lnTo>
                    <a:pt x="19" y="19"/>
                  </a:lnTo>
                  <a:lnTo>
                    <a:pt x="19" y="16"/>
                  </a:lnTo>
                  <a:lnTo>
                    <a:pt x="19" y="15"/>
                  </a:lnTo>
                  <a:lnTo>
                    <a:pt x="20" y="13"/>
                  </a:lnTo>
                  <a:lnTo>
                    <a:pt x="22" y="11"/>
                  </a:lnTo>
                  <a:lnTo>
                    <a:pt x="22" y="9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0" y="3"/>
                  </a:lnTo>
                  <a:lnTo>
                    <a:pt x="19" y="2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8" y="4"/>
                  </a:lnTo>
                </a:path>
              </a:pathLst>
            </a:custGeom>
            <a:solidFill>
              <a:srgbClr val="D9319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304" name="Freeform 197"/>
            <p:cNvSpPr>
              <a:spLocks/>
            </p:cNvSpPr>
            <p:nvPr/>
          </p:nvSpPr>
          <p:spPr bwMode="auto">
            <a:xfrm>
              <a:off x="2603" y="2691"/>
              <a:ext cx="40" cy="149"/>
            </a:xfrm>
            <a:custGeom>
              <a:avLst/>
              <a:gdLst>
                <a:gd name="T0" fmla="*/ 15 w 40"/>
                <a:gd name="T1" fmla="*/ 2 h 149"/>
                <a:gd name="T2" fmla="*/ 13 w 40"/>
                <a:gd name="T3" fmla="*/ 10 h 149"/>
                <a:gd name="T4" fmla="*/ 15 w 40"/>
                <a:gd name="T5" fmla="*/ 11 h 149"/>
                <a:gd name="T6" fmla="*/ 16 w 40"/>
                <a:gd name="T7" fmla="*/ 14 h 149"/>
                <a:gd name="T8" fmla="*/ 18 w 40"/>
                <a:gd name="T9" fmla="*/ 19 h 149"/>
                <a:gd name="T10" fmla="*/ 16 w 40"/>
                <a:gd name="T11" fmla="*/ 20 h 149"/>
                <a:gd name="T12" fmla="*/ 7 w 40"/>
                <a:gd name="T13" fmla="*/ 28 h 149"/>
                <a:gd name="T14" fmla="*/ 1 w 40"/>
                <a:gd name="T15" fmla="*/ 73 h 149"/>
                <a:gd name="T16" fmla="*/ 0 w 40"/>
                <a:gd name="T17" fmla="*/ 80 h 149"/>
                <a:gd name="T18" fmla="*/ 2 w 40"/>
                <a:gd name="T19" fmla="*/ 85 h 149"/>
                <a:gd name="T20" fmla="*/ 4 w 40"/>
                <a:gd name="T21" fmla="*/ 86 h 149"/>
                <a:gd name="T22" fmla="*/ 4 w 40"/>
                <a:gd name="T23" fmla="*/ 79 h 149"/>
                <a:gd name="T24" fmla="*/ 4 w 40"/>
                <a:gd name="T25" fmla="*/ 82 h 149"/>
                <a:gd name="T26" fmla="*/ 7 w 40"/>
                <a:gd name="T27" fmla="*/ 80 h 149"/>
                <a:gd name="T28" fmla="*/ 7 w 40"/>
                <a:gd name="T29" fmla="*/ 74 h 149"/>
                <a:gd name="T30" fmla="*/ 13 w 40"/>
                <a:gd name="T31" fmla="*/ 113 h 149"/>
                <a:gd name="T32" fmla="*/ 15 w 40"/>
                <a:gd name="T33" fmla="*/ 136 h 149"/>
                <a:gd name="T34" fmla="*/ 14 w 40"/>
                <a:gd name="T35" fmla="*/ 147 h 149"/>
                <a:gd name="T36" fmla="*/ 20 w 40"/>
                <a:gd name="T37" fmla="*/ 145 h 149"/>
                <a:gd name="T38" fmla="*/ 18 w 40"/>
                <a:gd name="T39" fmla="*/ 132 h 149"/>
                <a:gd name="T40" fmla="*/ 21 w 40"/>
                <a:gd name="T41" fmla="*/ 114 h 149"/>
                <a:gd name="T42" fmla="*/ 22 w 40"/>
                <a:gd name="T43" fmla="*/ 132 h 149"/>
                <a:gd name="T44" fmla="*/ 23 w 40"/>
                <a:gd name="T45" fmla="*/ 144 h 149"/>
                <a:gd name="T46" fmla="*/ 28 w 40"/>
                <a:gd name="T47" fmla="*/ 144 h 149"/>
                <a:gd name="T48" fmla="*/ 30 w 40"/>
                <a:gd name="T49" fmla="*/ 113 h 149"/>
                <a:gd name="T50" fmla="*/ 32 w 40"/>
                <a:gd name="T51" fmla="*/ 110 h 149"/>
                <a:gd name="T52" fmla="*/ 38 w 40"/>
                <a:gd name="T53" fmla="*/ 113 h 149"/>
                <a:gd name="T54" fmla="*/ 35 w 40"/>
                <a:gd name="T55" fmla="*/ 75 h 149"/>
                <a:gd name="T56" fmla="*/ 35 w 40"/>
                <a:gd name="T57" fmla="*/ 68 h 149"/>
                <a:gd name="T58" fmla="*/ 35 w 40"/>
                <a:gd name="T59" fmla="*/ 50 h 149"/>
                <a:gd name="T60" fmla="*/ 26 w 40"/>
                <a:gd name="T61" fmla="*/ 25 h 149"/>
                <a:gd name="T62" fmla="*/ 26 w 40"/>
                <a:gd name="T63" fmla="*/ 16 h 149"/>
                <a:gd name="T64" fmla="*/ 28 w 40"/>
                <a:gd name="T65" fmla="*/ 15 h 149"/>
                <a:gd name="T66" fmla="*/ 30 w 40"/>
                <a:gd name="T67" fmla="*/ 12 h 149"/>
                <a:gd name="T68" fmla="*/ 28 w 40"/>
                <a:gd name="T69" fmla="*/ 2 h 149"/>
                <a:gd name="T70" fmla="*/ 24 w 40"/>
                <a:gd name="T71" fmla="*/ 1 h 149"/>
                <a:gd name="T72" fmla="*/ 20 w 40"/>
                <a:gd name="T73" fmla="*/ 1 h 14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0" h="149">
                  <a:moveTo>
                    <a:pt x="20" y="1"/>
                  </a:moveTo>
                  <a:lnTo>
                    <a:pt x="15" y="2"/>
                  </a:lnTo>
                  <a:lnTo>
                    <a:pt x="13" y="8"/>
                  </a:lnTo>
                  <a:lnTo>
                    <a:pt x="13" y="10"/>
                  </a:lnTo>
                  <a:lnTo>
                    <a:pt x="15" y="10"/>
                  </a:lnTo>
                  <a:lnTo>
                    <a:pt x="15" y="11"/>
                  </a:lnTo>
                  <a:lnTo>
                    <a:pt x="15" y="12"/>
                  </a:lnTo>
                  <a:lnTo>
                    <a:pt x="16" y="14"/>
                  </a:lnTo>
                  <a:lnTo>
                    <a:pt x="16" y="15"/>
                  </a:lnTo>
                  <a:lnTo>
                    <a:pt x="18" y="19"/>
                  </a:lnTo>
                  <a:lnTo>
                    <a:pt x="18" y="20"/>
                  </a:lnTo>
                  <a:lnTo>
                    <a:pt x="16" y="20"/>
                  </a:lnTo>
                  <a:lnTo>
                    <a:pt x="13" y="26"/>
                  </a:lnTo>
                  <a:lnTo>
                    <a:pt x="7" y="28"/>
                  </a:lnTo>
                  <a:lnTo>
                    <a:pt x="4" y="32"/>
                  </a:lnTo>
                  <a:lnTo>
                    <a:pt x="1" y="73"/>
                  </a:lnTo>
                  <a:lnTo>
                    <a:pt x="3" y="73"/>
                  </a:lnTo>
                  <a:lnTo>
                    <a:pt x="0" y="80"/>
                  </a:lnTo>
                  <a:lnTo>
                    <a:pt x="1" y="85"/>
                  </a:lnTo>
                  <a:lnTo>
                    <a:pt x="2" y="85"/>
                  </a:lnTo>
                  <a:lnTo>
                    <a:pt x="3" y="86"/>
                  </a:lnTo>
                  <a:lnTo>
                    <a:pt x="4" y="86"/>
                  </a:lnTo>
                  <a:lnTo>
                    <a:pt x="4" y="81"/>
                  </a:lnTo>
                  <a:lnTo>
                    <a:pt x="4" y="79"/>
                  </a:lnTo>
                  <a:lnTo>
                    <a:pt x="5" y="81"/>
                  </a:lnTo>
                  <a:lnTo>
                    <a:pt x="4" y="82"/>
                  </a:lnTo>
                  <a:lnTo>
                    <a:pt x="5" y="83"/>
                  </a:lnTo>
                  <a:lnTo>
                    <a:pt x="7" y="80"/>
                  </a:lnTo>
                  <a:lnTo>
                    <a:pt x="6" y="74"/>
                  </a:lnTo>
                  <a:lnTo>
                    <a:pt x="7" y="74"/>
                  </a:lnTo>
                  <a:lnTo>
                    <a:pt x="7" y="111"/>
                  </a:lnTo>
                  <a:lnTo>
                    <a:pt x="13" y="113"/>
                  </a:lnTo>
                  <a:lnTo>
                    <a:pt x="16" y="134"/>
                  </a:lnTo>
                  <a:lnTo>
                    <a:pt x="15" y="136"/>
                  </a:lnTo>
                  <a:lnTo>
                    <a:pt x="14" y="145"/>
                  </a:lnTo>
                  <a:lnTo>
                    <a:pt x="14" y="147"/>
                  </a:lnTo>
                  <a:lnTo>
                    <a:pt x="18" y="148"/>
                  </a:lnTo>
                  <a:lnTo>
                    <a:pt x="20" y="145"/>
                  </a:lnTo>
                  <a:lnTo>
                    <a:pt x="19" y="137"/>
                  </a:lnTo>
                  <a:lnTo>
                    <a:pt x="18" y="132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3" y="121"/>
                  </a:lnTo>
                  <a:lnTo>
                    <a:pt x="22" y="132"/>
                  </a:lnTo>
                  <a:lnTo>
                    <a:pt x="20" y="133"/>
                  </a:lnTo>
                  <a:lnTo>
                    <a:pt x="23" y="144"/>
                  </a:lnTo>
                  <a:lnTo>
                    <a:pt x="27" y="145"/>
                  </a:lnTo>
                  <a:lnTo>
                    <a:pt x="28" y="144"/>
                  </a:lnTo>
                  <a:lnTo>
                    <a:pt x="25" y="133"/>
                  </a:lnTo>
                  <a:lnTo>
                    <a:pt x="30" y="113"/>
                  </a:lnTo>
                  <a:lnTo>
                    <a:pt x="32" y="111"/>
                  </a:lnTo>
                  <a:lnTo>
                    <a:pt x="32" y="110"/>
                  </a:lnTo>
                  <a:lnTo>
                    <a:pt x="37" y="110"/>
                  </a:lnTo>
                  <a:lnTo>
                    <a:pt x="38" y="113"/>
                  </a:lnTo>
                  <a:lnTo>
                    <a:pt x="39" y="111"/>
                  </a:lnTo>
                  <a:lnTo>
                    <a:pt x="35" y="75"/>
                  </a:lnTo>
                  <a:lnTo>
                    <a:pt x="35" y="68"/>
                  </a:lnTo>
                  <a:lnTo>
                    <a:pt x="36" y="67"/>
                  </a:lnTo>
                  <a:lnTo>
                    <a:pt x="35" y="50"/>
                  </a:lnTo>
                  <a:lnTo>
                    <a:pt x="33" y="29"/>
                  </a:lnTo>
                  <a:lnTo>
                    <a:pt x="26" y="25"/>
                  </a:lnTo>
                  <a:lnTo>
                    <a:pt x="24" y="20"/>
                  </a:lnTo>
                  <a:lnTo>
                    <a:pt x="26" y="16"/>
                  </a:lnTo>
                  <a:lnTo>
                    <a:pt x="27" y="17"/>
                  </a:lnTo>
                  <a:lnTo>
                    <a:pt x="28" y="15"/>
                  </a:lnTo>
                  <a:lnTo>
                    <a:pt x="28" y="13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4" y="1"/>
                  </a:lnTo>
                  <a:lnTo>
                    <a:pt x="22" y="0"/>
                  </a:lnTo>
                  <a:lnTo>
                    <a:pt x="20" y="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305" name="Freeform 198"/>
            <p:cNvSpPr>
              <a:spLocks/>
            </p:cNvSpPr>
            <p:nvPr/>
          </p:nvSpPr>
          <p:spPr bwMode="auto">
            <a:xfrm>
              <a:off x="2864" y="2691"/>
              <a:ext cx="42" cy="151"/>
            </a:xfrm>
            <a:custGeom>
              <a:avLst/>
              <a:gdLst>
                <a:gd name="T0" fmla="*/ 15 w 42"/>
                <a:gd name="T1" fmla="*/ 0 h 151"/>
                <a:gd name="T2" fmla="*/ 24 w 42"/>
                <a:gd name="T3" fmla="*/ 5 h 151"/>
                <a:gd name="T4" fmla="*/ 25 w 42"/>
                <a:gd name="T5" fmla="*/ 15 h 151"/>
                <a:gd name="T6" fmla="*/ 29 w 42"/>
                <a:gd name="T7" fmla="*/ 20 h 151"/>
                <a:gd name="T8" fmla="*/ 38 w 42"/>
                <a:gd name="T9" fmla="*/ 25 h 151"/>
                <a:gd name="T10" fmla="*/ 40 w 42"/>
                <a:gd name="T11" fmla="*/ 54 h 151"/>
                <a:gd name="T12" fmla="*/ 34 w 42"/>
                <a:gd name="T13" fmla="*/ 79 h 151"/>
                <a:gd name="T14" fmla="*/ 27 w 42"/>
                <a:gd name="T15" fmla="*/ 97 h 151"/>
                <a:gd name="T16" fmla="*/ 29 w 42"/>
                <a:gd name="T17" fmla="*/ 143 h 151"/>
                <a:gd name="T18" fmla="*/ 27 w 42"/>
                <a:gd name="T19" fmla="*/ 144 h 151"/>
                <a:gd name="T20" fmla="*/ 21 w 42"/>
                <a:gd name="T21" fmla="*/ 149 h 151"/>
                <a:gd name="T22" fmla="*/ 17 w 42"/>
                <a:gd name="T23" fmla="*/ 150 h 151"/>
                <a:gd name="T24" fmla="*/ 15 w 42"/>
                <a:gd name="T25" fmla="*/ 149 h 151"/>
                <a:gd name="T26" fmla="*/ 16 w 42"/>
                <a:gd name="T27" fmla="*/ 146 h 151"/>
                <a:gd name="T28" fmla="*/ 19 w 42"/>
                <a:gd name="T29" fmla="*/ 142 h 151"/>
                <a:gd name="T30" fmla="*/ 18 w 42"/>
                <a:gd name="T31" fmla="*/ 141 h 151"/>
                <a:gd name="T32" fmla="*/ 10 w 42"/>
                <a:gd name="T33" fmla="*/ 144 h 151"/>
                <a:gd name="T34" fmla="*/ 9 w 42"/>
                <a:gd name="T35" fmla="*/ 142 h 151"/>
                <a:gd name="T36" fmla="*/ 10 w 42"/>
                <a:gd name="T37" fmla="*/ 140 h 151"/>
                <a:gd name="T38" fmla="*/ 12 w 42"/>
                <a:gd name="T39" fmla="*/ 137 h 151"/>
                <a:gd name="T40" fmla="*/ 10 w 42"/>
                <a:gd name="T41" fmla="*/ 123 h 151"/>
                <a:gd name="T42" fmla="*/ 7 w 42"/>
                <a:gd name="T43" fmla="*/ 82 h 151"/>
                <a:gd name="T44" fmla="*/ 5 w 42"/>
                <a:gd name="T45" fmla="*/ 74 h 151"/>
                <a:gd name="T46" fmla="*/ 7 w 42"/>
                <a:gd name="T47" fmla="*/ 58 h 151"/>
                <a:gd name="T48" fmla="*/ 6 w 42"/>
                <a:gd name="T49" fmla="*/ 58 h 151"/>
                <a:gd name="T50" fmla="*/ 4 w 42"/>
                <a:gd name="T51" fmla="*/ 57 h 151"/>
                <a:gd name="T52" fmla="*/ 2 w 42"/>
                <a:gd name="T53" fmla="*/ 56 h 151"/>
                <a:gd name="T54" fmla="*/ 2 w 42"/>
                <a:gd name="T55" fmla="*/ 55 h 151"/>
                <a:gd name="T56" fmla="*/ 0 w 42"/>
                <a:gd name="T57" fmla="*/ 53 h 151"/>
                <a:gd name="T58" fmla="*/ 1 w 42"/>
                <a:gd name="T59" fmla="*/ 45 h 151"/>
                <a:gd name="T60" fmla="*/ 11 w 42"/>
                <a:gd name="T61" fmla="*/ 26 h 151"/>
                <a:gd name="T62" fmla="*/ 15 w 42"/>
                <a:gd name="T63" fmla="*/ 20 h 151"/>
                <a:gd name="T64" fmla="*/ 10 w 42"/>
                <a:gd name="T65" fmla="*/ 17 h 151"/>
                <a:gd name="T66" fmla="*/ 10 w 42"/>
                <a:gd name="T67" fmla="*/ 16 h 151"/>
                <a:gd name="T68" fmla="*/ 9 w 42"/>
                <a:gd name="T69" fmla="*/ 14 h 151"/>
                <a:gd name="T70" fmla="*/ 9 w 42"/>
                <a:gd name="T71" fmla="*/ 10 h 151"/>
                <a:gd name="T72" fmla="*/ 8 w 42"/>
                <a:gd name="T73" fmla="*/ 5 h 1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2" h="151">
                  <a:moveTo>
                    <a:pt x="10" y="2"/>
                  </a:moveTo>
                  <a:lnTo>
                    <a:pt x="15" y="0"/>
                  </a:lnTo>
                  <a:lnTo>
                    <a:pt x="21" y="1"/>
                  </a:lnTo>
                  <a:lnTo>
                    <a:pt x="24" y="5"/>
                  </a:lnTo>
                  <a:lnTo>
                    <a:pt x="26" y="9"/>
                  </a:lnTo>
                  <a:lnTo>
                    <a:pt x="25" y="15"/>
                  </a:lnTo>
                  <a:lnTo>
                    <a:pt x="26" y="18"/>
                  </a:lnTo>
                  <a:lnTo>
                    <a:pt x="29" y="20"/>
                  </a:lnTo>
                  <a:lnTo>
                    <a:pt x="36" y="23"/>
                  </a:lnTo>
                  <a:lnTo>
                    <a:pt x="38" y="25"/>
                  </a:lnTo>
                  <a:lnTo>
                    <a:pt x="41" y="49"/>
                  </a:lnTo>
                  <a:lnTo>
                    <a:pt x="40" y="54"/>
                  </a:lnTo>
                  <a:lnTo>
                    <a:pt x="32" y="56"/>
                  </a:lnTo>
                  <a:lnTo>
                    <a:pt x="34" y="79"/>
                  </a:lnTo>
                  <a:lnTo>
                    <a:pt x="29" y="81"/>
                  </a:lnTo>
                  <a:lnTo>
                    <a:pt x="27" y="97"/>
                  </a:lnTo>
                  <a:lnTo>
                    <a:pt x="28" y="127"/>
                  </a:lnTo>
                  <a:lnTo>
                    <a:pt x="29" y="143"/>
                  </a:lnTo>
                  <a:lnTo>
                    <a:pt x="27" y="143"/>
                  </a:lnTo>
                  <a:lnTo>
                    <a:pt x="27" y="144"/>
                  </a:lnTo>
                  <a:lnTo>
                    <a:pt x="23" y="147"/>
                  </a:lnTo>
                  <a:lnTo>
                    <a:pt x="21" y="149"/>
                  </a:lnTo>
                  <a:lnTo>
                    <a:pt x="19" y="150"/>
                  </a:lnTo>
                  <a:lnTo>
                    <a:pt x="17" y="150"/>
                  </a:lnTo>
                  <a:lnTo>
                    <a:pt x="15" y="149"/>
                  </a:lnTo>
                  <a:lnTo>
                    <a:pt x="15" y="147"/>
                  </a:lnTo>
                  <a:lnTo>
                    <a:pt x="16" y="146"/>
                  </a:lnTo>
                  <a:lnTo>
                    <a:pt x="17" y="144"/>
                  </a:lnTo>
                  <a:lnTo>
                    <a:pt x="19" y="142"/>
                  </a:lnTo>
                  <a:lnTo>
                    <a:pt x="18" y="143"/>
                  </a:lnTo>
                  <a:lnTo>
                    <a:pt x="18" y="141"/>
                  </a:lnTo>
                  <a:lnTo>
                    <a:pt x="12" y="144"/>
                  </a:lnTo>
                  <a:lnTo>
                    <a:pt x="10" y="144"/>
                  </a:lnTo>
                  <a:lnTo>
                    <a:pt x="9" y="143"/>
                  </a:lnTo>
                  <a:lnTo>
                    <a:pt x="9" y="142"/>
                  </a:lnTo>
                  <a:lnTo>
                    <a:pt x="9" y="141"/>
                  </a:lnTo>
                  <a:lnTo>
                    <a:pt x="10" y="140"/>
                  </a:lnTo>
                  <a:lnTo>
                    <a:pt x="11" y="139"/>
                  </a:lnTo>
                  <a:lnTo>
                    <a:pt x="12" y="137"/>
                  </a:lnTo>
                  <a:lnTo>
                    <a:pt x="11" y="137"/>
                  </a:lnTo>
                  <a:lnTo>
                    <a:pt x="10" y="123"/>
                  </a:lnTo>
                  <a:lnTo>
                    <a:pt x="9" y="101"/>
                  </a:lnTo>
                  <a:lnTo>
                    <a:pt x="7" y="82"/>
                  </a:lnTo>
                  <a:lnTo>
                    <a:pt x="6" y="77"/>
                  </a:lnTo>
                  <a:lnTo>
                    <a:pt x="5" y="74"/>
                  </a:lnTo>
                  <a:lnTo>
                    <a:pt x="7" y="63"/>
                  </a:lnTo>
                  <a:lnTo>
                    <a:pt x="7" y="58"/>
                  </a:lnTo>
                  <a:lnTo>
                    <a:pt x="7" y="59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4" y="57"/>
                  </a:lnTo>
                  <a:lnTo>
                    <a:pt x="3" y="57"/>
                  </a:lnTo>
                  <a:lnTo>
                    <a:pt x="2" y="56"/>
                  </a:lnTo>
                  <a:lnTo>
                    <a:pt x="2" y="55"/>
                  </a:lnTo>
                  <a:lnTo>
                    <a:pt x="1" y="54"/>
                  </a:lnTo>
                  <a:lnTo>
                    <a:pt x="0" y="53"/>
                  </a:lnTo>
                  <a:lnTo>
                    <a:pt x="2" y="48"/>
                  </a:lnTo>
                  <a:lnTo>
                    <a:pt x="1" y="45"/>
                  </a:lnTo>
                  <a:lnTo>
                    <a:pt x="5" y="48"/>
                  </a:lnTo>
                  <a:lnTo>
                    <a:pt x="11" y="26"/>
                  </a:lnTo>
                  <a:lnTo>
                    <a:pt x="16" y="22"/>
                  </a:lnTo>
                  <a:lnTo>
                    <a:pt x="15" y="20"/>
                  </a:lnTo>
                  <a:lnTo>
                    <a:pt x="11" y="20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9" y="14"/>
                  </a:lnTo>
                  <a:lnTo>
                    <a:pt x="10" y="11"/>
                  </a:lnTo>
                  <a:lnTo>
                    <a:pt x="9" y="10"/>
                  </a:lnTo>
                  <a:lnTo>
                    <a:pt x="10" y="5"/>
                  </a:lnTo>
                  <a:lnTo>
                    <a:pt x="8" y="5"/>
                  </a:lnTo>
                  <a:lnTo>
                    <a:pt x="10" y="2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306" name="Freeform 199"/>
            <p:cNvSpPr>
              <a:spLocks/>
            </p:cNvSpPr>
            <p:nvPr/>
          </p:nvSpPr>
          <p:spPr bwMode="auto">
            <a:xfrm>
              <a:off x="2698" y="2691"/>
              <a:ext cx="58" cy="151"/>
            </a:xfrm>
            <a:custGeom>
              <a:avLst/>
              <a:gdLst>
                <a:gd name="T0" fmla="*/ 22 w 58"/>
                <a:gd name="T1" fmla="*/ 2 h 151"/>
                <a:gd name="T2" fmla="*/ 19 w 58"/>
                <a:gd name="T3" fmla="*/ 10 h 151"/>
                <a:gd name="T4" fmla="*/ 21 w 58"/>
                <a:gd name="T5" fmla="*/ 11 h 151"/>
                <a:gd name="T6" fmla="*/ 23 w 58"/>
                <a:gd name="T7" fmla="*/ 14 h 151"/>
                <a:gd name="T8" fmla="*/ 26 w 58"/>
                <a:gd name="T9" fmla="*/ 19 h 151"/>
                <a:gd name="T10" fmla="*/ 23 w 58"/>
                <a:gd name="T11" fmla="*/ 20 h 151"/>
                <a:gd name="T12" fmla="*/ 10 w 58"/>
                <a:gd name="T13" fmla="*/ 28 h 151"/>
                <a:gd name="T14" fmla="*/ 2 w 58"/>
                <a:gd name="T15" fmla="*/ 74 h 151"/>
                <a:gd name="T16" fmla="*/ 0 w 58"/>
                <a:gd name="T17" fmla="*/ 82 h 151"/>
                <a:gd name="T18" fmla="*/ 4 w 58"/>
                <a:gd name="T19" fmla="*/ 86 h 151"/>
                <a:gd name="T20" fmla="*/ 6 w 58"/>
                <a:gd name="T21" fmla="*/ 87 h 151"/>
                <a:gd name="T22" fmla="*/ 6 w 58"/>
                <a:gd name="T23" fmla="*/ 80 h 151"/>
                <a:gd name="T24" fmla="*/ 6 w 58"/>
                <a:gd name="T25" fmla="*/ 83 h 151"/>
                <a:gd name="T26" fmla="*/ 9 w 58"/>
                <a:gd name="T27" fmla="*/ 81 h 151"/>
                <a:gd name="T28" fmla="*/ 11 w 58"/>
                <a:gd name="T29" fmla="*/ 75 h 151"/>
                <a:gd name="T30" fmla="*/ 19 w 58"/>
                <a:gd name="T31" fmla="*/ 114 h 151"/>
                <a:gd name="T32" fmla="*/ 22 w 58"/>
                <a:gd name="T33" fmla="*/ 138 h 151"/>
                <a:gd name="T34" fmla="*/ 20 w 58"/>
                <a:gd name="T35" fmla="*/ 149 h 151"/>
                <a:gd name="T36" fmla="*/ 29 w 58"/>
                <a:gd name="T37" fmla="*/ 148 h 151"/>
                <a:gd name="T38" fmla="*/ 27 w 58"/>
                <a:gd name="T39" fmla="*/ 134 h 151"/>
                <a:gd name="T40" fmla="*/ 30 w 58"/>
                <a:gd name="T41" fmla="*/ 116 h 151"/>
                <a:gd name="T42" fmla="*/ 31 w 58"/>
                <a:gd name="T43" fmla="*/ 133 h 151"/>
                <a:gd name="T44" fmla="*/ 33 w 58"/>
                <a:gd name="T45" fmla="*/ 146 h 151"/>
                <a:gd name="T46" fmla="*/ 41 w 58"/>
                <a:gd name="T47" fmla="*/ 147 h 151"/>
                <a:gd name="T48" fmla="*/ 43 w 58"/>
                <a:gd name="T49" fmla="*/ 114 h 151"/>
                <a:gd name="T50" fmla="*/ 47 w 58"/>
                <a:gd name="T51" fmla="*/ 111 h 151"/>
                <a:gd name="T52" fmla="*/ 55 w 58"/>
                <a:gd name="T53" fmla="*/ 114 h 151"/>
                <a:gd name="T54" fmla="*/ 51 w 58"/>
                <a:gd name="T55" fmla="*/ 77 h 151"/>
                <a:gd name="T56" fmla="*/ 52 w 58"/>
                <a:gd name="T57" fmla="*/ 69 h 151"/>
                <a:gd name="T58" fmla="*/ 51 w 58"/>
                <a:gd name="T59" fmla="*/ 51 h 151"/>
                <a:gd name="T60" fmla="*/ 38 w 58"/>
                <a:gd name="T61" fmla="*/ 25 h 151"/>
                <a:gd name="T62" fmla="*/ 38 w 58"/>
                <a:gd name="T63" fmla="*/ 16 h 151"/>
                <a:gd name="T64" fmla="*/ 41 w 58"/>
                <a:gd name="T65" fmla="*/ 15 h 151"/>
                <a:gd name="T66" fmla="*/ 43 w 58"/>
                <a:gd name="T67" fmla="*/ 12 h 151"/>
                <a:gd name="T68" fmla="*/ 42 w 58"/>
                <a:gd name="T69" fmla="*/ 2 h 151"/>
                <a:gd name="T70" fmla="*/ 35 w 58"/>
                <a:gd name="T71" fmla="*/ 1 h 151"/>
                <a:gd name="T72" fmla="*/ 29 w 58"/>
                <a:gd name="T73" fmla="*/ 1 h 1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8" h="151">
                  <a:moveTo>
                    <a:pt x="29" y="1"/>
                  </a:moveTo>
                  <a:lnTo>
                    <a:pt x="22" y="2"/>
                  </a:lnTo>
                  <a:lnTo>
                    <a:pt x="19" y="8"/>
                  </a:lnTo>
                  <a:lnTo>
                    <a:pt x="19" y="10"/>
                  </a:lnTo>
                  <a:lnTo>
                    <a:pt x="22" y="10"/>
                  </a:lnTo>
                  <a:lnTo>
                    <a:pt x="21" y="11"/>
                  </a:lnTo>
                  <a:lnTo>
                    <a:pt x="22" y="12"/>
                  </a:lnTo>
                  <a:lnTo>
                    <a:pt x="23" y="14"/>
                  </a:lnTo>
                  <a:lnTo>
                    <a:pt x="24" y="15"/>
                  </a:lnTo>
                  <a:lnTo>
                    <a:pt x="26" y="19"/>
                  </a:lnTo>
                  <a:lnTo>
                    <a:pt x="26" y="20"/>
                  </a:lnTo>
                  <a:lnTo>
                    <a:pt x="23" y="20"/>
                  </a:lnTo>
                  <a:lnTo>
                    <a:pt x="18" y="26"/>
                  </a:lnTo>
                  <a:lnTo>
                    <a:pt x="10" y="28"/>
                  </a:lnTo>
                  <a:lnTo>
                    <a:pt x="6" y="33"/>
                  </a:lnTo>
                  <a:lnTo>
                    <a:pt x="2" y="74"/>
                  </a:lnTo>
                  <a:lnTo>
                    <a:pt x="4" y="74"/>
                  </a:lnTo>
                  <a:lnTo>
                    <a:pt x="0" y="82"/>
                  </a:lnTo>
                  <a:lnTo>
                    <a:pt x="2" y="86"/>
                  </a:lnTo>
                  <a:lnTo>
                    <a:pt x="4" y="86"/>
                  </a:lnTo>
                  <a:lnTo>
                    <a:pt x="5" y="87"/>
                  </a:lnTo>
                  <a:lnTo>
                    <a:pt x="6" y="87"/>
                  </a:lnTo>
                  <a:lnTo>
                    <a:pt x="5" y="82"/>
                  </a:lnTo>
                  <a:lnTo>
                    <a:pt x="6" y="80"/>
                  </a:lnTo>
                  <a:lnTo>
                    <a:pt x="7" y="82"/>
                  </a:lnTo>
                  <a:lnTo>
                    <a:pt x="6" y="83"/>
                  </a:lnTo>
                  <a:lnTo>
                    <a:pt x="7" y="85"/>
                  </a:lnTo>
                  <a:lnTo>
                    <a:pt x="9" y="81"/>
                  </a:lnTo>
                  <a:lnTo>
                    <a:pt x="8" y="75"/>
                  </a:lnTo>
                  <a:lnTo>
                    <a:pt x="11" y="75"/>
                  </a:lnTo>
                  <a:lnTo>
                    <a:pt x="9" y="113"/>
                  </a:lnTo>
                  <a:lnTo>
                    <a:pt x="19" y="114"/>
                  </a:lnTo>
                  <a:lnTo>
                    <a:pt x="23" y="136"/>
                  </a:lnTo>
                  <a:lnTo>
                    <a:pt x="22" y="138"/>
                  </a:lnTo>
                  <a:lnTo>
                    <a:pt x="20" y="147"/>
                  </a:lnTo>
                  <a:lnTo>
                    <a:pt x="20" y="149"/>
                  </a:lnTo>
                  <a:lnTo>
                    <a:pt x="27" y="150"/>
                  </a:lnTo>
                  <a:lnTo>
                    <a:pt x="29" y="148"/>
                  </a:lnTo>
                  <a:lnTo>
                    <a:pt x="28" y="139"/>
                  </a:lnTo>
                  <a:lnTo>
                    <a:pt x="27" y="134"/>
                  </a:lnTo>
                  <a:lnTo>
                    <a:pt x="30" y="115"/>
                  </a:lnTo>
                  <a:lnTo>
                    <a:pt x="30" y="116"/>
                  </a:lnTo>
                  <a:lnTo>
                    <a:pt x="33" y="122"/>
                  </a:lnTo>
                  <a:lnTo>
                    <a:pt x="31" y="133"/>
                  </a:lnTo>
                  <a:lnTo>
                    <a:pt x="29" y="134"/>
                  </a:lnTo>
                  <a:lnTo>
                    <a:pt x="33" y="146"/>
                  </a:lnTo>
                  <a:lnTo>
                    <a:pt x="40" y="148"/>
                  </a:lnTo>
                  <a:lnTo>
                    <a:pt x="41" y="147"/>
                  </a:lnTo>
                  <a:lnTo>
                    <a:pt x="36" y="134"/>
                  </a:lnTo>
                  <a:lnTo>
                    <a:pt x="43" y="114"/>
                  </a:lnTo>
                  <a:lnTo>
                    <a:pt x="47" y="113"/>
                  </a:lnTo>
                  <a:lnTo>
                    <a:pt x="47" y="111"/>
                  </a:lnTo>
                  <a:lnTo>
                    <a:pt x="53" y="112"/>
                  </a:lnTo>
                  <a:lnTo>
                    <a:pt x="55" y="114"/>
                  </a:lnTo>
                  <a:lnTo>
                    <a:pt x="57" y="113"/>
                  </a:lnTo>
                  <a:lnTo>
                    <a:pt x="51" y="77"/>
                  </a:lnTo>
                  <a:lnTo>
                    <a:pt x="52" y="77"/>
                  </a:lnTo>
                  <a:lnTo>
                    <a:pt x="52" y="69"/>
                  </a:lnTo>
                  <a:lnTo>
                    <a:pt x="52" y="68"/>
                  </a:lnTo>
                  <a:lnTo>
                    <a:pt x="51" y="51"/>
                  </a:lnTo>
                  <a:lnTo>
                    <a:pt x="49" y="30"/>
                  </a:lnTo>
                  <a:lnTo>
                    <a:pt x="38" y="25"/>
                  </a:lnTo>
                  <a:lnTo>
                    <a:pt x="35" y="20"/>
                  </a:lnTo>
                  <a:lnTo>
                    <a:pt x="38" y="16"/>
                  </a:lnTo>
                  <a:lnTo>
                    <a:pt x="40" y="17"/>
                  </a:lnTo>
                  <a:lnTo>
                    <a:pt x="41" y="15"/>
                  </a:lnTo>
                  <a:lnTo>
                    <a:pt x="41" y="13"/>
                  </a:lnTo>
                  <a:lnTo>
                    <a:pt x="43" y="12"/>
                  </a:lnTo>
                  <a:lnTo>
                    <a:pt x="44" y="6"/>
                  </a:lnTo>
                  <a:lnTo>
                    <a:pt x="42" y="2"/>
                  </a:lnTo>
                  <a:lnTo>
                    <a:pt x="39" y="1"/>
                  </a:lnTo>
                  <a:lnTo>
                    <a:pt x="35" y="1"/>
                  </a:lnTo>
                  <a:lnTo>
                    <a:pt x="32" y="0"/>
                  </a:lnTo>
                  <a:lnTo>
                    <a:pt x="29" y="1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307" name="Freeform 200"/>
            <p:cNvSpPr>
              <a:spLocks/>
            </p:cNvSpPr>
            <p:nvPr/>
          </p:nvSpPr>
          <p:spPr bwMode="auto">
            <a:xfrm>
              <a:off x="2799" y="2691"/>
              <a:ext cx="51" cy="151"/>
            </a:xfrm>
            <a:custGeom>
              <a:avLst/>
              <a:gdLst>
                <a:gd name="T0" fmla="*/ 18 w 51"/>
                <a:gd name="T1" fmla="*/ 0 h 151"/>
                <a:gd name="T2" fmla="*/ 30 w 51"/>
                <a:gd name="T3" fmla="*/ 5 h 151"/>
                <a:gd name="T4" fmla="*/ 30 w 51"/>
                <a:gd name="T5" fmla="*/ 15 h 151"/>
                <a:gd name="T6" fmla="*/ 35 w 51"/>
                <a:gd name="T7" fmla="*/ 19 h 151"/>
                <a:gd name="T8" fmla="*/ 46 w 51"/>
                <a:gd name="T9" fmla="*/ 25 h 151"/>
                <a:gd name="T10" fmla="*/ 49 w 51"/>
                <a:gd name="T11" fmla="*/ 54 h 151"/>
                <a:gd name="T12" fmla="*/ 41 w 51"/>
                <a:gd name="T13" fmla="*/ 79 h 151"/>
                <a:gd name="T14" fmla="*/ 33 w 51"/>
                <a:gd name="T15" fmla="*/ 97 h 151"/>
                <a:gd name="T16" fmla="*/ 35 w 51"/>
                <a:gd name="T17" fmla="*/ 142 h 151"/>
                <a:gd name="T18" fmla="*/ 33 w 51"/>
                <a:gd name="T19" fmla="*/ 144 h 151"/>
                <a:gd name="T20" fmla="*/ 25 w 51"/>
                <a:gd name="T21" fmla="*/ 149 h 151"/>
                <a:gd name="T22" fmla="*/ 21 w 51"/>
                <a:gd name="T23" fmla="*/ 150 h 151"/>
                <a:gd name="T24" fmla="*/ 18 w 51"/>
                <a:gd name="T25" fmla="*/ 148 h 151"/>
                <a:gd name="T26" fmla="*/ 20 w 51"/>
                <a:gd name="T27" fmla="*/ 146 h 151"/>
                <a:gd name="T28" fmla="*/ 24 w 51"/>
                <a:gd name="T29" fmla="*/ 142 h 151"/>
                <a:gd name="T30" fmla="*/ 22 w 51"/>
                <a:gd name="T31" fmla="*/ 141 h 151"/>
                <a:gd name="T32" fmla="*/ 12 w 51"/>
                <a:gd name="T33" fmla="*/ 144 h 151"/>
                <a:gd name="T34" fmla="*/ 11 w 51"/>
                <a:gd name="T35" fmla="*/ 142 h 151"/>
                <a:gd name="T36" fmla="*/ 12 w 51"/>
                <a:gd name="T37" fmla="*/ 140 h 151"/>
                <a:gd name="T38" fmla="*/ 15 w 51"/>
                <a:gd name="T39" fmla="*/ 137 h 151"/>
                <a:gd name="T40" fmla="*/ 12 w 51"/>
                <a:gd name="T41" fmla="*/ 123 h 151"/>
                <a:gd name="T42" fmla="*/ 8 w 51"/>
                <a:gd name="T43" fmla="*/ 82 h 151"/>
                <a:gd name="T44" fmla="*/ 7 w 51"/>
                <a:gd name="T45" fmla="*/ 74 h 151"/>
                <a:gd name="T46" fmla="*/ 9 w 51"/>
                <a:gd name="T47" fmla="*/ 58 h 151"/>
                <a:gd name="T48" fmla="*/ 7 w 51"/>
                <a:gd name="T49" fmla="*/ 58 h 151"/>
                <a:gd name="T50" fmla="*/ 5 w 51"/>
                <a:gd name="T51" fmla="*/ 57 h 151"/>
                <a:gd name="T52" fmla="*/ 3 w 51"/>
                <a:gd name="T53" fmla="*/ 56 h 151"/>
                <a:gd name="T54" fmla="*/ 2 w 51"/>
                <a:gd name="T55" fmla="*/ 55 h 151"/>
                <a:gd name="T56" fmla="*/ 0 w 51"/>
                <a:gd name="T57" fmla="*/ 53 h 151"/>
                <a:gd name="T58" fmla="*/ 1 w 51"/>
                <a:gd name="T59" fmla="*/ 44 h 151"/>
                <a:gd name="T60" fmla="*/ 13 w 51"/>
                <a:gd name="T61" fmla="*/ 26 h 151"/>
                <a:gd name="T62" fmla="*/ 18 w 51"/>
                <a:gd name="T63" fmla="*/ 20 h 151"/>
                <a:gd name="T64" fmla="*/ 13 w 51"/>
                <a:gd name="T65" fmla="*/ 17 h 151"/>
                <a:gd name="T66" fmla="*/ 12 w 51"/>
                <a:gd name="T67" fmla="*/ 16 h 151"/>
                <a:gd name="T68" fmla="*/ 11 w 51"/>
                <a:gd name="T69" fmla="*/ 14 h 151"/>
                <a:gd name="T70" fmla="*/ 11 w 51"/>
                <a:gd name="T71" fmla="*/ 10 h 151"/>
                <a:gd name="T72" fmla="*/ 10 w 51"/>
                <a:gd name="T73" fmla="*/ 5 h 1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" h="151">
                  <a:moveTo>
                    <a:pt x="12" y="2"/>
                  </a:moveTo>
                  <a:lnTo>
                    <a:pt x="18" y="0"/>
                  </a:lnTo>
                  <a:lnTo>
                    <a:pt x="25" y="1"/>
                  </a:lnTo>
                  <a:lnTo>
                    <a:pt x="30" y="5"/>
                  </a:lnTo>
                  <a:lnTo>
                    <a:pt x="31" y="9"/>
                  </a:lnTo>
                  <a:lnTo>
                    <a:pt x="30" y="15"/>
                  </a:lnTo>
                  <a:lnTo>
                    <a:pt x="32" y="18"/>
                  </a:lnTo>
                  <a:lnTo>
                    <a:pt x="35" y="19"/>
                  </a:lnTo>
                  <a:lnTo>
                    <a:pt x="44" y="23"/>
                  </a:lnTo>
                  <a:lnTo>
                    <a:pt x="46" y="25"/>
                  </a:lnTo>
                  <a:lnTo>
                    <a:pt x="50" y="49"/>
                  </a:lnTo>
                  <a:lnTo>
                    <a:pt x="49" y="54"/>
                  </a:lnTo>
                  <a:lnTo>
                    <a:pt x="39" y="56"/>
                  </a:lnTo>
                  <a:lnTo>
                    <a:pt x="41" y="79"/>
                  </a:lnTo>
                  <a:lnTo>
                    <a:pt x="35" y="81"/>
                  </a:lnTo>
                  <a:lnTo>
                    <a:pt x="33" y="97"/>
                  </a:lnTo>
                  <a:lnTo>
                    <a:pt x="34" y="127"/>
                  </a:lnTo>
                  <a:lnTo>
                    <a:pt x="35" y="142"/>
                  </a:lnTo>
                  <a:lnTo>
                    <a:pt x="33" y="143"/>
                  </a:lnTo>
                  <a:lnTo>
                    <a:pt x="33" y="144"/>
                  </a:lnTo>
                  <a:lnTo>
                    <a:pt x="28" y="147"/>
                  </a:lnTo>
                  <a:lnTo>
                    <a:pt x="25" y="149"/>
                  </a:lnTo>
                  <a:lnTo>
                    <a:pt x="23" y="150"/>
                  </a:lnTo>
                  <a:lnTo>
                    <a:pt x="21" y="150"/>
                  </a:lnTo>
                  <a:lnTo>
                    <a:pt x="18" y="149"/>
                  </a:lnTo>
                  <a:lnTo>
                    <a:pt x="18" y="148"/>
                  </a:lnTo>
                  <a:lnTo>
                    <a:pt x="20" y="146"/>
                  </a:lnTo>
                  <a:lnTo>
                    <a:pt x="21" y="144"/>
                  </a:lnTo>
                  <a:lnTo>
                    <a:pt x="24" y="142"/>
                  </a:lnTo>
                  <a:lnTo>
                    <a:pt x="22" y="143"/>
                  </a:lnTo>
                  <a:lnTo>
                    <a:pt x="22" y="141"/>
                  </a:lnTo>
                  <a:lnTo>
                    <a:pt x="15" y="144"/>
                  </a:lnTo>
                  <a:lnTo>
                    <a:pt x="12" y="144"/>
                  </a:lnTo>
                  <a:lnTo>
                    <a:pt x="11" y="143"/>
                  </a:lnTo>
                  <a:lnTo>
                    <a:pt x="11" y="142"/>
                  </a:lnTo>
                  <a:lnTo>
                    <a:pt x="11" y="141"/>
                  </a:lnTo>
                  <a:lnTo>
                    <a:pt x="12" y="140"/>
                  </a:lnTo>
                  <a:lnTo>
                    <a:pt x="13" y="138"/>
                  </a:lnTo>
                  <a:lnTo>
                    <a:pt x="15" y="137"/>
                  </a:lnTo>
                  <a:lnTo>
                    <a:pt x="13" y="137"/>
                  </a:lnTo>
                  <a:lnTo>
                    <a:pt x="12" y="123"/>
                  </a:lnTo>
                  <a:lnTo>
                    <a:pt x="11" y="101"/>
                  </a:lnTo>
                  <a:lnTo>
                    <a:pt x="8" y="82"/>
                  </a:lnTo>
                  <a:lnTo>
                    <a:pt x="7" y="77"/>
                  </a:lnTo>
                  <a:lnTo>
                    <a:pt x="7" y="74"/>
                  </a:lnTo>
                  <a:lnTo>
                    <a:pt x="9" y="63"/>
                  </a:lnTo>
                  <a:lnTo>
                    <a:pt x="9" y="58"/>
                  </a:lnTo>
                  <a:lnTo>
                    <a:pt x="8" y="58"/>
                  </a:lnTo>
                  <a:lnTo>
                    <a:pt x="7" y="58"/>
                  </a:lnTo>
                  <a:lnTo>
                    <a:pt x="5" y="57"/>
                  </a:lnTo>
                  <a:lnTo>
                    <a:pt x="4" y="57"/>
                  </a:lnTo>
                  <a:lnTo>
                    <a:pt x="3" y="56"/>
                  </a:lnTo>
                  <a:lnTo>
                    <a:pt x="2" y="56"/>
                  </a:lnTo>
                  <a:lnTo>
                    <a:pt x="2" y="55"/>
                  </a:lnTo>
                  <a:lnTo>
                    <a:pt x="1" y="54"/>
                  </a:lnTo>
                  <a:lnTo>
                    <a:pt x="0" y="53"/>
                  </a:lnTo>
                  <a:lnTo>
                    <a:pt x="3" y="48"/>
                  </a:lnTo>
                  <a:lnTo>
                    <a:pt x="1" y="44"/>
                  </a:lnTo>
                  <a:lnTo>
                    <a:pt x="6" y="48"/>
                  </a:lnTo>
                  <a:lnTo>
                    <a:pt x="13" y="26"/>
                  </a:lnTo>
                  <a:lnTo>
                    <a:pt x="19" y="21"/>
                  </a:lnTo>
                  <a:lnTo>
                    <a:pt x="18" y="20"/>
                  </a:lnTo>
                  <a:lnTo>
                    <a:pt x="13" y="19"/>
                  </a:lnTo>
                  <a:lnTo>
                    <a:pt x="13" y="17"/>
                  </a:lnTo>
                  <a:lnTo>
                    <a:pt x="14" y="16"/>
                  </a:lnTo>
                  <a:lnTo>
                    <a:pt x="12" y="16"/>
                  </a:lnTo>
                  <a:lnTo>
                    <a:pt x="13" y="15"/>
                  </a:lnTo>
                  <a:lnTo>
                    <a:pt x="11" y="14"/>
                  </a:lnTo>
                  <a:lnTo>
                    <a:pt x="12" y="11"/>
                  </a:lnTo>
                  <a:lnTo>
                    <a:pt x="11" y="10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12" y="2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308" name="Freeform 201"/>
            <p:cNvSpPr>
              <a:spLocks/>
            </p:cNvSpPr>
            <p:nvPr/>
          </p:nvSpPr>
          <p:spPr bwMode="auto">
            <a:xfrm>
              <a:off x="2887" y="2691"/>
              <a:ext cx="40" cy="151"/>
            </a:xfrm>
            <a:custGeom>
              <a:avLst/>
              <a:gdLst>
                <a:gd name="T0" fmla="*/ 26 w 40"/>
                <a:gd name="T1" fmla="*/ 2 h 151"/>
                <a:gd name="T2" fmla="*/ 16 w 40"/>
                <a:gd name="T3" fmla="*/ 0 h 151"/>
                <a:gd name="T4" fmla="*/ 9 w 40"/>
                <a:gd name="T5" fmla="*/ 0 h 151"/>
                <a:gd name="T6" fmla="*/ 4 w 40"/>
                <a:gd name="T7" fmla="*/ 2 h 151"/>
                <a:gd name="T8" fmla="*/ 1 w 40"/>
                <a:gd name="T9" fmla="*/ 6 h 151"/>
                <a:gd name="T10" fmla="*/ 1 w 40"/>
                <a:gd name="T11" fmla="*/ 11 h 151"/>
                <a:gd name="T12" fmla="*/ 5 w 40"/>
                <a:gd name="T13" fmla="*/ 16 h 151"/>
                <a:gd name="T14" fmla="*/ 7 w 40"/>
                <a:gd name="T15" fmla="*/ 16 h 151"/>
                <a:gd name="T16" fmla="*/ 3 w 40"/>
                <a:gd name="T17" fmla="*/ 22 h 151"/>
                <a:gd name="T18" fmla="*/ 0 w 40"/>
                <a:gd name="T19" fmla="*/ 32 h 151"/>
                <a:gd name="T20" fmla="*/ 0 w 40"/>
                <a:gd name="T21" fmla="*/ 41 h 151"/>
                <a:gd name="T22" fmla="*/ 1 w 40"/>
                <a:gd name="T23" fmla="*/ 52 h 151"/>
                <a:gd name="T24" fmla="*/ 4 w 40"/>
                <a:gd name="T25" fmla="*/ 62 h 151"/>
                <a:gd name="T26" fmla="*/ 8 w 40"/>
                <a:gd name="T27" fmla="*/ 63 h 151"/>
                <a:gd name="T28" fmla="*/ 8 w 40"/>
                <a:gd name="T29" fmla="*/ 66 h 151"/>
                <a:gd name="T30" fmla="*/ 10 w 40"/>
                <a:gd name="T31" fmla="*/ 68 h 151"/>
                <a:gd name="T32" fmla="*/ 10 w 40"/>
                <a:gd name="T33" fmla="*/ 78 h 151"/>
                <a:gd name="T34" fmla="*/ 13 w 40"/>
                <a:gd name="T35" fmla="*/ 81 h 151"/>
                <a:gd name="T36" fmla="*/ 13 w 40"/>
                <a:gd name="T37" fmla="*/ 101 h 151"/>
                <a:gd name="T38" fmla="*/ 13 w 40"/>
                <a:gd name="T39" fmla="*/ 113 h 151"/>
                <a:gd name="T40" fmla="*/ 9 w 40"/>
                <a:gd name="T41" fmla="*/ 128 h 151"/>
                <a:gd name="T42" fmla="*/ 8 w 40"/>
                <a:gd name="T43" fmla="*/ 146 h 151"/>
                <a:gd name="T44" fmla="*/ 12 w 40"/>
                <a:gd name="T45" fmla="*/ 147 h 151"/>
                <a:gd name="T46" fmla="*/ 12 w 40"/>
                <a:gd name="T47" fmla="*/ 149 h 151"/>
                <a:gd name="T48" fmla="*/ 19 w 40"/>
                <a:gd name="T49" fmla="*/ 149 h 151"/>
                <a:gd name="T50" fmla="*/ 19 w 40"/>
                <a:gd name="T51" fmla="*/ 148 h 151"/>
                <a:gd name="T52" fmla="*/ 22 w 40"/>
                <a:gd name="T53" fmla="*/ 148 h 151"/>
                <a:gd name="T54" fmla="*/ 22 w 40"/>
                <a:gd name="T55" fmla="*/ 150 h 151"/>
                <a:gd name="T56" fmla="*/ 27 w 40"/>
                <a:gd name="T57" fmla="*/ 149 h 151"/>
                <a:gd name="T58" fmla="*/ 37 w 40"/>
                <a:gd name="T59" fmla="*/ 148 h 151"/>
                <a:gd name="T60" fmla="*/ 37 w 40"/>
                <a:gd name="T61" fmla="*/ 147 h 151"/>
                <a:gd name="T62" fmla="*/ 28 w 40"/>
                <a:gd name="T63" fmla="*/ 145 h 151"/>
                <a:gd name="T64" fmla="*/ 28 w 40"/>
                <a:gd name="T65" fmla="*/ 142 h 151"/>
                <a:gd name="T66" fmla="*/ 36 w 40"/>
                <a:gd name="T67" fmla="*/ 141 h 151"/>
                <a:gd name="T68" fmla="*/ 36 w 40"/>
                <a:gd name="T69" fmla="*/ 139 h 151"/>
                <a:gd name="T70" fmla="*/ 30 w 40"/>
                <a:gd name="T71" fmla="*/ 136 h 151"/>
                <a:gd name="T72" fmla="*/ 30 w 40"/>
                <a:gd name="T73" fmla="*/ 115 h 151"/>
                <a:gd name="T74" fmla="*/ 32 w 40"/>
                <a:gd name="T75" fmla="*/ 97 h 151"/>
                <a:gd name="T76" fmla="*/ 32 w 40"/>
                <a:gd name="T77" fmla="*/ 78 h 151"/>
                <a:gd name="T78" fmla="*/ 32 w 40"/>
                <a:gd name="T79" fmla="*/ 68 h 151"/>
                <a:gd name="T80" fmla="*/ 32 w 40"/>
                <a:gd name="T81" fmla="*/ 64 h 151"/>
                <a:gd name="T82" fmla="*/ 32 w 40"/>
                <a:gd name="T83" fmla="*/ 50 h 151"/>
                <a:gd name="T84" fmla="*/ 39 w 40"/>
                <a:gd name="T85" fmla="*/ 46 h 151"/>
                <a:gd name="T86" fmla="*/ 39 w 40"/>
                <a:gd name="T87" fmla="*/ 44 h 151"/>
                <a:gd name="T88" fmla="*/ 24 w 40"/>
                <a:gd name="T89" fmla="*/ 24 h 151"/>
                <a:gd name="T90" fmla="*/ 17 w 40"/>
                <a:gd name="T91" fmla="*/ 22 h 151"/>
                <a:gd name="T92" fmla="*/ 18 w 40"/>
                <a:gd name="T93" fmla="*/ 20 h 151"/>
                <a:gd name="T94" fmla="*/ 23 w 40"/>
                <a:gd name="T95" fmla="*/ 20 h 151"/>
                <a:gd name="T96" fmla="*/ 23 w 40"/>
                <a:gd name="T97" fmla="*/ 18 h 151"/>
                <a:gd name="T98" fmla="*/ 24 w 40"/>
                <a:gd name="T99" fmla="*/ 18 h 151"/>
                <a:gd name="T100" fmla="*/ 24 w 40"/>
                <a:gd name="T101" fmla="*/ 16 h 151"/>
                <a:gd name="T102" fmla="*/ 26 w 40"/>
                <a:gd name="T103" fmla="*/ 16 h 151"/>
                <a:gd name="T104" fmla="*/ 24 w 40"/>
                <a:gd name="T105" fmla="*/ 15 h 151"/>
                <a:gd name="T106" fmla="*/ 25 w 40"/>
                <a:gd name="T107" fmla="*/ 14 h 151"/>
                <a:gd name="T108" fmla="*/ 23 w 40"/>
                <a:gd name="T109" fmla="*/ 11 h 151"/>
                <a:gd name="T110" fmla="*/ 24 w 40"/>
                <a:gd name="T111" fmla="*/ 9 h 151"/>
                <a:gd name="T112" fmla="*/ 23 w 40"/>
                <a:gd name="T113" fmla="*/ 7 h 151"/>
                <a:gd name="T114" fmla="*/ 25 w 40"/>
                <a:gd name="T115" fmla="*/ 6 h 151"/>
                <a:gd name="T116" fmla="*/ 26 w 40"/>
                <a:gd name="T117" fmla="*/ 2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0" h="151">
                  <a:moveTo>
                    <a:pt x="26" y="2"/>
                  </a:moveTo>
                  <a:lnTo>
                    <a:pt x="16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1" y="6"/>
                  </a:lnTo>
                  <a:lnTo>
                    <a:pt x="1" y="11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3" y="22"/>
                  </a:lnTo>
                  <a:lnTo>
                    <a:pt x="0" y="32"/>
                  </a:lnTo>
                  <a:lnTo>
                    <a:pt x="0" y="41"/>
                  </a:lnTo>
                  <a:lnTo>
                    <a:pt x="1" y="52"/>
                  </a:lnTo>
                  <a:lnTo>
                    <a:pt x="4" y="62"/>
                  </a:lnTo>
                  <a:lnTo>
                    <a:pt x="8" y="63"/>
                  </a:lnTo>
                  <a:lnTo>
                    <a:pt x="8" y="66"/>
                  </a:lnTo>
                  <a:lnTo>
                    <a:pt x="10" y="68"/>
                  </a:lnTo>
                  <a:lnTo>
                    <a:pt x="10" y="78"/>
                  </a:lnTo>
                  <a:lnTo>
                    <a:pt x="13" y="81"/>
                  </a:lnTo>
                  <a:lnTo>
                    <a:pt x="13" y="101"/>
                  </a:lnTo>
                  <a:lnTo>
                    <a:pt x="13" y="113"/>
                  </a:lnTo>
                  <a:lnTo>
                    <a:pt x="9" y="128"/>
                  </a:lnTo>
                  <a:lnTo>
                    <a:pt x="8" y="146"/>
                  </a:lnTo>
                  <a:lnTo>
                    <a:pt x="12" y="147"/>
                  </a:lnTo>
                  <a:lnTo>
                    <a:pt x="12" y="149"/>
                  </a:lnTo>
                  <a:lnTo>
                    <a:pt x="19" y="149"/>
                  </a:lnTo>
                  <a:lnTo>
                    <a:pt x="19" y="148"/>
                  </a:lnTo>
                  <a:lnTo>
                    <a:pt x="22" y="148"/>
                  </a:lnTo>
                  <a:lnTo>
                    <a:pt x="22" y="150"/>
                  </a:lnTo>
                  <a:lnTo>
                    <a:pt x="27" y="149"/>
                  </a:lnTo>
                  <a:lnTo>
                    <a:pt x="37" y="148"/>
                  </a:lnTo>
                  <a:lnTo>
                    <a:pt x="37" y="147"/>
                  </a:lnTo>
                  <a:lnTo>
                    <a:pt x="28" y="145"/>
                  </a:lnTo>
                  <a:lnTo>
                    <a:pt x="28" y="142"/>
                  </a:lnTo>
                  <a:lnTo>
                    <a:pt x="36" y="141"/>
                  </a:lnTo>
                  <a:lnTo>
                    <a:pt x="36" y="139"/>
                  </a:lnTo>
                  <a:lnTo>
                    <a:pt x="30" y="136"/>
                  </a:lnTo>
                  <a:lnTo>
                    <a:pt x="30" y="115"/>
                  </a:lnTo>
                  <a:lnTo>
                    <a:pt x="32" y="97"/>
                  </a:lnTo>
                  <a:lnTo>
                    <a:pt x="32" y="78"/>
                  </a:lnTo>
                  <a:lnTo>
                    <a:pt x="32" y="68"/>
                  </a:lnTo>
                  <a:lnTo>
                    <a:pt x="32" y="64"/>
                  </a:lnTo>
                  <a:lnTo>
                    <a:pt x="32" y="50"/>
                  </a:lnTo>
                  <a:lnTo>
                    <a:pt x="39" y="46"/>
                  </a:lnTo>
                  <a:lnTo>
                    <a:pt x="39" y="44"/>
                  </a:lnTo>
                  <a:lnTo>
                    <a:pt x="24" y="24"/>
                  </a:lnTo>
                  <a:lnTo>
                    <a:pt x="17" y="22"/>
                  </a:lnTo>
                  <a:lnTo>
                    <a:pt x="18" y="20"/>
                  </a:lnTo>
                  <a:lnTo>
                    <a:pt x="23" y="20"/>
                  </a:lnTo>
                  <a:lnTo>
                    <a:pt x="23" y="18"/>
                  </a:lnTo>
                  <a:lnTo>
                    <a:pt x="24" y="18"/>
                  </a:lnTo>
                  <a:lnTo>
                    <a:pt x="24" y="16"/>
                  </a:lnTo>
                  <a:lnTo>
                    <a:pt x="26" y="16"/>
                  </a:lnTo>
                  <a:lnTo>
                    <a:pt x="24" y="15"/>
                  </a:lnTo>
                  <a:lnTo>
                    <a:pt x="25" y="14"/>
                  </a:lnTo>
                  <a:lnTo>
                    <a:pt x="23" y="11"/>
                  </a:lnTo>
                  <a:lnTo>
                    <a:pt x="24" y="9"/>
                  </a:lnTo>
                  <a:lnTo>
                    <a:pt x="23" y="7"/>
                  </a:lnTo>
                  <a:lnTo>
                    <a:pt x="25" y="6"/>
                  </a:lnTo>
                  <a:lnTo>
                    <a:pt x="26" y="2"/>
                  </a:lnTo>
                </a:path>
              </a:pathLst>
            </a:custGeom>
            <a:solidFill>
              <a:srgbClr val="D9319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grpSp>
          <p:nvGrpSpPr>
            <p:cNvPr id="2450442" name="Group 202"/>
            <p:cNvGrpSpPr>
              <a:grpSpLocks/>
            </p:cNvGrpSpPr>
            <p:nvPr/>
          </p:nvGrpSpPr>
          <p:grpSpPr bwMode="auto">
            <a:xfrm>
              <a:off x="2905" y="2656"/>
              <a:ext cx="191" cy="91"/>
              <a:chOff x="2905" y="2656"/>
              <a:chExt cx="191" cy="91"/>
            </a:xfrm>
          </p:grpSpPr>
          <p:sp>
            <p:nvSpPr>
              <p:cNvPr id="315" name="Rectangle 203"/>
              <p:cNvSpPr>
                <a:spLocks noChangeArrowheads="1"/>
              </p:cNvSpPr>
              <p:nvPr/>
            </p:nvSpPr>
            <p:spPr bwMode="auto">
              <a:xfrm>
                <a:off x="2909" y="2656"/>
                <a:ext cx="183" cy="39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 anchor="ctr"/>
              <a:lstStyle/>
              <a:p>
                <a:pPr algn="ctr" eaLnBrk="0" hangingPunct="0"/>
                <a:r>
                  <a:rPr lang="es-ES" sz="500">
                    <a:solidFill>
                      <a:schemeClr val="folHlink"/>
                    </a:solidFill>
                    <a:latin typeface="Comic Sans MS" pitchFamily="66" charset="0"/>
                  </a:rPr>
                  <a:t>HUELGA</a:t>
                </a:r>
              </a:p>
            </p:txBody>
          </p:sp>
          <p:sp>
            <p:nvSpPr>
              <p:cNvPr id="316" name="Line 204"/>
              <p:cNvSpPr>
                <a:spLocks noChangeShapeType="1"/>
              </p:cNvSpPr>
              <p:nvPr/>
            </p:nvSpPr>
            <p:spPr bwMode="auto">
              <a:xfrm>
                <a:off x="2905" y="2699"/>
                <a:ext cx="0" cy="4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17" name="Line 205"/>
              <p:cNvSpPr>
                <a:spLocks noChangeShapeType="1"/>
              </p:cNvSpPr>
              <p:nvPr/>
            </p:nvSpPr>
            <p:spPr bwMode="auto">
              <a:xfrm>
                <a:off x="3096" y="2699"/>
                <a:ext cx="0" cy="4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</p:grpSp>
        <p:sp>
          <p:nvSpPr>
            <p:cNvPr id="310" name="Freeform 206"/>
            <p:cNvSpPr>
              <a:spLocks/>
            </p:cNvSpPr>
            <p:nvPr/>
          </p:nvSpPr>
          <p:spPr bwMode="auto">
            <a:xfrm>
              <a:off x="2582" y="2691"/>
              <a:ext cx="40" cy="171"/>
            </a:xfrm>
            <a:custGeom>
              <a:avLst/>
              <a:gdLst>
                <a:gd name="T0" fmla="*/ 26 w 40"/>
                <a:gd name="T1" fmla="*/ 3 h 171"/>
                <a:gd name="T2" fmla="*/ 16 w 40"/>
                <a:gd name="T3" fmla="*/ 0 h 171"/>
                <a:gd name="T4" fmla="*/ 9 w 40"/>
                <a:gd name="T5" fmla="*/ 0 h 171"/>
                <a:gd name="T6" fmla="*/ 4 w 40"/>
                <a:gd name="T7" fmla="*/ 2 h 171"/>
                <a:gd name="T8" fmla="*/ 1 w 40"/>
                <a:gd name="T9" fmla="*/ 7 h 171"/>
                <a:gd name="T10" fmla="*/ 1 w 40"/>
                <a:gd name="T11" fmla="*/ 13 h 171"/>
                <a:gd name="T12" fmla="*/ 5 w 40"/>
                <a:gd name="T13" fmla="*/ 18 h 171"/>
                <a:gd name="T14" fmla="*/ 7 w 40"/>
                <a:gd name="T15" fmla="*/ 18 h 171"/>
                <a:gd name="T16" fmla="*/ 3 w 40"/>
                <a:gd name="T17" fmla="*/ 25 h 171"/>
                <a:gd name="T18" fmla="*/ 0 w 40"/>
                <a:gd name="T19" fmla="*/ 37 h 171"/>
                <a:gd name="T20" fmla="*/ 0 w 40"/>
                <a:gd name="T21" fmla="*/ 46 h 171"/>
                <a:gd name="T22" fmla="*/ 1 w 40"/>
                <a:gd name="T23" fmla="*/ 58 h 171"/>
                <a:gd name="T24" fmla="*/ 4 w 40"/>
                <a:gd name="T25" fmla="*/ 71 h 171"/>
                <a:gd name="T26" fmla="*/ 8 w 40"/>
                <a:gd name="T27" fmla="*/ 71 h 171"/>
                <a:gd name="T28" fmla="*/ 8 w 40"/>
                <a:gd name="T29" fmla="*/ 75 h 171"/>
                <a:gd name="T30" fmla="*/ 10 w 40"/>
                <a:gd name="T31" fmla="*/ 77 h 171"/>
                <a:gd name="T32" fmla="*/ 10 w 40"/>
                <a:gd name="T33" fmla="*/ 89 h 171"/>
                <a:gd name="T34" fmla="*/ 13 w 40"/>
                <a:gd name="T35" fmla="*/ 91 h 171"/>
                <a:gd name="T36" fmla="*/ 13 w 40"/>
                <a:gd name="T37" fmla="*/ 114 h 171"/>
                <a:gd name="T38" fmla="*/ 13 w 40"/>
                <a:gd name="T39" fmla="*/ 128 h 171"/>
                <a:gd name="T40" fmla="*/ 9 w 40"/>
                <a:gd name="T41" fmla="*/ 145 h 171"/>
                <a:gd name="T42" fmla="*/ 8 w 40"/>
                <a:gd name="T43" fmla="*/ 165 h 171"/>
                <a:gd name="T44" fmla="*/ 12 w 40"/>
                <a:gd name="T45" fmla="*/ 167 h 171"/>
                <a:gd name="T46" fmla="*/ 12 w 40"/>
                <a:gd name="T47" fmla="*/ 169 h 171"/>
                <a:gd name="T48" fmla="*/ 19 w 40"/>
                <a:gd name="T49" fmla="*/ 169 h 171"/>
                <a:gd name="T50" fmla="*/ 19 w 40"/>
                <a:gd name="T51" fmla="*/ 168 h 171"/>
                <a:gd name="T52" fmla="*/ 22 w 40"/>
                <a:gd name="T53" fmla="*/ 168 h 171"/>
                <a:gd name="T54" fmla="*/ 22 w 40"/>
                <a:gd name="T55" fmla="*/ 170 h 171"/>
                <a:gd name="T56" fmla="*/ 27 w 40"/>
                <a:gd name="T57" fmla="*/ 169 h 171"/>
                <a:gd name="T58" fmla="*/ 37 w 40"/>
                <a:gd name="T59" fmla="*/ 168 h 171"/>
                <a:gd name="T60" fmla="*/ 37 w 40"/>
                <a:gd name="T61" fmla="*/ 167 h 171"/>
                <a:gd name="T62" fmla="*/ 28 w 40"/>
                <a:gd name="T63" fmla="*/ 164 h 171"/>
                <a:gd name="T64" fmla="*/ 28 w 40"/>
                <a:gd name="T65" fmla="*/ 161 h 171"/>
                <a:gd name="T66" fmla="*/ 36 w 40"/>
                <a:gd name="T67" fmla="*/ 159 h 171"/>
                <a:gd name="T68" fmla="*/ 36 w 40"/>
                <a:gd name="T69" fmla="*/ 157 h 171"/>
                <a:gd name="T70" fmla="*/ 30 w 40"/>
                <a:gd name="T71" fmla="*/ 154 h 171"/>
                <a:gd name="T72" fmla="*/ 30 w 40"/>
                <a:gd name="T73" fmla="*/ 131 h 171"/>
                <a:gd name="T74" fmla="*/ 32 w 40"/>
                <a:gd name="T75" fmla="*/ 110 h 171"/>
                <a:gd name="T76" fmla="*/ 32 w 40"/>
                <a:gd name="T77" fmla="*/ 89 h 171"/>
                <a:gd name="T78" fmla="*/ 32 w 40"/>
                <a:gd name="T79" fmla="*/ 77 h 171"/>
                <a:gd name="T80" fmla="*/ 32 w 40"/>
                <a:gd name="T81" fmla="*/ 73 h 171"/>
                <a:gd name="T82" fmla="*/ 32 w 40"/>
                <a:gd name="T83" fmla="*/ 56 h 171"/>
                <a:gd name="T84" fmla="*/ 39 w 40"/>
                <a:gd name="T85" fmla="*/ 53 h 171"/>
                <a:gd name="T86" fmla="*/ 39 w 40"/>
                <a:gd name="T87" fmla="*/ 50 h 171"/>
                <a:gd name="T88" fmla="*/ 24 w 40"/>
                <a:gd name="T89" fmla="*/ 28 h 171"/>
                <a:gd name="T90" fmla="*/ 17 w 40"/>
                <a:gd name="T91" fmla="*/ 25 h 171"/>
                <a:gd name="T92" fmla="*/ 18 w 40"/>
                <a:gd name="T93" fmla="*/ 23 h 171"/>
                <a:gd name="T94" fmla="*/ 23 w 40"/>
                <a:gd name="T95" fmla="*/ 22 h 171"/>
                <a:gd name="T96" fmla="*/ 23 w 40"/>
                <a:gd name="T97" fmla="*/ 21 h 171"/>
                <a:gd name="T98" fmla="*/ 24 w 40"/>
                <a:gd name="T99" fmla="*/ 20 h 171"/>
                <a:gd name="T100" fmla="*/ 24 w 40"/>
                <a:gd name="T101" fmla="*/ 18 h 171"/>
                <a:gd name="T102" fmla="*/ 26 w 40"/>
                <a:gd name="T103" fmla="*/ 18 h 171"/>
                <a:gd name="T104" fmla="*/ 24 w 40"/>
                <a:gd name="T105" fmla="*/ 17 h 171"/>
                <a:gd name="T106" fmla="*/ 25 w 40"/>
                <a:gd name="T107" fmla="*/ 16 h 171"/>
                <a:gd name="T108" fmla="*/ 23 w 40"/>
                <a:gd name="T109" fmla="*/ 13 h 171"/>
                <a:gd name="T110" fmla="*/ 24 w 40"/>
                <a:gd name="T111" fmla="*/ 10 h 171"/>
                <a:gd name="T112" fmla="*/ 23 w 40"/>
                <a:gd name="T113" fmla="*/ 8 h 171"/>
                <a:gd name="T114" fmla="*/ 25 w 40"/>
                <a:gd name="T115" fmla="*/ 6 h 171"/>
                <a:gd name="T116" fmla="*/ 26 w 40"/>
                <a:gd name="T117" fmla="*/ 3 h 17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0" h="171">
                  <a:moveTo>
                    <a:pt x="26" y="3"/>
                  </a:moveTo>
                  <a:lnTo>
                    <a:pt x="16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1" y="7"/>
                  </a:lnTo>
                  <a:lnTo>
                    <a:pt x="1" y="13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3" y="25"/>
                  </a:lnTo>
                  <a:lnTo>
                    <a:pt x="0" y="37"/>
                  </a:lnTo>
                  <a:lnTo>
                    <a:pt x="0" y="46"/>
                  </a:lnTo>
                  <a:lnTo>
                    <a:pt x="1" y="58"/>
                  </a:lnTo>
                  <a:lnTo>
                    <a:pt x="4" y="71"/>
                  </a:lnTo>
                  <a:lnTo>
                    <a:pt x="8" y="71"/>
                  </a:lnTo>
                  <a:lnTo>
                    <a:pt x="8" y="75"/>
                  </a:lnTo>
                  <a:lnTo>
                    <a:pt x="10" y="77"/>
                  </a:lnTo>
                  <a:lnTo>
                    <a:pt x="10" y="89"/>
                  </a:lnTo>
                  <a:lnTo>
                    <a:pt x="13" y="91"/>
                  </a:lnTo>
                  <a:lnTo>
                    <a:pt x="13" y="114"/>
                  </a:lnTo>
                  <a:lnTo>
                    <a:pt x="13" y="128"/>
                  </a:lnTo>
                  <a:lnTo>
                    <a:pt x="9" y="145"/>
                  </a:lnTo>
                  <a:lnTo>
                    <a:pt x="8" y="165"/>
                  </a:lnTo>
                  <a:lnTo>
                    <a:pt x="12" y="167"/>
                  </a:lnTo>
                  <a:lnTo>
                    <a:pt x="12" y="169"/>
                  </a:lnTo>
                  <a:lnTo>
                    <a:pt x="19" y="169"/>
                  </a:lnTo>
                  <a:lnTo>
                    <a:pt x="19" y="168"/>
                  </a:lnTo>
                  <a:lnTo>
                    <a:pt x="22" y="168"/>
                  </a:lnTo>
                  <a:lnTo>
                    <a:pt x="22" y="170"/>
                  </a:lnTo>
                  <a:lnTo>
                    <a:pt x="27" y="169"/>
                  </a:lnTo>
                  <a:lnTo>
                    <a:pt x="37" y="168"/>
                  </a:lnTo>
                  <a:lnTo>
                    <a:pt x="37" y="167"/>
                  </a:lnTo>
                  <a:lnTo>
                    <a:pt x="28" y="164"/>
                  </a:lnTo>
                  <a:lnTo>
                    <a:pt x="28" y="161"/>
                  </a:lnTo>
                  <a:lnTo>
                    <a:pt x="36" y="159"/>
                  </a:lnTo>
                  <a:lnTo>
                    <a:pt x="36" y="157"/>
                  </a:lnTo>
                  <a:lnTo>
                    <a:pt x="30" y="154"/>
                  </a:lnTo>
                  <a:lnTo>
                    <a:pt x="30" y="131"/>
                  </a:lnTo>
                  <a:lnTo>
                    <a:pt x="32" y="110"/>
                  </a:lnTo>
                  <a:lnTo>
                    <a:pt x="32" y="89"/>
                  </a:lnTo>
                  <a:lnTo>
                    <a:pt x="32" y="77"/>
                  </a:lnTo>
                  <a:lnTo>
                    <a:pt x="32" y="73"/>
                  </a:lnTo>
                  <a:lnTo>
                    <a:pt x="32" y="56"/>
                  </a:lnTo>
                  <a:lnTo>
                    <a:pt x="39" y="53"/>
                  </a:lnTo>
                  <a:lnTo>
                    <a:pt x="39" y="50"/>
                  </a:lnTo>
                  <a:lnTo>
                    <a:pt x="24" y="28"/>
                  </a:lnTo>
                  <a:lnTo>
                    <a:pt x="17" y="25"/>
                  </a:lnTo>
                  <a:lnTo>
                    <a:pt x="18" y="23"/>
                  </a:lnTo>
                  <a:lnTo>
                    <a:pt x="23" y="22"/>
                  </a:lnTo>
                  <a:lnTo>
                    <a:pt x="23" y="21"/>
                  </a:lnTo>
                  <a:lnTo>
                    <a:pt x="24" y="20"/>
                  </a:lnTo>
                  <a:lnTo>
                    <a:pt x="24" y="18"/>
                  </a:lnTo>
                  <a:lnTo>
                    <a:pt x="26" y="18"/>
                  </a:lnTo>
                  <a:lnTo>
                    <a:pt x="24" y="17"/>
                  </a:lnTo>
                  <a:lnTo>
                    <a:pt x="25" y="16"/>
                  </a:lnTo>
                  <a:lnTo>
                    <a:pt x="23" y="13"/>
                  </a:lnTo>
                  <a:lnTo>
                    <a:pt x="24" y="10"/>
                  </a:lnTo>
                  <a:lnTo>
                    <a:pt x="23" y="8"/>
                  </a:lnTo>
                  <a:lnTo>
                    <a:pt x="25" y="6"/>
                  </a:lnTo>
                  <a:lnTo>
                    <a:pt x="26" y="3"/>
                  </a:lnTo>
                </a:path>
              </a:pathLst>
            </a:custGeom>
            <a:solidFill>
              <a:srgbClr val="FAFD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311" name="Rectangle 207"/>
            <p:cNvSpPr>
              <a:spLocks noChangeArrowheads="1"/>
            </p:cNvSpPr>
            <p:nvPr/>
          </p:nvSpPr>
          <p:spPr bwMode="auto">
            <a:xfrm>
              <a:off x="2603" y="2747"/>
              <a:ext cx="75" cy="5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312" name="Rectangle 208"/>
            <p:cNvSpPr>
              <a:spLocks noChangeArrowheads="1"/>
            </p:cNvSpPr>
            <p:nvPr/>
          </p:nvSpPr>
          <p:spPr bwMode="auto">
            <a:xfrm>
              <a:off x="2678" y="2747"/>
              <a:ext cx="77" cy="55"/>
            </a:xfrm>
            <a:prstGeom prst="rect">
              <a:avLst/>
            </a:prstGeom>
            <a:solidFill>
              <a:srgbClr val="CF0E3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313" name="Freeform 209"/>
            <p:cNvSpPr>
              <a:spLocks/>
            </p:cNvSpPr>
            <p:nvPr/>
          </p:nvSpPr>
          <p:spPr bwMode="auto">
            <a:xfrm>
              <a:off x="3096" y="2693"/>
              <a:ext cx="30" cy="154"/>
            </a:xfrm>
            <a:custGeom>
              <a:avLst/>
              <a:gdLst>
                <a:gd name="T0" fmla="*/ 10 w 30"/>
                <a:gd name="T1" fmla="*/ 2 h 154"/>
                <a:gd name="T2" fmla="*/ 17 w 30"/>
                <a:gd name="T3" fmla="*/ 0 h 154"/>
                <a:gd name="T4" fmla="*/ 22 w 30"/>
                <a:gd name="T5" fmla="*/ 0 h 154"/>
                <a:gd name="T6" fmla="*/ 26 w 30"/>
                <a:gd name="T7" fmla="*/ 1 h 154"/>
                <a:gd name="T8" fmla="*/ 28 w 30"/>
                <a:gd name="T9" fmla="*/ 6 h 154"/>
                <a:gd name="T10" fmla="*/ 28 w 30"/>
                <a:gd name="T11" fmla="*/ 11 h 154"/>
                <a:gd name="T12" fmla="*/ 26 w 30"/>
                <a:gd name="T13" fmla="*/ 16 h 154"/>
                <a:gd name="T14" fmla="*/ 24 w 30"/>
                <a:gd name="T15" fmla="*/ 16 h 154"/>
                <a:gd name="T16" fmla="*/ 27 w 30"/>
                <a:gd name="T17" fmla="*/ 22 h 154"/>
                <a:gd name="T18" fmla="*/ 29 w 30"/>
                <a:gd name="T19" fmla="*/ 33 h 154"/>
                <a:gd name="T20" fmla="*/ 29 w 30"/>
                <a:gd name="T21" fmla="*/ 41 h 154"/>
                <a:gd name="T22" fmla="*/ 28 w 30"/>
                <a:gd name="T23" fmla="*/ 53 h 154"/>
                <a:gd name="T24" fmla="*/ 26 w 30"/>
                <a:gd name="T25" fmla="*/ 64 h 154"/>
                <a:gd name="T26" fmla="*/ 23 w 30"/>
                <a:gd name="T27" fmla="*/ 64 h 154"/>
                <a:gd name="T28" fmla="*/ 23 w 30"/>
                <a:gd name="T29" fmla="*/ 68 h 154"/>
                <a:gd name="T30" fmla="*/ 21 w 30"/>
                <a:gd name="T31" fmla="*/ 69 h 154"/>
                <a:gd name="T32" fmla="*/ 21 w 30"/>
                <a:gd name="T33" fmla="*/ 80 h 154"/>
                <a:gd name="T34" fmla="*/ 19 w 30"/>
                <a:gd name="T35" fmla="*/ 82 h 154"/>
                <a:gd name="T36" fmla="*/ 19 w 30"/>
                <a:gd name="T37" fmla="*/ 102 h 154"/>
                <a:gd name="T38" fmla="*/ 19 w 30"/>
                <a:gd name="T39" fmla="*/ 116 h 154"/>
                <a:gd name="T40" fmla="*/ 22 w 30"/>
                <a:gd name="T41" fmla="*/ 130 h 154"/>
                <a:gd name="T42" fmla="*/ 23 w 30"/>
                <a:gd name="T43" fmla="*/ 149 h 154"/>
                <a:gd name="T44" fmla="*/ 20 w 30"/>
                <a:gd name="T45" fmla="*/ 150 h 154"/>
                <a:gd name="T46" fmla="*/ 20 w 30"/>
                <a:gd name="T47" fmla="*/ 152 h 154"/>
                <a:gd name="T48" fmla="*/ 15 w 30"/>
                <a:gd name="T49" fmla="*/ 152 h 154"/>
                <a:gd name="T50" fmla="*/ 15 w 30"/>
                <a:gd name="T51" fmla="*/ 152 h 154"/>
                <a:gd name="T52" fmla="*/ 13 w 30"/>
                <a:gd name="T53" fmla="*/ 152 h 154"/>
                <a:gd name="T54" fmla="*/ 13 w 30"/>
                <a:gd name="T55" fmla="*/ 153 h 154"/>
                <a:gd name="T56" fmla="*/ 9 w 30"/>
                <a:gd name="T57" fmla="*/ 152 h 154"/>
                <a:gd name="T58" fmla="*/ 2 w 30"/>
                <a:gd name="T59" fmla="*/ 152 h 154"/>
                <a:gd name="T60" fmla="*/ 2 w 30"/>
                <a:gd name="T61" fmla="*/ 150 h 154"/>
                <a:gd name="T62" fmla="*/ 8 w 30"/>
                <a:gd name="T63" fmla="*/ 147 h 154"/>
                <a:gd name="T64" fmla="*/ 8 w 30"/>
                <a:gd name="T65" fmla="*/ 145 h 154"/>
                <a:gd name="T66" fmla="*/ 2 w 30"/>
                <a:gd name="T67" fmla="*/ 143 h 154"/>
                <a:gd name="T68" fmla="*/ 2 w 30"/>
                <a:gd name="T69" fmla="*/ 141 h 154"/>
                <a:gd name="T70" fmla="*/ 6 w 30"/>
                <a:gd name="T71" fmla="*/ 139 h 154"/>
                <a:gd name="T72" fmla="*/ 6 w 30"/>
                <a:gd name="T73" fmla="*/ 118 h 154"/>
                <a:gd name="T74" fmla="*/ 5 w 30"/>
                <a:gd name="T75" fmla="*/ 99 h 154"/>
                <a:gd name="T76" fmla="*/ 5 w 30"/>
                <a:gd name="T77" fmla="*/ 80 h 154"/>
                <a:gd name="T78" fmla="*/ 6 w 30"/>
                <a:gd name="T79" fmla="*/ 69 h 154"/>
                <a:gd name="T80" fmla="*/ 5 w 30"/>
                <a:gd name="T81" fmla="*/ 65 h 154"/>
                <a:gd name="T82" fmla="*/ 5 w 30"/>
                <a:gd name="T83" fmla="*/ 51 h 154"/>
                <a:gd name="T84" fmla="*/ 0 w 30"/>
                <a:gd name="T85" fmla="*/ 47 h 154"/>
                <a:gd name="T86" fmla="*/ 0 w 30"/>
                <a:gd name="T87" fmla="*/ 45 h 154"/>
                <a:gd name="T88" fmla="*/ 11 w 30"/>
                <a:gd name="T89" fmla="*/ 25 h 154"/>
                <a:gd name="T90" fmla="*/ 16 w 30"/>
                <a:gd name="T91" fmla="*/ 22 h 154"/>
                <a:gd name="T92" fmla="*/ 16 w 30"/>
                <a:gd name="T93" fmla="*/ 21 h 154"/>
                <a:gd name="T94" fmla="*/ 12 w 30"/>
                <a:gd name="T95" fmla="*/ 20 h 154"/>
                <a:gd name="T96" fmla="*/ 12 w 30"/>
                <a:gd name="T97" fmla="*/ 18 h 154"/>
                <a:gd name="T98" fmla="*/ 11 w 30"/>
                <a:gd name="T99" fmla="*/ 18 h 154"/>
                <a:gd name="T100" fmla="*/ 11 w 30"/>
                <a:gd name="T101" fmla="*/ 16 h 154"/>
                <a:gd name="T102" fmla="*/ 10 w 30"/>
                <a:gd name="T103" fmla="*/ 16 h 154"/>
                <a:gd name="T104" fmla="*/ 11 w 30"/>
                <a:gd name="T105" fmla="*/ 15 h 154"/>
                <a:gd name="T106" fmla="*/ 10 w 30"/>
                <a:gd name="T107" fmla="*/ 14 h 154"/>
                <a:gd name="T108" fmla="*/ 12 w 30"/>
                <a:gd name="T109" fmla="*/ 11 h 154"/>
                <a:gd name="T110" fmla="*/ 11 w 30"/>
                <a:gd name="T111" fmla="*/ 9 h 154"/>
                <a:gd name="T112" fmla="*/ 12 w 30"/>
                <a:gd name="T113" fmla="*/ 7 h 154"/>
                <a:gd name="T114" fmla="*/ 10 w 30"/>
                <a:gd name="T115" fmla="*/ 6 h 154"/>
                <a:gd name="T116" fmla="*/ 10 w 30"/>
                <a:gd name="T117" fmla="*/ 2 h 15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0" h="154">
                  <a:moveTo>
                    <a:pt x="10" y="2"/>
                  </a:moveTo>
                  <a:lnTo>
                    <a:pt x="17" y="0"/>
                  </a:lnTo>
                  <a:lnTo>
                    <a:pt x="22" y="0"/>
                  </a:lnTo>
                  <a:lnTo>
                    <a:pt x="26" y="1"/>
                  </a:lnTo>
                  <a:lnTo>
                    <a:pt x="28" y="6"/>
                  </a:lnTo>
                  <a:lnTo>
                    <a:pt x="28" y="11"/>
                  </a:lnTo>
                  <a:lnTo>
                    <a:pt x="26" y="16"/>
                  </a:lnTo>
                  <a:lnTo>
                    <a:pt x="24" y="16"/>
                  </a:lnTo>
                  <a:lnTo>
                    <a:pt x="27" y="22"/>
                  </a:lnTo>
                  <a:lnTo>
                    <a:pt x="29" y="33"/>
                  </a:lnTo>
                  <a:lnTo>
                    <a:pt x="29" y="41"/>
                  </a:lnTo>
                  <a:lnTo>
                    <a:pt x="28" y="53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23" y="68"/>
                  </a:lnTo>
                  <a:lnTo>
                    <a:pt x="21" y="69"/>
                  </a:lnTo>
                  <a:lnTo>
                    <a:pt x="21" y="80"/>
                  </a:lnTo>
                  <a:lnTo>
                    <a:pt x="19" y="82"/>
                  </a:lnTo>
                  <a:lnTo>
                    <a:pt x="19" y="102"/>
                  </a:lnTo>
                  <a:lnTo>
                    <a:pt x="19" y="116"/>
                  </a:lnTo>
                  <a:lnTo>
                    <a:pt x="22" y="130"/>
                  </a:lnTo>
                  <a:lnTo>
                    <a:pt x="23" y="149"/>
                  </a:lnTo>
                  <a:lnTo>
                    <a:pt x="20" y="150"/>
                  </a:lnTo>
                  <a:lnTo>
                    <a:pt x="20" y="152"/>
                  </a:lnTo>
                  <a:lnTo>
                    <a:pt x="15" y="152"/>
                  </a:lnTo>
                  <a:lnTo>
                    <a:pt x="13" y="152"/>
                  </a:lnTo>
                  <a:lnTo>
                    <a:pt x="13" y="153"/>
                  </a:lnTo>
                  <a:lnTo>
                    <a:pt x="9" y="152"/>
                  </a:lnTo>
                  <a:lnTo>
                    <a:pt x="2" y="152"/>
                  </a:lnTo>
                  <a:lnTo>
                    <a:pt x="2" y="150"/>
                  </a:lnTo>
                  <a:lnTo>
                    <a:pt x="8" y="147"/>
                  </a:lnTo>
                  <a:lnTo>
                    <a:pt x="8" y="145"/>
                  </a:lnTo>
                  <a:lnTo>
                    <a:pt x="2" y="143"/>
                  </a:lnTo>
                  <a:lnTo>
                    <a:pt x="2" y="141"/>
                  </a:lnTo>
                  <a:lnTo>
                    <a:pt x="6" y="139"/>
                  </a:lnTo>
                  <a:lnTo>
                    <a:pt x="6" y="118"/>
                  </a:lnTo>
                  <a:lnTo>
                    <a:pt x="5" y="99"/>
                  </a:lnTo>
                  <a:lnTo>
                    <a:pt x="5" y="80"/>
                  </a:lnTo>
                  <a:lnTo>
                    <a:pt x="6" y="69"/>
                  </a:lnTo>
                  <a:lnTo>
                    <a:pt x="5" y="65"/>
                  </a:lnTo>
                  <a:lnTo>
                    <a:pt x="5" y="51"/>
                  </a:lnTo>
                  <a:lnTo>
                    <a:pt x="0" y="47"/>
                  </a:lnTo>
                  <a:lnTo>
                    <a:pt x="0" y="45"/>
                  </a:lnTo>
                  <a:lnTo>
                    <a:pt x="11" y="25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2" y="20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11" y="16"/>
                  </a:lnTo>
                  <a:lnTo>
                    <a:pt x="10" y="16"/>
                  </a:lnTo>
                  <a:lnTo>
                    <a:pt x="11" y="15"/>
                  </a:lnTo>
                  <a:lnTo>
                    <a:pt x="10" y="14"/>
                  </a:lnTo>
                  <a:lnTo>
                    <a:pt x="12" y="11"/>
                  </a:lnTo>
                  <a:lnTo>
                    <a:pt x="11" y="9"/>
                  </a:lnTo>
                  <a:lnTo>
                    <a:pt x="12" y="7"/>
                  </a:lnTo>
                  <a:lnTo>
                    <a:pt x="10" y="6"/>
                  </a:lnTo>
                  <a:lnTo>
                    <a:pt x="10" y="2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pic>
          <p:nvPicPr>
            <p:cNvPr id="314" name="Picture 210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4" y="2593"/>
              <a:ext cx="258" cy="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2" name="Picture 211" descr="AG00459_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534" y="1765523"/>
            <a:ext cx="818222" cy="101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12" descr="AG00434_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473" y="3324027"/>
            <a:ext cx="964518" cy="98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13" descr="AG00434_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283" y="551124"/>
            <a:ext cx="791034" cy="80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0443" name="Group 214"/>
          <p:cNvGrpSpPr>
            <a:grpSpLocks/>
          </p:cNvGrpSpPr>
          <p:nvPr/>
        </p:nvGrpSpPr>
        <p:grpSpPr bwMode="auto">
          <a:xfrm>
            <a:off x="2425032" y="2411413"/>
            <a:ext cx="937330" cy="1083469"/>
            <a:chOff x="2976" y="893"/>
            <a:chExt cx="1344" cy="1174"/>
          </a:xfrm>
        </p:grpSpPr>
        <p:pic>
          <p:nvPicPr>
            <p:cNvPr id="291" name="Picture 215" descr="AG00459_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893"/>
              <a:ext cx="1344" cy="1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16" descr="J0076146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2" y="1640"/>
              <a:ext cx="576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50444" name="Group 217"/>
          <p:cNvGrpSpPr>
            <a:grpSpLocks/>
          </p:cNvGrpSpPr>
          <p:nvPr/>
        </p:nvGrpSpPr>
        <p:grpSpPr bwMode="auto">
          <a:xfrm>
            <a:off x="1890090" y="2435027"/>
            <a:ext cx="934741" cy="580628"/>
            <a:chOff x="192" y="1872"/>
            <a:chExt cx="768" cy="336"/>
          </a:xfrm>
        </p:grpSpPr>
        <p:pic>
          <p:nvPicPr>
            <p:cNvPr id="288" name="Picture 218" descr="J0076160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" y="1872"/>
              <a:ext cx="45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19"/>
            <p:cNvPicPr>
              <a:picLocks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022"/>
              <a:ext cx="523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0" name="Picture 220" descr="J0076224"/>
            <p:cNvPicPr>
              <a:picLocks noChangeAspect="1" noChangeArrowheads="1" noCrop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" y="2052"/>
              <a:ext cx="28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Picture 221" descr="AG00435_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176" y="3240683"/>
            <a:ext cx="876481" cy="118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0445" name="Group 222"/>
          <p:cNvGrpSpPr>
            <a:grpSpLocks/>
          </p:cNvGrpSpPr>
          <p:nvPr/>
        </p:nvGrpSpPr>
        <p:grpSpPr bwMode="auto">
          <a:xfrm>
            <a:off x="6334889" y="3878263"/>
            <a:ext cx="818222" cy="745927"/>
            <a:chOff x="2400" y="3360"/>
            <a:chExt cx="923" cy="839"/>
          </a:xfrm>
        </p:grpSpPr>
        <p:grpSp>
          <p:nvGrpSpPr>
            <p:cNvPr id="2450446" name="Group 223"/>
            <p:cNvGrpSpPr>
              <a:grpSpLocks/>
            </p:cNvGrpSpPr>
            <p:nvPr/>
          </p:nvGrpSpPr>
          <p:grpSpPr bwMode="auto">
            <a:xfrm>
              <a:off x="2976" y="3504"/>
              <a:ext cx="347" cy="695"/>
              <a:chOff x="4860" y="2747"/>
              <a:chExt cx="244" cy="335"/>
            </a:xfrm>
          </p:grpSpPr>
          <p:sp>
            <p:nvSpPr>
              <p:cNvPr id="284" name="Freeform 224"/>
              <p:cNvSpPr>
                <a:spLocks/>
              </p:cNvSpPr>
              <p:nvPr/>
            </p:nvSpPr>
            <p:spPr bwMode="auto">
              <a:xfrm>
                <a:off x="4860" y="2758"/>
                <a:ext cx="238" cy="188"/>
              </a:xfrm>
              <a:custGeom>
                <a:avLst/>
                <a:gdLst>
                  <a:gd name="T0" fmla="*/ 65 w 238"/>
                  <a:gd name="T1" fmla="*/ 72 h 188"/>
                  <a:gd name="T2" fmla="*/ 48 w 238"/>
                  <a:gd name="T3" fmla="*/ 83 h 188"/>
                  <a:gd name="T4" fmla="*/ 37 w 238"/>
                  <a:gd name="T5" fmla="*/ 94 h 188"/>
                  <a:gd name="T6" fmla="*/ 29 w 238"/>
                  <a:gd name="T7" fmla="*/ 104 h 188"/>
                  <a:gd name="T8" fmla="*/ 22 w 238"/>
                  <a:gd name="T9" fmla="*/ 122 h 188"/>
                  <a:gd name="T10" fmla="*/ 5 w 238"/>
                  <a:gd name="T11" fmla="*/ 155 h 188"/>
                  <a:gd name="T12" fmla="*/ 2 w 238"/>
                  <a:gd name="T13" fmla="*/ 169 h 188"/>
                  <a:gd name="T14" fmla="*/ 18 w 238"/>
                  <a:gd name="T15" fmla="*/ 175 h 188"/>
                  <a:gd name="T16" fmla="*/ 29 w 238"/>
                  <a:gd name="T17" fmla="*/ 187 h 188"/>
                  <a:gd name="T18" fmla="*/ 41 w 238"/>
                  <a:gd name="T19" fmla="*/ 179 h 188"/>
                  <a:gd name="T20" fmla="*/ 55 w 238"/>
                  <a:gd name="T21" fmla="*/ 169 h 188"/>
                  <a:gd name="T22" fmla="*/ 65 w 238"/>
                  <a:gd name="T23" fmla="*/ 170 h 188"/>
                  <a:gd name="T24" fmla="*/ 73 w 238"/>
                  <a:gd name="T25" fmla="*/ 162 h 188"/>
                  <a:gd name="T26" fmla="*/ 80 w 238"/>
                  <a:gd name="T27" fmla="*/ 153 h 188"/>
                  <a:gd name="T28" fmla="*/ 55 w 238"/>
                  <a:gd name="T29" fmla="*/ 152 h 188"/>
                  <a:gd name="T30" fmla="*/ 57 w 238"/>
                  <a:gd name="T31" fmla="*/ 135 h 188"/>
                  <a:gd name="T32" fmla="*/ 77 w 238"/>
                  <a:gd name="T33" fmla="*/ 131 h 188"/>
                  <a:gd name="T34" fmla="*/ 97 w 238"/>
                  <a:gd name="T35" fmla="*/ 144 h 188"/>
                  <a:gd name="T36" fmla="*/ 116 w 238"/>
                  <a:gd name="T37" fmla="*/ 127 h 188"/>
                  <a:gd name="T38" fmla="*/ 138 w 238"/>
                  <a:gd name="T39" fmla="*/ 125 h 188"/>
                  <a:gd name="T40" fmla="*/ 151 w 238"/>
                  <a:gd name="T41" fmla="*/ 114 h 188"/>
                  <a:gd name="T42" fmla="*/ 181 w 238"/>
                  <a:gd name="T43" fmla="*/ 125 h 188"/>
                  <a:gd name="T44" fmla="*/ 172 w 238"/>
                  <a:gd name="T45" fmla="*/ 163 h 188"/>
                  <a:gd name="T46" fmla="*/ 187 w 238"/>
                  <a:gd name="T47" fmla="*/ 170 h 188"/>
                  <a:gd name="T48" fmla="*/ 199 w 238"/>
                  <a:gd name="T49" fmla="*/ 176 h 188"/>
                  <a:gd name="T50" fmla="*/ 215 w 238"/>
                  <a:gd name="T51" fmla="*/ 180 h 188"/>
                  <a:gd name="T52" fmla="*/ 236 w 238"/>
                  <a:gd name="T53" fmla="*/ 139 h 188"/>
                  <a:gd name="T54" fmla="*/ 233 w 238"/>
                  <a:gd name="T55" fmla="*/ 120 h 188"/>
                  <a:gd name="T56" fmla="*/ 207 w 238"/>
                  <a:gd name="T57" fmla="*/ 113 h 188"/>
                  <a:gd name="T58" fmla="*/ 199 w 238"/>
                  <a:gd name="T59" fmla="*/ 86 h 188"/>
                  <a:gd name="T60" fmla="*/ 198 w 238"/>
                  <a:gd name="T61" fmla="*/ 58 h 188"/>
                  <a:gd name="T62" fmla="*/ 197 w 238"/>
                  <a:gd name="T63" fmla="*/ 34 h 188"/>
                  <a:gd name="T64" fmla="*/ 195 w 238"/>
                  <a:gd name="T65" fmla="*/ 9 h 188"/>
                  <a:gd name="T66" fmla="*/ 179 w 238"/>
                  <a:gd name="T67" fmla="*/ 4 h 188"/>
                  <a:gd name="T68" fmla="*/ 184 w 238"/>
                  <a:gd name="T69" fmla="*/ 32 h 188"/>
                  <a:gd name="T70" fmla="*/ 163 w 238"/>
                  <a:gd name="T71" fmla="*/ 60 h 188"/>
                  <a:gd name="T72" fmla="*/ 148 w 238"/>
                  <a:gd name="T73" fmla="*/ 61 h 188"/>
                  <a:gd name="T74" fmla="*/ 140 w 238"/>
                  <a:gd name="T75" fmla="*/ 87 h 188"/>
                  <a:gd name="T76" fmla="*/ 131 w 238"/>
                  <a:gd name="T77" fmla="*/ 74 h 188"/>
                  <a:gd name="T78" fmla="*/ 117 w 238"/>
                  <a:gd name="T79" fmla="*/ 48 h 188"/>
                  <a:gd name="T80" fmla="*/ 101 w 238"/>
                  <a:gd name="T81" fmla="*/ 59 h 188"/>
                  <a:gd name="T82" fmla="*/ 68 w 238"/>
                  <a:gd name="T83" fmla="*/ 35 h 188"/>
                  <a:gd name="T84" fmla="*/ 64 w 238"/>
                  <a:gd name="T85" fmla="*/ 44 h 18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38" h="188">
                    <a:moveTo>
                      <a:pt x="70" y="52"/>
                    </a:moveTo>
                    <a:lnTo>
                      <a:pt x="65" y="62"/>
                    </a:lnTo>
                    <a:lnTo>
                      <a:pt x="65" y="72"/>
                    </a:lnTo>
                    <a:lnTo>
                      <a:pt x="59" y="76"/>
                    </a:lnTo>
                    <a:lnTo>
                      <a:pt x="52" y="78"/>
                    </a:lnTo>
                    <a:lnTo>
                      <a:pt x="48" y="83"/>
                    </a:lnTo>
                    <a:lnTo>
                      <a:pt x="43" y="89"/>
                    </a:lnTo>
                    <a:lnTo>
                      <a:pt x="40" y="89"/>
                    </a:lnTo>
                    <a:lnTo>
                      <a:pt x="37" y="94"/>
                    </a:lnTo>
                    <a:lnTo>
                      <a:pt x="36" y="101"/>
                    </a:lnTo>
                    <a:lnTo>
                      <a:pt x="32" y="102"/>
                    </a:lnTo>
                    <a:lnTo>
                      <a:pt x="29" y="104"/>
                    </a:lnTo>
                    <a:lnTo>
                      <a:pt x="26" y="111"/>
                    </a:lnTo>
                    <a:lnTo>
                      <a:pt x="26" y="118"/>
                    </a:lnTo>
                    <a:lnTo>
                      <a:pt x="22" y="122"/>
                    </a:lnTo>
                    <a:lnTo>
                      <a:pt x="19" y="128"/>
                    </a:lnTo>
                    <a:lnTo>
                      <a:pt x="20" y="141"/>
                    </a:lnTo>
                    <a:lnTo>
                      <a:pt x="5" y="155"/>
                    </a:lnTo>
                    <a:lnTo>
                      <a:pt x="0" y="161"/>
                    </a:lnTo>
                    <a:lnTo>
                      <a:pt x="5" y="162"/>
                    </a:lnTo>
                    <a:lnTo>
                      <a:pt x="2" y="169"/>
                    </a:lnTo>
                    <a:lnTo>
                      <a:pt x="6" y="169"/>
                    </a:lnTo>
                    <a:lnTo>
                      <a:pt x="10" y="173"/>
                    </a:lnTo>
                    <a:lnTo>
                      <a:pt x="18" y="175"/>
                    </a:lnTo>
                    <a:lnTo>
                      <a:pt x="21" y="182"/>
                    </a:lnTo>
                    <a:lnTo>
                      <a:pt x="25" y="183"/>
                    </a:lnTo>
                    <a:lnTo>
                      <a:pt x="29" y="187"/>
                    </a:lnTo>
                    <a:lnTo>
                      <a:pt x="33" y="182"/>
                    </a:lnTo>
                    <a:lnTo>
                      <a:pt x="38" y="182"/>
                    </a:lnTo>
                    <a:lnTo>
                      <a:pt x="41" y="179"/>
                    </a:lnTo>
                    <a:lnTo>
                      <a:pt x="45" y="173"/>
                    </a:lnTo>
                    <a:lnTo>
                      <a:pt x="51" y="173"/>
                    </a:lnTo>
                    <a:lnTo>
                      <a:pt x="55" y="169"/>
                    </a:lnTo>
                    <a:lnTo>
                      <a:pt x="60" y="167"/>
                    </a:lnTo>
                    <a:lnTo>
                      <a:pt x="62" y="173"/>
                    </a:lnTo>
                    <a:lnTo>
                      <a:pt x="65" y="170"/>
                    </a:lnTo>
                    <a:lnTo>
                      <a:pt x="66" y="162"/>
                    </a:lnTo>
                    <a:lnTo>
                      <a:pt x="68" y="157"/>
                    </a:lnTo>
                    <a:lnTo>
                      <a:pt x="73" y="162"/>
                    </a:lnTo>
                    <a:lnTo>
                      <a:pt x="77" y="164"/>
                    </a:lnTo>
                    <a:lnTo>
                      <a:pt x="83" y="162"/>
                    </a:lnTo>
                    <a:lnTo>
                      <a:pt x="80" y="153"/>
                    </a:lnTo>
                    <a:lnTo>
                      <a:pt x="75" y="148"/>
                    </a:lnTo>
                    <a:lnTo>
                      <a:pt x="69" y="146"/>
                    </a:lnTo>
                    <a:lnTo>
                      <a:pt x="55" y="152"/>
                    </a:lnTo>
                    <a:lnTo>
                      <a:pt x="42" y="143"/>
                    </a:lnTo>
                    <a:lnTo>
                      <a:pt x="50" y="139"/>
                    </a:lnTo>
                    <a:lnTo>
                      <a:pt x="57" y="135"/>
                    </a:lnTo>
                    <a:lnTo>
                      <a:pt x="66" y="140"/>
                    </a:lnTo>
                    <a:lnTo>
                      <a:pt x="72" y="134"/>
                    </a:lnTo>
                    <a:lnTo>
                      <a:pt x="77" y="131"/>
                    </a:lnTo>
                    <a:lnTo>
                      <a:pt x="83" y="134"/>
                    </a:lnTo>
                    <a:lnTo>
                      <a:pt x="86" y="145"/>
                    </a:lnTo>
                    <a:lnTo>
                      <a:pt x="97" y="144"/>
                    </a:lnTo>
                    <a:lnTo>
                      <a:pt x="104" y="148"/>
                    </a:lnTo>
                    <a:lnTo>
                      <a:pt x="113" y="146"/>
                    </a:lnTo>
                    <a:lnTo>
                      <a:pt x="116" y="127"/>
                    </a:lnTo>
                    <a:lnTo>
                      <a:pt x="123" y="125"/>
                    </a:lnTo>
                    <a:lnTo>
                      <a:pt x="127" y="119"/>
                    </a:lnTo>
                    <a:lnTo>
                      <a:pt x="138" y="125"/>
                    </a:lnTo>
                    <a:lnTo>
                      <a:pt x="144" y="121"/>
                    </a:lnTo>
                    <a:lnTo>
                      <a:pt x="148" y="112"/>
                    </a:lnTo>
                    <a:lnTo>
                      <a:pt x="151" y="114"/>
                    </a:lnTo>
                    <a:lnTo>
                      <a:pt x="155" y="119"/>
                    </a:lnTo>
                    <a:lnTo>
                      <a:pt x="166" y="126"/>
                    </a:lnTo>
                    <a:lnTo>
                      <a:pt x="181" y="125"/>
                    </a:lnTo>
                    <a:lnTo>
                      <a:pt x="181" y="135"/>
                    </a:lnTo>
                    <a:lnTo>
                      <a:pt x="188" y="135"/>
                    </a:lnTo>
                    <a:lnTo>
                      <a:pt x="172" y="163"/>
                    </a:lnTo>
                    <a:lnTo>
                      <a:pt x="179" y="170"/>
                    </a:lnTo>
                    <a:lnTo>
                      <a:pt x="183" y="162"/>
                    </a:lnTo>
                    <a:lnTo>
                      <a:pt x="187" y="170"/>
                    </a:lnTo>
                    <a:lnTo>
                      <a:pt x="188" y="167"/>
                    </a:lnTo>
                    <a:lnTo>
                      <a:pt x="192" y="173"/>
                    </a:lnTo>
                    <a:lnTo>
                      <a:pt x="199" y="176"/>
                    </a:lnTo>
                    <a:lnTo>
                      <a:pt x="203" y="173"/>
                    </a:lnTo>
                    <a:lnTo>
                      <a:pt x="209" y="178"/>
                    </a:lnTo>
                    <a:lnTo>
                      <a:pt x="215" y="180"/>
                    </a:lnTo>
                    <a:lnTo>
                      <a:pt x="222" y="175"/>
                    </a:lnTo>
                    <a:lnTo>
                      <a:pt x="234" y="148"/>
                    </a:lnTo>
                    <a:lnTo>
                      <a:pt x="236" y="139"/>
                    </a:lnTo>
                    <a:lnTo>
                      <a:pt x="236" y="131"/>
                    </a:lnTo>
                    <a:lnTo>
                      <a:pt x="237" y="122"/>
                    </a:lnTo>
                    <a:lnTo>
                      <a:pt x="233" y="120"/>
                    </a:lnTo>
                    <a:lnTo>
                      <a:pt x="228" y="124"/>
                    </a:lnTo>
                    <a:lnTo>
                      <a:pt x="209" y="121"/>
                    </a:lnTo>
                    <a:lnTo>
                      <a:pt x="207" y="113"/>
                    </a:lnTo>
                    <a:lnTo>
                      <a:pt x="211" y="107"/>
                    </a:lnTo>
                    <a:lnTo>
                      <a:pt x="208" y="102"/>
                    </a:lnTo>
                    <a:lnTo>
                      <a:pt x="199" y="86"/>
                    </a:lnTo>
                    <a:lnTo>
                      <a:pt x="203" y="81"/>
                    </a:lnTo>
                    <a:lnTo>
                      <a:pt x="201" y="77"/>
                    </a:lnTo>
                    <a:lnTo>
                      <a:pt x="198" y="58"/>
                    </a:lnTo>
                    <a:lnTo>
                      <a:pt x="202" y="48"/>
                    </a:lnTo>
                    <a:lnTo>
                      <a:pt x="202" y="39"/>
                    </a:lnTo>
                    <a:lnTo>
                      <a:pt x="197" y="34"/>
                    </a:lnTo>
                    <a:lnTo>
                      <a:pt x="196" y="18"/>
                    </a:lnTo>
                    <a:lnTo>
                      <a:pt x="192" y="15"/>
                    </a:lnTo>
                    <a:lnTo>
                      <a:pt x="195" y="9"/>
                    </a:lnTo>
                    <a:lnTo>
                      <a:pt x="189" y="7"/>
                    </a:lnTo>
                    <a:lnTo>
                      <a:pt x="182" y="0"/>
                    </a:lnTo>
                    <a:lnTo>
                      <a:pt x="179" y="4"/>
                    </a:lnTo>
                    <a:lnTo>
                      <a:pt x="172" y="0"/>
                    </a:lnTo>
                    <a:lnTo>
                      <a:pt x="165" y="5"/>
                    </a:lnTo>
                    <a:lnTo>
                      <a:pt x="184" y="32"/>
                    </a:lnTo>
                    <a:lnTo>
                      <a:pt x="177" y="49"/>
                    </a:lnTo>
                    <a:lnTo>
                      <a:pt x="169" y="59"/>
                    </a:lnTo>
                    <a:lnTo>
                      <a:pt x="163" y="60"/>
                    </a:lnTo>
                    <a:lnTo>
                      <a:pt x="157" y="63"/>
                    </a:lnTo>
                    <a:lnTo>
                      <a:pt x="152" y="61"/>
                    </a:lnTo>
                    <a:lnTo>
                      <a:pt x="148" y="61"/>
                    </a:lnTo>
                    <a:lnTo>
                      <a:pt x="146" y="71"/>
                    </a:lnTo>
                    <a:lnTo>
                      <a:pt x="145" y="78"/>
                    </a:lnTo>
                    <a:lnTo>
                      <a:pt x="140" y="87"/>
                    </a:lnTo>
                    <a:lnTo>
                      <a:pt x="133" y="88"/>
                    </a:lnTo>
                    <a:lnTo>
                      <a:pt x="132" y="82"/>
                    </a:lnTo>
                    <a:lnTo>
                      <a:pt x="131" y="74"/>
                    </a:lnTo>
                    <a:lnTo>
                      <a:pt x="124" y="59"/>
                    </a:lnTo>
                    <a:lnTo>
                      <a:pt x="123" y="50"/>
                    </a:lnTo>
                    <a:lnTo>
                      <a:pt x="117" y="48"/>
                    </a:lnTo>
                    <a:lnTo>
                      <a:pt x="115" y="42"/>
                    </a:lnTo>
                    <a:lnTo>
                      <a:pt x="108" y="46"/>
                    </a:lnTo>
                    <a:lnTo>
                      <a:pt x="101" y="59"/>
                    </a:lnTo>
                    <a:lnTo>
                      <a:pt x="94" y="59"/>
                    </a:lnTo>
                    <a:lnTo>
                      <a:pt x="86" y="65"/>
                    </a:lnTo>
                    <a:lnTo>
                      <a:pt x="68" y="35"/>
                    </a:lnTo>
                    <a:lnTo>
                      <a:pt x="63" y="37"/>
                    </a:lnTo>
                    <a:lnTo>
                      <a:pt x="60" y="43"/>
                    </a:lnTo>
                    <a:lnTo>
                      <a:pt x="64" y="44"/>
                    </a:lnTo>
                    <a:lnTo>
                      <a:pt x="65" y="52"/>
                    </a:lnTo>
                    <a:lnTo>
                      <a:pt x="70" y="52"/>
                    </a:lnTo>
                  </a:path>
                </a:pathLst>
              </a:custGeom>
              <a:solidFill>
                <a:srgbClr val="5FD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85" name="Freeform 225"/>
              <p:cNvSpPr>
                <a:spLocks/>
              </p:cNvSpPr>
              <p:nvPr/>
            </p:nvSpPr>
            <p:spPr bwMode="auto">
              <a:xfrm>
                <a:off x="4884" y="2763"/>
                <a:ext cx="210" cy="319"/>
              </a:xfrm>
              <a:custGeom>
                <a:avLst/>
                <a:gdLst>
                  <a:gd name="T0" fmla="*/ 86 w 210"/>
                  <a:gd name="T1" fmla="*/ 259 h 319"/>
                  <a:gd name="T2" fmla="*/ 81 w 210"/>
                  <a:gd name="T3" fmla="*/ 177 h 319"/>
                  <a:gd name="T4" fmla="*/ 31 w 210"/>
                  <a:gd name="T5" fmla="*/ 162 h 319"/>
                  <a:gd name="T6" fmla="*/ 22 w 210"/>
                  <a:gd name="T7" fmla="*/ 143 h 319"/>
                  <a:gd name="T8" fmla="*/ 31 w 210"/>
                  <a:gd name="T9" fmla="*/ 156 h 319"/>
                  <a:gd name="T10" fmla="*/ 39 w 210"/>
                  <a:gd name="T11" fmla="*/ 134 h 319"/>
                  <a:gd name="T12" fmla="*/ 82 w 210"/>
                  <a:gd name="T13" fmla="*/ 161 h 319"/>
                  <a:gd name="T14" fmla="*/ 48 w 210"/>
                  <a:gd name="T15" fmla="*/ 137 h 319"/>
                  <a:gd name="T16" fmla="*/ 47 w 210"/>
                  <a:gd name="T17" fmla="*/ 135 h 319"/>
                  <a:gd name="T18" fmla="*/ 61 w 210"/>
                  <a:gd name="T19" fmla="*/ 135 h 319"/>
                  <a:gd name="T20" fmla="*/ 37 w 210"/>
                  <a:gd name="T21" fmla="*/ 94 h 319"/>
                  <a:gd name="T22" fmla="*/ 52 w 210"/>
                  <a:gd name="T23" fmla="*/ 101 h 319"/>
                  <a:gd name="T24" fmla="*/ 59 w 210"/>
                  <a:gd name="T25" fmla="*/ 84 h 319"/>
                  <a:gd name="T26" fmla="*/ 72 w 210"/>
                  <a:gd name="T27" fmla="*/ 24 h 319"/>
                  <a:gd name="T28" fmla="*/ 70 w 210"/>
                  <a:gd name="T29" fmla="*/ 135 h 319"/>
                  <a:gd name="T30" fmla="*/ 75 w 210"/>
                  <a:gd name="T31" fmla="*/ 120 h 319"/>
                  <a:gd name="T32" fmla="*/ 73 w 210"/>
                  <a:gd name="T33" fmla="*/ 72 h 319"/>
                  <a:gd name="T34" fmla="*/ 87 w 210"/>
                  <a:gd name="T35" fmla="*/ 20 h 319"/>
                  <a:gd name="T36" fmla="*/ 80 w 210"/>
                  <a:gd name="T37" fmla="*/ 119 h 319"/>
                  <a:gd name="T38" fmla="*/ 88 w 210"/>
                  <a:gd name="T39" fmla="*/ 108 h 319"/>
                  <a:gd name="T40" fmla="*/ 87 w 210"/>
                  <a:gd name="T41" fmla="*/ 95 h 319"/>
                  <a:gd name="T42" fmla="*/ 94 w 210"/>
                  <a:gd name="T43" fmla="*/ 24 h 319"/>
                  <a:gd name="T44" fmla="*/ 96 w 210"/>
                  <a:gd name="T45" fmla="*/ 50 h 319"/>
                  <a:gd name="T46" fmla="*/ 102 w 210"/>
                  <a:gd name="T47" fmla="*/ 25 h 319"/>
                  <a:gd name="T48" fmla="*/ 94 w 210"/>
                  <a:gd name="T49" fmla="*/ 140 h 319"/>
                  <a:gd name="T50" fmla="*/ 105 w 210"/>
                  <a:gd name="T51" fmla="*/ 87 h 319"/>
                  <a:gd name="T52" fmla="*/ 113 w 210"/>
                  <a:gd name="T53" fmla="*/ 42 h 319"/>
                  <a:gd name="T54" fmla="*/ 118 w 210"/>
                  <a:gd name="T55" fmla="*/ 69 h 319"/>
                  <a:gd name="T56" fmla="*/ 108 w 210"/>
                  <a:gd name="T57" fmla="*/ 131 h 319"/>
                  <a:gd name="T58" fmla="*/ 122 w 210"/>
                  <a:gd name="T59" fmla="*/ 93 h 319"/>
                  <a:gd name="T60" fmla="*/ 143 w 210"/>
                  <a:gd name="T61" fmla="*/ 58 h 319"/>
                  <a:gd name="T62" fmla="*/ 167 w 210"/>
                  <a:gd name="T63" fmla="*/ 55 h 319"/>
                  <a:gd name="T64" fmla="*/ 135 w 210"/>
                  <a:gd name="T65" fmla="*/ 87 h 319"/>
                  <a:gd name="T66" fmla="*/ 163 w 210"/>
                  <a:gd name="T67" fmla="*/ 78 h 319"/>
                  <a:gd name="T68" fmla="*/ 160 w 210"/>
                  <a:gd name="T69" fmla="*/ 83 h 319"/>
                  <a:gd name="T70" fmla="*/ 126 w 210"/>
                  <a:gd name="T71" fmla="*/ 110 h 319"/>
                  <a:gd name="T72" fmla="*/ 116 w 210"/>
                  <a:gd name="T73" fmla="*/ 149 h 319"/>
                  <a:gd name="T74" fmla="*/ 127 w 210"/>
                  <a:gd name="T75" fmla="*/ 119 h 319"/>
                  <a:gd name="T76" fmla="*/ 136 w 210"/>
                  <a:gd name="T77" fmla="*/ 140 h 319"/>
                  <a:gd name="T78" fmla="*/ 166 w 210"/>
                  <a:gd name="T79" fmla="*/ 122 h 319"/>
                  <a:gd name="T80" fmla="*/ 176 w 210"/>
                  <a:gd name="T81" fmla="*/ 117 h 319"/>
                  <a:gd name="T82" fmla="*/ 177 w 210"/>
                  <a:gd name="T83" fmla="*/ 122 h 319"/>
                  <a:gd name="T84" fmla="*/ 170 w 210"/>
                  <a:gd name="T85" fmla="*/ 130 h 319"/>
                  <a:gd name="T86" fmla="*/ 131 w 210"/>
                  <a:gd name="T87" fmla="*/ 148 h 319"/>
                  <a:gd name="T88" fmla="*/ 153 w 210"/>
                  <a:gd name="T89" fmla="*/ 164 h 319"/>
                  <a:gd name="T90" fmla="*/ 193 w 210"/>
                  <a:gd name="T91" fmla="*/ 134 h 319"/>
                  <a:gd name="T92" fmla="*/ 199 w 210"/>
                  <a:gd name="T93" fmla="*/ 148 h 319"/>
                  <a:gd name="T94" fmla="*/ 189 w 210"/>
                  <a:gd name="T95" fmla="*/ 158 h 319"/>
                  <a:gd name="T96" fmla="*/ 191 w 210"/>
                  <a:gd name="T97" fmla="*/ 161 h 319"/>
                  <a:gd name="T98" fmla="*/ 192 w 210"/>
                  <a:gd name="T99" fmla="*/ 169 h 319"/>
                  <a:gd name="T100" fmla="*/ 149 w 210"/>
                  <a:gd name="T101" fmla="*/ 178 h 319"/>
                  <a:gd name="T102" fmla="*/ 140 w 210"/>
                  <a:gd name="T103" fmla="*/ 208 h 319"/>
                  <a:gd name="T104" fmla="*/ 140 w 210"/>
                  <a:gd name="T105" fmla="*/ 177 h 319"/>
                  <a:gd name="T106" fmla="*/ 114 w 210"/>
                  <a:gd name="T107" fmla="*/ 195 h 319"/>
                  <a:gd name="T108" fmla="*/ 115 w 210"/>
                  <a:gd name="T109" fmla="*/ 279 h 319"/>
                  <a:gd name="T110" fmla="*/ 118 w 210"/>
                  <a:gd name="T111" fmla="*/ 311 h 319"/>
                  <a:gd name="T112" fmla="*/ 91 w 210"/>
                  <a:gd name="T113" fmla="*/ 316 h 319"/>
                  <a:gd name="T114" fmla="*/ 68 w 210"/>
                  <a:gd name="T115" fmla="*/ 315 h 31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10" h="319">
                    <a:moveTo>
                      <a:pt x="68" y="315"/>
                    </a:moveTo>
                    <a:lnTo>
                      <a:pt x="77" y="306"/>
                    </a:lnTo>
                    <a:lnTo>
                      <a:pt x="81" y="298"/>
                    </a:lnTo>
                    <a:lnTo>
                      <a:pt x="83" y="290"/>
                    </a:lnTo>
                    <a:lnTo>
                      <a:pt x="84" y="280"/>
                    </a:lnTo>
                    <a:lnTo>
                      <a:pt x="86" y="270"/>
                    </a:lnTo>
                    <a:lnTo>
                      <a:pt x="86" y="259"/>
                    </a:lnTo>
                    <a:lnTo>
                      <a:pt x="87" y="247"/>
                    </a:lnTo>
                    <a:lnTo>
                      <a:pt x="88" y="226"/>
                    </a:lnTo>
                    <a:lnTo>
                      <a:pt x="88" y="208"/>
                    </a:lnTo>
                    <a:lnTo>
                      <a:pt x="88" y="195"/>
                    </a:lnTo>
                    <a:lnTo>
                      <a:pt x="88" y="187"/>
                    </a:lnTo>
                    <a:lnTo>
                      <a:pt x="84" y="179"/>
                    </a:lnTo>
                    <a:lnTo>
                      <a:pt x="81" y="177"/>
                    </a:lnTo>
                    <a:lnTo>
                      <a:pt x="76" y="173"/>
                    </a:lnTo>
                    <a:lnTo>
                      <a:pt x="69" y="173"/>
                    </a:lnTo>
                    <a:lnTo>
                      <a:pt x="59" y="170"/>
                    </a:lnTo>
                    <a:lnTo>
                      <a:pt x="58" y="170"/>
                    </a:lnTo>
                    <a:lnTo>
                      <a:pt x="51" y="166"/>
                    </a:lnTo>
                    <a:lnTo>
                      <a:pt x="40" y="164"/>
                    </a:lnTo>
                    <a:lnTo>
                      <a:pt x="31" y="162"/>
                    </a:lnTo>
                    <a:lnTo>
                      <a:pt x="22" y="157"/>
                    </a:lnTo>
                    <a:lnTo>
                      <a:pt x="12" y="157"/>
                    </a:lnTo>
                    <a:lnTo>
                      <a:pt x="0" y="159"/>
                    </a:lnTo>
                    <a:lnTo>
                      <a:pt x="17" y="156"/>
                    </a:lnTo>
                    <a:lnTo>
                      <a:pt x="20" y="154"/>
                    </a:lnTo>
                    <a:lnTo>
                      <a:pt x="21" y="150"/>
                    </a:lnTo>
                    <a:lnTo>
                      <a:pt x="22" y="143"/>
                    </a:lnTo>
                    <a:lnTo>
                      <a:pt x="20" y="127"/>
                    </a:lnTo>
                    <a:lnTo>
                      <a:pt x="19" y="115"/>
                    </a:lnTo>
                    <a:lnTo>
                      <a:pt x="23" y="142"/>
                    </a:lnTo>
                    <a:lnTo>
                      <a:pt x="24" y="149"/>
                    </a:lnTo>
                    <a:lnTo>
                      <a:pt x="26" y="152"/>
                    </a:lnTo>
                    <a:lnTo>
                      <a:pt x="29" y="154"/>
                    </a:lnTo>
                    <a:lnTo>
                      <a:pt x="31" y="156"/>
                    </a:lnTo>
                    <a:lnTo>
                      <a:pt x="41" y="158"/>
                    </a:lnTo>
                    <a:lnTo>
                      <a:pt x="48" y="158"/>
                    </a:lnTo>
                    <a:lnTo>
                      <a:pt x="44" y="152"/>
                    </a:lnTo>
                    <a:lnTo>
                      <a:pt x="40" y="142"/>
                    </a:lnTo>
                    <a:lnTo>
                      <a:pt x="37" y="131"/>
                    </a:lnTo>
                    <a:lnTo>
                      <a:pt x="31" y="112"/>
                    </a:lnTo>
                    <a:lnTo>
                      <a:pt x="39" y="134"/>
                    </a:lnTo>
                    <a:lnTo>
                      <a:pt x="44" y="143"/>
                    </a:lnTo>
                    <a:lnTo>
                      <a:pt x="48" y="149"/>
                    </a:lnTo>
                    <a:lnTo>
                      <a:pt x="52" y="155"/>
                    </a:lnTo>
                    <a:lnTo>
                      <a:pt x="60" y="161"/>
                    </a:lnTo>
                    <a:lnTo>
                      <a:pt x="67" y="162"/>
                    </a:lnTo>
                    <a:lnTo>
                      <a:pt x="74" y="163"/>
                    </a:lnTo>
                    <a:lnTo>
                      <a:pt x="82" y="161"/>
                    </a:lnTo>
                    <a:lnTo>
                      <a:pt x="75" y="158"/>
                    </a:lnTo>
                    <a:lnTo>
                      <a:pt x="72" y="156"/>
                    </a:lnTo>
                    <a:lnTo>
                      <a:pt x="69" y="152"/>
                    </a:lnTo>
                    <a:lnTo>
                      <a:pt x="66" y="147"/>
                    </a:lnTo>
                    <a:lnTo>
                      <a:pt x="58" y="143"/>
                    </a:lnTo>
                    <a:lnTo>
                      <a:pt x="52" y="140"/>
                    </a:lnTo>
                    <a:lnTo>
                      <a:pt x="48" y="137"/>
                    </a:lnTo>
                    <a:lnTo>
                      <a:pt x="46" y="135"/>
                    </a:lnTo>
                    <a:lnTo>
                      <a:pt x="44" y="133"/>
                    </a:lnTo>
                    <a:lnTo>
                      <a:pt x="42" y="131"/>
                    </a:lnTo>
                    <a:lnTo>
                      <a:pt x="41" y="130"/>
                    </a:lnTo>
                    <a:lnTo>
                      <a:pt x="43" y="132"/>
                    </a:lnTo>
                    <a:lnTo>
                      <a:pt x="45" y="133"/>
                    </a:lnTo>
                    <a:lnTo>
                      <a:pt x="47" y="135"/>
                    </a:lnTo>
                    <a:lnTo>
                      <a:pt x="50" y="136"/>
                    </a:lnTo>
                    <a:lnTo>
                      <a:pt x="53" y="138"/>
                    </a:lnTo>
                    <a:lnTo>
                      <a:pt x="57" y="139"/>
                    </a:lnTo>
                    <a:lnTo>
                      <a:pt x="60" y="140"/>
                    </a:lnTo>
                    <a:lnTo>
                      <a:pt x="62" y="140"/>
                    </a:lnTo>
                    <a:lnTo>
                      <a:pt x="63" y="141"/>
                    </a:lnTo>
                    <a:lnTo>
                      <a:pt x="61" y="135"/>
                    </a:lnTo>
                    <a:lnTo>
                      <a:pt x="59" y="131"/>
                    </a:lnTo>
                    <a:lnTo>
                      <a:pt x="56" y="123"/>
                    </a:lnTo>
                    <a:lnTo>
                      <a:pt x="54" y="117"/>
                    </a:lnTo>
                    <a:lnTo>
                      <a:pt x="52" y="110"/>
                    </a:lnTo>
                    <a:lnTo>
                      <a:pt x="50" y="106"/>
                    </a:lnTo>
                    <a:lnTo>
                      <a:pt x="43" y="98"/>
                    </a:lnTo>
                    <a:lnTo>
                      <a:pt x="37" y="94"/>
                    </a:lnTo>
                    <a:lnTo>
                      <a:pt x="48" y="100"/>
                    </a:lnTo>
                    <a:lnTo>
                      <a:pt x="45" y="84"/>
                    </a:lnTo>
                    <a:lnTo>
                      <a:pt x="41" y="68"/>
                    </a:lnTo>
                    <a:lnTo>
                      <a:pt x="46" y="85"/>
                    </a:lnTo>
                    <a:lnTo>
                      <a:pt x="48" y="90"/>
                    </a:lnTo>
                    <a:lnTo>
                      <a:pt x="49" y="94"/>
                    </a:lnTo>
                    <a:lnTo>
                      <a:pt x="52" y="101"/>
                    </a:lnTo>
                    <a:lnTo>
                      <a:pt x="56" y="110"/>
                    </a:lnTo>
                    <a:lnTo>
                      <a:pt x="59" y="119"/>
                    </a:lnTo>
                    <a:lnTo>
                      <a:pt x="61" y="124"/>
                    </a:lnTo>
                    <a:lnTo>
                      <a:pt x="66" y="135"/>
                    </a:lnTo>
                    <a:lnTo>
                      <a:pt x="64" y="105"/>
                    </a:lnTo>
                    <a:lnTo>
                      <a:pt x="62" y="93"/>
                    </a:lnTo>
                    <a:lnTo>
                      <a:pt x="59" y="84"/>
                    </a:lnTo>
                    <a:lnTo>
                      <a:pt x="55" y="73"/>
                    </a:lnTo>
                    <a:lnTo>
                      <a:pt x="60" y="82"/>
                    </a:lnTo>
                    <a:lnTo>
                      <a:pt x="58" y="40"/>
                    </a:lnTo>
                    <a:lnTo>
                      <a:pt x="59" y="27"/>
                    </a:lnTo>
                    <a:lnTo>
                      <a:pt x="59" y="45"/>
                    </a:lnTo>
                    <a:lnTo>
                      <a:pt x="63" y="36"/>
                    </a:lnTo>
                    <a:lnTo>
                      <a:pt x="72" y="24"/>
                    </a:lnTo>
                    <a:lnTo>
                      <a:pt x="63" y="37"/>
                    </a:lnTo>
                    <a:lnTo>
                      <a:pt x="60" y="48"/>
                    </a:lnTo>
                    <a:lnTo>
                      <a:pt x="62" y="73"/>
                    </a:lnTo>
                    <a:lnTo>
                      <a:pt x="63" y="87"/>
                    </a:lnTo>
                    <a:lnTo>
                      <a:pt x="66" y="101"/>
                    </a:lnTo>
                    <a:lnTo>
                      <a:pt x="69" y="123"/>
                    </a:lnTo>
                    <a:lnTo>
                      <a:pt x="70" y="135"/>
                    </a:lnTo>
                    <a:lnTo>
                      <a:pt x="71" y="141"/>
                    </a:lnTo>
                    <a:lnTo>
                      <a:pt x="74" y="145"/>
                    </a:lnTo>
                    <a:lnTo>
                      <a:pt x="77" y="147"/>
                    </a:lnTo>
                    <a:lnTo>
                      <a:pt x="80" y="148"/>
                    </a:lnTo>
                    <a:lnTo>
                      <a:pt x="83" y="147"/>
                    </a:lnTo>
                    <a:lnTo>
                      <a:pt x="78" y="129"/>
                    </a:lnTo>
                    <a:lnTo>
                      <a:pt x="75" y="120"/>
                    </a:lnTo>
                    <a:lnTo>
                      <a:pt x="74" y="113"/>
                    </a:lnTo>
                    <a:lnTo>
                      <a:pt x="73" y="107"/>
                    </a:lnTo>
                    <a:lnTo>
                      <a:pt x="73" y="100"/>
                    </a:lnTo>
                    <a:lnTo>
                      <a:pt x="70" y="89"/>
                    </a:lnTo>
                    <a:lnTo>
                      <a:pt x="75" y="100"/>
                    </a:lnTo>
                    <a:lnTo>
                      <a:pt x="75" y="96"/>
                    </a:lnTo>
                    <a:lnTo>
                      <a:pt x="73" y="72"/>
                    </a:lnTo>
                    <a:lnTo>
                      <a:pt x="72" y="65"/>
                    </a:lnTo>
                    <a:lnTo>
                      <a:pt x="73" y="58"/>
                    </a:lnTo>
                    <a:lnTo>
                      <a:pt x="74" y="49"/>
                    </a:lnTo>
                    <a:lnTo>
                      <a:pt x="77" y="34"/>
                    </a:lnTo>
                    <a:lnTo>
                      <a:pt x="81" y="19"/>
                    </a:lnTo>
                    <a:lnTo>
                      <a:pt x="75" y="51"/>
                    </a:lnTo>
                    <a:lnTo>
                      <a:pt x="87" y="20"/>
                    </a:lnTo>
                    <a:lnTo>
                      <a:pt x="78" y="47"/>
                    </a:lnTo>
                    <a:lnTo>
                      <a:pt x="76" y="58"/>
                    </a:lnTo>
                    <a:lnTo>
                      <a:pt x="75" y="66"/>
                    </a:lnTo>
                    <a:lnTo>
                      <a:pt x="78" y="88"/>
                    </a:lnTo>
                    <a:lnTo>
                      <a:pt x="78" y="102"/>
                    </a:lnTo>
                    <a:lnTo>
                      <a:pt x="78" y="110"/>
                    </a:lnTo>
                    <a:lnTo>
                      <a:pt x="80" y="119"/>
                    </a:lnTo>
                    <a:lnTo>
                      <a:pt x="82" y="126"/>
                    </a:lnTo>
                    <a:lnTo>
                      <a:pt x="85" y="134"/>
                    </a:lnTo>
                    <a:lnTo>
                      <a:pt x="86" y="140"/>
                    </a:lnTo>
                    <a:lnTo>
                      <a:pt x="89" y="149"/>
                    </a:lnTo>
                    <a:lnTo>
                      <a:pt x="89" y="144"/>
                    </a:lnTo>
                    <a:lnTo>
                      <a:pt x="88" y="138"/>
                    </a:lnTo>
                    <a:lnTo>
                      <a:pt x="88" y="108"/>
                    </a:lnTo>
                    <a:lnTo>
                      <a:pt x="87" y="104"/>
                    </a:lnTo>
                    <a:lnTo>
                      <a:pt x="86" y="100"/>
                    </a:lnTo>
                    <a:lnTo>
                      <a:pt x="85" y="94"/>
                    </a:lnTo>
                    <a:lnTo>
                      <a:pt x="83" y="84"/>
                    </a:lnTo>
                    <a:lnTo>
                      <a:pt x="81" y="73"/>
                    </a:lnTo>
                    <a:lnTo>
                      <a:pt x="85" y="88"/>
                    </a:lnTo>
                    <a:lnTo>
                      <a:pt x="87" y="95"/>
                    </a:lnTo>
                    <a:lnTo>
                      <a:pt x="89" y="99"/>
                    </a:lnTo>
                    <a:lnTo>
                      <a:pt x="89" y="69"/>
                    </a:lnTo>
                    <a:lnTo>
                      <a:pt x="88" y="50"/>
                    </a:lnTo>
                    <a:lnTo>
                      <a:pt x="87" y="32"/>
                    </a:lnTo>
                    <a:lnTo>
                      <a:pt x="89" y="44"/>
                    </a:lnTo>
                    <a:lnTo>
                      <a:pt x="92" y="32"/>
                    </a:lnTo>
                    <a:lnTo>
                      <a:pt x="94" y="24"/>
                    </a:lnTo>
                    <a:lnTo>
                      <a:pt x="100" y="3"/>
                    </a:lnTo>
                    <a:lnTo>
                      <a:pt x="96" y="19"/>
                    </a:lnTo>
                    <a:lnTo>
                      <a:pt x="94" y="30"/>
                    </a:lnTo>
                    <a:lnTo>
                      <a:pt x="92" y="38"/>
                    </a:lnTo>
                    <a:lnTo>
                      <a:pt x="91" y="46"/>
                    </a:lnTo>
                    <a:lnTo>
                      <a:pt x="91" y="62"/>
                    </a:lnTo>
                    <a:lnTo>
                      <a:pt x="96" y="50"/>
                    </a:lnTo>
                    <a:lnTo>
                      <a:pt x="97" y="42"/>
                    </a:lnTo>
                    <a:lnTo>
                      <a:pt x="99" y="33"/>
                    </a:lnTo>
                    <a:lnTo>
                      <a:pt x="101" y="24"/>
                    </a:lnTo>
                    <a:lnTo>
                      <a:pt x="102" y="15"/>
                    </a:lnTo>
                    <a:lnTo>
                      <a:pt x="104" y="0"/>
                    </a:lnTo>
                    <a:lnTo>
                      <a:pt x="102" y="18"/>
                    </a:lnTo>
                    <a:lnTo>
                      <a:pt x="102" y="25"/>
                    </a:lnTo>
                    <a:lnTo>
                      <a:pt x="100" y="35"/>
                    </a:lnTo>
                    <a:lnTo>
                      <a:pt x="98" y="46"/>
                    </a:lnTo>
                    <a:lnTo>
                      <a:pt x="96" y="55"/>
                    </a:lnTo>
                    <a:lnTo>
                      <a:pt x="94" y="64"/>
                    </a:lnTo>
                    <a:lnTo>
                      <a:pt x="93" y="84"/>
                    </a:lnTo>
                    <a:lnTo>
                      <a:pt x="94" y="108"/>
                    </a:lnTo>
                    <a:lnTo>
                      <a:pt x="94" y="140"/>
                    </a:lnTo>
                    <a:lnTo>
                      <a:pt x="96" y="155"/>
                    </a:lnTo>
                    <a:lnTo>
                      <a:pt x="98" y="139"/>
                    </a:lnTo>
                    <a:lnTo>
                      <a:pt x="98" y="129"/>
                    </a:lnTo>
                    <a:lnTo>
                      <a:pt x="99" y="120"/>
                    </a:lnTo>
                    <a:lnTo>
                      <a:pt x="101" y="107"/>
                    </a:lnTo>
                    <a:lnTo>
                      <a:pt x="102" y="98"/>
                    </a:lnTo>
                    <a:lnTo>
                      <a:pt x="105" y="87"/>
                    </a:lnTo>
                    <a:lnTo>
                      <a:pt x="100" y="64"/>
                    </a:lnTo>
                    <a:lnTo>
                      <a:pt x="103" y="71"/>
                    </a:lnTo>
                    <a:lnTo>
                      <a:pt x="105" y="77"/>
                    </a:lnTo>
                    <a:lnTo>
                      <a:pt x="106" y="82"/>
                    </a:lnTo>
                    <a:lnTo>
                      <a:pt x="112" y="68"/>
                    </a:lnTo>
                    <a:lnTo>
                      <a:pt x="114" y="61"/>
                    </a:lnTo>
                    <a:lnTo>
                      <a:pt x="113" y="42"/>
                    </a:lnTo>
                    <a:lnTo>
                      <a:pt x="116" y="60"/>
                    </a:lnTo>
                    <a:lnTo>
                      <a:pt x="131" y="22"/>
                    </a:lnTo>
                    <a:lnTo>
                      <a:pt x="135" y="9"/>
                    </a:lnTo>
                    <a:lnTo>
                      <a:pt x="130" y="31"/>
                    </a:lnTo>
                    <a:lnTo>
                      <a:pt x="118" y="65"/>
                    </a:lnTo>
                    <a:lnTo>
                      <a:pt x="146" y="36"/>
                    </a:lnTo>
                    <a:lnTo>
                      <a:pt x="118" y="69"/>
                    </a:lnTo>
                    <a:lnTo>
                      <a:pt x="113" y="83"/>
                    </a:lnTo>
                    <a:lnTo>
                      <a:pt x="109" y="95"/>
                    </a:lnTo>
                    <a:lnTo>
                      <a:pt x="107" y="110"/>
                    </a:lnTo>
                    <a:lnTo>
                      <a:pt x="105" y="133"/>
                    </a:lnTo>
                    <a:lnTo>
                      <a:pt x="103" y="154"/>
                    </a:lnTo>
                    <a:lnTo>
                      <a:pt x="106" y="138"/>
                    </a:lnTo>
                    <a:lnTo>
                      <a:pt x="108" y="131"/>
                    </a:lnTo>
                    <a:lnTo>
                      <a:pt x="111" y="124"/>
                    </a:lnTo>
                    <a:lnTo>
                      <a:pt x="116" y="116"/>
                    </a:lnTo>
                    <a:lnTo>
                      <a:pt x="118" y="111"/>
                    </a:lnTo>
                    <a:lnTo>
                      <a:pt x="121" y="105"/>
                    </a:lnTo>
                    <a:lnTo>
                      <a:pt x="121" y="99"/>
                    </a:lnTo>
                    <a:lnTo>
                      <a:pt x="121" y="79"/>
                    </a:lnTo>
                    <a:lnTo>
                      <a:pt x="122" y="93"/>
                    </a:lnTo>
                    <a:lnTo>
                      <a:pt x="123" y="98"/>
                    </a:lnTo>
                    <a:lnTo>
                      <a:pt x="124" y="100"/>
                    </a:lnTo>
                    <a:lnTo>
                      <a:pt x="128" y="90"/>
                    </a:lnTo>
                    <a:lnTo>
                      <a:pt x="132" y="82"/>
                    </a:lnTo>
                    <a:lnTo>
                      <a:pt x="134" y="75"/>
                    </a:lnTo>
                    <a:lnTo>
                      <a:pt x="138" y="67"/>
                    </a:lnTo>
                    <a:lnTo>
                      <a:pt x="143" y="58"/>
                    </a:lnTo>
                    <a:lnTo>
                      <a:pt x="149" y="50"/>
                    </a:lnTo>
                    <a:lnTo>
                      <a:pt x="149" y="23"/>
                    </a:lnTo>
                    <a:lnTo>
                      <a:pt x="151" y="48"/>
                    </a:lnTo>
                    <a:lnTo>
                      <a:pt x="161" y="40"/>
                    </a:lnTo>
                    <a:lnTo>
                      <a:pt x="172" y="32"/>
                    </a:lnTo>
                    <a:lnTo>
                      <a:pt x="158" y="46"/>
                    </a:lnTo>
                    <a:lnTo>
                      <a:pt x="167" y="55"/>
                    </a:lnTo>
                    <a:lnTo>
                      <a:pt x="156" y="47"/>
                    </a:lnTo>
                    <a:lnTo>
                      <a:pt x="152" y="52"/>
                    </a:lnTo>
                    <a:lnTo>
                      <a:pt x="147" y="59"/>
                    </a:lnTo>
                    <a:lnTo>
                      <a:pt x="143" y="66"/>
                    </a:lnTo>
                    <a:lnTo>
                      <a:pt x="140" y="73"/>
                    </a:lnTo>
                    <a:lnTo>
                      <a:pt x="137" y="79"/>
                    </a:lnTo>
                    <a:lnTo>
                      <a:pt x="135" y="87"/>
                    </a:lnTo>
                    <a:lnTo>
                      <a:pt x="134" y="93"/>
                    </a:lnTo>
                    <a:lnTo>
                      <a:pt x="138" y="92"/>
                    </a:lnTo>
                    <a:lnTo>
                      <a:pt x="142" y="90"/>
                    </a:lnTo>
                    <a:lnTo>
                      <a:pt x="148" y="88"/>
                    </a:lnTo>
                    <a:lnTo>
                      <a:pt x="154" y="83"/>
                    </a:lnTo>
                    <a:lnTo>
                      <a:pt x="159" y="80"/>
                    </a:lnTo>
                    <a:lnTo>
                      <a:pt x="163" y="78"/>
                    </a:lnTo>
                    <a:lnTo>
                      <a:pt x="166" y="74"/>
                    </a:lnTo>
                    <a:lnTo>
                      <a:pt x="169" y="70"/>
                    </a:lnTo>
                    <a:lnTo>
                      <a:pt x="170" y="65"/>
                    </a:lnTo>
                    <a:lnTo>
                      <a:pt x="170" y="70"/>
                    </a:lnTo>
                    <a:lnTo>
                      <a:pt x="168" y="74"/>
                    </a:lnTo>
                    <a:lnTo>
                      <a:pt x="166" y="77"/>
                    </a:lnTo>
                    <a:lnTo>
                      <a:pt x="160" y="83"/>
                    </a:lnTo>
                    <a:lnTo>
                      <a:pt x="154" y="88"/>
                    </a:lnTo>
                    <a:lnTo>
                      <a:pt x="148" y="92"/>
                    </a:lnTo>
                    <a:lnTo>
                      <a:pt x="144" y="95"/>
                    </a:lnTo>
                    <a:lnTo>
                      <a:pt x="140" y="98"/>
                    </a:lnTo>
                    <a:lnTo>
                      <a:pt x="135" y="100"/>
                    </a:lnTo>
                    <a:lnTo>
                      <a:pt x="130" y="105"/>
                    </a:lnTo>
                    <a:lnTo>
                      <a:pt x="126" y="110"/>
                    </a:lnTo>
                    <a:lnTo>
                      <a:pt x="122" y="119"/>
                    </a:lnTo>
                    <a:lnTo>
                      <a:pt x="116" y="130"/>
                    </a:lnTo>
                    <a:lnTo>
                      <a:pt x="114" y="138"/>
                    </a:lnTo>
                    <a:lnTo>
                      <a:pt x="112" y="143"/>
                    </a:lnTo>
                    <a:lnTo>
                      <a:pt x="111" y="148"/>
                    </a:lnTo>
                    <a:lnTo>
                      <a:pt x="110" y="157"/>
                    </a:lnTo>
                    <a:lnTo>
                      <a:pt x="116" y="149"/>
                    </a:lnTo>
                    <a:lnTo>
                      <a:pt x="119" y="146"/>
                    </a:lnTo>
                    <a:lnTo>
                      <a:pt x="121" y="143"/>
                    </a:lnTo>
                    <a:lnTo>
                      <a:pt x="123" y="138"/>
                    </a:lnTo>
                    <a:lnTo>
                      <a:pt x="124" y="129"/>
                    </a:lnTo>
                    <a:lnTo>
                      <a:pt x="126" y="119"/>
                    </a:lnTo>
                    <a:lnTo>
                      <a:pt x="128" y="113"/>
                    </a:lnTo>
                    <a:lnTo>
                      <a:pt x="127" y="119"/>
                    </a:lnTo>
                    <a:lnTo>
                      <a:pt x="126" y="125"/>
                    </a:lnTo>
                    <a:lnTo>
                      <a:pt x="125" y="132"/>
                    </a:lnTo>
                    <a:lnTo>
                      <a:pt x="124" y="138"/>
                    </a:lnTo>
                    <a:lnTo>
                      <a:pt x="124" y="141"/>
                    </a:lnTo>
                    <a:lnTo>
                      <a:pt x="125" y="143"/>
                    </a:lnTo>
                    <a:lnTo>
                      <a:pt x="128" y="144"/>
                    </a:lnTo>
                    <a:lnTo>
                      <a:pt x="136" y="140"/>
                    </a:lnTo>
                    <a:lnTo>
                      <a:pt x="144" y="135"/>
                    </a:lnTo>
                    <a:lnTo>
                      <a:pt x="157" y="128"/>
                    </a:lnTo>
                    <a:lnTo>
                      <a:pt x="160" y="126"/>
                    </a:lnTo>
                    <a:lnTo>
                      <a:pt x="163" y="123"/>
                    </a:lnTo>
                    <a:lnTo>
                      <a:pt x="165" y="116"/>
                    </a:lnTo>
                    <a:lnTo>
                      <a:pt x="168" y="93"/>
                    </a:lnTo>
                    <a:lnTo>
                      <a:pt x="166" y="122"/>
                    </a:lnTo>
                    <a:lnTo>
                      <a:pt x="168" y="123"/>
                    </a:lnTo>
                    <a:lnTo>
                      <a:pt x="170" y="121"/>
                    </a:lnTo>
                    <a:lnTo>
                      <a:pt x="174" y="106"/>
                    </a:lnTo>
                    <a:lnTo>
                      <a:pt x="173" y="114"/>
                    </a:lnTo>
                    <a:lnTo>
                      <a:pt x="172" y="118"/>
                    </a:lnTo>
                    <a:lnTo>
                      <a:pt x="174" y="119"/>
                    </a:lnTo>
                    <a:lnTo>
                      <a:pt x="176" y="117"/>
                    </a:lnTo>
                    <a:lnTo>
                      <a:pt x="178" y="113"/>
                    </a:lnTo>
                    <a:lnTo>
                      <a:pt x="184" y="103"/>
                    </a:lnTo>
                    <a:lnTo>
                      <a:pt x="180" y="111"/>
                    </a:lnTo>
                    <a:lnTo>
                      <a:pt x="178" y="116"/>
                    </a:lnTo>
                    <a:lnTo>
                      <a:pt x="178" y="120"/>
                    </a:lnTo>
                    <a:lnTo>
                      <a:pt x="181" y="124"/>
                    </a:lnTo>
                    <a:lnTo>
                      <a:pt x="177" y="122"/>
                    </a:lnTo>
                    <a:lnTo>
                      <a:pt x="174" y="123"/>
                    </a:lnTo>
                    <a:lnTo>
                      <a:pt x="170" y="125"/>
                    </a:lnTo>
                    <a:lnTo>
                      <a:pt x="171" y="128"/>
                    </a:lnTo>
                    <a:lnTo>
                      <a:pt x="173" y="133"/>
                    </a:lnTo>
                    <a:lnTo>
                      <a:pt x="176" y="144"/>
                    </a:lnTo>
                    <a:lnTo>
                      <a:pt x="172" y="133"/>
                    </a:lnTo>
                    <a:lnTo>
                      <a:pt x="170" y="130"/>
                    </a:lnTo>
                    <a:lnTo>
                      <a:pt x="168" y="128"/>
                    </a:lnTo>
                    <a:lnTo>
                      <a:pt x="165" y="128"/>
                    </a:lnTo>
                    <a:lnTo>
                      <a:pt x="157" y="133"/>
                    </a:lnTo>
                    <a:lnTo>
                      <a:pt x="149" y="137"/>
                    </a:lnTo>
                    <a:lnTo>
                      <a:pt x="142" y="141"/>
                    </a:lnTo>
                    <a:lnTo>
                      <a:pt x="136" y="145"/>
                    </a:lnTo>
                    <a:lnTo>
                      <a:pt x="131" y="148"/>
                    </a:lnTo>
                    <a:lnTo>
                      <a:pt x="126" y="153"/>
                    </a:lnTo>
                    <a:lnTo>
                      <a:pt x="121" y="158"/>
                    </a:lnTo>
                    <a:lnTo>
                      <a:pt x="117" y="163"/>
                    </a:lnTo>
                    <a:lnTo>
                      <a:pt x="115" y="167"/>
                    </a:lnTo>
                    <a:lnTo>
                      <a:pt x="127" y="168"/>
                    </a:lnTo>
                    <a:lnTo>
                      <a:pt x="137" y="167"/>
                    </a:lnTo>
                    <a:lnTo>
                      <a:pt x="153" y="164"/>
                    </a:lnTo>
                    <a:lnTo>
                      <a:pt x="164" y="161"/>
                    </a:lnTo>
                    <a:lnTo>
                      <a:pt x="170" y="159"/>
                    </a:lnTo>
                    <a:lnTo>
                      <a:pt x="173" y="157"/>
                    </a:lnTo>
                    <a:lnTo>
                      <a:pt x="176" y="155"/>
                    </a:lnTo>
                    <a:lnTo>
                      <a:pt x="180" y="153"/>
                    </a:lnTo>
                    <a:lnTo>
                      <a:pt x="186" y="145"/>
                    </a:lnTo>
                    <a:lnTo>
                      <a:pt x="193" y="134"/>
                    </a:lnTo>
                    <a:lnTo>
                      <a:pt x="186" y="147"/>
                    </a:lnTo>
                    <a:lnTo>
                      <a:pt x="182" y="153"/>
                    </a:lnTo>
                    <a:lnTo>
                      <a:pt x="178" y="157"/>
                    </a:lnTo>
                    <a:lnTo>
                      <a:pt x="186" y="157"/>
                    </a:lnTo>
                    <a:lnTo>
                      <a:pt x="191" y="154"/>
                    </a:lnTo>
                    <a:lnTo>
                      <a:pt x="195" y="151"/>
                    </a:lnTo>
                    <a:lnTo>
                      <a:pt x="199" y="148"/>
                    </a:lnTo>
                    <a:lnTo>
                      <a:pt x="204" y="145"/>
                    </a:lnTo>
                    <a:lnTo>
                      <a:pt x="209" y="143"/>
                    </a:lnTo>
                    <a:lnTo>
                      <a:pt x="204" y="147"/>
                    </a:lnTo>
                    <a:lnTo>
                      <a:pt x="200" y="150"/>
                    </a:lnTo>
                    <a:lnTo>
                      <a:pt x="196" y="153"/>
                    </a:lnTo>
                    <a:lnTo>
                      <a:pt x="193" y="156"/>
                    </a:lnTo>
                    <a:lnTo>
                      <a:pt x="189" y="158"/>
                    </a:lnTo>
                    <a:lnTo>
                      <a:pt x="195" y="159"/>
                    </a:lnTo>
                    <a:lnTo>
                      <a:pt x="198" y="158"/>
                    </a:lnTo>
                    <a:lnTo>
                      <a:pt x="202" y="157"/>
                    </a:lnTo>
                    <a:lnTo>
                      <a:pt x="206" y="155"/>
                    </a:lnTo>
                    <a:lnTo>
                      <a:pt x="202" y="160"/>
                    </a:lnTo>
                    <a:lnTo>
                      <a:pt x="197" y="161"/>
                    </a:lnTo>
                    <a:lnTo>
                      <a:pt x="191" y="161"/>
                    </a:lnTo>
                    <a:lnTo>
                      <a:pt x="182" y="162"/>
                    </a:lnTo>
                    <a:lnTo>
                      <a:pt x="179" y="163"/>
                    </a:lnTo>
                    <a:lnTo>
                      <a:pt x="183" y="165"/>
                    </a:lnTo>
                    <a:lnTo>
                      <a:pt x="188" y="167"/>
                    </a:lnTo>
                    <a:lnTo>
                      <a:pt x="193" y="167"/>
                    </a:lnTo>
                    <a:lnTo>
                      <a:pt x="203" y="168"/>
                    </a:lnTo>
                    <a:lnTo>
                      <a:pt x="192" y="169"/>
                    </a:lnTo>
                    <a:lnTo>
                      <a:pt x="187" y="169"/>
                    </a:lnTo>
                    <a:lnTo>
                      <a:pt x="182" y="168"/>
                    </a:lnTo>
                    <a:lnTo>
                      <a:pt x="179" y="167"/>
                    </a:lnTo>
                    <a:lnTo>
                      <a:pt x="175" y="164"/>
                    </a:lnTo>
                    <a:lnTo>
                      <a:pt x="164" y="168"/>
                    </a:lnTo>
                    <a:lnTo>
                      <a:pt x="147" y="173"/>
                    </a:lnTo>
                    <a:lnTo>
                      <a:pt x="149" y="178"/>
                    </a:lnTo>
                    <a:lnTo>
                      <a:pt x="154" y="189"/>
                    </a:lnTo>
                    <a:lnTo>
                      <a:pt x="144" y="175"/>
                    </a:lnTo>
                    <a:lnTo>
                      <a:pt x="145" y="181"/>
                    </a:lnTo>
                    <a:lnTo>
                      <a:pt x="144" y="188"/>
                    </a:lnTo>
                    <a:lnTo>
                      <a:pt x="144" y="192"/>
                    </a:lnTo>
                    <a:lnTo>
                      <a:pt x="143" y="199"/>
                    </a:lnTo>
                    <a:lnTo>
                      <a:pt x="140" y="208"/>
                    </a:lnTo>
                    <a:lnTo>
                      <a:pt x="134" y="224"/>
                    </a:lnTo>
                    <a:lnTo>
                      <a:pt x="138" y="210"/>
                    </a:lnTo>
                    <a:lnTo>
                      <a:pt x="140" y="201"/>
                    </a:lnTo>
                    <a:lnTo>
                      <a:pt x="142" y="192"/>
                    </a:lnTo>
                    <a:lnTo>
                      <a:pt x="142" y="188"/>
                    </a:lnTo>
                    <a:lnTo>
                      <a:pt x="141" y="181"/>
                    </a:lnTo>
                    <a:lnTo>
                      <a:pt x="140" y="177"/>
                    </a:lnTo>
                    <a:lnTo>
                      <a:pt x="139" y="175"/>
                    </a:lnTo>
                    <a:lnTo>
                      <a:pt x="131" y="176"/>
                    </a:lnTo>
                    <a:lnTo>
                      <a:pt x="124" y="179"/>
                    </a:lnTo>
                    <a:lnTo>
                      <a:pt x="120" y="183"/>
                    </a:lnTo>
                    <a:lnTo>
                      <a:pt x="117" y="185"/>
                    </a:lnTo>
                    <a:lnTo>
                      <a:pt x="115" y="189"/>
                    </a:lnTo>
                    <a:lnTo>
                      <a:pt x="114" y="195"/>
                    </a:lnTo>
                    <a:lnTo>
                      <a:pt x="114" y="205"/>
                    </a:lnTo>
                    <a:lnTo>
                      <a:pt x="114" y="220"/>
                    </a:lnTo>
                    <a:lnTo>
                      <a:pt x="113" y="232"/>
                    </a:lnTo>
                    <a:lnTo>
                      <a:pt x="113" y="244"/>
                    </a:lnTo>
                    <a:lnTo>
                      <a:pt x="113" y="257"/>
                    </a:lnTo>
                    <a:lnTo>
                      <a:pt x="113" y="268"/>
                    </a:lnTo>
                    <a:lnTo>
                      <a:pt x="115" y="279"/>
                    </a:lnTo>
                    <a:lnTo>
                      <a:pt x="117" y="289"/>
                    </a:lnTo>
                    <a:lnTo>
                      <a:pt x="121" y="302"/>
                    </a:lnTo>
                    <a:lnTo>
                      <a:pt x="125" y="309"/>
                    </a:lnTo>
                    <a:lnTo>
                      <a:pt x="129" y="313"/>
                    </a:lnTo>
                    <a:lnTo>
                      <a:pt x="136" y="317"/>
                    </a:lnTo>
                    <a:lnTo>
                      <a:pt x="127" y="315"/>
                    </a:lnTo>
                    <a:lnTo>
                      <a:pt x="118" y="311"/>
                    </a:lnTo>
                    <a:lnTo>
                      <a:pt x="113" y="309"/>
                    </a:lnTo>
                    <a:lnTo>
                      <a:pt x="109" y="309"/>
                    </a:lnTo>
                    <a:lnTo>
                      <a:pt x="106" y="313"/>
                    </a:lnTo>
                    <a:lnTo>
                      <a:pt x="104" y="312"/>
                    </a:lnTo>
                    <a:lnTo>
                      <a:pt x="99" y="311"/>
                    </a:lnTo>
                    <a:lnTo>
                      <a:pt x="95" y="313"/>
                    </a:lnTo>
                    <a:lnTo>
                      <a:pt x="91" y="316"/>
                    </a:lnTo>
                    <a:lnTo>
                      <a:pt x="88" y="318"/>
                    </a:lnTo>
                    <a:lnTo>
                      <a:pt x="88" y="313"/>
                    </a:lnTo>
                    <a:lnTo>
                      <a:pt x="87" y="312"/>
                    </a:lnTo>
                    <a:lnTo>
                      <a:pt x="83" y="312"/>
                    </a:lnTo>
                    <a:lnTo>
                      <a:pt x="79" y="313"/>
                    </a:lnTo>
                    <a:lnTo>
                      <a:pt x="78" y="313"/>
                    </a:lnTo>
                    <a:lnTo>
                      <a:pt x="68" y="315"/>
                    </a:lnTo>
                  </a:path>
                </a:pathLst>
              </a:custGeom>
              <a:solidFill>
                <a:srgbClr val="7F5F3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86" name="Freeform 226"/>
              <p:cNvSpPr>
                <a:spLocks/>
              </p:cNvSpPr>
              <p:nvPr/>
            </p:nvSpPr>
            <p:spPr bwMode="auto">
              <a:xfrm>
                <a:off x="4961" y="2894"/>
                <a:ext cx="41" cy="165"/>
              </a:xfrm>
              <a:custGeom>
                <a:avLst/>
                <a:gdLst>
                  <a:gd name="T0" fmla="*/ 4 w 41"/>
                  <a:gd name="T1" fmla="*/ 25 h 165"/>
                  <a:gd name="T2" fmla="*/ 8 w 41"/>
                  <a:gd name="T3" fmla="*/ 40 h 165"/>
                  <a:gd name="T4" fmla="*/ 10 w 41"/>
                  <a:gd name="T5" fmla="*/ 86 h 165"/>
                  <a:gd name="T6" fmla="*/ 10 w 41"/>
                  <a:gd name="T7" fmla="*/ 124 h 165"/>
                  <a:gd name="T8" fmla="*/ 6 w 41"/>
                  <a:gd name="T9" fmla="*/ 150 h 165"/>
                  <a:gd name="T10" fmla="*/ 7 w 41"/>
                  <a:gd name="T11" fmla="*/ 150 h 165"/>
                  <a:gd name="T12" fmla="*/ 11 w 41"/>
                  <a:gd name="T13" fmla="*/ 135 h 165"/>
                  <a:gd name="T14" fmla="*/ 10 w 41"/>
                  <a:gd name="T15" fmla="*/ 161 h 165"/>
                  <a:gd name="T16" fmla="*/ 13 w 41"/>
                  <a:gd name="T17" fmla="*/ 139 h 165"/>
                  <a:gd name="T18" fmla="*/ 13 w 41"/>
                  <a:gd name="T19" fmla="*/ 121 h 165"/>
                  <a:gd name="T20" fmla="*/ 14 w 41"/>
                  <a:gd name="T21" fmla="*/ 94 h 165"/>
                  <a:gd name="T22" fmla="*/ 13 w 41"/>
                  <a:gd name="T23" fmla="*/ 70 h 165"/>
                  <a:gd name="T24" fmla="*/ 12 w 41"/>
                  <a:gd name="T25" fmla="*/ 47 h 165"/>
                  <a:gd name="T26" fmla="*/ 15 w 41"/>
                  <a:gd name="T27" fmla="*/ 52 h 165"/>
                  <a:gd name="T28" fmla="*/ 16 w 41"/>
                  <a:gd name="T29" fmla="*/ 73 h 165"/>
                  <a:gd name="T30" fmla="*/ 17 w 41"/>
                  <a:gd name="T31" fmla="*/ 92 h 165"/>
                  <a:gd name="T32" fmla="*/ 17 w 41"/>
                  <a:gd name="T33" fmla="*/ 120 h 165"/>
                  <a:gd name="T34" fmla="*/ 15 w 41"/>
                  <a:gd name="T35" fmla="*/ 142 h 165"/>
                  <a:gd name="T36" fmla="*/ 16 w 41"/>
                  <a:gd name="T37" fmla="*/ 159 h 165"/>
                  <a:gd name="T38" fmla="*/ 18 w 41"/>
                  <a:gd name="T39" fmla="*/ 155 h 165"/>
                  <a:gd name="T40" fmla="*/ 22 w 41"/>
                  <a:gd name="T41" fmla="*/ 164 h 165"/>
                  <a:gd name="T42" fmla="*/ 21 w 41"/>
                  <a:gd name="T43" fmla="*/ 142 h 165"/>
                  <a:gd name="T44" fmla="*/ 19 w 41"/>
                  <a:gd name="T45" fmla="*/ 106 h 165"/>
                  <a:gd name="T46" fmla="*/ 18 w 41"/>
                  <a:gd name="T47" fmla="*/ 83 h 165"/>
                  <a:gd name="T48" fmla="*/ 18 w 41"/>
                  <a:gd name="T49" fmla="*/ 59 h 165"/>
                  <a:gd name="T50" fmla="*/ 28 w 41"/>
                  <a:gd name="T51" fmla="*/ 23 h 165"/>
                  <a:gd name="T52" fmla="*/ 23 w 41"/>
                  <a:gd name="T53" fmla="*/ 46 h 165"/>
                  <a:gd name="T54" fmla="*/ 22 w 41"/>
                  <a:gd name="T55" fmla="*/ 59 h 165"/>
                  <a:gd name="T56" fmla="*/ 22 w 41"/>
                  <a:gd name="T57" fmla="*/ 74 h 165"/>
                  <a:gd name="T58" fmla="*/ 22 w 41"/>
                  <a:gd name="T59" fmla="*/ 90 h 165"/>
                  <a:gd name="T60" fmla="*/ 23 w 41"/>
                  <a:gd name="T61" fmla="*/ 114 h 165"/>
                  <a:gd name="T62" fmla="*/ 25 w 41"/>
                  <a:gd name="T63" fmla="*/ 133 h 165"/>
                  <a:gd name="T64" fmla="*/ 27 w 41"/>
                  <a:gd name="T65" fmla="*/ 149 h 165"/>
                  <a:gd name="T66" fmla="*/ 34 w 41"/>
                  <a:gd name="T67" fmla="*/ 158 h 165"/>
                  <a:gd name="T68" fmla="*/ 33 w 41"/>
                  <a:gd name="T69" fmla="*/ 152 h 165"/>
                  <a:gd name="T70" fmla="*/ 27 w 41"/>
                  <a:gd name="T71" fmla="*/ 135 h 165"/>
                  <a:gd name="T72" fmla="*/ 25 w 41"/>
                  <a:gd name="T73" fmla="*/ 111 h 165"/>
                  <a:gd name="T74" fmla="*/ 24 w 41"/>
                  <a:gd name="T75" fmla="*/ 84 h 165"/>
                  <a:gd name="T76" fmla="*/ 25 w 41"/>
                  <a:gd name="T77" fmla="*/ 60 h 165"/>
                  <a:gd name="T78" fmla="*/ 29 w 41"/>
                  <a:gd name="T79" fmla="*/ 41 h 165"/>
                  <a:gd name="T80" fmla="*/ 36 w 41"/>
                  <a:gd name="T81" fmla="*/ 26 h 165"/>
                  <a:gd name="T82" fmla="*/ 33 w 41"/>
                  <a:gd name="T83" fmla="*/ 14 h 165"/>
                  <a:gd name="T84" fmla="*/ 22 w 41"/>
                  <a:gd name="T85" fmla="*/ 29 h 165"/>
                  <a:gd name="T86" fmla="*/ 18 w 41"/>
                  <a:gd name="T87" fmla="*/ 43 h 165"/>
                  <a:gd name="T88" fmla="*/ 19 w 41"/>
                  <a:gd name="T89" fmla="*/ 17 h 165"/>
                  <a:gd name="T90" fmla="*/ 19 w 41"/>
                  <a:gd name="T91" fmla="*/ 0 h 165"/>
                  <a:gd name="T92" fmla="*/ 16 w 41"/>
                  <a:gd name="T93" fmla="*/ 27 h 165"/>
                  <a:gd name="T94" fmla="*/ 11 w 41"/>
                  <a:gd name="T95" fmla="*/ 35 h 165"/>
                  <a:gd name="T96" fmla="*/ 1 w 41"/>
                  <a:gd name="T97" fmla="*/ 22 h 16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41" h="165">
                    <a:moveTo>
                      <a:pt x="1" y="22"/>
                    </a:moveTo>
                    <a:lnTo>
                      <a:pt x="4" y="25"/>
                    </a:lnTo>
                    <a:lnTo>
                      <a:pt x="7" y="31"/>
                    </a:lnTo>
                    <a:lnTo>
                      <a:pt x="8" y="40"/>
                    </a:lnTo>
                    <a:lnTo>
                      <a:pt x="10" y="60"/>
                    </a:lnTo>
                    <a:lnTo>
                      <a:pt x="10" y="86"/>
                    </a:lnTo>
                    <a:lnTo>
                      <a:pt x="10" y="109"/>
                    </a:lnTo>
                    <a:lnTo>
                      <a:pt x="10" y="124"/>
                    </a:lnTo>
                    <a:lnTo>
                      <a:pt x="8" y="137"/>
                    </a:lnTo>
                    <a:lnTo>
                      <a:pt x="6" y="150"/>
                    </a:lnTo>
                    <a:lnTo>
                      <a:pt x="0" y="162"/>
                    </a:lnTo>
                    <a:lnTo>
                      <a:pt x="7" y="150"/>
                    </a:lnTo>
                    <a:lnTo>
                      <a:pt x="10" y="137"/>
                    </a:lnTo>
                    <a:lnTo>
                      <a:pt x="11" y="135"/>
                    </a:lnTo>
                    <a:lnTo>
                      <a:pt x="11" y="150"/>
                    </a:lnTo>
                    <a:lnTo>
                      <a:pt x="10" y="161"/>
                    </a:lnTo>
                    <a:lnTo>
                      <a:pt x="11" y="155"/>
                    </a:lnTo>
                    <a:lnTo>
                      <a:pt x="13" y="139"/>
                    </a:lnTo>
                    <a:lnTo>
                      <a:pt x="13" y="127"/>
                    </a:lnTo>
                    <a:lnTo>
                      <a:pt x="13" y="121"/>
                    </a:lnTo>
                    <a:lnTo>
                      <a:pt x="14" y="106"/>
                    </a:lnTo>
                    <a:lnTo>
                      <a:pt x="14" y="94"/>
                    </a:lnTo>
                    <a:lnTo>
                      <a:pt x="14" y="84"/>
                    </a:lnTo>
                    <a:lnTo>
                      <a:pt x="13" y="70"/>
                    </a:lnTo>
                    <a:lnTo>
                      <a:pt x="12" y="58"/>
                    </a:lnTo>
                    <a:lnTo>
                      <a:pt x="12" y="47"/>
                    </a:lnTo>
                    <a:lnTo>
                      <a:pt x="15" y="33"/>
                    </a:lnTo>
                    <a:lnTo>
                      <a:pt x="15" y="52"/>
                    </a:lnTo>
                    <a:lnTo>
                      <a:pt x="15" y="60"/>
                    </a:lnTo>
                    <a:lnTo>
                      <a:pt x="16" y="73"/>
                    </a:lnTo>
                    <a:lnTo>
                      <a:pt x="17" y="79"/>
                    </a:lnTo>
                    <a:lnTo>
                      <a:pt x="17" y="92"/>
                    </a:lnTo>
                    <a:lnTo>
                      <a:pt x="17" y="106"/>
                    </a:lnTo>
                    <a:lnTo>
                      <a:pt x="17" y="120"/>
                    </a:lnTo>
                    <a:lnTo>
                      <a:pt x="17" y="131"/>
                    </a:lnTo>
                    <a:lnTo>
                      <a:pt x="15" y="142"/>
                    </a:lnTo>
                    <a:lnTo>
                      <a:pt x="15" y="151"/>
                    </a:lnTo>
                    <a:lnTo>
                      <a:pt x="16" y="159"/>
                    </a:lnTo>
                    <a:lnTo>
                      <a:pt x="17" y="148"/>
                    </a:lnTo>
                    <a:lnTo>
                      <a:pt x="18" y="155"/>
                    </a:lnTo>
                    <a:lnTo>
                      <a:pt x="20" y="161"/>
                    </a:lnTo>
                    <a:lnTo>
                      <a:pt x="22" y="164"/>
                    </a:lnTo>
                    <a:lnTo>
                      <a:pt x="22" y="156"/>
                    </a:lnTo>
                    <a:lnTo>
                      <a:pt x="21" y="142"/>
                    </a:lnTo>
                    <a:lnTo>
                      <a:pt x="20" y="122"/>
                    </a:lnTo>
                    <a:lnTo>
                      <a:pt x="19" y="106"/>
                    </a:lnTo>
                    <a:lnTo>
                      <a:pt x="19" y="95"/>
                    </a:lnTo>
                    <a:lnTo>
                      <a:pt x="18" y="83"/>
                    </a:lnTo>
                    <a:lnTo>
                      <a:pt x="18" y="69"/>
                    </a:lnTo>
                    <a:lnTo>
                      <a:pt x="18" y="59"/>
                    </a:lnTo>
                    <a:lnTo>
                      <a:pt x="20" y="47"/>
                    </a:lnTo>
                    <a:lnTo>
                      <a:pt x="28" y="23"/>
                    </a:lnTo>
                    <a:lnTo>
                      <a:pt x="25" y="38"/>
                    </a:lnTo>
                    <a:lnTo>
                      <a:pt x="23" y="46"/>
                    </a:lnTo>
                    <a:lnTo>
                      <a:pt x="22" y="54"/>
                    </a:lnTo>
                    <a:lnTo>
                      <a:pt x="22" y="59"/>
                    </a:lnTo>
                    <a:lnTo>
                      <a:pt x="22" y="66"/>
                    </a:lnTo>
                    <a:lnTo>
                      <a:pt x="22" y="74"/>
                    </a:lnTo>
                    <a:lnTo>
                      <a:pt x="22" y="80"/>
                    </a:lnTo>
                    <a:lnTo>
                      <a:pt x="22" y="90"/>
                    </a:lnTo>
                    <a:lnTo>
                      <a:pt x="22" y="104"/>
                    </a:lnTo>
                    <a:lnTo>
                      <a:pt x="23" y="114"/>
                    </a:lnTo>
                    <a:lnTo>
                      <a:pt x="24" y="123"/>
                    </a:lnTo>
                    <a:lnTo>
                      <a:pt x="25" y="133"/>
                    </a:lnTo>
                    <a:lnTo>
                      <a:pt x="25" y="142"/>
                    </a:lnTo>
                    <a:lnTo>
                      <a:pt x="27" y="149"/>
                    </a:lnTo>
                    <a:lnTo>
                      <a:pt x="30" y="154"/>
                    </a:lnTo>
                    <a:lnTo>
                      <a:pt x="34" y="158"/>
                    </a:lnTo>
                    <a:lnTo>
                      <a:pt x="40" y="160"/>
                    </a:lnTo>
                    <a:lnTo>
                      <a:pt x="33" y="152"/>
                    </a:lnTo>
                    <a:lnTo>
                      <a:pt x="29" y="143"/>
                    </a:lnTo>
                    <a:lnTo>
                      <a:pt x="27" y="135"/>
                    </a:lnTo>
                    <a:lnTo>
                      <a:pt x="26" y="125"/>
                    </a:lnTo>
                    <a:lnTo>
                      <a:pt x="25" y="111"/>
                    </a:lnTo>
                    <a:lnTo>
                      <a:pt x="25" y="97"/>
                    </a:lnTo>
                    <a:lnTo>
                      <a:pt x="24" y="84"/>
                    </a:lnTo>
                    <a:lnTo>
                      <a:pt x="25" y="70"/>
                    </a:lnTo>
                    <a:lnTo>
                      <a:pt x="25" y="60"/>
                    </a:lnTo>
                    <a:lnTo>
                      <a:pt x="27" y="51"/>
                    </a:lnTo>
                    <a:lnTo>
                      <a:pt x="29" y="41"/>
                    </a:lnTo>
                    <a:lnTo>
                      <a:pt x="31" y="33"/>
                    </a:lnTo>
                    <a:lnTo>
                      <a:pt x="36" y="26"/>
                    </a:lnTo>
                    <a:lnTo>
                      <a:pt x="29" y="32"/>
                    </a:lnTo>
                    <a:lnTo>
                      <a:pt x="33" y="14"/>
                    </a:lnTo>
                    <a:lnTo>
                      <a:pt x="26" y="22"/>
                    </a:lnTo>
                    <a:lnTo>
                      <a:pt x="22" y="29"/>
                    </a:lnTo>
                    <a:lnTo>
                      <a:pt x="20" y="39"/>
                    </a:lnTo>
                    <a:lnTo>
                      <a:pt x="18" y="43"/>
                    </a:lnTo>
                    <a:lnTo>
                      <a:pt x="17" y="32"/>
                    </a:lnTo>
                    <a:lnTo>
                      <a:pt x="19" y="17"/>
                    </a:lnTo>
                    <a:lnTo>
                      <a:pt x="19" y="8"/>
                    </a:lnTo>
                    <a:lnTo>
                      <a:pt x="19" y="0"/>
                    </a:lnTo>
                    <a:lnTo>
                      <a:pt x="17" y="19"/>
                    </a:lnTo>
                    <a:lnTo>
                      <a:pt x="16" y="27"/>
                    </a:lnTo>
                    <a:lnTo>
                      <a:pt x="14" y="32"/>
                    </a:lnTo>
                    <a:lnTo>
                      <a:pt x="11" y="35"/>
                    </a:lnTo>
                    <a:lnTo>
                      <a:pt x="10" y="29"/>
                    </a:lnTo>
                    <a:lnTo>
                      <a:pt x="1" y="22"/>
                    </a:lnTo>
                  </a:path>
                </a:pathLst>
              </a:custGeom>
              <a:solidFill>
                <a:srgbClr val="5F3F1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87" name="Freeform 227"/>
              <p:cNvSpPr>
                <a:spLocks/>
              </p:cNvSpPr>
              <p:nvPr/>
            </p:nvSpPr>
            <p:spPr bwMode="auto">
              <a:xfrm>
                <a:off x="4862" y="2747"/>
                <a:ext cx="242" cy="239"/>
              </a:xfrm>
              <a:custGeom>
                <a:avLst/>
                <a:gdLst>
                  <a:gd name="T0" fmla="*/ 80 w 242"/>
                  <a:gd name="T1" fmla="*/ 27 h 239"/>
                  <a:gd name="T2" fmla="*/ 75 w 242"/>
                  <a:gd name="T3" fmla="*/ 47 h 239"/>
                  <a:gd name="T4" fmla="*/ 63 w 242"/>
                  <a:gd name="T5" fmla="*/ 84 h 239"/>
                  <a:gd name="T6" fmla="*/ 42 w 242"/>
                  <a:gd name="T7" fmla="*/ 104 h 239"/>
                  <a:gd name="T8" fmla="*/ 28 w 242"/>
                  <a:gd name="T9" fmla="*/ 132 h 239"/>
                  <a:gd name="T10" fmla="*/ 5 w 242"/>
                  <a:gd name="T11" fmla="*/ 151 h 239"/>
                  <a:gd name="T12" fmla="*/ 9 w 242"/>
                  <a:gd name="T13" fmla="*/ 177 h 239"/>
                  <a:gd name="T14" fmla="*/ 28 w 242"/>
                  <a:gd name="T15" fmla="*/ 186 h 239"/>
                  <a:gd name="T16" fmla="*/ 54 w 242"/>
                  <a:gd name="T17" fmla="*/ 176 h 239"/>
                  <a:gd name="T18" fmla="*/ 67 w 242"/>
                  <a:gd name="T19" fmla="*/ 158 h 239"/>
                  <a:gd name="T20" fmla="*/ 53 w 242"/>
                  <a:gd name="T21" fmla="*/ 150 h 239"/>
                  <a:gd name="T22" fmla="*/ 39 w 242"/>
                  <a:gd name="T23" fmla="*/ 150 h 239"/>
                  <a:gd name="T24" fmla="*/ 42 w 242"/>
                  <a:gd name="T25" fmla="*/ 141 h 239"/>
                  <a:gd name="T26" fmla="*/ 56 w 242"/>
                  <a:gd name="T27" fmla="*/ 147 h 239"/>
                  <a:gd name="T28" fmla="*/ 74 w 242"/>
                  <a:gd name="T29" fmla="*/ 117 h 239"/>
                  <a:gd name="T30" fmla="*/ 102 w 242"/>
                  <a:gd name="T31" fmla="*/ 122 h 239"/>
                  <a:gd name="T32" fmla="*/ 84 w 242"/>
                  <a:gd name="T33" fmla="*/ 134 h 239"/>
                  <a:gd name="T34" fmla="*/ 96 w 242"/>
                  <a:gd name="T35" fmla="*/ 154 h 239"/>
                  <a:gd name="T36" fmla="*/ 68 w 242"/>
                  <a:gd name="T37" fmla="*/ 156 h 239"/>
                  <a:gd name="T38" fmla="*/ 58 w 242"/>
                  <a:gd name="T39" fmla="*/ 183 h 239"/>
                  <a:gd name="T40" fmla="*/ 49 w 242"/>
                  <a:gd name="T41" fmla="*/ 216 h 239"/>
                  <a:gd name="T42" fmla="*/ 65 w 242"/>
                  <a:gd name="T43" fmla="*/ 233 h 239"/>
                  <a:gd name="T44" fmla="*/ 75 w 242"/>
                  <a:gd name="T45" fmla="*/ 210 h 239"/>
                  <a:gd name="T46" fmla="*/ 92 w 242"/>
                  <a:gd name="T47" fmla="*/ 211 h 239"/>
                  <a:gd name="T48" fmla="*/ 107 w 242"/>
                  <a:gd name="T49" fmla="*/ 183 h 239"/>
                  <a:gd name="T50" fmla="*/ 113 w 242"/>
                  <a:gd name="T51" fmla="*/ 179 h 239"/>
                  <a:gd name="T52" fmla="*/ 125 w 242"/>
                  <a:gd name="T53" fmla="*/ 206 h 239"/>
                  <a:gd name="T54" fmla="*/ 146 w 242"/>
                  <a:gd name="T55" fmla="*/ 233 h 239"/>
                  <a:gd name="T56" fmla="*/ 169 w 242"/>
                  <a:gd name="T57" fmla="*/ 215 h 239"/>
                  <a:gd name="T58" fmla="*/ 185 w 242"/>
                  <a:gd name="T59" fmla="*/ 184 h 239"/>
                  <a:gd name="T60" fmla="*/ 197 w 242"/>
                  <a:gd name="T61" fmla="*/ 173 h 239"/>
                  <a:gd name="T62" fmla="*/ 230 w 242"/>
                  <a:gd name="T63" fmla="*/ 202 h 239"/>
                  <a:gd name="T64" fmla="*/ 231 w 242"/>
                  <a:gd name="T65" fmla="*/ 145 h 239"/>
                  <a:gd name="T66" fmla="*/ 190 w 242"/>
                  <a:gd name="T67" fmla="*/ 131 h 239"/>
                  <a:gd name="T68" fmla="*/ 202 w 242"/>
                  <a:gd name="T69" fmla="*/ 102 h 239"/>
                  <a:gd name="T70" fmla="*/ 182 w 242"/>
                  <a:gd name="T71" fmla="*/ 95 h 239"/>
                  <a:gd name="T72" fmla="*/ 195 w 242"/>
                  <a:gd name="T73" fmla="*/ 61 h 239"/>
                  <a:gd name="T74" fmla="*/ 180 w 242"/>
                  <a:gd name="T75" fmla="*/ 19 h 239"/>
                  <a:gd name="T76" fmla="*/ 146 w 242"/>
                  <a:gd name="T77" fmla="*/ 8 h 239"/>
                  <a:gd name="T78" fmla="*/ 143 w 242"/>
                  <a:gd name="T79" fmla="*/ 35 h 239"/>
                  <a:gd name="T80" fmla="*/ 136 w 242"/>
                  <a:gd name="T81" fmla="*/ 71 h 239"/>
                  <a:gd name="T82" fmla="*/ 135 w 242"/>
                  <a:gd name="T83" fmla="*/ 80 h 239"/>
                  <a:gd name="T84" fmla="*/ 148 w 242"/>
                  <a:gd name="T85" fmla="*/ 77 h 239"/>
                  <a:gd name="T86" fmla="*/ 153 w 242"/>
                  <a:gd name="T87" fmla="*/ 67 h 239"/>
                  <a:gd name="T88" fmla="*/ 168 w 242"/>
                  <a:gd name="T89" fmla="*/ 87 h 239"/>
                  <a:gd name="T90" fmla="*/ 147 w 242"/>
                  <a:gd name="T91" fmla="*/ 127 h 239"/>
                  <a:gd name="T92" fmla="*/ 176 w 242"/>
                  <a:gd name="T93" fmla="*/ 151 h 239"/>
                  <a:gd name="T94" fmla="*/ 159 w 242"/>
                  <a:gd name="T95" fmla="*/ 168 h 239"/>
                  <a:gd name="T96" fmla="*/ 138 w 242"/>
                  <a:gd name="T97" fmla="*/ 159 h 239"/>
                  <a:gd name="T98" fmla="*/ 140 w 242"/>
                  <a:gd name="T99" fmla="*/ 115 h 239"/>
                  <a:gd name="T100" fmla="*/ 125 w 242"/>
                  <a:gd name="T101" fmla="*/ 94 h 239"/>
                  <a:gd name="T102" fmla="*/ 110 w 242"/>
                  <a:gd name="T103" fmla="*/ 75 h 239"/>
                  <a:gd name="T104" fmla="*/ 110 w 242"/>
                  <a:gd name="T105" fmla="*/ 52 h 239"/>
                  <a:gd name="T106" fmla="*/ 105 w 242"/>
                  <a:gd name="T107" fmla="*/ 41 h 239"/>
                  <a:gd name="T108" fmla="*/ 130 w 242"/>
                  <a:gd name="T109" fmla="*/ 27 h 239"/>
                  <a:gd name="T110" fmla="*/ 111 w 242"/>
                  <a:gd name="T111" fmla="*/ 6 h 239"/>
                  <a:gd name="T112" fmla="*/ 93 w 242"/>
                  <a:gd name="T113" fmla="*/ 16 h 23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42" h="239">
                    <a:moveTo>
                      <a:pt x="93" y="22"/>
                    </a:moveTo>
                    <a:lnTo>
                      <a:pt x="89" y="20"/>
                    </a:lnTo>
                    <a:lnTo>
                      <a:pt x="87" y="21"/>
                    </a:lnTo>
                    <a:lnTo>
                      <a:pt x="84" y="22"/>
                    </a:lnTo>
                    <a:lnTo>
                      <a:pt x="83" y="26"/>
                    </a:lnTo>
                    <a:lnTo>
                      <a:pt x="80" y="27"/>
                    </a:lnTo>
                    <a:lnTo>
                      <a:pt x="77" y="31"/>
                    </a:lnTo>
                    <a:lnTo>
                      <a:pt x="75" y="35"/>
                    </a:lnTo>
                    <a:lnTo>
                      <a:pt x="76" y="37"/>
                    </a:lnTo>
                    <a:lnTo>
                      <a:pt x="80" y="38"/>
                    </a:lnTo>
                    <a:lnTo>
                      <a:pt x="77" y="46"/>
                    </a:lnTo>
                    <a:lnTo>
                      <a:pt x="75" y="47"/>
                    </a:lnTo>
                    <a:lnTo>
                      <a:pt x="73" y="50"/>
                    </a:lnTo>
                    <a:lnTo>
                      <a:pt x="71" y="56"/>
                    </a:lnTo>
                    <a:lnTo>
                      <a:pt x="71" y="63"/>
                    </a:lnTo>
                    <a:lnTo>
                      <a:pt x="70" y="72"/>
                    </a:lnTo>
                    <a:lnTo>
                      <a:pt x="71" y="81"/>
                    </a:lnTo>
                    <a:lnTo>
                      <a:pt x="63" y="84"/>
                    </a:lnTo>
                    <a:lnTo>
                      <a:pt x="54" y="75"/>
                    </a:lnTo>
                    <a:lnTo>
                      <a:pt x="51" y="83"/>
                    </a:lnTo>
                    <a:lnTo>
                      <a:pt x="46" y="85"/>
                    </a:lnTo>
                    <a:lnTo>
                      <a:pt x="45" y="92"/>
                    </a:lnTo>
                    <a:lnTo>
                      <a:pt x="47" y="100"/>
                    </a:lnTo>
                    <a:lnTo>
                      <a:pt x="42" y="104"/>
                    </a:lnTo>
                    <a:lnTo>
                      <a:pt x="38" y="105"/>
                    </a:lnTo>
                    <a:lnTo>
                      <a:pt x="34" y="112"/>
                    </a:lnTo>
                    <a:lnTo>
                      <a:pt x="33" y="114"/>
                    </a:lnTo>
                    <a:lnTo>
                      <a:pt x="29" y="119"/>
                    </a:lnTo>
                    <a:lnTo>
                      <a:pt x="28" y="126"/>
                    </a:lnTo>
                    <a:lnTo>
                      <a:pt x="28" y="132"/>
                    </a:lnTo>
                    <a:lnTo>
                      <a:pt x="26" y="137"/>
                    </a:lnTo>
                    <a:lnTo>
                      <a:pt x="24" y="141"/>
                    </a:lnTo>
                    <a:lnTo>
                      <a:pt x="18" y="139"/>
                    </a:lnTo>
                    <a:lnTo>
                      <a:pt x="12" y="144"/>
                    </a:lnTo>
                    <a:lnTo>
                      <a:pt x="7" y="147"/>
                    </a:lnTo>
                    <a:lnTo>
                      <a:pt x="5" y="151"/>
                    </a:lnTo>
                    <a:lnTo>
                      <a:pt x="1" y="156"/>
                    </a:lnTo>
                    <a:lnTo>
                      <a:pt x="0" y="162"/>
                    </a:lnTo>
                    <a:lnTo>
                      <a:pt x="2" y="165"/>
                    </a:lnTo>
                    <a:lnTo>
                      <a:pt x="5" y="168"/>
                    </a:lnTo>
                    <a:lnTo>
                      <a:pt x="5" y="174"/>
                    </a:lnTo>
                    <a:lnTo>
                      <a:pt x="9" y="177"/>
                    </a:lnTo>
                    <a:lnTo>
                      <a:pt x="10" y="185"/>
                    </a:lnTo>
                    <a:lnTo>
                      <a:pt x="14" y="194"/>
                    </a:lnTo>
                    <a:lnTo>
                      <a:pt x="18" y="191"/>
                    </a:lnTo>
                    <a:lnTo>
                      <a:pt x="22" y="185"/>
                    </a:lnTo>
                    <a:lnTo>
                      <a:pt x="25" y="185"/>
                    </a:lnTo>
                    <a:lnTo>
                      <a:pt x="28" y="186"/>
                    </a:lnTo>
                    <a:lnTo>
                      <a:pt x="31" y="193"/>
                    </a:lnTo>
                    <a:lnTo>
                      <a:pt x="35" y="187"/>
                    </a:lnTo>
                    <a:lnTo>
                      <a:pt x="39" y="180"/>
                    </a:lnTo>
                    <a:lnTo>
                      <a:pt x="43" y="179"/>
                    </a:lnTo>
                    <a:lnTo>
                      <a:pt x="49" y="180"/>
                    </a:lnTo>
                    <a:lnTo>
                      <a:pt x="54" y="176"/>
                    </a:lnTo>
                    <a:lnTo>
                      <a:pt x="57" y="169"/>
                    </a:lnTo>
                    <a:lnTo>
                      <a:pt x="64" y="162"/>
                    </a:lnTo>
                    <a:lnTo>
                      <a:pt x="67" y="161"/>
                    </a:lnTo>
                    <a:lnTo>
                      <a:pt x="69" y="161"/>
                    </a:lnTo>
                    <a:lnTo>
                      <a:pt x="68" y="158"/>
                    </a:lnTo>
                    <a:lnTo>
                      <a:pt x="67" y="158"/>
                    </a:lnTo>
                    <a:lnTo>
                      <a:pt x="66" y="157"/>
                    </a:lnTo>
                    <a:lnTo>
                      <a:pt x="67" y="153"/>
                    </a:lnTo>
                    <a:lnTo>
                      <a:pt x="65" y="152"/>
                    </a:lnTo>
                    <a:lnTo>
                      <a:pt x="63" y="152"/>
                    </a:lnTo>
                    <a:lnTo>
                      <a:pt x="60" y="153"/>
                    </a:lnTo>
                    <a:lnTo>
                      <a:pt x="53" y="150"/>
                    </a:lnTo>
                    <a:lnTo>
                      <a:pt x="51" y="147"/>
                    </a:lnTo>
                    <a:lnTo>
                      <a:pt x="49" y="145"/>
                    </a:lnTo>
                    <a:lnTo>
                      <a:pt x="47" y="146"/>
                    </a:lnTo>
                    <a:lnTo>
                      <a:pt x="44" y="145"/>
                    </a:lnTo>
                    <a:lnTo>
                      <a:pt x="42" y="149"/>
                    </a:lnTo>
                    <a:lnTo>
                      <a:pt x="39" y="150"/>
                    </a:lnTo>
                    <a:lnTo>
                      <a:pt x="38" y="155"/>
                    </a:lnTo>
                    <a:lnTo>
                      <a:pt x="35" y="153"/>
                    </a:lnTo>
                    <a:lnTo>
                      <a:pt x="35" y="149"/>
                    </a:lnTo>
                    <a:lnTo>
                      <a:pt x="36" y="145"/>
                    </a:lnTo>
                    <a:lnTo>
                      <a:pt x="39" y="141"/>
                    </a:lnTo>
                    <a:lnTo>
                      <a:pt x="42" y="141"/>
                    </a:lnTo>
                    <a:lnTo>
                      <a:pt x="45" y="136"/>
                    </a:lnTo>
                    <a:lnTo>
                      <a:pt x="48" y="135"/>
                    </a:lnTo>
                    <a:lnTo>
                      <a:pt x="51" y="136"/>
                    </a:lnTo>
                    <a:lnTo>
                      <a:pt x="55" y="139"/>
                    </a:lnTo>
                    <a:lnTo>
                      <a:pt x="57" y="142"/>
                    </a:lnTo>
                    <a:lnTo>
                      <a:pt x="56" y="147"/>
                    </a:lnTo>
                    <a:lnTo>
                      <a:pt x="59" y="140"/>
                    </a:lnTo>
                    <a:lnTo>
                      <a:pt x="63" y="140"/>
                    </a:lnTo>
                    <a:lnTo>
                      <a:pt x="63" y="130"/>
                    </a:lnTo>
                    <a:lnTo>
                      <a:pt x="70" y="132"/>
                    </a:lnTo>
                    <a:lnTo>
                      <a:pt x="75" y="133"/>
                    </a:lnTo>
                    <a:lnTo>
                      <a:pt x="74" y="117"/>
                    </a:lnTo>
                    <a:lnTo>
                      <a:pt x="79" y="110"/>
                    </a:lnTo>
                    <a:lnTo>
                      <a:pt x="83" y="112"/>
                    </a:lnTo>
                    <a:lnTo>
                      <a:pt x="89" y="109"/>
                    </a:lnTo>
                    <a:lnTo>
                      <a:pt x="92" y="115"/>
                    </a:lnTo>
                    <a:lnTo>
                      <a:pt x="98" y="115"/>
                    </a:lnTo>
                    <a:lnTo>
                      <a:pt x="102" y="122"/>
                    </a:lnTo>
                    <a:lnTo>
                      <a:pt x="105" y="131"/>
                    </a:lnTo>
                    <a:lnTo>
                      <a:pt x="105" y="136"/>
                    </a:lnTo>
                    <a:lnTo>
                      <a:pt x="99" y="128"/>
                    </a:lnTo>
                    <a:lnTo>
                      <a:pt x="92" y="124"/>
                    </a:lnTo>
                    <a:lnTo>
                      <a:pt x="86" y="126"/>
                    </a:lnTo>
                    <a:lnTo>
                      <a:pt x="84" y="134"/>
                    </a:lnTo>
                    <a:lnTo>
                      <a:pt x="77" y="144"/>
                    </a:lnTo>
                    <a:lnTo>
                      <a:pt x="84" y="140"/>
                    </a:lnTo>
                    <a:lnTo>
                      <a:pt x="90" y="139"/>
                    </a:lnTo>
                    <a:lnTo>
                      <a:pt x="95" y="143"/>
                    </a:lnTo>
                    <a:lnTo>
                      <a:pt x="101" y="149"/>
                    </a:lnTo>
                    <a:lnTo>
                      <a:pt x="96" y="154"/>
                    </a:lnTo>
                    <a:lnTo>
                      <a:pt x="89" y="153"/>
                    </a:lnTo>
                    <a:lnTo>
                      <a:pt x="79" y="149"/>
                    </a:lnTo>
                    <a:lnTo>
                      <a:pt x="75" y="152"/>
                    </a:lnTo>
                    <a:lnTo>
                      <a:pt x="71" y="156"/>
                    </a:lnTo>
                    <a:lnTo>
                      <a:pt x="69" y="154"/>
                    </a:lnTo>
                    <a:lnTo>
                      <a:pt x="68" y="156"/>
                    </a:lnTo>
                    <a:lnTo>
                      <a:pt x="69" y="162"/>
                    </a:lnTo>
                    <a:lnTo>
                      <a:pt x="73" y="168"/>
                    </a:lnTo>
                    <a:lnTo>
                      <a:pt x="72" y="177"/>
                    </a:lnTo>
                    <a:lnTo>
                      <a:pt x="67" y="179"/>
                    </a:lnTo>
                    <a:lnTo>
                      <a:pt x="61" y="179"/>
                    </a:lnTo>
                    <a:lnTo>
                      <a:pt x="58" y="183"/>
                    </a:lnTo>
                    <a:lnTo>
                      <a:pt x="58" y="187"/>
                    </a:lnTo>
                    <a:lnTo>
                      <a:pt x="52" y="196"/>
                    </a:lnTo>
                    <a:lnTo>
                      <a:pt x="47" y="196"/>
                    </a:lnTo>
                    <a:lnTo>
                      <a:pt x="44" y="202"/>
                    </a:lnTo>
                    <a:lnTo>
                      <a:pt x="45" y="209"/>
                    </a:lnTo>
                    <a:lnTo>
                      <a:pt x="49" y="216"/>
                    </a:lnTo>
                    <a:lnTo>
                      <a:pt x="47" y="220"/>
                    </a:lnTo>
                    <a:lnTo>
                      <a:pt x="47" y="224"/>
                    </a:lnTo>
                    <a:lnTo>
                      <a:pt x="53" y="229"/>
                    </a:lnTo>
                    <a:lnTo>
                      <a:pt x="54" y="235"/>
                    </a:lnTo>
                    <a:lnTo>
                      <a:pt x="60" y="238"/>
                    </a:lnTo>
                    <a:lnTo>
                      <a:pt x="65" y="233"/>
                    </a:lnTo>
                    <a:lnTo>
                      <a:pt x="69" y="233"/>
                    </a:lnTo>
                    <a:lnTo>
                      <a:pt x="73" y="237"/>
                    </a:lnTo>
                    <a:lnTo>
                      <a:pt x="80" y="233"/>
                    </a:lnTo>
                    <a:lnTo>
                      <a:pt x="83" y="226"/>
                    </a:lnTo>
                    <a:lnTo>
                      <a:pt x="80" y="218"/>
                    </a:lnTo>
                    <a:lnTo>
                      <a:pt x="75" y="210"/>
                    </a:lnTo>
                    <a:lnTo>
                      <a:pt x="76" y="202"/>
                    </a:lnTo>
                    <a:lnTo>
                      <a:pt x="78" y="195"/>
                    </a:lnTo>
                    <a:lnTo>
                      <a:pt x="83" y="195"/>
                    </a:lnTo>
                    <a:lnTo>
                      <a:pt x="84" y="205"/>
                    </a:lnTo>
                    <a:lnTo>
                      <a:pt x="88" y="214"/>
                    </a:lnTo>
                    <a:lnTo>
                      <a:pt x="92" y="211"/>
                    </a:lnTo>
                    <a:lnTo>
                      <a:pt x="97" y="213"/>
                    </a:lnTo>
                    <a:lnTo>
                      <a:pt x="100" y="206"/>
                    </a:lnTo>
                    <a:lnTo>
                      <a:pt x="99" y="195"/>
                    </a:lnTo>
                    <a:lnTo>
                      <a:pt x="99" y="188"/>
                    </a:lnTo>
                    <a:lnTo>
                      <a:pt x="103" y="188"/>
                    </a:lnTo>
                    <a:lnTo>
                      <a:pt x="107" y="183"/>
                    </a:lnTo>
                    <a:lnTo>
                      <a:pt x="108" y="171"/>
                    </a:lnTo>
                    <a:lnTo>
                      <a:pt x="107" y="164"/>
                    </a:lnTo>
                    <a:lnTo>
                      <a:pt x="111" y="158"/>
                    </a:lnTo>
                    <a:lnTo>
                      <a:pt x="113" y="161"/>
                    </a:lnTo>
                    <a:lnTo>
                      <a:pt x="112" y="168"/>
                    </a:lnTo>
                    <a:lnTo>
                      <a:pt x="113" y="179"/>
                    </a:lnTo>
                    <a:lnTo>
                      <a:pt x="112" y="191"/>
                    </a:lnTo>
                    <a:lnTo>
                      <a:pt x="113" y="199"/>
                    </a:lnTo>
                    <a:lnTo>
                      <a:pt x="117" y="196"/>
                    </a:lnTo>
                    <a:lnTo>
                      <a:pt x="119" y="198"/>
                    </a:lnTo>
                    <a:lnTo>
                      <a:pt x="121" y="205"/>
                    </a:lnTo>
                    <a:lnTo>
                      <a:pt x="125" y="206"/>
                    </a:lnTo>
                    <a:lnTo>
                      <a:pt x="125" y="213"/>
                    </a:lnTo>
                    <a:lnTo>
                      <a:pt x="128" y="222"/>
                    </a:lnTo>
                    <a:lnTo>
                      <a:pt x="134" y="220"/>
                    </a:lnTo>
                    <a:lnTo>
                      <a:pt x="138" y="227"/>
                    </a:lnTo>
                    <a:lnTo>
                      <a:pt x="143" y="237"/>
                    </a:lnTo>
                    <a:lnTo>
                      <a:pt x="146" y="233"/>
                    </a:lnTo>
                    <a:lnTo>
                      <a:pt x="150" y="233"/>
                    </a:lnTo>
                    <a:lnTo>
                      <a:pt x="155" y="237"/>
                    </a:lnTo>
                    <a:lnTo>
                      <a:pt x="161" y="232"/>
                    </a:lnTo>
                    <a:lnTo>
                      <a:pt x="162" y="223"/>
                    </a:lnTo>
                    <a:lnTo>
                      <a:pt x="162" y="215"/>
                    </a:lnTo>
                    <a:lnTo>
                      <a:pt x="169" y="215"/>
                    </a:lnTo>
                    <a:lnTo>
                      <a:pt x="174" y="213"/>
                    </a:lnTo>
                    <a:lnTo>
                      <a:pt x="178" y="213"/>
                    </a:lnTo>
                    <a:lnTo>
                      <a:pt x="182" y="212"/>
                    </a:lnTo>
                    <a:lnTo>
                      <a:pt x="183" y="201"/>
                    </a:lnTo>
                    <a:lnTo>
                      <a:pt x="187" y="194"/>
                    </a:lnTo>
                    <a:lnTo>
                      <a:pt x="185" y="184"/>
                    </a:lnTo>
                    <a:lnTo>
                      <a:pt x="181" y="183"/>
                    </a:lnTo>
                    <a:lnTo>
                      <a:pt x="181" y="174"/>
                    </a:lnTo>
                    <a:lnTo>
                      <a:pt x="177" y="172"/>
                    </a:lnTo>
                    <a:lnTo>
                      <a:pt x="185" y="170"/>
                    </a:lnTo>
                    <a:lnTo>
                      <a:pt x="190" y="176"/>
                    </a:lnTo>
                    <a:lnTo>
                      <a:pt x="197" y="173"/>
                    </a:lnTo>
                    <a:lnTo>
                      <a:pt x="203" y="177"/>
                    </a:lnTo>
                    <a:lnTo>
                      <a:pt x="210" y="178"/>
                    </a:lnTo>
                    <a:lnTo>
                      <a:pt x="213" y="195"/>
                    </a:lnTo>
                    <a:lnTo>
                      <a:pt x="217" y="195"/>
                    </a:lnTo>
                    <a:lnTo>
                      <a:pt x="223" y="200"/>
                    </a:lnTo>
                    <a:lnTo>
                      <a:pt x="230" y="202"/>
                    </a:lnTo>
                    <a:lnTo>
                      <a:pt x="235" y="195"/>
                    </a:lnTo>
                    <a:lnTo>
                      <a:pt x="241" y="187"/>
                    </a:lnTo>
                    <a:lnTo>
                      <a:pt x="238" y="173"/>
                    </a:lnTo>
                    <a:lnTo>
                      <a:pt x="232" y="166"/>
                    </a:lnTo>
                    <a:lnTo>
                      <a:pt x="235" y="159"/>
                    </a:lnTo>
                    <a:lnTo>
                      <a:pt x="231" y="145"/>
                    </a:lnTo>
                    <a:lnTo>
                      <a:pt x="230" y="136"/>
                    </a:lnTo>
                    <a:lnTo>
                      <a:pt x="226" y="126"/>
                    </a:lnTo>
                    <a:lnTo>
                      <a:pt x="218" y="124"/>
                    </a:lnTo>
                    <a:lnTo>
                      <a:pt x="209" y="132"/>
                    </a:lnTo>
                    <a:lnTo>
                      <a:pt x="201" y="129"/>
                    </a:lnTo>
                    <a:lnTo>
                      <a:pt x="190" y="131"/>
                    </a:lnTo>
                    <a:lnTo>
                      <a:pt x="192" y="126"/>
                    </a:lnTo>
                    <a:lnTo>
                      <a:pt x="188" y="120"/>
                    </a:lnTo>
                    <a:lnTo>
                      <a:pt x="195" y="118"/>
                    </a:lnTo>
                    <a:lnTo>
                      <a:pt x="200" y="112"/>
                    </a:lnTo>
                    <a:lnTo>
                      <a:pt x="203" y="107"/>
                    </a:lnTo>
                    <a:lnTo>
                      <a:pt x="202" y="102"/>
                    </a:lnTo>
                    <a:lnTo>
                      <a:pt x="196" y="99"/>
                    </a:lnTo>
                    <a:lnTo>
                      <a:pt x="192" y="102"/>
                    </a:lnTo>
                    <a:lnTo>
                      <a:pt x="187" y="109"/>
                    </a:lnTo>
                    <a:lnTo>
                      <a:pt x="185" y="108"/>
                    </a:lnTo>
                    <a:lnTo>
                      <a:pt x="180" y="105"/>
                    </a:lnTo>
                    <a:lnTo>
                      <a:pt x="182" y="95"/>
                    </a:lnTo>
                    <a:lnTo>
                      <a:pt x="186" y="92"/>
                    </a:lnTo>
                    <a:lnTo>
                      <a:pt x="190" y="86"/>
                    </a:lnTo>
                    <a:lnTo>
                      <a:pt x="194" y="81"/>
                    </a:lnTo>
                    <a:lnTo>
                      <a:pt x="195" y="74"/>
                    </a:lnTo>
                    <a:lnTo>
                      <a:pt x="189" y="72"/>
                    </a:lnTo>
                    <a:lnTo>
                      <a:pt x="195" y="61"/>
                    </a:lnTo>
                    <a:lnTo>
                      <a:pt x="191" y="61"/>
                    </a:lnTo>
                    <a:lnTo>
                      <a:pt x="190" y="50"/>
                    </a:lnTo>
                    <a:lnTo>
                      <a:pt x="191" y="41"/>
                    </a:lnTo>
                    <a:lnTo>
                      <a:pt x="187" y="27"/>
                    </a:lnTo>
                    <a:lnTo>
                      <a:pt x="183" y="19"/>
                    </a:lnTo>
                    <a:lnTo>
                      <a:pt x="180" y="19"/>
                    </a:lnTo>
                    <a:lnTo>
                      <a:pt x="174" y="19"/>
                    </a:lnTo>
                    <a:lnTo>
                      <a:pt x="168" y="9"/>
                    </a:lnTo>
                    <a:lnTo>
                      <a:pt x="160" y="10"/>
                    </a:lnTo>
                    <a:lnTo>
                      <a:pt x="154" y="8"/>
                    </a:lnTo>
                    <a:lnTo>
                      <a:pt x="150" y="5"/>
                    </a:lnTo>
                    <a:lnTo>
                      <a:pt x="146" y="8"/>
                    </a:lnTo>
                    <a:lnTo>
                      <a:pt x="142" y="10"/>
                    </a:lnTo>
                    <a:lnTo>
                      <a:pt x="139" y="15"/>
                    </a:lnTo>
                    <a:lnTo>
                      <a:pt x="136" y="21"/>
                    </a:lnTo>
                    <a:lnTo>
                      <a:pt x="135" y="27"/>
                    </a:lnTo>
                    <a:lnTo>
                      <a:pt x="142" y="32"/>
                    </a:lnTo>
                    <a:lnTo>
                      <a:pt x="143" y="35"/>
                    </a:lnTo>
                    <a:lnTo>
                      <a:pt x="144" y="41"/>
                    </a:lnTo>
                    <a:lnTo>
                      <a:pt x="137" y="43"/>
                    </a:lnTo>
                    <a:lnTo>
                      <a:pt x="133" y="49"/>
                    </a:lnTo>
                    <a:lnTo>
                      <a:pt x="132" y="56"/>
                    </a:lnTo>
                    <a:lnTo>
                      <a:pt x="135" y="64"/>
                    </a:lnTo>
                    <a:lnTo>
                      <a:pt x="136" y="71"/>
                    </a:lnTo>
                    <a:lnTo>
                      <a:pt x="132" y="70"/>
                    </a:lnTo>
                    <a:lnTo>
                      <a:pt x="124" y="71"/>
                    </a:lnTo>
                    <a:lnTo>
                      <a:pt x="122" y="78"/>
                    </a:lnTo>
                    <a:lnTo>
                      <a:pt x="127" y="77"/>
                    </a:lnTo>
                    <a:lnTo>
                      <a:pt x="129" y="84"/>
                    </a:lnTo>
                    <a:lnTo>
                      <a:pt x="135" y="80"/>
                    </a:lnTo>
                    <a:lnTo>
                      <a:pt x="137" y="88"/>
                    </a:lnTo>
                    <a:lnTo>
                      <a:pt x="140" y="97"/>
                    </a:lnTo>
                    <a:lnTo>
                      <a:pt x="144" y="93"/>
                    </a:lnTo>
                    <a:lnTo>
                      <a:pt x="153" y="90"/>
                    </a:lnTo>
                    <a:lnTo>
                      <a:pt x="150" y="83"/>
                    </a:lnTo>
                    <a:lnTo>
                      <a:pt x="148" y="77"/>
                    </a:lnTo>
                    <a:lnTo>
                      <a:pt x="142" y="76"/>
                    </a:lnTo>
                    <a:lnTo>
                      <a:pt x="141" y="68"/>
                    </a:lnTo>
                    <a:lnTo>
                      <a:pt x="145" y="53"/>
                    </a:lnTo>
                    <a:lnTo>
                      <a:pt x="148" y="69"/>
                    </a:lnTo>
                    <a:lnTo>
                      <a:pt x="153" y="76"/>
                    </a:lnTo>
                    <a:lnTo>
                      <a:pt x="153" y="67"/>
                    </a:lnTo>
                    <a:lnTo>
                      <a:pt x="161" y="57"/>
                    </a:lnTo>
                    <a:lnTo>
                      <a:pt x="163" y="73"/>
                    </a:lnTo>
                    <a:lnTo>
                      <a:pt x="171" y="75"/>
                    </a:lnTo>
                    <a:lnTo>
                      <a:pt x="161" y="81"/>
                    </a:lnTo>
                    <a:lnTo>
                      <a:pt x="158" y="88"/>
                    </a:lnTo>
                    <a:lnTo>
                      <a:pt x="168" y="87"/>
                    </a:lnTo>
                    <a:lnTo>
                      <a:pt x="161" y="94"/>
                    </a:lnTo>
                    <a:lnTo>
                      <a:pt x="162" y="106"/>
                    </a:lnTo>
                    <a:lnTo>
                      <a:pt x="154" y="108"/>
                    </a:lnTo>
                    <a:lnTo>
                      <a:pt x="156" y="118"/>
                    </a:lnTo>
                    <a:lnTo>
                      <a:pt x="152" y="132"/>
                    </a:lnTo>
                    <a:lnTo>
                      <a:pt x="147" y="127"/>
                    </a:lnTo>
                    <a:lnTo>
                      <a:pt x="146" y="137"/>
                    </a:lnTo>
                    <a:lnTo>
                      <a:pt x="149" y="149"/>
                    </a:lnTo>
                    <a:lnTo>
                      <a:pt x="159" y="147"/>
                    </a:lnTo>
                    <a:lnTo>
                      <a:pt x="162" y="152"/>
                    </a:lnTo>
                    <a:lnTo>
                      <a:pt x="169" y="151"/>
                    </a:lnTo>
                    <a:lnTo>
                      <a:pt x="176" y="151"/>
                    </a:lnTo>
                    <a:lnTo>
                      <a:pt x="178" y="153"/>
                    </a:lnTo>
                    <a:lnTo>
                      <a:pt x="177" y="159"/>
                    </a:lnTo>
                    <a:lnTo>
                      <a:pt x="169" y="160"/>
                    </a:lnTo>
                    <a:lnTo>
                      <a:pt x="170" y="166"/>
                    </a:lnTo>
                    <a:lnTo>
                      <a:pt x="164" y="165"/>
                    </a:lnTo>
                    <a:lnTo>
                      <a:pt x="159" y="168"/>
                    </a:lnTo>
                    <a:lnTo>
                      <a:pt x="156" y="173"/>
                    </a:lnTo>
                    <a:lnTo>
                      <a:pt x="152" y="178"/>
                    </a:lnTo>
                    <a:lnTo>
                      <a:pt x="146" y="173"/>
                    </a:lnTo>
                    <a:lnTo>
                      <a:pt x="141" y="167"/>
                    </a:lnTo>
                    <a:lnTo>
                      <a:pt x="130" y="162"/>
                    </a:lnTo>
                    <a:lnTo>
                      <a:pt x="138" y="159"/>
                    </a:lnTo>
                    <a:lnTo>
                      <a:pt x="141" y="153"/>
                    </a:lnTo>
                    <a:lnTo>
                      <a:pt x="140" y="144"/>
                    </a:lnTo>
                    <a:lnTo>
                      <a:pt x="138" y="138"/>
                    </a:lnTo>
                    <a:lnTo>
                      <a:pt x="141" y="131"/>
                    </a:lnTo>
                    <a:lnTo>
                      <a:pt x="136" y="126"/>
                    </a:lnTo>
                    <a:lnTo>
                      <a:pt x="140" y="115"/>
                    </a:lnTo>
                    <a:lnTo>
                      <a:pt x="132" y="117"/>
                    </a:lnTo>
                    <a:lnTo>
                      <a:pt x="135" y="111"/>
                    </a:lnTo>
                    <a:lnTo>
                      <a:pt x="136" y="104"/>
                    </a:lnTo>
                    <a:lnTo>
                      <a:pt x="134" y="97"/>
                    </a:lnTo>
                    <a:lnTo>
                      <a:pt x="131" y="94"/>
                    </a:lnTo>
                    <a:lnTo>
                      <a:pt x="125" y="94"/>
                    </a:lnTo>
                    <a:lnTo>
                      <a:pt x="120" y="97"/>
                    </a:lnTo>
                    <a:lnTo>
                      <a:pt x="120" y="88"/>
                    </a:lnTo>
                    <a:lnTo>
                      <a:pt x="119" y="79"/>
                    </a:lnTo>
                    <a:lnTo>
                      <a:pt x="115" y="76"/>
                    </a:lnTo>
                    <a:lnTo>
                      <a:pt x="113" y="85"/>
                    </a:lnTo>
                    <a:lnTo>
                      <a:pt x="110" y="75"/>
                    </a:lnTo>
                    <a:lnTo>
                      <a:pt x="112" y="69"/>
                    </a:lnTo>
                    <a:lnTo>
                      <a:pt x="116" y="66"/>
                    </a:lnTo>
                    <a:lnTo>
                      <a:pt x="119" y="60"/>
                    </a:lnTo>
                    <a:lnTo>
                      <a:pt x="120" y="52"/>
                    </a:lnTo>
                    <a:lnTo>
                      <a:pt x="115" y="50"/>
                    </a:lnTo>
                    <a:lnTo>
                      <a:pt x="110" y="52"/>
                    </a:lnTo>
                    <a:lnTo>
                      <a:pt x="105" y="56"/>
                    </a:lnTo>
                    <a:lnTo>
                      <a:pt x="101" y="58"/>
                    </a:lnTo>
                    <a:lnTo>
                      <a:pt x="99" y="55"/>
                    </a:lnTo>
                    <a:lnTo>
                      <a:pt x="100" y="50"/>
                    </a:lnTo>
                    <a:lnTo>
                      <a:pt x="103" y="45"/>
                    </a:lnTo>
                    <a:lnTo>
                      <a:pt x="105" y="41"/>
                    </a:lnTo>
                    <a:lnTo>
                      <a:pt x="113" y="42"/>
                    </a:lnTo>
                    <a:lnTo>
                      <a:pt x="118" y="47"/>
                    </a:lnTo>
                    <a:lnTo>
                      <a:pt x="121" y="40"/>
                    </a:lnTo>
                    <a:lnTo>
                      <a:pt x="125" y="34"/>
                    </a:lnTo>
                    <a:lnTo>
                      <a:pt x="128" y="33"/>
                    </a:lnTo>
                    <a:lnTo>
                      <a:pt x="130" y="27"/>
                    </a:lnTo>
                    <a:lnTo>
                      <a:pt x="130" y="18"/>
                    </a:lnTo>
                    <a:lnTo>
                      <a:pt x="127" y="12"/>
                    </a:lnTo>
                    <a:lnTo>
                      <a:pt x="123" y="5"/>
                    </a:lnTo>
                    <a:lnTo>
                      <a:pt x="119" y="0"/>
                    </a:lnTo>
                    <a:lnTo>
                      <a:pt x="113" y="5"/>
                    </a:lnTo>
                    <a:lnTo>
                      <a:pt x="111" y="6"/>
                    </a:lnTo>
                    <a:lnTo>
                      <a:pt x="109" y="13"/>
                    </a:lnTo>
                    <a:lnTo>
                      <a:pt x="105" y="7"/>
                    </a:lnTo>
                    <a:lnTo>
                      <a:pt x="99" y="7"/>
                    </a:lnTo>
                    <a:lnTo>
                      <a:pt x="97" y="10"/>
                    </a:lnTo>
                    <a:lnTo>
                      <a:pt x="96" y="16"/>
                    </a:lnTo>
                    <a:lnTo>
                      <a:pt x="93" y="16"/>
                    </a:lnTo>
                    <a:lnTo>
                      <a:pt x="93" y="22"/>
                    </a:lnTo>
                  </a:path>
                </a:pathLst>
              </a:custGeom>
              <a:solidFill>
                <a:srgbClr val="5FB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</p:grpSp>
        <p:grpSp>
          <p:nvGrpSpPr>
            <p:cNvPr id="2450447" name="Group 228"/>
            <p:cNvGrpSpPr>
              <a:grpSpLocks/>
            </p:cNvGrpSpPr>
            <p:nvPr/>
          </p:nvGrpSpPr>
          <p:grpSpPr bwMode="auto">
            <a:xfrm>
              <a:off x="2400" y="3360"/>
              <a:ext cx="477" cy="818"/>
              <a:chOff x="5063" y="2688"/>
              <a:chExt cx="335" cy="394"/>
            </a:xfrm>
          </p:grpSpPr>
          <p:sp>
            <p:nvSpPr>
              <p:cNvPr id="280" name="Freeform 229"/>
              <p:cNvSpPr>
                <a:spLocks/>
              </p:cNvSpPr>
              <p:nvPr/>
            </p:nvSpPr>
            <p:spPr bwMode="auto">
              <a:xfrm>
                <a:off x="5063" y="2703"/>
                <a:ext cx="326" cy="218"/>
              </a:xfrm>
              <a:custGeom>
                <a:avLst/>
                <a:gdLst>
                  <a:gd name="T0" fmla="*/ 89 w 326"/>
                  <a:gd name="T1" fmla="*/ 83 h 218"/>
                  <a:gd name="T2" fmla="*/ 66 w 326"/>
                  <a:gd name="T3" fmla="*/ 96 h 218"/>
                  <a:gd name="T4" fmla="*/ 51 w 326"/>
                  <a:gd name="T5" fmla="*/ 109 h 218"/>
                  <a:gd name="T6" fmla="*/ 40 w 326"/>
                  <a:gd name="T7" fmla="*/ 121 h 218"/>
                  <a:gd name="T8" fmla="*/ 30 w 326"/>
                  <a:gd name="T9" fmla="*/ 141 h 218"/>
                  <a:gd name="T10" fmla="*/ 7 w 326"/>
                  <a:gd name="T11" fmla="*/ 180 h 218"/>
                  <a:gd name="T12" fmla="*/ 2 w 326"/>
                  <a:gd name="T13" fmla="*/ 196 h 218"/>
                  <a:gd name="T14" fmla="*/ 25 w 326"/>
                  <a:gd name="T15" fmla="*/ 203 h 218"/>
                  <a:gd name="T16" fmla="*/ 40 w 326"/>
                  <a:gd name="T17" fmla="*/ 217 h 218"/>
                  <a:gd name="T18" fmla="*/ 57 w 326"/>
                  <a:gd name="T19" fmla="*/ 207 h 218"/>
                  <a:gd name="T20" fmla="*/ 76 w 326"/>
                  <a:gd name="T21" fmla="*/ 196 h 218"/>
                  <a:gd name="T22" fmla="*/ 90 w 326"/>
                  <a:gd name="T23" fmla="*/ 197 h 218"/>
                  <a:gd name="T24" fmla="*/ 100 w 326"/>
                  <a:gd name="T25" fmla="*/ 188 h 218"/>
                  <a:gd name="T26" fmla="*/ 110 w 326"/>
                  <a:gd name="T27" fmla="*/ 178 h 218"/>
                  <a:gd name="T28" fmla="*/ 76 w 326"/>
                  <a:gd name="T29" fmla="*/ 176 h 218"/>
                  <a:gd name="T30" fmla="*/ 79 w 326"/>
                  <a:gd name="T31" fmla="*/ 157 h 218"/>
                  <a:gd name="T32" fmla="*/ 106 w 326"/>
                  <a:gd name="T33" fmla="*/ 152 h 218"/>
                  <a:gd name="T34" fmla="*/ 133 w 326"/>
                  <a:gd name="T35" fmla="*/ 168 h 218"/>
                  <a:gd name="T36" fmla="*/ 159 w 326"/>
                  <a:gd name="T37" fmla="*/ 147 h 218"/>
                  <a:gd name="T38" fmla="*/ 189 w 326"/>
                  <a:gd name="T39" fmla="*/ 145 h 218"/>
                  <a:gd name="T40" fmla="*/ 207 w 326"/>
                  <a:gd name="T41" fmla="*/ 133 h 218"/>
                  <a:gd name="T42" fmla="*/ 248 w 326"/>
                  <a:gd name="T43" fmla="*/ 145 h 218"/>
                  <a:gd name="T44" fmla="*/ 235 w 326"/>
                  <a:gd name="T45" fmla="*/ 190 h 218"/>
                  <a:gd name="T46" fmla="*/ 256 w 326"/>
                  <a:gd name="T47" fmla="*/ 197 h 218"/>
                  <a:gd name="T48" fmla="*/ 274 w 326"/>
                  <a:gd name="T49" fmla="*/ 204 h 218"/>
                  <a:gd name="T50" fmla="*/ 295 w 326"/>
                  <a:gd name="T51" fmla="*/ 209 h 218"/>
                  <a:gd name="T52" fmla="*/ 323 w 326"/>
                  <a:gd name="T53" fmla="*/ 161 h 218"/>
                  <a:gd name="T54" fmla="*/ 320 w 326"/>
                  <a:gd name="T55" fmla="*/ 139 h 218"/>
                  <a:gd name="T56" fmla="*/ 285 w 326"/>
                  <a:gd name="T57" fmla="*/ 131 h 218"/>
                  <a:gd name="T58" fmla="*/ 274 w 326"/>
                  <a:gd name="T59" fmla="*/ 100 h 218"/>
                  <a:gd name="T60" fmla="*/ 271 w 326"/>
                  <a:gd name="T61" fmla="*/ 67 h 218"/>
                  <a:gd name="T62" fmla="*/ 270 w 326"/>
                  <a:gd name="T63" fmla="*/ 39 h 218"/>
                  <a:gd name="T64" fmla="*/ 267 w 326"/>
                  <a:gd name="T65" fmla="*/ 11 h 218"/>
                  <a:gd name="T66" fmla="*/ 246 w 326"/>
                  <a:gd name="T67" fmla="*/ 4 h 218"/>
                  <a:gd name="T68" fmla="*/ 252 w 326"/>
                  <a:gd name="T69" fmla="*/ 37 h 218"/>
                  <a:gd name="T70" fmla="*/ 223 w 326"/>
                  <a:gd name="T71" fmla="*/ 70 h 218"/>
                  <a:gd name="T72" fmla="*/ 203 w 326"/>
                  <a:gd name="T73" fmla="*/ 71 h 218"/>
                  <a:gd name="T74" fmla="*/ 193 w 326"/>
                  <a:gd name="T75" fmla="*/ 101 h 218"/>
                  <a:gd name="T76" fmla="*/ 180 w 326"/>
                  <a:gd name="T77" fmla="*/ 86 h 218"/>
                  <a:gd name="T78" fmla="*/ 160 w 326"/>
                  <a:gd name="T79" fmla="*/ 56 h 218"/>
                  <a:gd name="T80" fmla="*/ 139 w 326"/>
                  <a:gd name="T81" fmla="*/ 69 h 218"/>
                  <a:gd name="T82" fmla="*/ 93 w 326"/>
                  <a:gd name="T83" fmla="*/ 41 h 218"/>
                  <a:gd name="T84" fmla="*/ 88 w 326"/>
                  <a:gd name="T85" fmla="*/ 51 h 21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326" h="218">
                    <a:moveTo>
                      <a:pt x="97" y="60"/>
                    </a:moveTo>
                    <a:lnTo>
                      <a:pt x="89" y="72"/>
                    </a:lnTo>
                    <a:lnTo>
                      <a:pt x="89" y="83"/>
                    </a:lnTo>
                    <a:lnTo>
                      <a:pt x="80" y="88"/>
                    </a:lnTo>
                    <a:lnTo>
                      <a:pt x="71" y="91"/>
                    </a:lnTo>
                    <a:lnTo>
                      <a:pt x="66" y="96"/>
                    </a:lnTo>
                    <a:lnTo>
                      <a:pt x="58" y="103"/>
                    </a:lnTo>
                    <a:lnTo>
                      <a:pt x="55" y="103"/>
                    </a:lnTo>
                    <a:lnTo>
                      <a:pt x="51" y="109"/>
                    </a:lnTo>
                    <a:lnTo>
                      <a:pt x="49" y="117"/>
                    </a:lnTo>
                    <a:lnTo>
                      <a:pt x="44" y="118"/>
                    </a:lnTo>
                    <a:lnTo>
                      <a:pt x="40" y="121"/>
                    </a:lnTo>
                    <a:lnTo>
                      <a:pt x="35" y="129"/>
                    </a:lnTo>
                    <a:lnTo>
                      <a:pt x="35" y="137"/>
                    </a:lnTo>
                    <a:lnTo>
                      <a:pt x="30" y="141"/>
                    </a:lnTo>
                    <a:lnTo>
                      <a:pt x="26" y="148"/>
                    </a:lnTo>
                    <a:lnTo>
                      <a:pt x="27" y="163"/>
                    </a:lnTo>
                    <a:lnTo>
                      <a:pt x="7" y="180"/>
                    </a:lnTo>
                    <a:lnTo>
                      <a:pt x="0" y="187"/>
                    </a:lnTo>
                    <a:lnTo>
                      <a:pt x="6" y="188"/>
                    </a:lnTo>
                    <a:lnTo>
                      <a:pt x="2" y="196"/>
                    </a:lnTo>
                    <a:lnTo>
                      <a:pt x="9" y="196"/>
                    </a:lnTo>
                    <a:lnTo>
                      <a:pt x="13" y="201"/>
                    </a:lnTo>
                    <a:lnTo>
                      <a:pt x="25" y="203"/>
                    </a:lnTo>
                    <a:lnTo>
                      <a:pt x="29" y="211"/>
                    </a:lnTo>
                    <a:lnTo>
                      <a:pt x="34" y="213"/>
                    </a:lnTo>
                    <a:lnTo>
                      <a:pt x="40" y="217"/>
                    </a:lnTo>
                    <a:lnTo>
                      <a:pt x="45" y="211"/>
                    </a:lnTo>
                    <a:lnTo>
                      <a:pt x="52" y="211"/>
                    </a:lnTo>
                    <a:lnTo>
                      <a:pt x="57" y="207"/>
                    </a:lnTo>
                    <a:lnTo>
                      <a:pt x="62" y="200"/>
                    </a:lnTo>
                    <a:lnTo>
                      <a:pt x="69" y="201"/>
                    </a:lnTo>
                    <a:lnTo>
                      <a:pt x="76" y="196"/>
                    </a:lnTo>
                    <a:lnTo>
                      <a:pt x="82" y="194"/>
                    </a:lnTo>
                    <a:lnTo>
                      <a:pt x="86" y="200"/>
                    </a:lnTo>
                    <a:lnTo>
                      <a:pt x="90" y="197"/>
                    </a:lnTo>
                    <a:lnTo>
                      <a:pt x="90" y="188"/>
                    </a:lnTo>
                    <a:lnTo>
                      <a:pt x="93" y="182"/>
                    </a:lnTo>
                    <a:lnTo>
                      <a:pt x="100" y="188"/>
                    </a:lnTo>
                    <a:lnTo>
                      <a:pt x="106" y="191"/>
                    </a:lnTo>
                    <a:lnTo>
                      <a:pt x="114" y="188"/>
                    </a:lnTo>
                    <a:lnTo>
                      <a:pt x="110" y="178"/>
                    </a:lnTo>
                    <a:lnTo>
                      <a:pt x="103" y="172"/>
                    </a:lnTo>
                    <a:lnTo>
                      <a:pt x="94" y="170"/>
                    </a:lnTo>
                    <a:lnTo>
                      <a:pt x="76" y="176"/>
                    </a:lnTo>
                    <a:lnTo>
                      <a:pt x="58" y="165"/>
                    </a:lnTo>
                    <a:lnTo>
                      <a:pt x="69" y="161"/>
                    </a:lnTo>
                    <a:lnTo>
                      <a:pt x="79" y="157"/>
                    </a:lnTo>
                    <a:lnTo>
                      <a:pt x="90" y="162"/>
                    </a:lnTo>
                    <a:lnTo>
                      <a:pt x="98" y="156"/>
                    </a:lnTo>
                    <a:lnTo>
                      <a:pt x="106" y="152"/>
                    </a:lnTo>
                    <a:lnTo>
                      <a:pt x="114" y="156"/>
                    </a:lnTo>
                    <a:lnTo>
                      <a:pt x="118" y="169"/>
                    </a:lnTo>
                    <a:lnTo>
                      <a:pt x="133" y="168"/>
                    </a:lnTo>
                    <a:lnTo>
                      <a:pt x="143" y="172"/>
                    </a:lnTo>
                    <a:lnTo>
                      <a:pt x="154" y="170"/>
                    </a:lnTo>
                    <a:lnTo>
                      <a:pt x="159" y="147"/>
                    </a:lnTo>
                    <a:lnTo>
                      <a:pt x="169" y="145"/>
                    </a:lnTo>
                    <a:lnTo>
                      <a:pt x="175" y="138"/>
                    </a:lnTo>
                    <a:lnTo>
                      <a:pt x="189" y="145"/>
                    </a:lnTo>
                    <a:lnTo>
                      <a:pt x="198" y="140"/>
                    </a:lnTo>
                    <a:lnTo>
                      <a:pt x="203" y="130"/>
                    </a:lnTo>
                    <a:lnTo>
                      <a:pt x="207" y="133"/>
                    </a:lnTo>
                    <a:lnTo>
                      <a:pt x="213" y="138"/>
                    </a:lnTo>
                    <a:lnTo>
                      <a:pt x="228" y="146"/>
                    </a:lnTo>
                    <a:lnTo>
                      <a:pt x="248" y="145"/>
                    </a:lnTo>
                    <a:lnTo>
                      <a:pt x="249" y="157"/>
                    </a:lnTo>
                    <a:lnTo>
                      <a:pt x="258" y="157"/>
                    </a:lnTo>
                    <a:lnTo>
                      <a:pt x="235" y="190"/>
                    </a:lnTo>
                    <a:lnTo>
                      <a:pt x="246" y="197"/>
                    </a:lnTo>
                    <a:lnTo>
                      <a:pt x="251" y="188"/>
                    </a:lnTo>
                    <a:lnTo>
                      <a:pt x="256" y="197"/>
                    </a:lnTo>
                    <a:lnTo>
                      <a:pt x="258" y="194"/>
                    </a:lnTo>
                    <a:lnTo>
                      <a:pt x="263" y="200"/>
                    </a:lnTo>
                    <a:lnTo>
                      <a:pt x="274" y="204"/>
                    </a:lnTo>
                    <a:lnTo>
                      <a:pt x="278" y="200"/>
                    </a:lnTo>
                    <a:lnTo>
                      <a:pt x="287" y="206"/>
                    </a:lnTo>
                    <a:lnTo>
                      <a:pt x="295" y="209"/>
                    </a:lnTo>
                    <a:lnTo>
                      <a:pt x="305" y="203"/>
                    </a:lnTo>
                    <a:lnTo>
                      <a:pt x="321" y="172"/>
                    </a:lnTo>
                    <a:lnTo>
                      <a:pt x="323" y="161"/>
                    </a:lnTo>
                    <a:lnTo>
                      <a:pt x="324" y="152"/>
                    </a:lnTo>
                    <a:lnTo>
                      <a:pt x="325" y="141"/>
                    </a:lnTo>
                    <a:lnTo>
                      <a:pt x="320" y="139"/>
                    </a:lnTo>
                    <a:lnTo>
                      <a:pt x="313" y="144"/>
                    </a:lnTo>
                    <a:lnTo>
                      <a:pt x="286" y="140"/>
                    </a:lnTo>
                    <a:lnTo>
                      <a:pt x="285" y="131"/>
                    </a:lnTo>
                    <a:lnTo>
                      <a:pt x="289" y="124"/>
                    </a:lnTo>
                    <a:lnTo>
                      <a:pt x="285" y="118"/>
                    </a:lnTo>
                    <a:lnTo>
                      <a:pt x="274" y="100"/>
                    </a:lnTo>
                    <a:lnTo>
                      <a:pt x="278" y="94"/>
                    </a:lnTo>
                    <a:lnTo>
                      <a:pt x="276" y="89"/>
                    </a:lnTo>
                    <a:lnTo>
                      <a:pt x="271" y="67"/>
                    </a:lnTo>
                    <a:lnTo>
                      <a:pt x="277" y="56"/>
                    </a:lnTo>
                    <a:lnTo>
                      <a:pt x="277" y="45"/>
                    </a:lnTo>
                    <a:lnTo>
                      <a:pt x="270" y="39"/>
                    </a:lnTo>
                    <a:lnTo>
                      <a:pt x="268" y="21"/>
                    </a:lnTo>
                    <a:lnTo>
                      <a:pt x="263" y="18"/>
                    </a:lnTo>
                    <a:lnTo>
                      <a:pt x="267" y="11"/>
                    </a:lnTo>
                    <a:lnTo>
                      <a:pt x="259" y="8"/>
                    </a:lnTo>
                    <a:lnTo>
                      <a:pt x="249" y="0"/>
                    </a:lnTo>
                    <a:lnTo>
                      <a:pt x="246" y="4"/>
                    </a:lnTo>
                    <a:lnTo>
                      <a:pt x="235" y="0"/>
                    </a:lnTo>
                    <a:lnTo>
                      <a:pt x="227" y="6"/>
                    </a:lnTo>
                    <a:lnTo>
                      <a:pt x="252" y="37"/>
                    </a:lnTo>
                    <a:lnTo>
                      <a:pt x="243" y="57"/>
                    </a:lnTo>
                    <a:lnTo>
                      <a:pt x="232" y="69"/>
                    </a:lnTo>
                    <a:lnTo>
                      <a:pt x="223" y="70"/>
                    </a:lnTo>
                    <a:lnTo>
                      <a:pt x="216" y="73"/>
                    </a:lnTo>
                    <a:lnTo>
                      <a:pt x="208" y="71"/>
                    </a:lnTo>
                    <a:lnTo>
                      <a:pt x="203" y="71"/>
                    </a:lnTo>
                    <a:lnTo>
                      <a:pt x="200" y="82"/>
                    </a:lnTo>
                    <a:lnTo>
                      <a:pt x="199" y="91"/>
                    </a:lnTo>
                    <a:lnTo>
                      <a:pt x="193" y="101"/>
                    </a:lnTo>
                    <a:lnTo>
                      <a:pt x="182" y="102"/>
                    </a:lnTo>
                    <a:lnTo>
                      <a:pt x="181" y="95"/>
                    </a:lnTo>
                    <a:lnTo>
                      <a:pt x="180" y="86"/>
                    </a:lnTo>
                    <a:lnTo>
                      <a:pt x="170" y="69"/>
                    </a:lnTo>
                    <a:lnTo>
                      <a:pt x="169" y="58"/>
                    </a:lnTo>
                    <a:lnTo>
                      <a:pt x="160" y="56"/>
                    </a:lnTo>
                    <a:lnTo>
                      <a:pt x="157" y="48"/>
                    </a:lnTo>
                    <a:lnTo>
                      <a:pt x="148" y="54"/>
                    </a:lnTo>
                    <a:lnTo>
                      <a:pt x="139" y="69"/>
                    </a:lnTo>
                    <a:lnTo>
                      <a:pt x="129" y="69"/>
                    </a:lnTo>
                    <a:lnTo>
                      <a:pt x="118" y="75"/>
                    </a:lnTo>
                    <a:lnTo>
                      <a:pt x="93" y="41"/>
                    </a:lnTo>
                    <a:lnTo>
                      <a:pt x="86" y="43"/>
                    </a:lnTo>
                    <a:lnTo>
                      <a:pt x="82" y="49"/>
                    </a:lnTo>
                    <a:lnTo>
                      <a:pt x="88" y="51"/>
                    </a:lnTo>
                    <a:lnTo>
                      <a:pt x="89" y="60"/>
                    </a:lnTo>
                    <a:lnTo>
                      <a:pt x="97" y="60"/>
                    </a:lnTo>
                  </a:path>
                </a:pathLst>
              </a:custGeom>
              <a:solidFill>
                <a:srgbClr val="5FD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81" name="Freeform 230"/>
              <p:cNvSpPr>
                <a:spLocks/>
              </p:cNvSpPr>
              <p:nvPr/>
            </p:nvSpPr>
            <p:spPr bwMode="auto">
              <a:xfrm>
                <a:off x="5095" y="2707"/>
                <a:ext cx="289" cy="375"/>
              </a:xfrm>
              <a:custGeom>
                <a:avLst/>
                <a:gdLst>
                  <a:gd name="T0" fmla="*/ 119 w 289"/>
                  <a:gd name="T1" fmla="*/ 305 h 375"/>
                  <a:gd name="T2" fmla="*/ 112 w 289"/>
                  <a:gd name="T3" fmla="*/ 208 h 375"/>
                  <a:gd name="T4" fmla="*/ 43 w 289"/>
                  <a:gd name="T5" fmla="*/ 190 h 375"/>
                  <a:gd name="T6" fmla="*/ 31 w 289"/>
                  <a:gd name="T7" fmla="*/ 168 h 375"/>
                  <a:gd name="T8" fmla="*/ 43 w 289"/>
                  <a:gd name="T9" fmla="*/ 184 h 375"/>
                  <a:gd name="T10" fmla="*/ 54 w 289"/>
                  <a:gd name="T11" fmla="*/ 157 h 375"/>
                  <a:gd name="T12" fmla="*/ 113 w 289"/>
                  <a:gd name="T13" fmla="*/ 189 h 375"/>
                  <a:gd name="T14" fmla="*/ 67 w 289"/>
                  <a:gd name="T15" fmla="*/ 161 h 375"/>
                  <a:gd name="T16" fmla="*/ 65 w 289"/>
                  <a:gd name="T17" fmla="*/ 159 h 375"/>
                  <a:gd name="T18" fmla="*/ 83 w 289"/>
                  <a:gd name="T19" fmla="*/ 159 h 375"/>
                  <a:gd name="T20" fmla="*/ 51 w 289"/>
                  <a:gd name="T21" fmla="*/ 110 h 375"/>
                  <a:gd name="T22" fmla="*/ 72 w 289"/>
                  <a:gd name="T23" fmla="*/ 118 h 375"/>
                  <a:gd name="T24" fmla="*/ 81 w 289"/>
                  <a:gd name="T25" fmla="*/ 99 h 375"/>
                  <a:gd name="T26" fmla="*/ 99 w 289"/>
                  <a:gd name="T27" fmla="*/ 29 h 375"/>
                  <a:gd name="T28" fmla="*/ 96 w 289"/>
                  <a:gd name="T29" fmla="*/ 159 h 375"/>
                  <a:gd name="T30" fmla="*/ 103 w 289"/>
                  <a:gd name="T31" fmla="*/ 141 h 375"/>
                  <a:gd name="T32" fmla="*/ 100 w 289"/>
                  <a:gd name="T33" fmla="*/ 85 h 375"/>
                  <a:gd name="T34" fmla="*/ 120 w 289"/>
                  <a:gd name="T35" fmla="*/ 23 h 375"/>
                  <a:gd name="T36" fmla="*/ 110 w 289"/>
                  <a:gd name="T37" fmla="*/ 140 h 375"/>
                  <a:gd name="T38" fmla="*/ 122 w 289"/>
                  <a:gd name="T39" fmla="*/ 128 h 375"/>
                  <a:gd name="T40" fmla="*/ 120 w 289"/>
                  <a:gd name="T41" fmla="*/ 112 h 375"/>
                  <a:gd name="T42" fmla="*/ 129 w 289"/>
                  <a:gd name="T43" fmla="*/ 28 h 375"/>
                  <a:gd name="T44" fmla="*/ 132 w 289"/>
                  <a:gd name="T45" fmla="*/ 58 h 375"/>
                  <a:gd name="T46" fmla="*/ 140 w 289"/>
                  <a:gd name="T47" fmla="*/ 29 h 375"/>
                  <a:gd name="T48" fmla="*/ 130 w 289"/>
                  <a:gd name="T49" fmla="*/ 165 h 375"/>
                  <a:gd name="T50" fmla="*/ 145 w 289"/>
                  <a:gd name="T51" fmla="*/ 102 h 375"/>
                  <a:gd name="T52" fmla="*/ 156 w 289"/>
                  <a:gd name="T53" fmla="*/ 49 h 375"/>
                  <a:gd name="T54" fmla="*/ 163 w 289"/>
                  <a:gd name="T55" fmla="*/ 81 h 375"/>
                  <a:gd name="T56" fmla="*/ 149 w 289"/>
                  <a:gd name="T57" fmla="*/ 154 h 375"/>
                  <a:gd name="T58" fmla="*/ 168 w 289"/>
                  <a:gd name="T59" fmla="*/ 109 h 375"/>
                  <a:gd name="T60" fmla="*/ 198 w 289"/>
                  <a:gd name="T61" fmla="*/ 68 h 375"/>
                  <a:gd name="T62" fmla="*/ 230 w 289"/>
                  <a:gd name="T63" fmla="*/ 65 h 375"/>
                  <a:gd name="T64" fmla="*/ 186 w 289"/>
                  <a:gd name="T65" fmla="*/ 103 h 375"/>
                  <a:gd name="T66" fmla="*/ 224 w 289"/>
                  <a:gd name="T67" fmla="*/ 92 h 375"/>
                  <a:gd name="T68" fmla="*/ 220 w 289"/>
                  <a:gd name="T69" fmla="*/ 98 h 375"/>
                  <a:gd name="T70" fmla="*/ 174 w 289"/>
                  <a:gd name="T71" fmla="*/ 130 h 375"/>
                  <a:gd name="T72" fmla="*/ 160 w 289"/>
                  <a:gd name="T73" fmla="*/ 176 h 375"/>
                  <a:gd name="T74" fmla="*/ 175 w 289"/>
                  <a:gd name="T75" fmla="*/ 140 h 375"/>
                  <a:gd name="T76" fmla="*/ 187 w 289"/>
                  <a:gd name="T77" fmla="*/ 164 h 375"/>
                  <a:gd name="T78" fmla="*/ 229 w 289"/>
                  <a:gd name="T79" fmla="*/ 143 h 375"/>
                  <a:gd name="T80" fmla="*/ 243 w 289"/>
                  <a:gd name="T81" fmla="*/ 138 h 375"/>
                  <a:gd name="T82" fmla="*/ 244 w 289"/>
                  <a:gd name="T83" fmla="*/ 144 h 375"/>
                  <a:gd name="T84" fmla="*/ 234 w 289"/>
                  <a:gd name="T85" fmla="*/ 153 h 375"/>
                  <a:gd name="T86" fmla="*/ 181 w 289"/>
                  <a:gd name="T87" fmla="*/ 175 h 375"/>
                  <a:gd name="T88" fmla="*/ 211 w 289"/>
                  <a:gd name="T89" fmla="*/ 192 h 375"/>
                  <a:gd name="T90" fmla="*/ 266 w 289"/>
                  <a:gd name="T91" fmla="*/ 157 h 375"/>
                  <a:gd name="T92" fmla="*/ 274 w 289"/>
                  <a:gd name="T93" fmla="*/ 175 h 375"/>
                  <a:gd name="T94" fmla="*/ 261 w 289"/>
                  <a:gd name="T95" fmla="*/ 186 h 375"/>
                  <a:gd name="T96" fmla="*/ 264 w 289"/>
                  <a:gd name="T97" fmla="*/ 189 h 375"/>
                  <a:gd name="T98" fmla="*/ 264 w 289"/>
                  <a:gd name="T99" fmla="*/ 199 h 375"/>
                  <a:gd name="T100" fmla="*/ 206 w 289"/>
                  <a:gd name="T101" fmla="*/ 210 h 375"/>
                  <a:gd name="T102" fmla="*/ 193 w 289"/>
                  <a:gd name="T103" fmla="*/ 244 h 375"/>
                  <a:gd name="T104" fmla="*/ 194 w 289"/>
                  <a:gd name="T105" fmla="*/ 209 h 375"/>
                  <a:gd name="T106" fmla="*/ 157 w 289"/>
                  <a:gd name="T107" fmla="*/ 229 h 375"/>
                  <a:gd name="T108" fmla="*/ 158 w 289"/>
                  <a:gd name="T109" fmla="*/ 328 h 375"/>
                  <a:gd name="T110" fmla="*/ 163 w 289"/>
                  <a:gd name="T111" fmla="*/ 365 h 375"/>
                  <a:gd name="T112" fmla="*/ 126 w 289"/>
                  <a:gd name="T113" fmla="*/ 372 h 375"/>
                  <a:gd name="T114" fmla="*/ 94 w 289"/>
                  <a:gd name="T115" fmla="*/ 371 h 37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89" h="375">
                    <a:moveTo>
                      <a:pt x="94" y="371"/>
                    </a:moveTo>
                    <a:lnTo>
                      <a:pt x="106" y="360"/>
                    </a:lnTo>
                    <a:lnTo>
                      <a:pt x="112" y="351"/>
                    </a:lnTo>
                    <a:lnTo>
                      <a:pt x="115" y="341"/>
                    </a:lnTo>
                    <a:lnTo>
                      <a:pt x="116" y="329"/>
                    </a:lnTo>
                    <a:lnTo>
                      <a:pt x="118" y="318"/>
                    </a:lnTo>
                    <a:lnTo>
                      <a:pt x="119" y="305"/>
                    </a:lnTo>
                    <a:lnTo>
                      <a:pt x="120" y="291"/>
                    </a:lnTo>
                    <a:lnTo>
                      <a:pt x="121" y="266"/>
                    </a:lnTo>
                    <a:lnTo>
                      <a:pt x="122" y="244"/>
                    </a:lnTo>
                    <a:lnTo>
                      <a:pt x="122" y="229"/>
                    </a:lnTo>
                    <a:lnTo>
                      <a:pt x="121" y="220"/>
                    </a:lnTo>
                    <a:lnTo>
                      <a:pt x="116" y="210"/>
                    </a:lnTo>
                    <a:lnTo>
                      <a:pt x="112" y="208"/>
                    </a:lnTo>
                    <a:lnTo>
                      <a:pt x="105" y="204"/>
                    </a:lnTo>
                    <a:lnTo>
                      <a:pt x="95" y="204"/>
                    </a:lnTo>
                    <a:lnTo>
                      <a:pt x="81" y="200"/>
                    </a:lnTo>
                    <a:lnTo>
                      <a:pt x="79" y="200"/>
                    </a:lnTo>
                    <a:lnTo>
                      <a:pt x="71" y="196"/>
                    </a:lnTo>
                    <a:lnTo>
                      <a:pt x="55" y="192"/>
                    </a:lnTo>
                    <a:lnTo>
                      <a:pt x="43" y="190"/>
                    </a:lnTo>
                    <a:lnTo>
                      <a:pt x="31" y="185"/>
                    </a:lnTo>
                    <a:lnTo>
                      <a:pt x="16" y="185"/>
                    </a:lnTo>
                    <a:lnTo>
                      <a:pt x="0" y="187"/>
                    </a:lnTo>
                    <a:lnTo>
                      <a:pt x="24" y="183"/>
                    </a:lnTo>
                    <a:lnTo>
                      <a:pt x="27" y="181"/>
                    </a:lnTo>
                    <a:lnTo>
                      <a:pt x="29" y="177"/>
                    </a:lnTo>
                    <a:lnTo>
                      <a:pt x="31" y="168"/>
                    </a:lnTo>
                    <a:lnTo>
                      <a:pt x="27" y="149"/>
                    </a:lnTo>
                    <a:lnTo>
                      <a:pt x="27" y="135"/>
                    </a:lnTo>
                    <a:lnTo>
                      <a:pt x="32" y="167"/>
                    </a:lnTo>
                    <a:lnTo>
                      <a:pt x="33" y="175"/>
                    </a:lnTo>
                    <a:lnTo>
                      <a:pt x="36" y="179"/>
                    </a:lnTo>
                    <a:lnTo>
                      <a:pt x="39" y="182"/>
                    </a:lnTo>
                    <a:lnTo>
                      <a:pt x="43" y="184"/>
                    </a:lnTo>
                    <a:lnTo>
                      <a:pt x="56" y="186"/>
                    </a:lnTo>
                    <a:lnTo>
                      <a:pt x="67" y="186"/>
                    </a:lnTo>
                    <a:lnTo>
                      <a:pt x="61" y="179"/>
                    </a:lnTo>
                    <a:lnTo>
                      <a:pt x="55" y="167"/>
                    </a:lnTo>
                    <a:lnTo>
                      <a:pt x="50" y="154"/>
                    </a:lnTo>
                    <a:lnTo>
                      <a:pt x="43" y="132"/>
                    </a:lnTo>
                    <a:lnTo>
                      <a:pt x="54" y="157"/>
                    </a:lnTo>
                    <a:lnTo>
                      <a:pt x="60" y="168"/>
                    </a:lnTo>
                    <a:lnTo>
                      <a:pt x="66" y="176"/>
                    </a:lnTo>
                    <a:lnTo>
                      <a:pt x="72" y="183"/>
                    </a:lnTo>
                    <a:lnTo>
                      <a:pt x="83" y="189"/>
                    </a:lnTo>
                    <a:lnTo>
                      <a:pt x="92" y="190"/>
                    </a:lnTo>
                    <a:lnTo>
                      <a:pt x="102" y="191"/>
                    </a:lnTo>
                    <a:lnTo>
                      <a:pt x="113" y="189"/>
                    </a:lnTo>
                    <a:lnTo>
                      <a:pt x="104" y="186"/>
                    </a:lnTo>
                    <a:lnTo>
                      <a:pt x="100" y="183"/>
                    </a:lnTo>
                    <a:lnTo>
                      <a:pt x="95" y="179"/>
                    </a:lnTo>
                    <a:lnTo>
                      <a:pt x="91" y="172"/>
                    </a:lnTo>
                    <a:lnTo>
                      <a:pt x="80" y="168"/>
                    </a:lnTo>
                    <a:lnTo>
                      <a:pt x="72" y="164"/>
                    </a:lnTo>
                    <a:lnTo>
                      <a:pt x="67" y="161"/>
                    </a:lnTo>
                    <a:lnTo>
                      <a:pt x="63" y="159"/>
                    </a:lnTo>
                    <a:lnTo>
                      <a:pt x="60" y="157"/>
                    </a:lnTo>
                    <a:lnTo>
                      <a:pt x="58" y="155"/>
                    </a:lnTo>
                    <a:lnTo>
                      <a:pt x="56" y="152"/>
                    </a:lnTo>
                    <a:lnTo>
                      <a:pt x="59" y="155"/>
                    </a:lnTo>
                    <a:lnTo>
                      <a:pt x="62" y="157"/>
                    </a:lnTo>
                    <a:lnTo>
                      <a:pt x="65" y="159"/>
                    </a:lnTo>
                    <a:lnTo>
                      <a:pt x="69" y="160"/>
                    </a:lnTo>
                    <a:lnTo>
                      <a:pt x="74" y="162"/>
                    </a:lnTo>
                    <a:lnTo>
                      <a:pt x="79" y="164"/>
                    </a:lnTo>
                    <a:lnTo>
                      <a:pt x="82" y="165"/>
                    </a:lnTo>
                    <a:lnTo>
                      <a:pt x="85" y="165"/>
                    </a:lnTo>
                    <a:lnTo>
                      <a:pt x="87" y="166"/>
                    </a:lnTo>
                    <a:lnTo>
                      <a:pt x="83" y="159"/>
                    </a:lnTo>
                    <a:lnTo>
                      <a:pt x="81" y="154"/>
                    </a:lnTo>
                    <a:lnTo>
                      <a:pt x="77" y="145"/>
                    </a:lnTo>
                    <a:lnTo>
                      <a:pt x="74" y="138"/>
                    </a:lnTo>
                    <a:lnTo>
                      <a:pt x="72" y="130"/>
                    </a:lnTo>
                    <a:lnTo>
                      <a:pt x="68" y="124"/>
                    </a:lnTo>
                    <a:lnTo>
                      <a:pt x="59" y="116"/>
                    </a:lnTo>
                    <a:lnTo>
                      <a:pt x="51" y="110"/>
                    </a:lnTo>
                    <a:lnTo>
                      <a:pt x="67" y="118"/>
                    </a:lnTo>
                    <a:lnTo>
                      <a:pt x="62" y="99"/>
                    </a:lnTo>
                    <a:lnTo>
                      <a:pt x="56" y="80"/>
                    </a:lnTo>
                    <a:lnTo>
                      <a:pt x="64" y="100"/>
                    </a:lnTo>
                    <a:lnTo>
                      <a:pt x="66" y="106"/>
                    </a:lnTo>
                    <a:lnTo>
                      <a:pt x="68" y="110"/>
                    </a:lnTo>
                    <a:lnTo>
                      <a:pt x="72" y="118"/>
                    </a:lnTo>
                    <a:lnTo>
                      <a:pt x="77" y="130"/>
                    </a:lnTo>
                    <a:lnTo>
                      <a:pt x="81" y="140"/>
                    </a:lnTo>
                    <a:lnTo>
                      <a:pt x="84" y="146"/>
                    </a:lnTo>
                    <a:lnTo>
                      <a:pt x="91" y="159"/>
                    </a:lnTo>
                    <a:lnTo>
                      <a:pt x="88" y="123"/>
                    </a:lnTo>
                    <a:lnTo>
                      <a:pt x="85" y="109"/>
                    </a:lnTo>
                    <a:lnTo>
                      <a:pt x="81" y="99"/>
                    </a:lnTo>
                    <a:lnTo>
                      <a:pt x="75" y="86"/>
                    </a:lnTo>
                    <a:lnTo>
                      <a:pt x="83" y="97"/>
                    </a:lnTo>
                    <a:lnTo>
                      <a:pt x="79" y="47"/>
                    </a:lnTo>
                    <a:lnTo>
                      <a:pt x="81" y="32"/>
                    </a:lnTo>
                    <a:lnTo>
                      <a:pt x="82" y="53"/>
                    </a:lnTo>
                    <a:lnTo>
                      <a:pt x="87" y="42"/>
                    </a:lnTo>
                    <a:lnTo>
                      <a:pt x="99" y="29"/>
                    </a:lnTo>
                    <a:lnTo>
                      <a:pt x="87" y="44"/>
                    </a:lnTo>
                    <a:lnTo>
                      <a:pt x="83" y="56"/>
                    </a:lnTo>
                    <a:lnTo>
                      <a:pt x="85" y="86"/>
                    </a:lnTo>
                    <a:lnTo>
                      <a:pt x="87" y="102"/>
                    </a:lnTo>
                    <a:lnTo>
                      <a:pt x="91" y="119"/>
                    </a:lnTo>
                    <a:lnTo>
                      <a:pt x="94" y="145"/>
                    </a:lnTo>
                    <a:lnTo>
                      <a:pt x="96" y="159"/>
                    </a:lnTo>
                    <a:lnTo>
                      <a:pt x="98" y="166"/>
                    </a:lnTo>
                    <a:lnTo>
                      <a:pt x="102" y="170"/>
                    </a:lnTo>
                    <a:lnTo>
                      <a:pt x="106" y="173"/>
                    </a:lnTo>
                    <a:lnTo>
                      <a:pt x="110" y="174"/>
                    </a:lnTo>
                    <a:lnTo>
                      <a:pt x="114" y="173"/>
                    </a:lnTo>
                    <a:lnTo>
                      <a:pt x="108" y="152"/>
                    </a:lnTo>
                    <a:lnTo>
                      <a:pt x="103" y="141"/>
                    </a:lnTo>
                    <a:lnTo>
                      <a:pt x="102" y="133"/>
                    </a:lnTo>
                    <a:lnTo>
                      <a:pt x="101" y="126"/>
                    </a:lnTo>
                    <a:lnTo>
                      <a:pt x="101" y="118"/>
                    </a:lnTo>
                    <a:lnTo>
                      <a:pt x="97" y="105"/>
                    </a:lnTo>
                    <a:lnTo>
                      <a:pt x="103" y="118"/>
                    </a:lnTo>
                    <a:lnTo>
                      <a:pt x="104" y="113"/>
                    </a:lnTo>
                    <a:lnTo>
                      <a:pt x="100" y="85"/>
                    </a:lnTo>
                    <a:lnTo>
                      <a:pt x="100" y="76"/>
                    </a:lnTo>
                    <a:lnTo>
                      <a:pt x="100" y="69"/>
                    </a:lnTo>
                    <a:lnTo>
                      <a:pt x="102" y="57"/>
                    </a:lnTo>
                    <a:lnTo>
                      <a:pt x="107" y="40"/>
                    </a:lnTo>
                    <a:lnTo>
                      <a:pt x="112" y="22"/>
                    </a:lnTo>
                    <a:lnTo>
                      <a:pt x="103" y="61"/>
                    </a:lnTo>
                    <a:lnTo>
                      <a:pt x="120" y="23"/>
                    </a:lnTo>
                    <a:lnTo>
                      <a:pt x="107" y="56"/>
                    </a:lnTo>
                    <a:lnTo>
                      <a:pt x="104" y="69"/>
                    </a:lnTo>
                    <a:lnTo>
                      <a:pt x="103" y="77"/>
                    </a:lnTo>
                    <a:lnTo>
                      <a:pt x="107" y="104"/>
                    </a:lnTo>
                    <a:lnTo>
                      <a:pt x="107" y="120"/>
                    </a:lnTo>
                    <a:lnTo>
                      <a:pt x="108" y="130"/>
                    </a:lnTo>
                    <a:lnTo>
                      <a:pt x="110" y="140"/>
                    </a:lnTo>
                    <a:lnTo>
                      <a:pt x="113" y="148"/>
                    </a:lnTo>
                    <a:lnTo>
                      <a:pt x="117" y="157"/>
                    </a:lnTo>
                    <a:lnTo>
                      <a:pt x="119" y="165"/>
                    </a:lnTo>
                    <a:lnTo>
                      <a:pt x="123" y="176"/>
                    </a:lnTo>
                    <a:lnTo>
                      <a:pt x="122" y="169"/>
                    </a:lnTo>
                    <a:lnTo>
                      <a:pt x="121" y="162"/>
                    </a:lnTo>
                    <a:lnTo>
                      <a:pt x="122" y="128"/>
                    </a:lnTo>
                    <a:lnTo>
                      <a:pt x="120" y="123"/>
                    </a:lnTo>
                    <a:lnTo>
                      <a:pt x="118" y="118"/>
                    </a:lnTo>
                    <a:lnTo>
                      <a:pt x="117" y="110"/>
                    </a:lnTo>
                    <a:lnTo>
                      <a:pt x="115" y="98"/>
                    </a:lnTo>
                    <a:lnTo>
                      <a:pt x="111" y="86"/>
                    </a:lnTo>
                    <a:lnTo>
                      <a:pt x="118" y="104"/>
                    </a:lnTo>
                    <a:lnTo>
                      <a:pt x="120" y="112"/>
                    </a:lnTo>
                    <a:lnTo>
                      <a:pt x="122" y="117"/>
                    </a:lnTo>
                    <a:lnTo>
                      <a:pt x="122" y="81"/>
                    </a:lnTo>
                    <a:lnTo>
                      <a:pt x="122" y="58"/>
                    </a:lnTo>
                    <a:lnTo>
                      <a:pt x="120" y="38"/>
                    </a:lnTo>
                    <a:lnTo>
                      <a:pt x="123" y="52"/>
                    </a:lnTo>
                    <a:lnTo>
                      <a:pt x="127" y="37"/>
                    </a:lnTo>
                    <a:lnTo>
                      <a:pt x="129" y="28"/>
                    </a:lnTo>
                    <a:lnTo>
                      <a:pt x="137" y="4"/>
                    </a:lnTo>
                    <a:lnTo>
                      <a:pt x="132" y="23"/>
                    </a:lnTo>
                    <a:lnTo>
                      <a:pt x="129" y="35"/>
                    </a:lnTo>
                    <a:lnTo>
                      <a:pt x="127" y="45"/>
                    </a:lnTo>
                    <a:lnTo>
                      <a:pt x="125" y="54"/>
                    </a:lnTo>
                    <a:lnTo>
                      <a:pt x="126" y="73"/>
                    </a:lnTo>
                    <a:lnTo>
                      <a:pt x="132" y="58"/>
                    </a:lnTo>
                    <a:lnTo>
                      <a:pt x="134" y="49"/>
                    </a:lnTo>
                    <a:lnTo>
                      <a:pt x="137" y="39"/>
                    </a:lnTo>
                    <a:lnTo>
                      <a:pt x="139" y="28"/>
                    </a:lnTo>
                    <a:lnTo>
                      <a:pt x="140" y="18"/>
                    </a:lnTo>
                    <a:lnTo>
                      <a:pt x="143" y="0"/>
                    </a:lnTo>
                    <a:lnTo>
                      <a:pt x="141" y="21"/>
                    </a:lnTo>
                    <a:lnTo>
                      <a:pt x="140" y="29"/>
                    </a:lnTo>
                    <a:lnTo>
                      <a:pt x="138" y="41"/>
                    </a:lnTo>
                    <a:lnTo>
                      <a:pt x="135" y="54"/>
                    </a:lnTo>
                    <a:lnTo>
                      <a:pt x="133" y="64"/>
                    </a:lnTo>
                    <a:lnTo>
                      <a:pt x="129" y="75"/>
                    </a:lnTo>
                    <a:lnTo>
                      <a:pt x="128" y="99"/>
                    </a:lnTo>
                    <a:lnTo>
                      <a:pt x="130" y="126"/>
                    </a:lnTo>
                    <a:lnTo>
                      <a:pt x="130" y="165"/>
                    </a:lnTo>
                    <a:lnTo>
                      <a:pt x="133" y="183"/>
                    </a:lnTo>
                    <a:lnTo>
                      <a:pt x="135" y="164"/>
                    </a:lnTo>
                    <a:lnTo>
                      <a:pt x="136" y="151"/>
                    </a:lnTo>
                    <a:lnTo>
                      <a:pt x="137" y="141"/>
                    </a:lnTo>
                    <a:lnTo>
                      <a:pt x="139" y="126"/>
                    </a:lnTo>
                    <a:lnTo>
                      <a:pt x="141" y="115"/>
                    </a:lnTo>
                    <a:lnTo>
                      <a:pt x="145" y="102"/>
                    </a:lnTo>
                    <a:lnTo>
                      <a:pt x="138" y="76"/>
                    </a:lnTo>
                    <a:lnTo>
                      <a:pt x="142" y="84"/>
                    </a:lnTo>
                    <a:lnTo>
                      <a:pt x="144" y="91"/>
                    </a:lnTo>
                    <a:lnTo>
                      <a:pt x="146" y="97"/>
                    </a:lnTo>
                    <a:lnTo>
                      <a:pt x="154" y="80"/>
                    </a:lnTo>
                    <a:lnTo>
                      <a:pt x="157" y="72"/>
                    </a:lnTo>
                    <a:lnTo>
                      <a:pt x="156" y="49"/>
                    </a:lnTo>
                    <a:lnTo>
                      <a:pt x="160" y="70"/>
                    </a:lnTo>
                    <a:lnTo>
                      <a:pt x="180" y="26"/>
                    </a:lnTo>
                    <a:lnTo>
                      <a:pt x="186" y="11"/>
                    </a:lnTo>
                    <a:lnTo>
                      <a:pt x="179" y="36"/>
                    </a:lnTo>
                    <a:lnTo>
                      <a:pt x="163" y="77"/>
                    </a:lnTo>
                    <a:lnTo>
                      <a:pt x="202" y="42"/>
                    </a:lnTo>
                    <a:lnTo>
                      <a:pt x="163" y="81"/>
                    </a:lnTo>
                    <a:lnTo>
                      <a:pt x="156" y="98"/>
                    </a:lnTo>
                    <a:lnTo>
                      <a:pt x="150" y="112"/>
                    </a:lnTo>
                    <a:lnTo>
                      <a:pt x="147" y="130"/>
                    </a:lnTo>
                    <a:lnTo>
                      <a:pt x="144" y="156"/>
                    </a:lnTo>
                    <a:lnTo>
                      <a:pt x="142" y="181"/>
                    </a:lnTo>
                    <a:lnTo>
                      <a:pt x="146" y="162"/>
                    </a:lnTo>
                    <a:lnTo>
                      <a:pt x="149" y="154"/>
                    </a:lnTo>
                    <a:lnTo>
                      <a:pt x="153" y="146"/>
                    </a:lnTo>
                    <a:lnTo>
                      <a:pt x="159" y="136"/>
                    </a:lnTo>
                    <a:lnTo>
                      <a:pt x="163" y="130"/>
                    </a:lnTo>
                    <a:lnTo>
                      <a:pt x="166" y="124"/>
                    </a:lnTo>
                    <a:lnTo>
                      <a:pt x="166" y="116"/>
                    </a:lnTo>
                    <a:lnTo>
                      <a:pt x="167" y="92"/>
                    </a:lnTo>
                    <a:lnTo>
                      <a:pt x="168" y="109"/>
                    </a:lnTo>
                    <a:lnTo>
                      <a:pt x="169" y="116"/>
                    </a:lnTo>
                    <a:lnTo>
                      <a:pt x="171" y="118"/>
                    </a:lnTo>
                    <a:lnTo>
                      <a:pt x="177" y="106"/>
                    </a:lnTo>
                    <a:lnTo>
                      <a:pt x="181" y="96"/>
                    </a:lnTo>
                    <a:lnTo>
                      <a:pt x="185" y="88"/>
                    </a:lnTo>
                    <a:lnTo>
                      <a:pt x="190" y="79"/>
                    </a:lnTo>
                    <a:lnTo>
                      <a:pt x="198" y="68"/>
                    </a:lnTo>
                    <a:lnTo>
                      <a:pt x="206" y="58"/>
                    </a:lnTo>
                    <a:lnTo>
                      <a:pt x="205" y="27"/>
                    </a:lnTo>
                    <a:lnTo>
                      <a:pt x="208" y="56"/>
                    </a:lnTo>
                    <a:lnTo>
                      <a:pt x="222" y="47"/>
                    </a:lnTo>
                    <a:lnTo>
                      <a:pt x="237" y="38"/>
                    </a:lnTo>
                    <a:lnTo>
                      <a:pt x="217" y="54"/>
                    </a:lnTo>
                    <a:lnTo>
                      <a:pt x="230" y="65"/>
                    </a:lnTo>
                    <a:lnTo>
                      <a:pt x="215" y="56"/>
                    </a:lnTo>
                    <a:lnTo>
                      <a:pt x="209" y="61"/>
                    </a:lnTo>
                    <a:lnTo>
                      <a:pt x="203" y="70"/>
                    </a:lnTo>
                    <a:lnTo>
                      <a:pt x="197" y="78"/>
                    </a:lnTo>
                    <a:lnTo>
                      <a:pt x="193" y="86"/>
                    </a:lnTo>
                    <a:lnTo>
                      <a:pt x="189" y="93"/>
                    </a:lnTo>
                    <a:lnTo>
                      <a:pt x="186" y="103"/>
                    </a:lnTo>
                    <a:lnTo>
                      <a:pt x="185" y="110"/>
                    </a:lnTo>
                    <a:lnTo>
                      <a:pt x="190" y="109"/>
                    </a:lnTo>
                    <a:lnTo>
                      <a:pt x="196" y="106"/>
                    </a:lnTo>
                    <a:lnTo>
                      <a:pt x="203" y="103"/>
                    </a:lnTo>
                    <a:lnTo>
                      <a:pt x="212" y="98"/>
                    </a:lnTo>
                    <a:lnTo>
                      <a:pt x="219" y="94"/>
                    </a:lnTo>
                    <a:lnTo>
                      <a:pt x="224" y="92"/>
                    </a:lnTo>
                    <a:lnTo>
                      <a:pt x="229" y="88"/>
                    </a:lnTo>
                    <a:lnTo>
                      <a:pt x="233" y="82"/>
                    </a:lnTo>
                    <a:lnTo>
                      <a:pt x="235" y="76"/>
                    </a:lnTo>
                    <a:lnTo>
                      <a:pt x="234" y="82"/>
                    </a:lnTo>
                    <a:lnTo>
                      <a:pt x="232" y="87"/>
                    </a:lnTo>
                    <a:lnTo>
                      <a:pt x="229" y="91"/>
                    </a:lnTo>
                    <a:lnTo>
                      <a:pt x="220" y="98"/>
                    </a:lnTo>
                    <a:lnTo>
                      <a:pt x="212" y="104"/>
                    </a:lnTo>
                    <a:lnTo>
                      <a:pt x="205" y="108"/>
                    </a:lnTo>
                    <a:lnTo>
                      <a:pt x="199" y="111"/>
                    </a:lnTo>
                    <a:lnTo>
                      <a:pt x="193" y="115"/>
                    </a:lnTo>
                    <a:lnTo>
                      <a:pt x="186" y="118"/>
                    </a:lnTo>
                    <a:lnTo>
                      <a:pt x="179" y="123"/>
                    </a:lnTo>
                    <a:lnTo>
                      <a:pt x="174" y="130"/>
                    </a:lnTo>
                    <a:lnTo>
                      <a:pt x="168" y="140"/>
                    </a:lnTo>
                    <a:lnTo>
                      <a:pt x="160" y="153"/>
                    </a:lnTo>
                    <a:lnTo>
                      <a:pt x="157" y="162"/>
                    </a:lnTo>
                    <a:lnTo>
                      <a:pt x="154" y="168"/>
                    </a:lnTo>
                    <a:lnTo>
                      <a:pt x="153" y="175"/>
                    </a:lnTo>
                    <a:lnTo>
                      <a:pt x="151" y="184"/>
                    </a:lnTo>
                    <a:lnTo>
                      <a:pt x="160" y="176"/>
                    </a:lnTo>
                    <a:lnTo>
                      <a:pt x="165" y="171"/>
                    </a:lnTo>
                    <a:lnTo>
                      <a:pt x="167" y="168"/>
                    </a:lnTo>
                    <a:lnTo>
                      <a:pt x="169" y="162"/>
                    </a:lnTo>
                    <a:lnTo>
                      <a:pt x="171" y="151"/>
                    </a:lnTo>
                    <a:lnTo>
                      <a:pt x="173" y="140"/>
                    </a:lnTo>
                    <a:lnTo>
                      <a:pt x="177" y="133"/>
                    </a:lnTo>
                    <a:lnTo>
                      <a:pt x="175" y="140"/>
                    </a:lnTo>
                    <a:lnTo>
                      <a:pt x="173" y="148"/>
                    </a:lnTo>
                    <a:lnTo>
                      <a:pt x="172" y="155"/>
                    </a:lnTo>
                    <a:lnTo>
                      <a:pt x="171" y="162"/>
                    </a:lnTo>
                    <a:lnTo>
                      <a:pt x="171" y="166"/>
                    </a:lnTo>
                    <a:lnTo>
                      <a:pt x="172" y="169"/>
                    </a:lnTo>
                    <a:lnTo>
                      <a:pt x="177" y="169"/>
                    </a:lnTo>
                    <a:lnTo>
                      <a:pt x="187" y="164"/>
                    </a:lnTo>
                    <a:lnTo>
                      <a:pt x="198" y="159"/>
                    </a:lnTo>
                    <a:lnTo>
                      <a:pt x="216" y="151"/>
                    </a:lnTo>
                    <a:lnTo>
                      <a:pt x="220" y="148"/>
                    </a:lnTo>
                    <a:lnTo>
                      <a:pt x="225" y="144"/>
                    </a:lnTo>
                    <a:lnTo>
                      <a:pt x="227" y="136"/>
                    </a:lnTo>
                    <a:lnTo>
                      <a:pt x="232" y="109"/>
                    </a:lnTo>
                    <a:lnTo>
                      <a:pt x="229" y="143"/>
                    </a:lnTo>
                    <a:lnTo>
                      <a:pt x="231" y="144"/>
                    </a:lnTo>
                    <a:lnTo>
                      <a:pt x="234" y="142"/>
                    </a:lnTo>
                    <a:lnTo>
                      <a:pt x="240" y="124"/>
                    </a:lnTo>
                    <a:lnTo>
                      <a:pt x="238" y="134"/>
                    </a:lnTo>
                    <a:lnTo>
                      <a:pt x="237" y="139"/>
                    </a:lnTo>
                    <a:lnTo>
                      <a:pt x="239" y="140"/>
                    </a:lnTo>
                    <a:lnTo>
                      <a:pt x="243" y="138"/>
                    </a:lnTo>
                    <a:lnTo>
                      <a:pt x="246" y="133"/>
                    </a:lnTo>
                    <a:lnTo>
                      <a:pt x="254" y="122"/>
                    </a:lnTo>
                    <a:lnTo>
                      <a:pt x="248" y="131"/>
                    </a:lnTo>
                    <a:lnTo>
                      <a:pt x="246" y="136"/>
                    </a:lnTo>
                    <a:lnTo>
                      <a:pt x="245" y="141"/>
                    </a:lnTo>
                    <a:lnTo>
                      <a:pt x="249" y="146"/>
                    </a:lnTo>
                    <a:lnTo>
                      <a:pt x="244" y="144"/>
                    </a:lnTo>
                    <a:lnTo>
                      <a:pt x="240" y="145"/>
                    </a:lnTo>
                    <a:lnTo>
                      <a:pt x="234" y="148"/>
                    </a:lnTo>
                    <a:lnTo>
                      <a:pt x="236" y="150"/>
                    </a:lnTo>
                    <a:lnTo>
                      <a:pt x="238" y="156"/>
                    </a:lnTo>
                    <a:lnTo>
                      <a:pt x="242" y="170"/>
                    </a:lnTo>
                    <a:lnTo>
                      <a:pt x="236" y="157"/>
                    </a:lnTo>
                    <a:lnTo>
                      <a:pt x="234" y="153"/>
                    </a:lnTo>
                    <a:lnTo>
                      <a:pt x="231" y="151"/>
                    </a:lnTo>
                    <a:lnTo>
                      <a:pt x="227" y="151"/>
                    </a:lnTo>
                    <a:lnTo>
                      <a:pt x="216" y="156"/>
                    </a:lnTo>
                    <a:lnTo>
                      <a:pt x="205" y="161"/>
                    </a:lnTo>
                    <a:lnTo>
                      <a:pt x="196" y="166"/>
                    </a:lnTo>
                    <a:lnTo>
                      <a:pt x="187" y="170"/>
                    </a:lnTo>
                    <a:lnTo>
                      <a:pt x="181" y="175"/>
                    </a:lnTo>
                    <a:lnTo>
                      <a:pt x="173" y="180"/>
                    </a:lnTo>
                    <a:lnTo>
                      <a:pt x="166" y="186"/>
                    </a:lnTo>
                    <a:lnTo>
                      <a:pt x="162" y="191"/>
                    </a:lnTo>
                    <a:lnTo>
                      <a:pt x="158" y="197"/>
                    </a:lnTo>
                    <a:lnTo>
                      <a:pt x="175" y="198"/>
                    </a:lnTo>
                    <a:lnTo>
                      <a:pt x="189" y="196"/>
                    </a:lnTo>
                    <a:lnTo>
                      <a:pt x="211" y="192"/>
                    </a:lnTo>
                    <a:lnTo>
                      <a:pt x="226" y="189"/>
                    </a:lnTo>
                    <a:lnTo>
                      <a:pt x="234" y="187"/>
                    </a:lnTo>
                    <a:lnTo>
                      <a:pt x="238" y="185"/>
                    </a:lnTo>
                    <a:lnTo>
                      <a:pt x="243" y="183"/>
                    </a:lnTo>
                    <a:lnTo>
                      <a:pt x="248" y="179"/>
                    </a:lnTo>
                    <a:lnTo>
                      <a:pt x="256" y="171"/>
                    </a:lnTo>
                    <a:lnTo>
                      <a:pt x="266" y="157"/>
                    </a:lnTo>
                    <a:lnTo>
                      <a:pt x="257" y="172"/>
                    </a:lnTo>
                    <a:lnTo>
                      <a:pt x="251" y="179"/>
                    </a:lnTo>
                    <a:lnTo>
                      <a:pt x="246" y="185"/>
                    </a:lnTo>
                    <a:lnTo>
                      <a:pt x="256" y="184"/>
                    </a:lnTo>
                    <a:lnTo>
                      <a:pt x="263" y="181"/>
                    </a:lnTo>
                    <a:lnTo>
                      <a:pt x="269" y="178"/>
                    </a:lnTo>
                    <a:lnTo>
                      <a:pt x="274" y="175"/>
                    </a:lnTo>
                    <a:lnTo>
                      <a:pt x="281" y="170"/>
                    </a:lnTo>
                    <a:lnTo>
                      <a:pt x="288" y="168"/>
                    </a:lnTo>
                    <a:lnTo>
                      <a:pt x="281" y="172"/>
                    </a:lnTo>
                    <a:lnTo>
                      <a:pt x="276" y="177"/>
                    </a:lnTo>
                    <a:lnTo>
                      <a:pt x="270" y="180"/>
                    </a:lnTo>
                    <a:lnTo>
                      <a:pt x="266" y="184"/>
                    </a:lnTo>
                    <a:lnTo>
                      <a:pt x="261" y="186"/>
                    </a:lnTo>
                    <a:lnTo>
                      <a:pt x="268" y="187"/>
                    </a:lnTo>
                    <a:lnTo>
                      <a:pt x="273" y="186"/>
                    </a:lnTo>
                    <a:lnTo>
                      <a:pt x="279" y="185"/>
                    </a:lnTo>
                    <a:lnTo>
                      <a:pt x="284" y="183"/>
                    </a:lnTo>
                    <a:lnTo>
                      <a:pt x="278" y="188"/>
                    </a:lnTo>
                    <a:lnTo>
                      <a:pt x="271" y="189"/>
                    </a:lnTo>
                    <a:lnTo>
                      <a:pt x="264" y="189"/>
                    </a:lnTo>
                    <a:lnTo>
                      <a:pt x="251" y="191"/>
                    </a:lnTo>
                    <a:lnTo>
                      <a:pt x="247" y="192"/>
                    </a:lnTo>
                    <a:lnTo>
                      <a:pt x="252" y="194"/>
                    </a:lnTo>
                    <a:lnTo>
                      <a:pt x="259" y="196"/>
                    </a:lnTo>
                    <a:lnTo>
                      <a:pt x="266" y="196"/>
                    </a:lnTo>
                    <a:lnTo>
                      <a:pt x="279" y="197"/>
                    </a:lnTo>
                    <a:lnTo>
                      <a:pt x="264" y="199"/>
                    </a:lnTo>
                    <a:lnTo>
                      <a:pt x="257" y="199"/>
                    </a:lnTo>
                    <a:lnTo>
                      <a:pt x="251" y="197"/>
                    </a:lnTo>
                    <a:lnTo>
                      <a:pt x="247" y="196"/>
                    </a:lnTo>
                    <a:lnTo>
                      <a:pt x="241" y="193"/>
                    </a:lnTo>
                    <a:lnTo>
                      <a:pt x="226" y="198"/>
                    </a:lnTo>
                    <a:lnTo>
                      <a:pt x="202" y="204"/>
                    </a:lnTo>
                    <a:lnTo>
                      <a:pt x="206" y="210"/>
                    </a:lnTo>
                    <a:lnTo>
                      <a:pt x="213" y="222"/>
                    </a:lnTo>
                    <a:lnTo>
                      <a:pt x="199" y="206"/>
                    </a:lnTo>
                    <a:lnTo>
                      <a:pt x="200" y="213"/>
                    </a:lnTo>
                    <a:lnTo>
                      <a:pt x="199" y="221"/>
                    </a:lnTo>
                    <a:lnTo>
                      <a:pt x="198" y="226"/>
                    </a:lnTo>
                    <a:lnTo>
                      <a:pt x="197" y="234"/>
                    </a:lnTo>
                    <a:lnTo>
                      <a:pt x="193" y="244"/>
                    </a:lnTo>
                    <a:lnTo>
                      <a:pt x="184" y="264"/>
                    </a:lnTo>
                    <a:lnTo>
                      <a:pt x="190" y="247"/>
                    </a:lnTo>
                    <a:lnTo>
                      <a:pt x="193" y="236"/>
                    </a:lnTo>
                    <a:lnTo>
                      <a:pt x="196" y="226"/>
                    </a:lnTo>
                    <a:lnTo>
                      <a:pt x="195" y="221"/>
                    </a:lnTo>
                    <a:lnTo>
                      <a:pt x="195" y="212"/>
                    </a:lnTo>
                    <a:lnTo>
                      <a:pt x="194" y="209"/>
                    </a:lnTo>
                    <a:lnTo>
                      <a:pt x="192" y="206"/>
                    </a:lnTo>
                    <a:lnTo>
                      <a:pt x="181" y="207"/>
                    </a:lnTo>
                    <a:lnTo>
                      <a:pt x="171" y="211"/>
                    </a:lnTo>
                    <a:lnTo>
                      <a:pt x="166" y="215"/>
                    </a:lnTo>
                    <a:lnTo>
                      <a:pt x="162" y="218"/>
                    </a:lnTo>
                    <a:lnTo>
                      <a:pt x="159" y="223"/>
                    </a:lnTo>
                    <a:lnTo>
                      <a:pt x="157" y="229"/>
                    </a:lnTo>
                    <a:lnTo>
                      <a:pt x="157" y="241"/>
                    </a:lnTo>
                    <a:lnTo>
                      <a:pt x="157" y="258"/>
                    </a:lnTo>
                    <a:lnTo>
                      <a:pt x="156" y="273"/>
                    </a:lnTo>
                    <a:lnTo>
                      <a:pt x="156" y="287"/>
                    </a:lnTo>
                    <a:lnTo>
                      <a:pt x="156" y="303"/>
                    </a:lnTo>
                    <a:lnTo>
                      <a:pt x="156" y="316"/>
                    </a:lnTo>
                    <a:lnTo>
                      <a:pt x="158" y="328"/>
                    </a:lnTo>
                    <a:lnTo>
                      <a:pt x="161" y="340"/>
                    </a:lnTo>
                    <a:lnTo>
                      <a:pt x="167" y="355"/>
                    </a:lnTo>
                    <a:lnTo>
                      <a:pt x="172" y="363"/>
                    </a:lnTo>
                    <a:lnTo>
                      <a:pt x="178" y="368"/>
                    </a:lnTo>
                    <a:lnTo>
                      <a:pt x="187" y="373"/>
                    </a:lnTo>
                    <a:lnTo>
                      <a:pt x="175" y="371"/>
                    </a:lnTo>
                    <a:lnTo>
                      <a:pt x="163" y="365"/>
                    </a:lnTo>
                    <a:lnTo>
                      <a:pt x="156" y="363"/>
                    </a:lnTo>
                    <a:lnTo>
                      <a:pt x="150" y="363"/>
                    </a:lnTo>
                    <a:lnTo>
                      <a:pt x="146" y="369"/>
                    </a:lnTo>
                    <a:lnTo>
                      <a:pt x="143" y="367"/>
                    </a:lnTo>
                    <a:lnTo>
                      <a:pt x="137" y="365"/>
                    </a:lnTo>
                    <a:lnTo>
                      <a:pt x="131" y="368"/>
                    </a:lnTo>
                    <a:lnTo>
                      <a:pt x="126" y="372"/>
                    </a:lnTo>
                    <a:lnTo>
                      <a:pt x="122" y="374"/>
                    </a:lnTo>
                    <a:lnTo>
                      <a:pt x="122" y="369"/>
                    </a:lnTo>
                    <a:lnTo>
                      <a:pt x="120" y="367"/>
                    </a:lnTo>
                    <a:lnTo>
                      <a:pt x="114" y="367"/>
                    </a:lnTo>
                    <a:lnTo>
                      <a:pt x="109" y="369"/>
                    </a:lnTo>
                    <a:lnTo>
                      <a:pt x="108" y="369"/>
                    </a:lnTo>
                    <a:lnTo>
                      <a:pt x="94" y="371"/>
                    </a:lnTo>
                  </a:path>
                </a:pathLst>
              </a:custGeom>
              <a:solidFill>
                <a:srgbClr val="7F5F3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82" name="Freeform 231"/>
              <p:cNvSpPr>
                <a:spLocks/>
              </p:cNvSpPr>
              <p:nvPr/>
            </p:nvSpPr>
            <p:spPr bwMode="auto">
              <a:xfrm>
                <a:off x="5200" y="2862"/>
                <a:ext cx="57" cy="193"/>
              </a:xfrm>
              <a:custGeom>
                <a:avLst/>
                <a:gdLst>
                  <a:gd name="T0" fmla="*/ 5 w 57"/>
                  <a:gd name="T1" fmla="*/ 30 h 193"/>
                  <a:gd name="T2" fmla="*/ 12 w 57"/>
                  <a:gd name="T3" fmla="*/ 46 h 193"/>
                  <a:gd name="T4" fmla="*/ 13 w 57"/>
                  <a:gd name="T5" fmla="*/ 100 h 193"/>
                  <a:gd name="T6" fmla="*/ 13 w 57"/>
                  <a:gd name="T7" fmla="*/ 146 h 193"/>
                  <a:gd name="T8" fmla="*/ 8 w 57"/>
                  <a:gd name="T9" fmla="*/ 176 h 193"/>
                  <a:gd name="T10" fmla="*/ 9 w 57"/>
                  <a:gd name="T11" fmla="*/ 175 h 193"/>
                  <a:gd name="T12" fmla="*/ 16 w 57"/>
                  <a:gd name="T13" fmla="*/ 158 h 193"/>
                  <a:gd name="T14" fmla="*/ 13 w 57"/>
                  <a:gd name="T15" fmla="*/ 189 h 193"/>
                  <a:gd name="T16" fmla="*/ 18 w 57"/>
                  <a:gd name="T17" fmla="*/ 163 h 193"/>
                  <a:gd name="T18" fmla="*/ 18 w 57"/>
                  <a:gd name="T19" fmla="*/ 141 h 193"/>
                  <a:gd name="T20" fmla="*/ 20 w 57"/>
                  <a:gd name="T21" fmla="*/ 110 h 193"/>
                  <a:gd name="T22" fmla="*/ 18 w 57"/>
                  <a:gd name="T23" fmla="*/ 82 h 193"/>
                  <a:gd name="T24" fmla="*/ 17 w 57"/>
                  <a:gd name="T25" fmla="*/ 55 h 193"/>
                  <a:gd name="T26" fmla="*/ 22 w 57"/>
                  <a:gd name="T27" fmla="*/ 61 h 193"/>
                  <a:gd name="T28" fmla="*/ 22 w 57"/>
                  <a:gd name="T29" fmla="*/ 86 h 193"/>
                  <a:gd name="T30" fmla="*/ 24 w 57"/>
                  <a:gd name="T31" fmla="*/ 108 h 193"/>
                  <a:gd name="T32" fmla="*/ 24 w 57"/>
                  <a:gd name="T33" fmla="*/ 140 h 193"/>
                  <a:gd name="T34" fmla="*/ 22 w 57"/>
                  <a:gd name="T35" fmla="*/ 167 h 193"/>
                  <a:gd name="T36" fmla="*/ 22 w 57"/>
                  <a:gd name="T37" fmla="*/ 186 h 193"/>
                  <a:gd name="T38" fmla="*/ 25 w 57"/>
                  <a:gd name="T39" fmla="*/ 181 h 193"/>
                  <a:gd name="T40" fmla="*/ 31 w 57"/>
                  <a:gd name="T41" fmla="*/ 192 h 193"/>
                  <a:gd name="T42" fmla="*/ 29 w 57"/>
                  <a:gd name="T43" fmla="*/ 166 h 193"/>
                  <a:gd name="T44" fmla="*/ 26 w 57"/>
                  <a:gd name="T45" fmla="*/ 124 h 193"/>
                  <a:gd name="T46" fmla="*/ 26 w 57"/>
                  <a:gd name="T47" fmla="*/ 97 h 193"/>
                  <a:gd name="T48" fmla="*/ 26 w 57"/>
                  <a:gd name="T49" fmla="*/ 69 h 193"/>
                  <a:gd name="T50" fmla="*/ 39 w 57"/>
                  <a:gd name="T51" fmla="*/ 26 h 193"/>
                  <a:gd name="T52" fmla="*/ 32 w 57"/>
                  <a:gd name="T53" fmla="*/ 54 h 193"/>
                  <a:gd name="T54" fmla="*/ 30 w 57"/>
                  <a:gd name="T55" fmla="*/ 70 h 193"/>
                  <a:gd name="T56" fmla="*/ 30 w 57"/>
                  <a:gd name="T57" fmla="*/ 87 h 193"/>
                  <a:gd name="T58" fmla="*/ 30 w 57"/>
                  <a:gd name="T59" fmla="*/ 106 h 193"/>
                  <a:gd name="T60" fmla="*/ 32 w 57"/>
                  <a:gd name="T61" fmla="*/ 133 h 193"/>
                  <a:gd name="T62" fmla="*/ 34 w 57"/>
                  <a:gd name="T63" fmla="*/ 156 h 193"/>
                  <a:gd name="T64" fmla="*/ 38 w 57"/>
                  <a:gd name="T65" fmla="*/ 174 h 193"/>
                  <a:gd name="T66" fmla="*/ 48 w 57"/>
                  <a:gd name="T67" fmla="*/ 185 h 193"/>
                  <a:gd name="T68" fmla="*/ 46 w 57"/>
                  <a:gd name="T69" fmla="*/ 178 h 193"/>
                  <a:gd name="T70" fmla="*/ 38 w 57"/>
                  <a:gd name="T71" fmla="*/ 158 h 193"/>
                  <a:gd name="T72" fmla="*/ 35 w 57"/>
                  <a:gd name="T73" fmla="*/ 130 h 193"/>
                  <a:gd name="T74" fmla="*/ 34 w 57"/>
                  <a:gd name="T75" fmla="*/ 98 h 193"/>
                  <a:gd name="T76" fmla="*/ 35 w 57"/>
                  <a:gd name="T77" fmla="*/ 71 h 193"/>
                  <a:gd name="T78" fmla="*/ 41 w 57"/>
                  <a:gd name="T79" fmla="*/ 48 h 193"/>
                  <a:gd name="T80" fmla="*/ 50 w 57"/>
                  <a:gd name="T81" fmla="*/ 31 h 193"/>
                  <a:gd name="T82" fmla="*/ 46 w 57"/>
                  <a:gd name="T83" fmla="*/ 17 h 193"/>
                  <a:gd name="T84" fmla="*/ 31 w 57"/>
                  <a:gd name="T85" fmla="*/ 34 h 193"/>
                  <a:gd name="T86" fmla="*/ 26 w 57"/>
                  <a:gd name="T87" fmla="*/ 51 h 193"/>
                  <a:gd name="T88" fmla="*/ 27 w 57"/>
                  <a:gd name="T89" fmla="*/ 20 h 193"/>
                  <a:gd name="T90" fmla="*/ 27 w 57"/>
                  <a:gd name="T91" fmla="*/ 0 h 193"/>
                  <a:gd name="T92" fmla="*/ 22 w 57"/>
                  <a:gd name="T93" fmla="*/ 32 h 193"/>
                  <a:gd name="T94" fmla="*/ 16 w 57"/>
                  <a:gd name="T95" fmla="*/ 41 h 193"/>
                  <a:gd name="T96" fmla="*/ 1 w 57"/>
                  <a:gd name="T97" fmla="*/ 25 h 19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57" h="193">
                    <a:moveTo>
                      <a:pt x="1" y="25"/>
                    </a:moveTo>
                    <a:lnTo>
                      <a:pt x="5" y="30"/>
                    </a:lnTo>
                    <a:lnTo>
                      <a:pt x="9" y="36"/>
                    </a:lnTo>
                    <a:lnTo>
                      <a:pt x="12" y="46"/>
                    </a:lnTo>
                    <a:lnTo>
                      <a:pt x="14" y="71"/>
                    </a:lnTo>
                    <a:lnTo>
                      <a:pt x="13" y="100"/>
                    </a:lnTo>
                    <a:lnTo>
                      <a:pt x="13" y="128"/>
                    </a:lnTo>
                    <a:lnTo>
                      <a:pt x="13" y="146"/>
                    </a:lnTo>
                    <a:lnTo>
                      <a:pt x="12" y="160"/>
                    </a:lnTo>
                    <a:lnTo>
                      <a:pt x="8" y="176"/>
                    </a:lnTo>
                    <a:lnTo>
                      <a:pt x="0" y="190"/>
                    </a:lnTo>
                    <a:lnTo>
                      <a:pt x="9" y="175"/>
                    </a:lnTo>
                    <a:lnTo>
                      <a:pt x="14" y="160"/>
                    </a:lnTo>
                    <a:lnTo>
                      <a:pt x="16" y="158"/>
                    </a:lnTo>
                    <a:lnTo>
                      <a:pt x="15" y="175"/>
                    </a:lnTo>
                    <a:lnTo>
                      <a:pt x="13" y="189"/>
                    </a:lnTo>
                    <a:lnTo>
                      <a:pt x="15" y="181"/>
                    </a:lnTo>
                    <a:lnTo>
                      <a:pt x="18" y="163"/>
                    </a:lnTo>
                    <a:lnTo>
                      <a:pt x="18" y="149"/>
                    </a:lnTo>
                    <a:lnTo>
                      <a:pt x="18" y="141"/>
                    </a:lnTo>
                    <a:lnTo>
                      <a:pt x="20" y="124"/>
                    </a:lnTo>
                    <a:lnTo>
                      <a:pt x="20" y="110"/>
                    </a:lnTo>
                    <a:lnTo>
                      <a:pt x="19" y="98"/>
                    </a:lnTo>
                    <a:lnTo>
                      <a:pt x="18" y="82"/>
                    </a:lnTo>
                    <a:lnTo>
                      <a:pt x="17" y="68"/>
                    </a:lnTo>
                    <a:lnTo>
                      <a:pt x="17" y="55"/>
                    </a:lnTo>
                    <a:lnTo>
                      <a:pt x="21" y="39"/>
                    </a:lnTo>
                    <a:lnTo>
                      <a:pt x="22" y="61"/>
                    </a:lnTo>
                    <a:lnTo>
                      <a:pt x="22" y="71"/>
                    </a:lnTo>
                    <a:lnTo>
                      <a:pt x="22" y="86"/>
                    </a:lnTo>
                    <a:lnTo>
                      <a:pt x="23" y="93"/>
                    </a:lnTo>
                    <a:lnTo>
                      <a:pt x="24" y="108"/>
                    </a:lnTo>
                    <a:lnTo>
                      <a:pt x="24" y="124"/>
                    </a:lnTo>
                    <a:lnTo>
                      <a:pt x="24" y="140"/>
                    </a:lnTo>
                    <a:lnTo>
                      <a:pt x="23" y="153"/>
                    </a:lnTo>
                    <a:lnTo>
                      <a:pt x="22" y="167"/>
                    </a:lnTo>
                    <a:lnTo>
                      <a:pt x="22" y="177"/>
                    </a:lnTo>
                    <a:lnTo>
                      <a:pt x="22" y="186"/>
                    </a:lnTo>
                    <a:lnTo>
                      <a:pt x="24" y="173"/>
                    </a:lnTo>
                    <a:lnTo>
                      <a:pt x="25" y="181"/>
                    </a:lnTo>
                    <a:lnTo>
                      <a:pt x="28" y="189"/>
                    </a:lnTo>
                    <a:lnTo>
                      <a:pt x="31" y="192"/>
                    </a:lnTo>
                    <a:lnTo>
                      <a:pt x="30" y="182"/>
                    </a:lnTo>
                    <a:lnTo>
                      <a:pt x="29" y="166"/>
                    </a:lnTo>
                    <a:lnTo>
                      <a:pt x="28" y="142"/>
                    </a:lnTo>
                    <a:lnTo>
                      <a:pt x="26" y="124"/>
                    </a:lnTo>
                    <a:lnTo>
                      <a:pt x="26" y="112"/>
                    </a:lnTo>
                    <a:lnTo>
                      <a:pt x="26" y="97"/>
                    </a:lnTo>
                    <a:lnTo>
                      <a:pt x="26" y="81"/>
                    </a:lnTo>
                    <a:lnTo>
                      <a:pt x="26" y="69"/>
                    </a:lnTo>
                    <a:lnTo>
                      <a:pt x="28" y="55"/>
                    </a:lnTo>
                    <a:lnTo>
                      <a:pt x="39" y="26"/>
                    </a:lnTo>
                    <a:lnTo>
                      <a:pt x="35" y="44"/>
                    </a:lnTo>
                    <a:lnTo>
                      <a:pt x="32" y="54"/>
                    </a:lnTo>
                    <a:lnTo>
                      <a:pt x="30" y="63"/>
                    </a:lnTo>
                    <a:lnTo>
                      <a:pt x="30" y="70"/>
                    </a:lnTo>
                    <a:lnTo>
                      <a:pt x="30" y="77"/>
                    </a:lnTo>
                    <a:lnTo>
                      <a:pt x="30" y="87"/>
                    </a:lnTo>
                    <a:lnTo>
                      <a:pt x="30" y="94"/>
                    </a:lnTo>
                    <a:lnTo>
                      <a:pt x="30" y="106"/>
                    </a:lnTo>
                    <a:lnTo>
                      <a:pt x="31" y="121"/>
                    </a:lnTo>
                    <a:lnTo>
                      <a:pt x="32" y="133"/>
                    </a:lnTo>
                    <a:lnTo>
                      <a:pt x="34" y="145"/>
                    </a:lnTo>
                    <a:lnTo>
                      <a:pt x="34" y="156"/>
                    </a:lnTo>
                    <a:lnTo>
                      <a:pt x="35" y="167"/>
                    </a:lnTo>
                    <a:lnTo>
                      <a:pt x="38" y="174"/>
                    </a:lnTo>
                    <a:lnTo>
                      <a:pt x="42" y="180"/>
                    </a:lnTo>
                    <a:lnTo>
                      <a:pt x="48" y="185"/>
                    </a:lnTo>
                    <a:lnTo>
                      <a:pt x="56" y="188"/>
                    </a:lnTo>
                    <a:lnTo>
                      <a:pt x="46" y="178"/>
                    </a:lnTo>
                    <a:lnTo>
                      <a:pt x="41" y="168"/>
                    </a:lnTo>
                    <a:lnTo>
                      <a:pt x="38" y="158"/>
                    </a:lnTo>
                    <a:lnTo>
                      <a:pt x="37" y="147"/>
                    </a:lnTo>
                    <a:lnTo>
                      <a:pt x="35" y="130"/>
                    </a:lnTo>
                    <a:lnTo>
                      <a:pt x="34" y="114"/>
                    </a:lnTo>
                    <a:lnTo>
                      <a:pt x="34" y="98"/>
                    </a:lnTo>
                    <a:lnTo>
                      <a:pt x="35" y="82"/>
                    </a:lnTo>
                    <a:lnTo>
                      <a:pt x="35" y="71"/>
                    </a:lnTo>
                    <a:lnTo>
                      <a:pt x="38" y="60"/>
                    </a:lnTo>
                    <a:lnTo>
                      <a:pt x="41" y="48"/>
                    </a:lnTo>
                    <a:lnTo>
                      <a:pt x="43" y="38"/>
                    </a:lnTo>
                    <a:lnTo>
                      <a:pt x="50" y="31"/>
                    </a:lnTo>
                    <a:lnTo>
                      <a:pt x="40" y="37"/>
                    </a:lnTo>
                    <a:lnTo>
                      <a:pt x="46" y="17"/>
                    </a:lnTo>
                    <a:lnTo>
                      <a:pt x="37" y="25"/>
                    </a:lnTo>
                    <a:lnTo>
                      <a:pt x="31" y="34"/>
                    </a:lnTo>
                    <a:lnTo>
                      <a:pt x="28" y="45"/>
                    </a:lnTo>
                    <a:lnTo>
                      <a:pt x="26" y="51"/>
                    </a:lnTo>
                    <a:lnTo>
                      <a:pt x="24" y="37"/>
                    </a:lnTo>
                    <a:lnTo>
                      <a:pt x="27" y="20"/>
                    </a:lnTo>
                    <a:lnTo>
                      <a:pt x="27" y="10"/>
                    </a:lnTo>
                    <a:lnTo>
                      <a:pt x="27" y="0"/>
                    </a:lnTo>
                    <a:lnTo>
                      <a:pt x="24" y="22"/>
                    </a:lnTo>
                    <a:lnTo>
                      <a:pt x="22" y="32"/>
                    </a:lnTo>
                    <a:lnTo>
                      <a:pt x="20" y="37"/>
                    </a:lnTo>
                    <a:lnTo>
                      <a:pt x="16" y="41"/>
                    </a:lnTo>
                    <a:lnTo>
                      <a:pt x="13" y="34"/>
                    </a:lnTo>
                    <a:lnTo>
                      <a:pt x="1" y="25"/>
                    </a:lnTo>
                  </a:path>
                </a:pathLst>
              </a:custGeom>
              <a:solidFill>
                <a:srgbClr val="5F3F1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83" name="Freeform 232"/>
              <p:cNvSpPr>
                <a:spLocks/>
              </p:cNvSpPr>
              <p:nvPr/>
            </p:nvSpPr>
            <p:spPr bwMode="auto">
              <a:xfrm>
                <a:off x="5066" y="2688"/>
                <a:ext cx="332" cy="281"/>
              </a:xfrm>
              <a:custGeom>
                <a:avLst/>
                <a:gdLst>
                  <a:gd name="T0" fmla="*/ 110 w 332"/>
                  <a:gd name="T1" fmla="*/ 32 h 281"/>
                  <a:gd name="T2" fmla="*/ 102 w 332"/>
                  <a:gd name="T3" fmla="*/ 56 h 281"/>
                  <a:gd name="T4" fmla="*/ 87 w 332"/>
                  <a:gd name="T5" fmla="*/ 99 h 281"/>
                  <a:gd name="T6" fmla="*/ 57 w 332"/>
                  <a:gd name="T7" fmla="*/ 123 h 281"/>
                  <a:gd name="T8" fmla="*/ 39 w 332"/>
                  <a:gd name="T9" fmla="*/ 156 h 281"/>
                  <a:gd name="T10" fmla="*/ 6 w 332"/>
                  <a:gd name="T11" fmla="*/ 178 h 281"/>
                  <a:gd name="T12" fmla="*/ 12 w 332"/>
                  <a:gd name="T13" fmla="*/ 209 h 281"/>
                  <a:gd name="T14" fmla="*/ 38 w 332"/>
                  <a:gd name="T15" fmla="*/ 219 h 281"/>
                  <a:gd name="T16" fmla="*/ 74 w 332"/>
                  <a:gd name="T17" fmla="*/ 207 h 281"/>
                  <a:gd name="T18" fmla="*/ 92 w 332"/>
                  <a:gd name="T19" fmla="*/ 186 h 281"/>
                  <a:gd name="T20" fmla="*/ 73 w 332"/>
                  <a:gd name="T21" fmla="*/ 177 h 281"/>
                  <a:gd name="T22" fmla="*/ 53 w 332"/>
                  <a:gd name="T23" fmla="*/ 177 h 281"/>
                  <a:gd name="T24" fmla="*/ 57 w 332"/>
                  <a:gd name="T25" fmla="*/ 166 h 281"/>
                  <a:gd name="T26" fmla="*/ 78 w 332"/>
                  <a:gd name="T27" fmla="*/ 173 h 281"/>
                  <a:gd name="T28" fmla="*/ 102 w 332"/>
                  <a:gd name="T29" fmla="*/ 138 h 281"/>
                  <a:gd name="T30" fmla="*/ 140 w 332"/>
                  <a:gd name="T31" fmla="*/ 144 h 281"/>
                  <a:gd name="T32" fmla="*/ 116 w 332"/>
                  <a:gd name="T33" fmla="*/ 158 h 281"/>
                  <a:gd name="T34" fmla="*/ 132 w 332"/>
                  <a:gd name="T35" fmla="*/ 182 h 281"/>
                  <a:gd name="T36" fmla="*/ 94 w 332"/>
                  <a:gd name="T37" fmla="*/ 183 h 281"/>
                  <a:gd name="T38" fmla="*/ 80 w 332"/>
                  <a:gd name="T39" fmla="*/ 215 h 281"/>
                  <a:gd name="T40" fmla="*/ 67 w 332"/>
                  <a:gd name="T41" fmla="*/ 254 h 281"/>
                  <a:gd name="T42" fmla="*/ 89 w 332"/>
                  <a:gd name="T43" fmla="*/ 275 h 281"/>
                  <a:gd name="T44" fmla="*/ 103 w 332"/>
                  <a:gd name="T45" fmla="*/ 247 h 281"/>
                  <a:gd name="T46" fmla="*/ 127 w 332"/>
                  <a:gd name="T47" fmla="*/ 248 h 281"/>
                  <a:gd name="T48" fmla="*/ 147 w 332"/>
                  <a:gd name="T49" fmla="*/ 215 h 281"/>
                  <a:gd name="T50" fmla="*/ 155 w 332"/>
                  <a:gd name="T51" fmla="*/ 211 h 281"/>
                  <a:gd name="T52" fmla="*/ 171 w 332"/>
                  <a:gd name="T53" fmla="*/ 243 h 281"/>
                  <a:gd name="T54" fmla="*/ 201 w 332"/>
                  <a:gd name="T55" fmla="*/ 274 h 281"/>
                  <a:gd name="T56" fmla="*/ 232 w 332"/>
                  <a:gd name="T57" fmla="*/ 253 h 281"/>
                  <a:gd name="T58" fmla="*/ 253 w 332"/>
                  <a:gd name="T59" fmla="*/ 216 h 281"/>
                  <a:gd name="T60" fmla="*/ 270 w 332"/>
                  <a:gd name="T61" fmla="*/ 203 h 281"/>
                  <a:gd name="T62" fmla="*/ 315 w 332"/>
                  <a:gd name="T63" fmla="*/ 237 h 281"/>
                  <a:gd name="T64" fmla="*/ 318 w 332"/>
                  <a:gd name="T65" fmla="*/ 170 h 281"/>
                  <a:gd name="T66" fmla="*/ 261 w 332"/>
                  <a:gd name="T67" fmla="*/ 154 h 281"/>
                  <a:gd name="T68" fmla="*/ 277 w 332"/>
                  <a:gd name="T69" fmla="*/ 119 h 281"/>
                  <a:gd name="T70" fmla="*/ 250 w 332"/>
                  <a:gd name="T71" fmla="*/ 112 h 281"/>
                  <a:gd name="T72" fmla="*/ 268 w 332"/>
                  <a:gd name="T73" fmla="*/ 72 h 281"/>
                  <a:gd name="T74" fmla="*/ 247 w 332"/>
                  <a:gd name="T75" fmla="*/ 23 h 281"/>
                  <a:gd name="T76" fmla="*/ 200 w 332"/>
                  <a:gd name="T77" fmla="*/ 9 h 281"/>
                  <a:gd name="T78" fmla="*/ 196 w 332"/>
                  <a:gd name="T79" fmla="*/ 41 h 281"/>
                  <a:gd name="T80" fmla="*/ 186 w 332"/>
                  <a:gd name="T81" fmla="*/ 84 h 281"/>
                  <a:gd name="T82" fmla="*/ 186 w 332"/>
                  <a:gd name="T83" fmla="*/ 94 h 281"/>
                  <a:gd name="T84" fmla="*/ 203 w 332"/>
                  <a:gd name="T85" fmla="*/ 90 h 281"/>
                  <a:gd name="T86" fmla="*/ 210 w 332"/>
                  <a:gd name="T87" fmla="*/ 79 h 281"/>
                  <a:gd name="T88" fmla="*/ 230 w 332"/>
                  <a:gd name="T89" fmla="*/ 102 h 281"/>
                  <a:gd name="T90" fmla="*/ 202 w 332"/>
                  <a:gd name="T91" fmla="*/ 150 h 281"/>
                  <a:gd name="T92" fmla="*/ 241 w 332"/>
                  <a:gd name="T93" fmla="*/ 177 h 281"/>
                  <a:gd name="T94" fmla="*/ 218 w 332"/>
                  <a:gd name="T95" fmla="*/ 198 h 281"/>
                  <a:gd name="T96" fmla="*/ 190 w 332"/>
                  <a:gd name="T97" fmla="*/ 187 h 281"/>
                  <a:gd name="T98" fmla="*/ 193 w 332"/>
                  <a:gd name="T99" fmla="*/ 135 h 281"/>
                  <a:gd name="T100" fmla="*/ 172 w 332"/>
                  <a:gd name="T101" fmla="*/ 110 h 281"/>
                  <a:gd name="T102" fmla="*/ 151 w 332"/>
                  <a:gd name="T103" fmla="*/ 88 h 281"/>
                  <a:gd name="T104" fmla="*/ 151 w 332"/>
                  <a:gd name="T105" fmla="*/ 62 h 281"/>
                  <a:gd name="T106" fmla="*/ 145 w 332"/>
                  <a:gd name="T107" fmla="*/ 48 h 281"/>
                  <a:gd name="T108" fmla="*/ 179 w 332"/>
                  <a:gd name="T109" fmla="*/ 32 h 281"/>
                  <a:gd name="T110" fmla="*/ 153 w 332"/>
                  <a:gd name="T111" fmla="*/ 7 h 281"/>
                  <a:gd name="T112" fmla="*/ 128 w 332"/>
                  <a:gd name="T113" fmla="*/ 19 h 28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32" h="281">
                    <a:moveTo>
                      <a:pt x="127" y="26"/>
                    </a:moveTo>
                    <a:lnTo>
                      <a:pt x="122" y="23"/>
                    </a:lnTo>
                    <a:lnTo>
                      <a:pt x="119" y="25"/>
                    </a:lnTo>
                    <a:lnTo>
                      <a:pt x="115" y="26"/>
                    </a:lnTo>
                    <a:lnTo>
                      <a:pt x="114" y="30"/>
                    </a:lnTo>
                    <a:lnTo>
                      <a:pt x="110" y="32"/>
                    </a:lnTo>
                    <a:lnTo>
                      <a:pt x="105" y="37"/>
                    </a:lnTo>
                    <a:lnTo>
                      <a:pt x="103" y="41"/>
                    </a:lnTo>
                    <a:lnTo>
                      <a:pt x="104" y="44"/>
                    </a:lnTo>
                    <a:lnTo>
                      <a:pt x="110" y="45"/>
                    </a:lnTo>
                    <a:lnTo>
                      <a:pt x="106" y="54"/>
                    </a:lnTo>
                    <a:lnTo>
                      <a:pt x="102" y="56"/>
                    </a:lnTo>
                    <a:lnTo>
                      <a:pt x="100" y="58"/>
                    </a:lnTo>
                    <a:lnTo>
                      <a:pt x="98" y="65"/>
                    </a:lnTo>
                    <a:lnTo>
                      <a:pt x="98" y="74"/>
                    </a:lnTo>
                    <a:lnTo>
                      <a:pt x="96" y="85"/>
                    </a:lnTo>
                    <a:lnTo>
                      <a:pt x="97" y="95"/>
                    </a:lnTo>
                    <a:lnTo>
                      <a:pt x="87" y="99"/>
                    </a:lnTo>
                    <a:lnTo>
                      <a:pt x="74" y="89"/>
                    </a:lnTo>
                    <a:lnTo>
                      <a:pt x="70" y="98"/>
                    </a:lnTo>
                    <a:lnTo>
                      <a:pt x="63" y="100"/>
                    </a:lnTo>
                    <a:lnTo>
                      <a:pt x="62" y="108"/>
                    </a:lnTo>
                    <a:lnTo>
                      <a:pt x="64" y="117"/>
                    </a:lnTo>
                    <a:lnTo>
                      <a:pt x="57" y="123"/>
                    </a:lnTo>
                    <a:lnTo>
                      <a:pt x="52" y="124"/>
                    </a:lnTo>
                    <a:lnTo>
                      <a:pt x="47" y="131"/>
                    </a:lnTo>
                    <a:lnTo>
                      <a:pt x="45" y="134"/>
                    </a:lnTo>
                    <a:lnTo>
                      <a:pt x="40" y="140"/>
                    </a:lnTo>
                    <a:lnTo>
                      <a:pt x="39" y="148"/>
                    </a:lnTo>
                    <a:lnTo>
                      <a:pt x="39" y="156"/>
                    </a:lnTo>
                    <a:lnTo>
                      <a:pt x="35" y="161"/>
                    </a:lnTo>
                    <a:lnTo>
                      <a:pt x="34" y="166"/>
                    </a:lnTo>
                    <a:lnTo>
                      <a:pt x="24" y="164"/>
                    </a:lnTo>
                    <a:lnTo>
                      <a:pt x="16" y="169"/>
                    </a:lnTo>
                    <a:lnTo>
                      <a:pt x="9" y="173"/>
                    </a:lnTo>
                    <a:lnTo>
                      <a:pt x="6" y="178"/>
                    </a:lnTo>
                    <a:lnTo>
                      <a:pt x="2" y="183"/>
                    </a:lnTo>
                    <a:lnTo>
                      <a:pt x="0" y="191"/>
                    </a:lnTo>
                    <a:lnTo>
                      <a:pt x="3" y="194"/>
                    </a:lnTo>
                    <a:lnTo>
                      <a:pt x="7" y="198"/>
                    </a:lnTo>
                    <a:lnTo>
                      <a:pt x="7" y="205"/>
                    </a:lnTo>
                    <a:lnTo>
                      <a:pt x="12" y="209"/>
                    </a:lnTo>
                    <a:lnTo>
                      <a:pt x="14" y="218"/>
                    </a:lnTo>
                    <a:lnTo>
                      <a:pt x="19" y="228"/>
                    </a:lnTo>
                    <a:lnTo>
                      <a:pt x="25" y="225"/>
                    </a:lnTo>
                    <a:lnTo>
                      <a:pt x="30" y="217"/>
                    </a:lnTo>
                    <a:lnTo>
                      <a:pt x="34" y="217"/>
                    </a:lnTo>
                    <a:lnTo>
                      <a:pt x="38" y="219"/>
                    </a:lnTo>
                    <a:lnTo>
                      <a:pt x="42" y="227"/>
                    </a:lnTo>
                    <a:lnTo>
                      <a:pt x="48" y="220"/>
                    </a:lnTo>
                    <a:lnTo>
                      <a:pt x="54" y="212"/>
                    </a:lnTo>
                    <a:lnTo>
                      <a:pt x="59" y="211"/>
                    </a:lnTo>
                    <a:lnTo>
                      <a:pt x="67" y="212"/>
                    </a:lnTo>
                    <a:lnTo>
                      <a:pt x="74" y="207"/>
                    </a:lnTo>
                    <a:lnTo>
                      <a:pt x="78" y="199"/>
                    </a:lnTo>
                    <a:lnTo>
                      <a:pt x="88" y="191"/>
                    </a:lnTo>
                    <a:lnTo>
                      <a:pt x="92" y="190"/>
                    </a:lnTo>
                    <a:lnTo>
                      <a:pt x="95" y="190"/>
                    </a:lnTo>
                    <a:lnTo>
                      <a:pt x="93" y="185"/>
                    </a:lnTo>
                    <a:lnTo>
                      <a:pt x="92" y="186"/>
                    </a:lnTo>
                    <a:lnTo>
                      <a:pt x="91" y="184"/>
                    </a:lnTo>
                    <a:lnTo>
                      <a:pt x="92" y="181"/>
                    </a:lnTo>
                    <a:lnTo>
                      <a:pt x="90" y="179"/>
                    </a:lnTo>
                    <a:lnTo>
                      <a:pt x="87" y="179"/>
                    </a:lnTo>
                    <a:lnTo>
                      <a:pt x="83" y="180"/>
                    </a:lnTo>
                    <a:lnTo>
                      <a:pt x="73" y="177"/>
                    </a:lnTo>
                    <a:lnTo>
                      <a:pt x="70" y="173"/>
                    </a:lnTo>
                    <a:lnTo>
                      <a:pt x="67" y="170"/>
                    </a:lnTo>
                    <a:lnTo>
                      <a:pt x="65" y="172"/>
                    </a:lnTo>
                    <a:lnTo>
                      <a:pt x="60" y="171"/>
                    </a:lnTo>
                    <a:lnTo>
                      <a:pt x="57" y="175"/>
                    </a:lnTo>
                    <a:lnTo>
                      <a:pt x="53" y="177"/>
                    </a:lnTo>
                    <a:lnTo>
                      <a:pt x="52" y="182"/>
                    </a:lnTo>
                    <a:lnTo>
                      <a:pt x="48" y="180"/>
                    </a:lnTo>
                    <a:lnTo>
                      <a:pt x="48" y="175"/>
                    </a:lnTo>
                    <a:lnTo>
                      <a:pt x="50" y="170"/>
                    </a:lnTo>
                    <a:lnTo>
                      <a:pt x="53" y="166"/>
                    </a:lnTo>
                    <a:lnTo>
                      <a:pt x="57" y="166"/>
                    </a:lnTo>
                    <a:lnTo>
                      <a:pt x="62" y="160"/>
                    </a:lnTo>
                    <a:lnTo>
                      <a:pt x="66" y="159"/>
                    </a:lnTo>
                    <a:lnTo>
                      <a:pt x="70" y="160"/>
                    </a:lnTo>
                    <a:lnTo>
                      <a:pt x="76" y="163"/>
                    </a:lnTo>
                    <a:lnTo>
                      <a:pt x="79" y="167"/>
                    </a:lnTo>
                    <a:lnTo>
                      <a:pt x="78" y="173"/>
                    </a:lnTo>
                    <a:lnTo>
                      <a:pt x="82" y="165"/>
                    </a:lnTo>
                    <a:lnTo>
                      <a:pt x="87" y="165"/>
                    </a:lnTo>
                    <a:lnTo>
                      <a:pt x="86" y="153"/>
                    </a:lnTo>
                    <a:lnTo>
                      <a:pt x="96" y="155"/>
                    </a:lnTo>
                    <a:lnTo>
                      <a:pt x="102" y="156"/>
                    </a:lnTo>
                    <a:lnTo>
                      <a:pt x="102" y="138"/>
                    </a:lnTo>
                    <a:lnTo>
                      <a:pt x="108" y="129"/>
                    </a:lnTo>
                    <a:lnTo>
                      <a:pt x="114" y="131"/>
                    </a:lnTo>
                    <a:lnTo>
                      <a:pt x="123" y="128"/>
                    </a:lnTo>
                    <a:lnTo>
                      <a:pt x="126" y="135"/>
                    </a:lnTo>
                    <a:lnTo>
                      <a:pt x="135" y="135"/>
                    </a:lnTo>
                    <a:lnTo>
                      <a:pt x="140" y="144"/>
                    </a:lnTo>
                    <a:lnTo>
                      <a:pt x="144" y="154"/>
                    </a:lnTo>
                    <a:lnTo>
                      <a:pt x="144" y="160"/>
                    </a:lnTo>
                    <a:lnTo>
                      <a:pt x="136" y="150"/>
                    </a:lnTo>
                    <a:lnTo>
                      <a:pt x="126" y="146"/>
                    </a:lnTo>
                    <a:lnTo>
                      <a:pt x="118" y="148"/>
                    </a:lnTo>
                    <a:lnTo>
                      <a:pt x="116" y="158"/>
                    </a:lnTo>
                    <a:lnTo>
                      <a:pt x="106" y="170"/>
                    </a:lnTo>
                    <a:lnTo>
                      <a:pt x="115" y="165"/>
                    </a:lnTo>
                    <a:lnTo>
                      <a:pt x="124" y="164"/>
                    </a:lnTo>
                    <a:lnTo>
                      <a:pt x="130" y="168"/>
                    </a:lnTo>
                    <a:lnTo>
                      <a:pt x="138" y="175"/>
                    </a:lnTo>
                    <a:lnTo>
                      <a:pt x="132" y="182"/>
                    </a:lnTo>
                    <a:lnTo>
                      <a:pt x="122" y="180"/>
                    </a:lnTo>
                    <a:lnTo>
                      <a:pt x="109" y="175"/>
                    </a:lnTo>
                    <a:lnTo>
                      <a:pt x="102" y="178"/>
                    </a:lnTo>
                    <a:lnTo>
                      <a:pt x="97" y="184"/>
                    </a:lnTo>
                    <a:lnTo>
                      <a:pt x="95" y="181"/>
                    </a:lnTo>
                    <a:lnTo>
                      <a:pt x="94" y="183"/>
                    </a:lnTo>
                    <a:lnTo>
                      <a:pt x="95" y="190"/>
                    </a:lnTo>
                    <a:lnTo>
                      <a:pt x="100" y="198"/>
                    </a:lnTo>
                    <a:lnTo>
                      <a:pt x="99" y="209"/>
                    </a:lnTo>
                    <a:lnTo>
                      <a:pt x="92" y="211"/>
                    </a:lnTo>
                    <a:lnTo>
                      <a:pt x="84" y="211"/>
                    </a:lnTo>
                    <a:lnTo>
                      <a:pt x="80" y="215"/>
                    </a:lnTo>
                    <a:lnTo>
                      <a:pt x="79" y="220"/>
                    </a:lnTo>
                    <a:lnTo>
                      <a:pt x="72" y="231"/>
                    </a:lnTo>
                    <a:lnTo>
                      <a:pt x="65" y="231"/>
                    </a:lnTo>
                    <a:lnTo>
                      <a:pt x="60" y="237"/>
                    </a:lnTo>
                    <a:lnTo>
                      <a:pt x="62" y="246"/>
                    </a:lnTo>
                    <a:lnTo>
                      <a:pt x="67" y="254"/>
                    </a:lnTo>
                    <a:lnTo>
                      <a:pt x="65" y="259"/>
                    </a:lnTo>
                    <a:lnTo>
                      <a:pt x="65" y="263"/>
                    </a:lnTo>
                    <a:lnTo>
                      <a:pt x="73" y="269"/>
                    </a:lnTo>
                    <a:lnTo>
                      <a:pt x="74" y="277"/>
                    </a:lnTo>
                    <a:lnTo>
                      <a:pt x="82" y="280"/>
                    </a:lnTo>
                    <a:lnTo>
                      <a:pt x="89" y="275"/>
                    </a:lnTo>
                    <a:lnTo>
                      <a:pt x="95" y="275"/>
                    </a:lnTo>
                    <a:lnTo>
                      <a:pt x="100" y="279"/>
                    </a:lnTo>
                    <a:lnTo>
                      <a:pt x="110" y="275"/>
                    </a:lnTo>
                    <a:lnTo>
                      <a:pt x="113" y="266"/>
                    </a:lnTo>
                    <a:lnTo>
                      <a:pt x="110" y="257"/>
                    </a:lnTo>
                    <a:lnTo>
                      <a:pt x="103" y="247"/>
                    </a:lnTo>
                    <a:lnTo>
                      <a:pt x="104" y="237"/>
                    </a:lnTo>
                    <a:lnTo>
                      <a:pt x="107" y="229"/>
                    </a:lnTo>
                    <a:lnTo>
                      <a:pt x="113" y="230"/>
                    </a:lnTo>
                    <a:lnTo>
                      <a:pt x="115" y="242"/>
                    </a:lnTo>
                    <a:lnTo>
                      <a:pt x="121" y="251"/>
                    </a:lnTo>
                    <a:lnTo>
                      <a:pt x="127" y="248"/>
                    </a:lnTo>
                    <a:lnTo>
                      <a:pt x="133" y="250"/>
                    </a:lnTo>
                    <a:lnTo>
                      <a:pt x="138" y="243"/>
                    </a:lnTo>
                    <a:lnTo>
                      <a:pt x="135" y="230"/>
                    </a:lnTo>
                    <a:lnTo>
                      <a:pt x="135" y="221"/>
                    </a:lnTo>
                    <a:lnTo>
                      <a:pt x="141" y="221"/>
                    </a:lnTo>
                    <a:lnTo>
                      <a:pt x="147" y="215"/>
                    </a:lnTo>
                    <a:lnTo>
                      <a:pt x="148" y="201"/>
                    </a:lnTo>
                    <a:lnTo>
                      <a:pt x="147" y="193"/>
                    </a:lnTo>
                    <a:lnTo>
                      <a:pt x="153" y="186"/>
                    </a:lnTo>
                    <a:lnTo>
                      <a:pt x="155" y="190"/>
                    </a:lnTo>
                    <a:lnTo>
                      <a:pt x="153" y="198"/>
                    </a:lnTo>
                    <a:lnTo>
                      <a:pt x="155" y="211"/>
                    </a:lnTo>
                    <a:lnTo>
                      <a:pt x="154" y="225"/>
                    </a:lnTo>
                    <a:lnTo>
                      <a:pt x="156" y="234"/>
                    </a:lnTo>
                    <a:lnTo>
                      <a:pt x="160" y="231"/>
                    </a:lnTo>
                    <a:lnTo>
                      <a:pt x="164" y="233"/>
                    </a:lnTo>
                    <a:lnTo>
                      <a:pt x="166" y="242"/>
                    </a:lnTo>
                    <a:lnTo>
                      <a:pt x="171" y="243"/>
                    </a:lnTo>
                    <a:lnTo>
                      <a:pt x="172" y="250"/>
                    </a:lnTo>
                    <a:lnTo>
                      <a:pt x="175" y="261"/>
                    </a:lnTo>
                    <a:lnTo>
                      <a:pt x="185" y="259"/>
                    </a:lnTo>
                    <a:lnTo>
                      <a:pt x="189" y="267"/>
                    </a:lnTo>
                    <a:lnTo>
                      <a:pt x="196" y="279"/>
                    </a:lnTo>
                    <a:lnTo>
                      <a:pt x="201" y="274"/>
                    </a:lnTo>
                    <a:lnTo>
                      <a:pt x="206" y="274"/>
                    </a:lnTo>
                    <a:lnTo>
                      <a:pt x="213" y="279"/>
                    </a:lnTo>
                    <a:lnTo>
                      <a:pt x="221" y="273"/>
                    </a:lnTo>
                    <a:lnTo>
                      <a:pt x="223" y="262"/>
                    </a:lnTo>
                    <a:lnTo>
                      <a:pt x="223" y="253"/>
                    </a:lnTo>
                    <a:lnTo>
                      <a:pt x="232" y="253"/>
                    </a:lnTo>
                    <a:lnTo>
                      <a:pt x="239" y="250"/>
                    </a:lnTo>
                    <a:lnTo>
                      <a:pt x="245" y="250"/>
                    </a:lnTo>
                    <a:lnTo>
                      <a:pt x="250" y="249"/>
                    </a:lnTo>
                    <a:lnTo>
                      <a:pt x="252" y="236"/>
                    </a:lnTo>
                    <a:lnTo>
                      <a:pt x="257" y="228"/>
                    </a:lnTo>
                    <a:lnTo>
                      <a:pt x="253" y="216"/>
                    </a:lnTo>
                    <a:lnTo>
                      <a:pt x="248" y="215"/>
                    </a:lnTo>
                    <a:lnTo>
                      <a:pt x="248" y="205"/>
                    </a:lnTo>
                    <a:lnTo>
                      <a:pt x="243" y="202"/>
                    </a:lnTo>
                    <a:lnTo>
                      <a:pt x="254" y="200"/>
                    </a:lnTo>
                    <a:lnTo>
                      <a:pt x="261" y="207"/>
                    </a:lnTo>
                    <a:lnTo>
                      <a:pt x="270" y="203"/>
                    </a:lnTo>
                    <a:lnTo>
                      <a:pt x="279" y="209"/>
                    </a:lnTo>
                    <a:lnTo>
                      <a:pt x="289" y="210"/>
                    </a:lnTo>
                    <a:lnTo>
                      <a:pt x="292" y="229"/>
                    </a:lnTo>
                    <a:lnTo>
                      <a:pt x="298" y="230"/>
                    </a:lnTo>
                    <a:lnTo>
                      <a:pt x="307" y="235"/>
                    </a:lnTo>
                    <a:lnTo>
                      <a:pt x="315" y="237"/>
                    </a:lnTo>
                    <a:lnTo>
                      <a:pt x="323" y="230"/>
                    </a:lnTo>
                    <a:lnTo>
                      <a:pt x="331" y="220"/>
                    </a:lnTo>
                    <a:lnTo>
                      <a:pt x="326" y="203"/>
                    </a:lnTo>
                    <a:lnTo>
                      <a:pt x="319" y="195"/>
                    </a:lnTo>
                    <a:lnTo>
                      <a:pt x="322" y="187"/>
                    </a:lnTo>
                    <a:lnTo>
                      <a:pt x="318" y="170"/>
                    </a:lnTo>
                    <a:lnTo>
                      <a:pt x="316" y="160"/>
                    </a:lnTo>
                    <a:lnTo>
                      <a:pt x="310" y="148"/>
                    </a:lnTo>
                    <a:lnTo>
                      <a:pt x="299" y="146"/>
                    </a:lnTo>
                    <a:lnTo>
                      <a:pt x="287" y="156"/>
                    </a:lnTo>
                    <a:lnTo>
                      <a:pt x="275" y="151"/>
                    </a:lnTo>
                    <a:lnTo>
                      <a:pt x="261" y="154"/>
                    </a:lnTo>
                    <a:lnTo>
                      <a:pt x="264" y="148"/>
                    </a:lnTo>
                    <a:lnTo>
                      <a:pt x="258" y="141"/>
                    </a:lnTo>
                    <a:lnTo>
                      <a:pt x="268" y="139"/>
                    </a:lnTo>
                    <a:lnTo>
                      <a:pt x="275" y="132"/>
                    </a:lnTo>
                    <a:lnTo>
                      <a:pt x="279" y="126"/>
                    </a:lnTo>
                    <a:lnTo>
                      <a:pt x="277" y="119"/>
                    </a:lnTo>
                    <a:lnTo>
                      <a:pt x="269" y="116"/>
                    </a:lnTo>
                    <a:lnTo>
                      <a:pt x="264" y="121"/>
                    </a:lnTo>
                    <a:lnTo>
                      <a:pt x="257" y="128"/>
                    </a:lnTo>
                    <a:lnTo>
                      <a:pt x="253" y="127"/>
                    </a:lnTo>
                    <a:lnTo>
                      <a:pt x="247" y="124"/>
                    </a:lnTo>
                    <a:lnTo>
                      <a:pt x="250" y="112"/>
                    </a:lnTo>
                    <a:lnTo>
                      <a:pt x="256" y="108"/>
                    </a:lnTo>
                    <a:lnTo>
                      <a:pt x="261" y="101"/>
                    </a:lnTo>
                    <a:lnTo>
                      <a:pt x="266" y="95"/>
                    </a:lnTo>
                    <a:lnTo>
                      <a:pt x="268" y="87"/>
                    </a:lnTo>
                    <a:lnTo>
                      <a:pt x="260" y="85"/>
                    </a:lnTo>
                    <a:lnTo>
                      <a:pt x="268" y="72"/>
                    </a:lnTo>
                    <a:lnTo>
                      <a:pt x="262" y="72"/>
                    </a:lnTo>
                    <a:lnTo>
                      <a:pt x="261" y="59"/>
                    </a:lnTo>
                    <a:lnTo>
                      <a:pt x="262" y="48"/>
                    </a:lnTo>
                    <a:lnTo>
                      <a:pt x="257" y="32"/>
                    </a:lnTo>
                    <a:lnTo>
                      <a:pt x="252" y="23"/>
                    </a:lnTo>
                    <a:lnTo>
                      <a:pt x="247" y="23"/>
                    </a:lnTo>
                    <a:lnTo>
                      <a:pt x="239" y="23"/>
                    </a:lnTo>
                    <a:lnTo>
                      <a:pt x="230" y="10"/>
                    </a:lnTo>
                    <a:lnTo>
                      <a:pt x="219" y="11"/>
                    </a:lnTo>
                    <a:lnTo>
                      <a:pt x="212" y="9"/>
                    </a:lnTo>
                    <a:lnTo>
                      <a:pt x="206" y="6"/>
                    </a:lnTo>
                    <a:lnTo>
                      <a:pt x="200" y="9"/>
                    </a:lnTo>
                    <a:lnTo>
                      <a:pt x="196" y="11"/>
                    </a:lnTo>
                    <a:lnTo>
                      <a:pt x="191" y="18"/>
                    </a:lnTo>
                    <a:lnTo>
                      <a:pt x="187" y="25"/>
                    </a:lnTo>
                    <a:lnTo>
                      <a:pt x="186" y="32"/>
                    </a:lnTo>
                    <a:lnTo>
                      <a:pt x="195" y="37"/>
                    </a:lnTo>
                    <a:lnTo>
                      <a:pt x="196" y="41"/>
                    </a:lnTo>
                    <a:lnTo>
                      <a:pt x="198" y="48"/>
                    </a:lnTo>
                    <a:lnTo>
                      <a:pt x="189" y="51"/>
                    </a:lnTo>
                    <a:lnTo>
                      <a:pt x="182" y="57"/>
                    </a:lnTo>
                    <a:lnTo>
                      <a:pt x="182" y="66"/>
                    </a:lnTo>
                    <a:lnTo>
                      <a:pt x="186" y="75"/>
                    </a:lnTo>
                    <a:lnTo>
                      <a:pt x="186" y="84"/>
                    </a:lnTo>
                    <a:lnTo>
                      <a:pt x="181" y="83"/>
                    </a:lnTo>
                    <a:lnTo>
                      <a:pt x="170" y="84"/>
                    </a:lnTo>
                    <a:lnTo>
                      <a:pt x="167" y="92"/>
                    </a:lnTo>
                    <a:lnTo>
                      <a:pt x="175" y="90"/>
                    </a:lnTo>
                    <a:lnTo>
                      <a:pt x="177" y="99"/>
                    </a:lnTo>
                    <a:lnTo>
                      <a:pt x="186" y="94"/>
                    </a:lnTo>
                    <a:lnTo>
                      <a:pt x="189" y="104"/>
                    </a:lnTo>
                    <a:lnTo>
                      <a:pt x="192" y="115"/>
                    </a:lnTo>
                    <a:lnTo>
                      <a:pt x="198" y="109"/>
                    </a:lnTo>
                    <a:lnTo>
                      <a:pt x="210" y="106"/>
                    </a:lnTo>
                    <a:lnTo>
                      <a:pt x="207" y="98"/>
                    </a:lnTo>
                    <a:lnTo>
                      <a:pt x="203" y="90"/>
                    </a:lnTo>
                    <a:lnTo>
                      <a:pt x="195" y="89"/>
                    </a:lnTo>
                    <a:lnTo>
                      <a:pt x="193" y="80"/>
                    </a:lnTo>
                    <a:lnTo>
                      <a:pt x="199" y="63"/>
                    </a:lnTo>
                    <a:lnTo>
                      <a:pt x="203" y="81"/>
                    </a:lnTo>
                    <a:lnTo>
                      <a:pt x="210" y="89"/>
                    </a:lnTo>
                    <a:lnTo>
                      <a:pt x="210" y="79"/>
                    </a:lnTo>
                    <a:lnTo>
                      <a:pt x="221" y="67"/>
                    </a:lnTo>
                    <a:lnTo>
                      <a:pt x="224" y="86"/>
                    </a:lnTo>
                    <a:lnTo>
                      <a:pt x="235" y="88"/>
                    </a:lnTo>
                    <a:lnTo>
                      <a:pt x="221" y="96"/>
                    </a:lnTo>
                    <a:lnTo>
                      <a:pt x="218" y="103"/>
                    </a:lnTo>
                    <a:lnTo>
                      <a:pt x="230" y="102"/>
                    </a:lnTo>
                    <a:lnTo>
                      <a:pt x="221" y="110"/>
                    </a:lnTo>
                    <a:lnTo>
                      <a:pt x="222" y="124"/>
                    </a:lnTo>
                    <a:lnTo>
                      <a:pt x="211" y="127"/>
                    </a:lnTo>
                    <a:lnTo>
                      <a:pt x="214" y="139"/>
                    </a:lnTo>
                    <a:lnTo>
                      <a:pt x="209" y="155"/>
                    </a:lnTo>
                    <a:lnTo>
                      <a:pt x="202" y="150"/>
                    </a:lnTo>
                    <a:lnTo>
                      <a:pt x="200" y="161"/>
                    </a:lnTo>
                    <a:lnTo>
                      <a:pt x="205" y="175"/>
                    </a:lnTo>
                    <a:lnTo>
                      <a:pt x="218" y="173"/>
                    </a:lnTo>
                    <a:lnTo>
                      <a:pt x="222" y="178"/>
                    </a:lnTo>
                    <a:lnTo>
                      <a:pt x="232" y="177"/>
                    </a:lnTo>
                    <a:lnTo>
                      <a:pt x="241" y="177"/>
                    </a:lnTo>
                    <a:lnTo>
                      <a:pt x="245" y="180"/>
                    </a:lnTo>
                    <a:lnTo>
                      <a:pt x="243" y="187"/>
                    </a:lnTo>
                    <a:lnTo>
                      <a:pt x="232" y="188"/>
                    </a:lnTo>
                    <a:lnTo>
                      <a:pt x="233" y="195"/>
                    </a:lnTo>
                    <a:lnTo>
                      <a:pt x="225" y="194"/>
                    </a:lnTo>
                    <a:lnTo>
                      <a:pt x="218" y="198"/>
                    </a:lnTo>
                    <a:lnTo>
                      <a:pt x="214" y="204"/>
                    </a:lnTo>
                    <a:lnTo>
                      <a:pt x="208" y="209"/>
                    </a:lnTo>
                    <a:lnTo>
                      <a:pt x="201" y="204"/>
                    </a:lnTo>
                    <a:lnTo>
                      <a:pt x="194" y="197"/>
                    </a:lnTo>
                    <a:lnTo>
                      <a:pt x="179" y="190"/>
                    </a:lnTo>
                    <a:lnTo>
                      <a:pt x="190" y="187"/>
                    </a:lnTo>
                    <a:lnTo>
                      <a:pt x="194" y="180"/>
                    </a:lnTo>
                    <a:lnTo>
                      <a:pt x="192" y="170"/>
                    </a:lnTo>
                    <a:lnTo>
                      <a:pt x="189" y="162"/>
                    </a:lnTo>
                    <a:lnTo>
                      <a:pt x="193" y="154"/>
                    </a:lnTo>
                    <a:lnTo>
                      <a:pt x="186" y="148"/>
                    </a:lnTo>
                    <a:lnTo>
                      <a:pt x="193" y="135"/>
                    </a:lnTo>
                    <a:lnTo>
                      <a:pt x="182" y="138"/>
                    </a:lnTo>
                    <a:lnTo>
                      <a:pt x="186" y="131"/>
                    </a:lnTo>
                    <a:lnTo>
                      <a:pt x="187" y="122"/>
                    </a:lnTo>
                    <a:lnTo>
                      <a:pt x="185" y="114"/>
                    </a:lnTo>
                    <a:lnTo>
                      <a:pt x="180" y="110"/>
                    </a:lnTo>
                    <a:lnTo>
                      <a:pt x="172" y="110"/>
                    </a:lnTo>
                    <a:lnTo>
                      <a:pt x="164" y="114"/>
                    </a:lnTo>
                    <a:lnTo>
                      <a:pt x="164" y="103"/>
                    </a:lnTo>
                    <a:lnTo>
                      <a:pt x="164" y="93"/>
                    </a:lnTo>
                    <a:lnTo>
                      <a:pt x="158" y="89"/>
                    </a:lnTo>
                    <a:lnTo>
                      <a:pt x="155" y="100"/>
                    </a:lnTo>
                    <a:lnTo>
                      <a:pt x="151" y="88"/>
                    </a:lnTo>
                    <a:lnTo>
                      <a:pt x="153" y="81"/>
                    </a:lnTo>
                    <a:lnTo>
                      <a:pt x="160" y="78"/>
                    </a:lnTo>
                    <a:lnTo>
                      <a:pt x="164" y="70"/>
                    </a:lnTo>
                    <a:lnTo>
                      <a:pt x="164" y="62"/>
                    </a:lnTo>
                    <a:lnTo>
                      <a:pt x="158" y="58"/>
                    </a:lnTo>
                    <a:lnTo>
                      <a:pt x="151" y="62"/>
                    </a:lnTo>
                    <a:lnTo>
                      <a:pt x="145" y="66"/>
                    </a:lnTo>
                    <a:lnTo>
                      <a:pt x="138" y="68"/>
                    </a:lnTo>
                    <a:lnTo>
                      <a:pt x="136" y="65"/>
                    </a:lnTo>
                    <a:lnTo>
                      <a:pt x="138" y="58"/>
                    </a:lnTo>
                    <a:lnTo>
                      <a:pt x="141" y="53"/>
                    </a:lnTo>
                    <a:lnTo>
                      <a:pt x="145" y="48"/>
                    </a:lnTo>
                    <a:lnTo>
                      <a:pt x="156" y="49"/>
                    </a:lnTo>
                    <a:lnTo>
                      <a:pt x="162" y="55"/>
                    </a:lnTo>
                    <a:lnTo>
                      <a:pt x="166" y="47"/>
                    </a:lnTo>
                    <a:lnTo>
                      <a:pt x="171" y="40"/>
                    </a:lnTo>
                    <a:lnTo>
                      <a:pt x="176" y="39"/>
                    </a:lnTo>
                    <a:lnTo>
                      <a:pt x="179" y="32"/>
                    </a:lnTo>
                    <a:lnTo>
                      <a:pt x="178" y="21"/>
                    </a:lnTo>
                    <a:lnTo>
                      <a:pt x="175" y="14"/>
                    </a:lnTo>
                    <a:lnTo>
                      <a:pt x="169" y="5"/>
                    </a:lnTo>
                    <a:lnTo>
                      <a:pt x="163" y="0"/>
                    </a:lnTo>
                    <a:lnTo>
                      <a:pt x="156" y="6"/>
                    </a:lnTo>
                    <a:lnTo>
                      <a:pt x="153" y="7"/>
                    </a:lnTo>
                    <a:lnTo>
                      <a:pt x="149" y="15"/>
                    </a:lnTo>
                    <a:lnTo>
                      <a:pt x="144" y="9"/>
                    </a:lnTo>
                    <a:lnTo>
                      <a:pt x="136" y="8"/>
                    </a:lnTo>
                    <a:lnTo>
                      <a:pt x="133" y="12"/>
                    </a:lnTo>
                    <a:lnTo>
                      <a:pt x="132" y="19"/>
                    </a:lnTo>
                    <a:lnTo>
                      <a:pt x="128" y="19"/>
                    </a:lnTo>
                    <a:lnTo>
                      <a:pt x="127" y="26"/>
                    </a:lnTo>
                  </a:path>
                </a:pathLst>
              </a:custGeom>
              <a:solidFill>
                <a:srgbClr val="5FB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</p:grpSp>
        <p:pic>
          <p:nvPicPr>
            <p:cNvPr id="274" name="Picture 233" descr="J0076146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8" y="3592"/>
              <a:ext cx="672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50448" name="Group 234"/>
            <p:cNvGrpSpPr>
              <a:grpSpLocks/>
            </p:cNvGrpSpPr>
            <p:nvPr/>
          </p:nvGrpSpPr>
          <p:grpSpPr bwMode="auto">
            <a:xfrm>
              <a:off x="2688" y="3360"/>
              <a:ext cx="348" cy="818"/>
              <a:chOff x="4962" y="2688"/>
              <a:chExt cx="244" cy="394"/>
            </a:xfrm>
          </p:grpSpPr>
          <p:sp>
            <p:nvSpPr>
              <p:cNvPr id="276" name="Freeform 235"/>
              <p:cNvSpPr>
                <a:spLocks/>
              </p:cNvSpPr>
              <p:nvPr/>
            </p:nvSpPr>
            <p:spPr bwMode="auto">
              <a:xfrm>
                <a:off x="4962" y="2703"/>
                <a:ext cx="239" cy="218"/>
              </a:xfrm>
              <a:custGeom>
                <a:avLst/>
                <a:gdLst>
                  <a:gd name="T0" fmla="*/ 65 w 239"/>
                  <a:gd name="T1" fmla="*/ 83 h 218"/>
                  <a:gd name="T2" fmla="*/ 49 w 239"/>
                  <a:gd name="T3" fmla="*/ 96 h 218"/>
                  <a:gd name="T4" fmla="*/ 37 w 239"/>
                  <a:gd name="T5" fmla="*/ 109 h 218"/>
                  <a:gd name="T6" fmla="*/ 29 w 239"/>
                  <a:gd name="T7" fmla="*/ 121 h 218"/>
                  <a:gd name="T8" fmla="*/ 22 w 239"/>
                  <a:gd name="T9" fmla="*/ 141 h 218"/>
                  <a:gd name="T10" fmla="*/ 5 w 239"/>
                  <a:gd name="T11" fmla="*/ 180 h 218"/>
                  <a:gd name="T12" fmla="*/ 2 w 239"/>
                  <a:gd name="T13" fmla="*/ 196 h 218"/>
                  <a:gd name="T14" fmla="*/ 18 w 239"/>
                  <a:gd name="T15" fmla="*/ 203 h 218"/>
                  <a:gd name="T16" fmla="*/ 29 w 239"/>
                  <a:gd name="T17" fmla="*/ 217 h 218"/>
                  <a:gd name="T18" fmla="*/ 42 w 239"/>
                  <a:gd name="T19" fmla="*/ 207 h 218"/>
                  <a:gd name="T20" fmla="*/ 55 w 239"/>
                  <a:gd name="T21" fmla="*/ 196 h 218"/>
                  <a:gd name="T22" fmla="*/ 66 w 239"/>
                  <a:gd name="T23" fmla="*/ 197 h 218"/>
                  <a:gd name="T24" fmla="*/ 73 w 239"/>
                  <a:gd name="T25" fmla="*/ 188 h 218"/>
                  <a:gd name="T26" fmla="*/ 80 w 239"/>
                  <a:gd name="T27" fmla="*/ 178 h 218"/>
                  <a:gd name="T28" fmla="*/ 55 w 239"/>
                  <a:gd name="T29" fmla="*/ 176 h 218"/>
                  <a:gd name="T30" fmla="*/ 58 w 239"/>
                  <a:gd name="T31" fmla="*/ 157 h 218"/>
                  <a:gd name="T32" fmla="*/ 78 w 239"/>
                  <a:gd name="T33" fmla="*/ 152 h 218"/>
                  <a:gd name="T34" fmla="*/ 98 w 239"/>
                  <a:gd name="T35" fmla="*/ 168 h 218"/>
                  <a:gd name="T36" fmla="*/ 116 w 239"/>
                  <a:gd name="T37" fmla="*/ 147 h 218"/>
                  <a:gd name="T38" fmla="*/ 139 w 239"/>
                  <a:gd name="T39" fmla="*/ 145 h 218"/>
                  <a:gd name="T40" fmla="*/ 152 w 239"/>
                  <a:gd name="T41" fmla="*/ 133 h 218"/>
                  <a:gd name="T42" fmla="*/ 182 w 239"/>
                  <a:gd name="T43" fmla="*/ 145 h 218"/>
                  <a:gd name="T44" fmla="*/ 172 w 239"/>
                  <a:gd name="T45" fmla="*/ 190 h 218"/>
                  <a:gd name="T46" fmla="*/ 188 w 239"/>
                  <a:gd name="T47" fmla="*/ 197 h 218"/>
                  <a:gd name="T48" fmla="*/ 200 w 239"/>
                  <a:gd name="T49" fmla="*/ 204 h 218"/>
                  <a:gd name="T50" fmla="*/ 216 w 239"/>
                  <a:gd name="T51" fmla="*/ 209 h 218"/>
                  <a:gd name="T52" fmla="*/ 237 w 239"/>
                  <a:gd name="T53" fmla="*/ 161 h 218"/>
                  <a:gd name="T54" fmla="*/ 234 w 239"/>
                  <a:gd name="T55" fmla="*/ 139 h 218"/>
                  <a:gd name="T56" fmla="*/ 208 w 239"/>
                  <a:gd name="T57" fmla="*/ 131 h 218"/>
                  <a:gd name="T58" fmla="*/ 200 w 239"/>
                  <a:gd name="T59" fmla="*/ 100 h 218"/>
                  <a:gd name="T60" fmla="*/ 199 w 239"/>
                  <a:gd name="T61" fmla="*/ 67 h 218"/>
                  <a:gd name="T62" fmla="*/ 198 w 239"/>
                  <a:gd name="T63" fmla="*/ 39 h 218"/>
                  <a:gd name="T64" fmla="*/ 196 w 239"/>
                  <a:gd name="T65" fmla="*/ 11 h 218"/>
                  <a:gd name="T66" fmla="*/ 180 w 239"/>
                  <a:gd name="T67" fmla="*/ 4 h 218"/>
                  <a:gd name="T68" fmla="*/ 185 w 239"/>
                  <a:gd name="T69" fmla="*/ 37 h 218"/>
                  <a:gd name="T70" fmla="*/ 163 w 239"/>
                  <a:gd name="T71" fmla="*/ 70 h 218"/>
                  <a:gd name="T72" fmla="*/ 148 w 239"/>
                  <a:gd name="T73" fmla="*/ 71 h 218"/>
                  <a:gd name="T74" fmla="*/ 141 w 239"/>
                  <a:gd name="T75" fmla="*/ 101 h 218"/>
                  <a:gd name="T76" fmla="*/ 132 w 239"/>
                  <a:gd name="T77" fmla="*/ 86 h 218"/>
                  <a:gd name="T78" fmla="*/ 117 w 239"/>
                  <a:gd name="T79" fmla="*/ 56 h 218"/>
                  <a:gd name="T80" fmla="*/ 102 w 239"/>
                  <a:gd name="T81" fmla="*/ 69 h 218"/>
                  <a:gd name="T82" fmla="*/ 68 w 239"/>
                  <a:gd name="T83" fmla="*/ 41 h 218"/>
                  <a:gd name="T84" fmla="*/ 64 w 239"/>
                  <a:gd name="T85" fmla="*/ 51 h 21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39" h="218">
                    <a:moveTo>
                      <a:pt x="71" y="60"/>
                    </a:moveTo>
                    <a:lnTo>
                      <a:pt x="65" y="72"/>
                    </a:lnTo>
                    <a:lnTo>
                      <a:pt x="65" y="83"/>
                    </a:lnTo>
                    <a:lnTo>
                      <a:pt x="59" y="88"/>
                    </a:lnTo>
                    <a:lnTo>
                      <a:pt x="52" y="91"/>
                    </a:lnTo>
                    <a:lnTo>
                      <a:pt x="49" y="96"/>
                    </a:lnTo>
                    <a:lnTo>
                      <a:pt x="43" y="103"/>
                    </a:lnTo>
                    <a:lnTo>
                      <a:pt x="40" y="103"/>
                    </a:lnTo>
                    <a:lnTo>
                      <a:pt x="37" y="109"/>
                    </a:lnTo>
                    <a:lnTo>
                      <a:pt x="36" y="117"/>
                    </a:lnTo>
                    <a:lnTo>
                      <a:pt x="33" y="118"/>
                    </a:lnTo>
                    <a:lnTo>
                      <a:pt x="29" y="121"/>
                    </a:lnTo>
                    <a:lnTo>
                      <a:pt x="26" y="129"/>
                    </a:lnTo>
                    <a:lnTo>
                      <a:pt x="26" y="137"/>
                    </a:lnTo>
                    <a:lnTo>
                      <a:pt x="22" y="141"/>
                    </a:lnTo>
                    <a:lnTo>
                      <a:pt x="19" y="148"/>
                    </a:lnTo>
                    <a:lnTo>
                      <a:pt x="20" y="163"/>
                    </a:lnTo>
                    <a:lnTo>
                      <a:pt x="5" y="180"/>
                    </a:lnTo>
                    <a:lnTo>
                      <a:pt x="0" y="187"/>
                    </a:lnTo>
                    <a:lnTo>
                      <a:pt x="5" y="188"/>
                    </a:lnTo>
                    <a:lnTo>
                      <a:pt x="2" y="196"/>
                    </a:lnTo>
                    <a:lnTo>
                      <a:pt x="6" y="196"/>
                    </a:lnTo>
                    <a:lnTo>
                      <a:pt x="10" y="201"/>
                    </a:lnTo>
                    <a:lnTo>
                      <a:pt x="18" y="203"/>
                    </a:lnTo>
                    <a:lnTo>
                      <a:pt x="21" y="211"/>
                    </a:lnTo>
                    <a:lnTo>
                      <a:pt x="25" y="213"/>
                    </a:lnTo>
                    <a:lnTo>
                      <a:pt x="29" y="217"/>
                    </a:lnTo>
                    <a:lnTo>
                      <a:pt x="33" y="211"/>
                    </a:lnTo>
                    <a:lnTo>
                      <a:pt x="38" y="211"/>
                    </a:lnTo>
                    <a:lnTo>
                      <a:pt x="42" y="207"/>
                    </a:lnTo>
                    <a:lnTo>
                      <a:pt x="45" y="200"/>
                    </a:lnTo>
                    <a:lnTo>
                      <a:pt x="51" y="201"/>
                    </a:lnTo>
                    <a:lnTo>
                      <a:pt x="55" y="196"/>
                    </a:lnTo>
                    <a:lnTo>
                      <a:pt x="60" y="194"/>
                    </a:lnTo>
                    <a:lnTo>
                      <a:pt x="63" y="200"/>
                    </a:lnTo>
                    <a:lnTo>
                      <a:pt x="66" y="197"/>
                    </a:lnTo>
                    <a:lnTo>
                      <a:pt x="66" y="188"/>
                    </a:lnTo>
                    <a:lnTo>
                      <a:pt x="68" y="182"/>
                    </a:lnTo>
                    <a:lnTo>
                      <a:pt x="73" y="188"/>
                    </a:lnTo>
                    <a:lnTo>
                      <a:pt x="78" y="191"/>
                    </a:lnTo>
                    <a:lnTo>
                      <a:pt x="83" y="188"/>
                    </a:lnTo>
                    <a:lnTo>
                      <a:pt x="80" y="178"/>
                    </a:lnTo>
                    <a:lnTo>
                      <a:pt x="75" y="172"/>
                    </a:lnTo>
                    <a:lnTo>
                      <a:pt x="69" y="170"/>
                    </a:lnTo>
                    <a:lnTo>
                      <a:pt x="55" y="176"/>
                    </a:lnTo>
                    <a:lnTo>
                      <a:pt x="42" y="165"/>
                    </a:lnTo>
                    <a:lnTo>
                      <a:pt x="50" y="161"/>
                    </a:lnTo>
                    <a:lnTo>
                      <a:pt x="58" y="157"/>
                    </a:lnTo>
                    <a:lnTo>
                      <a:pt x="66" y="162"/>
                    </a:lnTo>
                    <a:lnTo>
                      <a:pt x="72" y="156"/>
                    </a:lnTo>
                    <a:lnTo>
                      <a:pt x="78" y="152"/>
                    </a:lnTo>
                    <a:lnTo>
                      <a:pt x="83" y="156"/>
                    </a:lnTo>
                    <a:lnTo>
                      <a:pt x="87" y="169"/>
                    </a:lnTo>
                    <a:lnTo>
                      <a:pt x="98" y="168"/>
                    </a:lnTo>
                    <a:lnTo>
                      <a:pt x="104" y="172"/>
                    </a:lnTo>
                    <a:lnTo>
                      <a:pt x="113" y="170"/>
                    </a:lnTo>
                    <a:lnTo>
                      <a:pt x="116" y="147"/>
                    </a:lnTo>
                    <a:lnTo>
                      <a:pt x="124" y="145"/>
                    </a:lnTo>
                    <a:lnTo>
                      <a:pt x="128" y="138"/>
                    </a:lnTo>
                    <a:lnTo>
                      <a:pt x="139" y="145"/>
                    </a:lnTo>
                    <a:lnTo>
                      <a:pt x="145" y="140"/>
                    </a:lnTo>
                    <a:lnTo>
                      <a:pt x="148" y="130"/>
                    </a:lnTo>
                    <a:lnTo>
                      <a:pt x="152" y="133"/>
                    </a:lnTo>
                    <a:lnTo>
                      <a:pt x="156" y="138"/>
                    </a:lnTo>
                    <a:lnTo>
                      <a:pt x="167" y="146"/>
                    </a:lnTo>
                    <a:lnTo>
                      <a:pt x="182" y="145"/>
                    </a:lnTo>
                    <a:lnTo>
                      <a:pt x="182" y="157"/>
                    </a:lnTo>
                    <a:lnTo>
                      <a:pt x="189" y="157"/>
                    </a:lnTo>
                    <a:lnTo>
                      <a:pt x="172" y="190"/>
                    </a:lnTo>
                    <a:lnTo>
                      <a:pt x="180" y="197"/>
                    </a:lnTo>
                    <a:lnTo>
                      <a:pt x="184" y="188"/>
                    </a:lnTo>
                    <a:lnTo>
                      <a:pt x="188" y="197"/>
                    </a:lnTo>
                    <a:lnTo>
                      <a:pt x="189" y="194"/>
                    </a:lnTo>
                    <a:lnTo>
                      <a:pt x="193" y="200"/>
                    </a:lnTo>
                    <a:lnTo>
                      <a:pt x="200" y="204"/>
                    </a:lnTo>
                    <a:lnTo>
                      <a:pt x="204" y="200"/>
                    </a:lnTo>
                    <a:lnTo>
                      <a:pt x="210" y="206"/>
                    </a:lnTo>
                    <a:lnTo>
                      <a:pt x="216" y="209"/>
                    </a:lnTo>
                    <a:lnTo>
                      <a:pt x="223" y="203"/>
                    </a:lnTo>
                    <a:lnTo>
                      <a:pt x="235" y="172"/>
                    </a:lnTo>
                    <a:lnTo>
                      <a:pt x="237" y="161"/>
                    </a:lnTo>
                    <a:lnTo>
                      <a:pt x="237" y="152"/>
                    </a:lnTo>
                    <a:lnTo>
                      <a:pt x="238" y="141"/>
                    </a:lnTo>
                    <a:lnTo>
                      <a:pt x="234" y="139"/>
                    </a:lnTo>
                    <a:lnTo>
                      <a:pt x="229" y="144"/>
                    </a:lnTo>
                    <a:lnTo>
                      <a:pt x="209" y="140"/>
                    </a:lnTo>
                    <a:lnTo>
                      <a:pt x="208" y="131"/>
                    </a:lnTo>
                    <a:lnTo>
                      <a:pt x="212" y="124"/>
                    </a:lnTo>
                    <a:lnTo>
                      <a:pt x="209" y="118"/>
                    </a:lnTo>
                    <a:lnTo>
                      <a:pt x="200" y="100"/>
                    </a:lnTo>
                    <a:lnTo>
                      <a:pt x="204" y="94"/>
                    </a:lnTo>
                    <a:lnTo>
                      <a:pt x="202" y="89"/>
                    </a:lnTo>
                    <a:lnTo>
                      <a:pt x="199" y="67"/>
                    </a:lnTo>
                    <a:lnTo>
                      <a:pt x="203" y="56"/>
                    </a:lnTo>
                    <a:lnTo>
                      <a:pt x="203" y="45"/>
                    </a:lnTo>
                    <a:lnTo>
                      <a:pt x="198" y="39"/>
                    </a:lnTo>
                    <a:lnTo>
                      <a:pt x="196" y="21"/>
                    </a:lnTo>
                    <a:lnTo>
                      <a:pt x="192" y="18"/>
                    </a:lnTo>
                    <a:lnTo>
                      <a:pt x="196" y="11"/>
                    </a:lnTo>
                    <a:lnTo>
                      <a:pt x="189" y="8"/>
                    </a:lnTo>
                    <a:lnTo>
                      <a:pt x="183" y="0"/>
                    </a:lnTo>
                    <a:lnTo>
                      <a:pt x="180" y="4"/>
                    </a:lnTo>
                    <a:lnTo>
                      <a:pt x="172" y="0"/>
                    </a:lnTo>
                    <a:lnTo>
                      <a:pt x="166" y="6"/>
                    </a:lnTo>
                    <a:lnTo>
                      <a:pt x="185" y="37"/>
                    </a:lnTo>
                    <a:lnTo>
                      <a:pt x="178" y="57"/>
                    </a:lnTo>
                    <a:lnTo>
                      <a:pt x="170" y="69"/>
                    </a:lnTo>
                    <a:lnTo>
                      <a:pt x="163" y="70"/>
                    </a:lnTo>
                    <a:lnTo>
                      <a:pt x="158" y="73"/>
                    </a:lnTo>
                    <a:lnTo>
                      <a:pt x="152" y="71"/>
                    </a:lnTo>
                    <a:lnTo>
                      <a:pt x="148" y="71"/>
                    </a:lnTo>
                    <a:lnTo>
                      <a:pt x="147" y="82"/>
                    </a:lnTo>
                    <a:lnTo>
                      <a:pt x="146" y="91"/>
                    </a:lnTo>
                    <a:lnTo>
                      <a:pt x="141" y="101"/>
                    </a:lnTo>
                    <a:lnTo>
                      <a:pt x="134" y="102"/>
                    </a:lnTo>
                    <a:lnTo>
                      <a:pt x="132" y="95"/>
                    </a:lnTo>
                    <a:lnTo>
                      <a:pt x="132" y="86"/>
                    </a:lnTo>
                    <a:lnTo>
                      <a:pt x="124" y="69"/>
                    </a:lnTo>
                    <a:lnTo>
                      <a:pt x="124" y="58"/>
                    </a:lnTo>
                    <a:lnTo>
                      <a:pt x="117" y="56"/>
                    </a:lnTo>
                    <a:lnTo>
                      <a:pt x="115" y="48"/>
                    </a:lnTo>
                    <a:lnTo>
                      <a:pt x="108" y="54"/>
                    </a:lnTo>
                    <a:lnTo>
                      <a:pt x="102" y="69"/>
                    </a:lnTo>
                    <a:lnTo>
                      <a:pt x="95" y="69"/>
                    </a:lnTo>
                    <a:lnTo>
                      <a:pt x="86" y="75"/>
                    </a:lnTo>
                    <a:lnTo>
                      <a:pt x="68" y="41"/>
                    </a:lnTo>
                    <a:lnTo>
                      <a:pt x="63" y="43"/>
                    </a:lnTo>
                    <a:lnTo>
                      <a:pt x="60" y="49"/>
                    </a:lnTo>
                    <a:lnTo>
                      <a:pt x="64" y="51"/>
                    </a:lnTo>
                    <a:lnTo>
                      <a:pt x="65" y="60"/>
                    </a:lnTo>
                    <a:lnTo>
                      <a:pt x="71" y="60"/>
                    </a:lnTo>
                  </a:path>
                </a:pathLst>
              </a:custGeom>
              <a:solidFill>
                <a:srgbClr val="5FD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77" name="Freeform 236"/>
              <p:cNvSpPr>
                <a:spLocks/>
              </p:cNvSpPr>
              <p:nvPr/>
            </p:nvSpPr>
            <p:spPr bwMode="auto">
              <a:xfrm>
                <a:off x="4985" y="2707"/>
                <a:ext cx="211" cy="375"/>
              </a:xfrm>
              <a:custGeom>
                <a:avLst/>
                <a:gdLst>
                  <a:gd name="T0" fmla="*/ 87 w 211"/>
                  <a:gd name="T1" fmla="*/ 305 h 375"/>
                  <a:gd name="T2" fmla="*/ 82 w 211"/>
                  <a:gd name="T3" fmla="*/ 208 h 375"/>
                  <a:gd name="T4" fmla="*/ 32 w 211"/>
                  <a:gd name="T5" fmla="*/ 190 h 375"/>
                  <a:gd name="T6" fmla="*/ 22 w 211"/>
                  <a:gd name="T7" fmla="*/ 168 h 375"/>
                  <a:gd name="T8" fmla="*/ 32 w 211"/>
                  <a:gd name="T9" fmla="*/ 184 h 375"/>
                  <a:gd name="T10" fmla="*/ 40 w 211"/>
                  <a:gd name="T11" fmla="*/ 157 h 375"/>
                  <a:gd name="T12" fmla="*/ 83 w 211"/>
                  <a:gd name="T13" fmla="*/ 189 h 375"/>
                  <a:gd name="T14" fmla="*/ 49 w 211"/>
                  <a:gd name="T15" fmla="*/ 161 h 375"/>
                  <a:gd name="T16" fmla="*/ 47 w 211"/>
                  <a:gd name="T17" fmla="*/ 159 h 375"/>
                  <a:gd name="T18" fmla="*/ 61 w 211"/>
                  <a:gd name="T19" fmla="*/ 159 h 375"/>
                  <a:gd name="T20" fmla="*/ 37 w 211"/>
                  <a:gd name="T21" fmla="*/ 110 h 375"/>
                  <a:gd name="T22" fmla="*/ 52 w 211"/>
                  <a:gd name="T23" fmla="*/ 118 h 375"/>
                  <a:gd name="T24" fmla="*/ 59 w 211"/>
                  <a:gd name="T25" fmla="*/ 99 h 375"/>
                  <a:gd name="T26" fmla="*/ 72 w 211"/>
                  <a:gd name="T27" fmla="*/ 29 h 375"/>
                  <a:gd name="T28" fmla="*/ 70 w 211"/>
                  <a:gd name="T29" fmla="*/ 159 h 375"/>
                  <a:gd name="T30" fmla="*/ 75 w 211"/>
                  <a:gd name="T31" fmla="*/ 141 h 375"/>
                  <a:gd name="T32" fmla="*/ 73 w 211"/>
                  <a:gd name="T33" fmla="*/ 85 h 375"/>
                  <a:gd name="T34" fmla="*/ 88 w 211"/>
                  <a:gd name="T35" fmla="*/ 23 h 375"/>
                  <a:gd name="T36" fmla="*/ 80 w 211"/>
                  <a:gd name="T37" fmla="*/ 140 h 375"/>
                  <a:gd name="T38" fmla="*/ 89 w 211"/>
                  <a:gd name="T39" fmla="*/ 128 h 375"/>
                  <a:gd name="T40" fmla="*/ 87 w 211"/>
                  <a:gd name="T41" fmla="*/ 112 h 375"/>
                  <a:gd name="T42" fmla="*/ 94 w 211"/>
                  <a:gd name="T43" fmla="*/ 28 h 375"/>
                  <a:gd name="T44" fmla="*/ 96 w 211"/>
                  <a:gd name="T45" fmla="*/ 58 h 375"/>
                  <a:gd name="T46" fmla="*/ 102 w 211"/>
                  <a:gd name="T47" fmla="*/ 29 h 375"/>
                  <a:gd name="T48" fmla="*/ 95 w 211"/>
                  <a:gd name="T49" fmla="*/ 165 h 375"/>
                  <a:gd name="T50" fmla="*/ 106 w 211"/>
                  <a:gd name="T51" fmla="*/ 102 h 375"/>
                  <a:gd name="T52" fmla="*/ 114 w 211"/>
                  <a:gd name="T53" fmla="*/ 49 h 375"/>
                  <a:gd name="T54" fmla="*/ 119 w 211"/>
                  <a:gd name="T55" fmla="*/ 81 h 375"/>
                  <a:gd name="T56" fmla="*/ 109 w 211"/>
                  <a:gd name="T57" fmla="*/ 154 h 375"/>
                  <a:gd name="T58" fmla="*/ 123 w 211"/>
                  <a:gd name="T59" fmla="*/ 109 h 375"/>
                  <a:gd name="T60" fmla="*/ 144 w 211"/>
                  <a:gd name="T61" fmla="*/ 68 h 375"/>
                  <a:gd name="T62" fmla="*/ 168 w 211"/>
                  <a:gd name="T63" fmla="*/ 65 h 375"/>
                  <a:gd name="T64" fmla="*/ 136 w 211"/>
                  <a:gd name="T65" fmla="*/ 103 h 375"/>
                  <a:gd name="T66" fmla="*/ 163 w 211"/>
                  <a:gd name="T67" fmla="*/ 92 h 375"/>
                  <a:gd name="T68" fmla="*/ 160 w 211"/>
                  <a:gd name="T69" fmla="*/ 98 h 375"/>
                  <a:gd name="T70" fmla="*/ 127 w 211"/>
                  <a:gd name="T71" fmla="*/ 130 h 375"/>
                  <a:gd name="T72" fmla="*/ 117 w 211"/>
                  <a:gd name="T73" fmla="*/ 176 h 375"/>
                  <a:gd name="T74" fmla="*/ 127 w 211"/>
                  <a:gd name="T75" fmla="*/ 140 h 375"/>
                  <a:gd name="T76" fmla="*/ 137 w 211"/>
                  <a:gd name="T77" fmla="*/ 164 h 375"/>
                  <a:gd name="T78" fmla="*/ 167 w 211"/>
                  <a:gd name="T79" fmla="*/ 143 h 375"/>
                  <a:gd name="T80" fmla="*/ 177 w 211"/>
                  <a:gd name="T81" fmla="*/ 138 h 375"/>
                  <a:gd name="T82" fmla="*/ 178 w 211"/>
                  <a:gd name="T83" fmla="*/ 144 h 375"/>
                  <a:gd name="T84" fmla="*/ 170 w 211"/>
                  <a:gd name="T85" fmla="*/ 153 h 375"/>
                  <a:gd name="T86" fmla="*/ 132 w 211"/>
                  <a:gd name="T87" fmla="*/ 175 h 375"/>
                  <a:gd name="T88" fmla="*/ 154 w 211"/>
                  <a:gd name="T89" fmla="*/ 192 h 375"/>
                  <a:gd name="T90" fmla="*/ 194 w 211"/>
                  <a:gd name="T91" fmla="*/ 157 h 375"/>
                  <a:gd name="T92" fmla="*/ 200 w 211"/>
                  <a:gd name="T93" fmla="*/ 175 h 375"/>
                  <a:gd name="T94" fmla="*/ 190 w 211"/>
                  <a:gd name="T95" fmla="*/ 186 h 375"/>
                  <a:gd name="T96" fmla="*/ 192 w 211"/>
                  <a:gd name="T97" fmla="*/ 189 h 375"/>
                  <a:gd name="T98" fmla="*/ 193 w 211"/>
                  <a:gd name="T99" fmla="*/ 199 h 375"/>
                  <a:gd name="T100" fmla="*/ 150 w 211"/>
                  <a:gd name="T101" fmla="*/ 210 h 375"/>
                  <a:gd name="T102" fmla="*/ 141 w 211"/>
                  <a:gd name="T103" fmla="*/ 244 h 375"/>
                  <a:gd name="T104" fmla="*/ 141 w 211"/>
                  <a:gd name="T105" fmla="*/ 209 h 375"/>
                  <a:gd name="T106" fmla="*/ 114 w 211"/>
                  <a:gd name="T107" fmla="*/ 229 h 375"/>
                  <a:gd name="T108" fmla="*/ 115 w 211"/>
                  <a:gd name="T109" fmla="*/ 328 h 375"/>
                  <a:gd name="T110" fmla="*/ 119 w 211"/>
                  <a:gd name="T111" fmla="*/ 365 h 375"/>
                  <a:gd name="T112" fmla="*/ 92 w 211"/>
                  <a:gd name="T113" fmla="*/ 372 h 375"/>
                  <a:gd name="T114" fmla="*/ 68 w 211"/>
                  <a:gd name="T115" fmla="*/ 371 h 37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11" h="375">
                    <a:moveTo>
                      <a:pt x="68" y="371"/>
                    </a:moveTo>
                    <a:lnTo>
                      <a:pt x="77" y="360"/>
                    </a:lnTo>
                    <a:lnTo>
                      <a:pt x="82" y="351"/>
                    </a:lnTo>
                    <a:lnTo>
                      <a:pt x="84" y="341"/>
                    </a:lnTo>
                    <a:lnTo>
                      <a:pt x="85" y="329"/>
                    </a:lnTo>
                    <a:lnTo>
                      <a:pt x="86" y="318"/>
                    </a:lnTo>
                    <a:lnTo>
                      <a:pt x="87" y="305"/>
                    </a:lnTo>
                    <a:lnTo>
                      <a:pt x="87" y="291"/>
                    </a:lnTo>
                    <a:lnTo>
                      <a:pt x="88" y="266"/>
                    </a:lnTo>
                    <a:lnTo>
                      <a:pt x="89" y="244"/>
                    </a:lnTo>
                    <a:lnTo>
                      <a:pt x="89" y="229"/>
                    </a:lnTo>
                    <a:lnTo>
                      <a:pt x="88" y="220"/>
                    </a:lnTo>
                    <a:lnTo>
                      <a:pt x="85" y="210"/>
                    </a:lnTo>
                    <a:lnTo>
                      <a:pt x="82" y="208"/>
                    </a:lnTo>
                    <a:lnTo>
                      <a:pt x="76" y="204"/>
                    </a:lnTo>
                    <a:lnTo>
                      <a:pt x="69" y="204"/>
                    </a:lnTo>
                    <a:lnTo>
                      <a:pt x="59" y="200"/>
                    </a:lnTo>
                    <a:lnTo>
                      <a:pt x="58" y="200"/>
                    </a:lnTo>
                    <a:lnTo>
                      <a:pt x="52" y="196"/>
                    </a:lnTo>
                    <a:lnTo>
                      <a:pt x="40" y="192"/>
                    </a:lnTo>
                    <a:lnTo>
                      <a:pt x="32" y="190"/>
                    </a:lnTo>
                    <a:lnTo>
                      <a:pt x="22" y="185"/>
                    </a:lnTo>
                    <a:lnTo>
                      <a:pt x="12" y="185"/>
                    </a:lnTo>
                    <a:lnTo>
                      <a:pt x="0" y="187"/>
                    </a:lnTo>
                    <a:lnTo>
                      <a:pt x="17" y="183"/>
                    </a:lnTo>
                    <a:lnTo>
                      <a:pt x="20" y="181"/>
                    </a:lnTo>
                    <a:lnTo>
                      <a:pt x="21" y="177"/>
                    </a:lnTo>
                    <a:lnTo>
                      <a:pt x="22" y="168"/>
                    </a:lnTo>
                    <a:lnTo>
                      <a:pt x="20" y="149"/>
                    </a:lnTo>
                    <a:lnTo>
                      <a:pt x="19" y="135"/>
                    </a:lnTo>
                    <a:lnTo>
                      <a:pt x="23" y="167"/>
                    </a:lnTo>
                    <a:lnTo>
                      <a:pt x="24" y="175"/>
                    </a:lnTo>
                    <a:lnTo>
                      <a:pt x="26" y="179"/>
                    </a:lnTo>
                    <a:lnTo>
                      <a:pt x="29" y="182"/>
                    </a:lnTo>
                    <a:lnTo>
                      <a:pt x="32" y="184"/>
                    </a:lnTo>
                    <a:lnTo>
                      <a:pt x="41" y="186"/>
                    </a:lnTo>
                    <a:lnTo>
                      <a:pt x="49" y="186"/>
                    </a:lnTo>
                    <a:lnTo>
                      <a:pt x="45" y="179"/>
                    </a:lnTo>
                    <a:lnTo>
                      <a:pt x="40" y="167"/>
                    </a:lnTo>
                    <a:lnTo>
                      <a:pt x="37" y="154"/>
                    </a:lnTo>
                    <a:lnTo>
                      <a:pt x="32" y="132"/>
                    </a:lnTo>
                    <a:lnTo>
                      <a:pt x="40" y="157"/>
                    </a:lnTo>
                    <a:lnTo>
                      <a:pt x="44" y="168"/>
                    </a:lnTo>
                    <a:lnTo>
                      <a:pt x="48" y="176"/>
                    </a:lnTo>
                    <a:lnTo>
                      <a:pt x="53" y="183"/>
                    </a:lnTo>
                    <a:lnTo>
                      <a:pt x="60" y="189"/>
                    </a:lnTo>
                    <a:lnTo>
                      <a:pt x="67" y="190"/>
                    </a:lnTo>
                    <a:lnTo>
                      <a:pt x="75" y="191"/>
                    </a:lnTo>
                    <a:lnTo>
                      <a:pt x="83" y="189"/>
                    </a:lnTo>
                    <a:lnTo>
                      <a:pt x="76" y="186"/>
                    </a:lnTo>
                    <a:lnTo>
                      <a:pt x="73" y="183"/>
                    </a:lnTo>
                    <a:lnTo>
                      <a:pt x="69" y="179"/>
                    </a:lnTo>
                    <a:lnTo>
                      <a:pt x="66" y="172"/>
                    </a:lnTo>
                    <a:lnTo>
                      <a:pt x="58" y="168"/>
                    </a:lnTo>
                    <a:lnTo>
                      <a:pt x="53" y="164"/>
                    </a:lnTo>
                    <a:lnTo>
                      <a:pt x="49" y="161"/>
                    </a:lnTo>
                    <a:lnTo>
                      <a:pt x="46" y="159"/>
                    </a:lnTo>
                    <a:lnTo>
                      <a:pt x="44" y="157"/>
                    </a:lnTo>
                    <a:lnTo>
                      <a:pt x="42" y="155"/>
                    </a:lnTo>
                    <a:lnTo>
                      <a:pt x="41" y="152"/>
                    </a:lnTo>
                    <a:lnTo>
                      <a:pt x="43" y="155"/>
                    </a:lnTo>
                    <a:lnTo>
                      <a:pt x="45" y="157"/>
                    </a:lnTo>
                    <a:lnTo>
                      <a:pt x="47" y="159"/>
                    </a:lnTo>
                    <a:lnTo>
                      <a:pt x="51" y="160"/>
                    </a:lnTo>
                    <a:lnTo>
                      <a:pt x="54" y="162"/>
                    </a:lnTo>
                    <a:lnTo>
                      <a:pt x="57" y="164"/>
                    </a:lnTo>
                    <a:lnTo>
                      <a:pt x="60" y="165"/>
                    </a:lnTo>
                    <a:lnTo>
                      <a:pt x="62" y="165"/>
                    </a:lnTo>
                    <a:lnTo>
                      <a:pt x="63" y="166"/>
                    </a:lnTo>
                    <a:lnTo>
                      <a:pt x="61" y="159"/>
                    </a:lnTo>
                    <a:lnTo>
                      <a:pt x="59" y="154"/>
                    </a:lnTo>
                    <a:lnTo>
                      <a:pt x="56" y="145"/>
                    </a:lnTo>
                    <a:lnTo>
                      <a:pt x="54" y="138"/>
                    </a:lnTo>
                    <a:lnTo>
                      <a:pt x="52" y="130"/>
                    </a:lnTo>
                    <a:lnTo>
                      <a:pt x="50" y="124"/>
                    </a:lnTo>
                    <a:lnTo>
                      <a:pt x="43" y="116"/>
                    </a:lnTo>
                    <a:lnTo>
                      <a:pt x="37" y="110"/>
                    </a:lnTo>
                    <a:lnTo>
                      <a:pt x="49" y="118"/>
                    </a:lnTo>
                    <a:lnTo>
                      <a:pt x="45" y="99"/>
                    </a:lnTo>
                    <a:lnTo>
                      <a:pt x="41" y="80"/>
                    </a:lnTo>
                    <a:lnTo>
                      <a:pt x="46" y="100"/>
                    </a:lnTo>
                    <a:lnTo>
                      <a:pt x="48" y="106"/>
                    </a:lnTo>
                    <a:lnTo>
                      <a:pt x="49" y="110"/>
                    </a:lnTo>
                    <a:lnTo>
                      <a:pt x="52" y="118"/>
                    </a:lnTo>
                    <a:lnTo>
                      <a:pt x="56" y="130"/>
                    </a:lnTo>
                    <a:lnTo>
                      <a:pt x="59" y="140"/>
                    </a:lnTo>
                    <a:lnTo>
                      <a:pt x="61" y="146"/>
                    </a:lnTo>
                    <a:lnTo>
                      <a:pt x="67" y="159"/>
                    </a:lnTo>
                    <a:lnTo>
                      <a:pt x="64" y="123"/>
                    </a:lnTo>
                    <a:lnTo>
                      <a:pt x="62" y="109"/>
                    </a:lnTo>
                    <a:lnTo>
                      <a:pt x="59" y="99"/>
                    </a:lnTo>
                    <a:lnTo>
                      <a:pt x="55" y="86"/>
                    </a:lnTo>
                    <a:lnTo>
                      <a:pt x="60" y="97"/>
                    </a:lnTo>
                    <a:lnTo>
                      <a:pt x="58" y="47"/>
                    </a:lnTo>
                    <a:lnTo>
                      <a:pt x="59" y="32"/>
                    </a:lnTo>
                    <a:lnTo>
                      <a:pt x="60" y="53"/>
                    </a:lnTo>
                    <a:lnTo>
                      <a:pt x="63" y="42"/>
                    </a:lnTo>
                    <a:lnTo>
                      <a:pt x="72" y="29"/>
                    </a:lnTo>
                    <a:lnTo>
                      <a:pt x="64" y="44"/>
                    </a:lnTo>
                    <a:lnTo>
                      <a:pt x="60" y="56"/>
                    </a:lnTo>
                    <a:lnTo>
                      <a:pt x="62" y="86"/>
                    </a:lnTo>
                    <a:lnTo>
                      <a:pt x="64" y="102"/>
                    </a:lnTo>
                    <a:lnTo>
                      <a:pt x="67" y="119"/>
                    </a:lnTo>
                    <a:lnTo>
                      <a:pt x="69" y="145"/>
                    </a:lnTo>
                    <a:lnTo>
                      <a:pt x="70" y="159"/>
                    </a:lnTo>
                    <a:lnTo>
                      <a:pt x="72" y="166"/>
                    </a:lnTo>
                    <a:lnTo>
                      <a:pt x="74" y="170"/>
                    </a:lnTo>
                    <a:lnTo>
                      <a:pt x="77" y="173"/>
                    </a:lnTo>
                    <a:lnTo>
                      <a:pt x="80" y="174"/>
                    </a:lnTo>
                    <a:lnTo>
                      <a:pt x="83" y="173"/>
                    </a:lnTo>
                    <a:lnTo>
                      <a:pt x="79" y="152"/>
                    </a:lnTo>
                    <a:lnTo>
                      <a:pt x="75" y="141"/>
                    </a:lnTo>
                    <a:lnTo>
                      <a:pt x="74" y="133"/>
                    </a:lnTo>
                    <a:lnTo>
                      <a:pt x="74" y="126"/>
                    </a:lnTo>
                    <a:lnTo>
                      <a:pt x="73" y="118"/>
                    </a:lnTo>
                    <a:lnTo>
                      <a:pt x="71" y="105"/>
                    </a:lnTo>
                    <a:lnTo>
                      <a:pt x="75" y="118"/>
                    </a:lnTo>
                    <a:lnTo>
                      <a:pt x="76" y="113"/>
                    </a:lnTo>
                    <a:lnTo>
                      <a:pt x="73" y="85"/>
                    </a:lnTo>
                    <a:lnTo>
                      <a:pt x="73" y="76"/>
                    </a:lnTo>
                    <a:lnTo>
                      <a:pt x="73" y="69"/>
                    </a:lnTo>
                    <a:lnTo>
                      <a:pt x="74" y="57"/>
                    </a:lnTo>
                    <a:lnTo>
                      <a:pt x="78" y="40"/>
                    </a:lnTo>
                    <a:lnTo>
                      <a:pt x="82" y="22"/>
                    </a:lnTo>
                    <a:lnTo>
                      <a:pt x="75" y="61"/>
                    </a:lnTo>
                    <a:lnTo>
                      <a:pt x="88" y="23"/>
                    </a:lnTo>
                    <a:lnTo>
                      <a:pt x="78" y="56"/>
                    </a:lnTo>
                    <a:lnTo>
                      <a:pt x="76" y="69"/>
                    </a:lnTo>
                    <a:lnTo>
                      <a:pt x="75" y="77"/>
                    </a:lnTo>
                    <a:lnTo>
                      <a:pt x="78" y="104"/>
                    </a:lnTo>
                    <a:lnTo>
                      <a:pt x="78" y="120"/>
                    </a:lnTo>
                    <a:lnTo>
                      <a:pt x="79" y="130"/>
                    </a:lnTo>
                    <a:lnTo>
                      <a:pt x="80" y="140"/>
                    </a:lnTo>
                    <a:lnTo>
                      <a:pt x="83" y="148"/>
                    </a:lnTo>
                    <a:lnTo>
                      <a:pt x="85" y="157"/>
                    </a:lnTo>
                    <a:lnTo>
                      <a:pt x="87" y="165"/>
                    </a:lnTo>
                    <a:lnTo>
                      <a:pt x="90" y="176"/>
                    </a:lnTo>
                    <a:lnTo>
                      <a:pt x="89" y="169"/>
                    </a:lnTo>
                    <a:lnTo>
                      <a:pt x="88" y="162"/>
                    </a:lnTo>
                    <a:lnTo>
                      <a:pt x="89" y="128"/>
                    </a:lnTo>
                    <a:lnTo>
                      <a:pt x="87" y="123"/>
                    </a:lnTo>
                    <a:lnTo>
                      <a:pt x="86" y="118"/>
                    </a:lnTo>
                    <a:lnTo>
                      <a:pt x="85" y="110"/>
                    </a:lnTo>
                    <a:lnTo>
                      <a:pt x="84" y="98"/>
                    </a:lnTo>
                    <a:lnTo>
                      <a:pt x="81" y="86"/>
                    </a:lnTo>
                    <a:lnTo>
                      <a:pt x="86" y="104"/>
                    </a:lnTo>
                    <a:lnTo>
                      <a:pt x="87" y="112"/>
                    </a:lnTo>
                    <a:lnTo>
                      <a:pt x="89" y="117"/>
                    </a:lnTo>
                    <a:lnTo>
                      <a:pt x="89" y="81"/>
                    </a:lnTo>
                    <a:lnTo>
                      <a:pt x="89" y="58"/>
                    </a:lnTo>
                    <a:lnTo>
                      <a:pt x="87" y="38"/>
                    </a:lnTo>
                    <a:lnTo>
                      <a:pt x="90" y="52"/>
                    </a:lnTo>
                    <a:lnTo>
                      <a:pt x="92" y="37"/>
                    </a:lnTo>
                    <a:lnTo>
                      <a:pt x="94" y="28"/>
                    </a:lnTo>
                    <a:lnTo>
                      <a:pt x="100" y="4"/>
                    </a:lnTo>
                    <a:lnTo>
                      <a:pt x="96" y="23"/>
                    </a:lnTo>
                    <a:lnTo>
                      <a:pt x="94" y="35"/>
                    </a:lnTo>
                    <a:lnTo>
                      <a:pt x="93" y="45"/>
                    </a:lnTo>
                    <a:lnTo>
                      <a:pt x="91" y="54"/>
                    </a:lnTo>
                    <a:lnTo>
                      <a:pt x="92" y="73"/>
                    </a:lnTo>
                    <a:lnTo>
                      <a:pt x="96" y="58"/>
                    </a:lnTo>
                    <a:lnTo>
                      <a:pt x="98" y="49"/>
                    </a:lnTo>
                    <a:lnTo>
                      <a:pt x="100" y="39"/>
                    </a:lnTo>
                    <a:lnTo>
                      <a:pt x="101" y="28"/>
                    </a:lnTo>
                    <a:lnTo>
                      <a:pt x="102" y="18"/>
                    </a:lnTo>
                    <a:lnTo>
                      <a:pt x="104" y="0"/>
                    </a:lnTo>
                    <a:lnTo>
                      <a:pt x="103" y="21"/>
                    </a:lnTo>
                    <a:lnTo>
                      <a:pt x="102" y="29"/>
                    </a:lnTo>
                    <a:lnTo>
                      <a:pt x="101" y="41"/>
                    </a:lnTo>
                    <a:lnTo>
                      <a:pt x="99" y="54"/>
                    </a:lnTo>
                    <a:lnTo>
                      <a:pt x="97" y="64"/>
                    </a:lnTo>
                    <a:lnTo>
                      <a:pt x="94" y="75"/>
                    </a:lnTo>
                    <a:lnTo>
                      <a:pt x="93" y="99"/>
                    </a:lnTo>
                    <a:lnTo>
                      <a:pt x="95" y="126"/>
                    </a:lnTo>
                    <a:lnTo>
                      <a:pt x="95" y="165"/>
                    </a:lnTo>
                    <a:lnTo>
                      <a:pt x="97" y="183"/>
                    </a:lnTo>
                    <a:lnTo>
                      <a:pt x="98" y="164"/>
                    </a:lnTo>
                    <a:lnTo>
                      <a:pt x="99" y="151"/>
                    </a:lnTo>
                    <a:lnTo>
                      <a:pt x="100" y="141"/>
                    </a:lnTo>
                    <a:lnTo>
                      <a:pt x="101" y="126"/>
                    </a:lnTo>
                    <a:lnTo>
                      <a:pt x="103" y="115"/>
                    </a:lnTo>
                    <a:lnTo>
                      <a:pt x="106" y="102"/>
                    </a:lnTo>
                    <a:lnTo>
                      <a:pt x="101" y="76"/>
                    </a:lnTo>
                    <a:lnTo>
                      <a:pt x="103" y="84"/>
                    </a:lnTo>
                    <a:lnTo>
                      <a:pt x="105" y="91"/>
                    </a:lnTo>
                    <a:lnTo>
                      <a:pt x="107" y="97"/>
                    </a:lnTo>
                    <a:lnTo>
                      <a:pt x="112" y="80"/>
                    </a:lnTo>
                    <a:lnTo>
                      <a:pt x="114" y="72"/>
                    </a:lnTo>
                    <a:lnTo>
                      <a:pt x="114" y="49"/>
                    </a:lnTo>
                    <a:lnTo>
                      <a:pt x="117" y="70"/>
                    </a:lnTo>
                    <a:lnTo>
                      <a:pt x="131" y="26"/>
                    </a:lnTo>
                    <a:lnTo>
                      <a:pt x="136" y="11"/>
                    </a:lnTo>
                    <a:lnTo>
                      <a:pt x="131" y="36"/>
                    </a:lnTo>
                    <a:lnTo>
                      <a:pt x="119" y="77"/>
                    </a:lnTo>
                    <a:lnTo>
                      <a:pt x="147" y="42"/>
                    </a:lnTo>
                    <a:lnTo>
                      <a:pt x="119" y="81"/>
                    </a:lnTo>
                    <a:lnTo>
                      <a:pt x="114" y="98"/>
                    </a:lnTo>
                    <a:lnTo>
                      <a:pt x="110" y="112"/>
                    </a:lnTo>
                    <a:lnTo>
                      <a:pt x="107" y="130"/>
                    </a:lnTo>
                    <a:lnTo>
                      <a:pt x="105" y="156"/>
                    </a:lnTo>
                    <a:lnTo>
                      <a:pt x="104" y="181"/>
                    </a:lnTo>
                    <a:lnTo>
                      <a:pt x="106" y="162"/>
                    </a:lnTo>
                    <a:lnTo>
                      <a:pt x="109" y="154"/>
                    </a:lnTo>
                    <a:lnTo>
                      <a:pt x="112" y="146"/>
                    </a:lnTo>
                    <a:lnTo>
                      <a:pt x="116" y="136"/>
                    </a:lnTo>
                    <a:lnTo>
                      <a:pt x="119" y="130"/>
                    </a:lnTo>
                    <a:lnTo>
                      <a:pt x="121" y="124"/>
                    </a:lnTo>
                    <a:lnTo>
                      <a:pt x="121" y="116"/>
                    </a:lnTo>
                    <a:lnTo>
                      <a:pt x="122" y="92"/>
                    </a:lnTo>
                    <a:lnTo>
                      <a:pt x="123" y="109"/>
                    </a:lnTo>
                    <a:lnTo>
                      <a:pt x="123" y="116"/>
                    </a:lnTo>
                    <a:lnTo>
                      <a:pt x="125" y="118"/>
                    </a:lnTo>
                    <a:lnTo>
                      <a:pt x="129" y="106"/>
                    </a:lnTo>
                    <a:lnTo>
                      <a:pt x="132" y="96"/>
                    </a:lnTo>
                    <a:lnTo>
                      <a:pt x="135" y="88"/>
                    </a:lnTo>
                    <a:lnTo>
                      <a:pt x="138" y="79"/>
                    </a:lnTo>
                    <a:lnTo>
                      <a:pt x="144" y="68"/>
                    </a:lnTo>
                    <a:lnTo>
                      <a:pt x="150" y="58"/>
                    </a:lnTo>
                    <a:lnTo>
                      <a:pt x="150" y="27"/>
                    </a:lnTo>
                    <a:lnTo>
                      <a:pt x="152" y="56"/>
                    </a:lnTo>
                    <a:lnTo>
                      <a:pt x="162" y="47"/>
                    </a:lnTo>
                    <a:lnTo>
                      <a:pt x="173" y="38"/>
                    </a:lnTo>
                    <a:lnTo>
                      <a:pt x="158" y="54"/>
                    </a:lnTo>
                    <a:lnTo>
                      <a:pt x="168" y="65"/>
                    </a:lnTo>
                    <a:lnTo>
                      <a:pt x="157" y="56"/>
                    </a:lnTo>
                    <a:lnTo>
                      <a:pt x="153" y="61"/>
                    </a:lnTo>
                    <a:lnTo>
                      <a:pt x="148" y="70"/>
                    </a:lnTo>
                    <a:lnTo>
                      <a:pt x="144" y="78"/>
                    </a:lnTo>
                    <a:lnTo>
                      <a:pt x="141" y="86"/>
                    </a:lnTo>
                    <a:lnTo>
                      <a:pt x="138" y="93"/>
                    </a:lnTo>
                    <a:lnTo>
                      <a:pt x="136" y="103"/>
                    </a:lnTo>
                    <a:lnTo>
                      <a:pt x="135" y="110"/>
                    </a:lnTo>
                    <a:lnTo>
                      <a:pt x="139" y="109"/>
                    </a:lnTo>
                    <a:lnTo>
                      <a:pt x="143" y="106"/>
                    </a:lnTo>
                    <a:lnTo>
                      <a:pt x="148" y="103"/>
                    </a:lnTo>
                    <a:lnTo>
                      <a:pt x="154" y="98"/>
                    </a:lnTo>
                    <a:lnTo>
                      <a:pt x="160" y="94"/>
                    </a:lnTo>
                    <a:lnTo>
                      <a:pt x="163" y="92"/>
                    </a:lnTo>
                    <a:lnTo>
                      <a:pt x="167" y="88"/>
                    </a:lnTo>
                    <a:lnTo>
                      <a:pt x="170" y="82"/>
                    </a:lnTo>
                    <a:lnTo>
                      <a:pt x="171" y="76"/>
                    </a:lnTo>
                    <a:lnTo>
                      <a:pt x="171" y="82"/>
                    </a:lnTo>
                    <a:lnTo>
                      <a:pt x="169" y="87"/>
                    </a:lnTo>
                    <a:lnTo>
                      <a:pt x="167" y="91"/>
                    </a:lnTo>
                    <a:lnTo>
                      <a:pt x="160" y="98"/>
                    </a:lnTo>
                    <a:lnTo>
                      <a:pt x="155" y="104"/>
                    </a:lnTo>
                    <a:lnTo>
                      <a:pt x="149" y="108"/>
                    </a:lnTo>
                    <a:lnTo>
                      <a:pt x="145" y="111"/>
                    </a:lnTo>
                    <a:lnTo>
                      <a:pt x="141" y="115"/>
                    </a:lnTo>
                    <a:lnTo>
                      <a:pt x="135" y="118"/>
                    </a:lnTo>
                    <a:lnTo>
                      <a:pt x="131" y="123"/>
                    </a:lnTo>
                    <a:lnTo>
                      <a:pt x="127" y="130"/>
                    </a:lnTo>
                    <a:lnTo>
                      <a:pt x="122" y="140"/>
                    </a:lnTo>
                    <a:lnTo>
                      <a:pt x="117" y="153"/>
                    </a:lnTo>
                    <a:lnTo>
                      <a:pt x="114" y="162"/>
                    </a:lnTo>
                    <a:lnTo>
                      <a:pt x="112" y="168"/>
                    </a:lnTo>
                    <a:lnTo>
                      <a:pt x="111" y="175"/>
                    </a:lnTo>
                    <a:lnTo>
                      <a:pt x="110" y="184"/>
                    </a:lnTo>
                    <a:lnTo>
                      <a:pt x="117" y="176"/>
                    </a:lnTo>
                    <a:lnTo>
                      <a:pt x="120" y="171"/>
                    </a:lnTo>
                    <a:lnTo>
                      <a:pt x="122" y="168"/>
                    </a:lnTo>
                    <a:lnTo>
                      <a:pt x="123" y="162"/>
                    </a:lnTo>
                    <a:lnTo>
                      <a:pt x="125" y="151"/>
                    </a:lnTo>
                    <a:lnTo>
                      <a:pt x="126" y="140"/>
                    </a:lnTo>
                    <a:lnTo>
                      <a:pt x="129" y="133"/>
                    </a:lnTo>
                    <a:lnTo>
                      <a:pt x="127" y="140"/>
                    </a:lnTo>
                    <a:lnTo>
                      <a:pt x="126" y="148"/>
                    </a:lnTo>
                    <a:lnTo>
                      <a:pt x="126" y="155"/>
                    </a:lnTo>
                    <a:lnTo>
                      <a:pt x="125" y="162"/>
                    </a:lnTo>
                    <a:lnTo>
                      <a:pt x="125" y="166"/>
                    </a:lnTo>
                    <a:lnTo>
                      <a:pt x="126" y="169"/>
                    </a:lnTo>
                    <a:lnTo>
                      <a:pt x="129" y="169"/>
                    </a:lnTo>
                    <a:lnTo>
                      <a:pt x="137" y="164"/>
                    </a:lnTo>
                    <a:lnTo>
                      <a:pt x="145" y="159"/>
                    </a:lnTo>
                    <a:lnTo>
                      <a:pt x="157" y="151"/>
                    </a:lnTo>
                    <a:lnTo>
                      <a:pt x="160" y="148"/>
                    </a:lnTo>
                    <a:lnTo>
                      <a:pt x="164" y="144"/>
                    </a:lnTo>
                    <a:lnTo>
                      <a:pt x="166" y="136"/>
                    </a:lnTo>
                    <a:lnTo>
                      <a:pt x="169" y="109"/>
                    </a:lnTo>
                    <a:lnTo>
                      <a:pt x="167" y="143"/>
                    </a:lnTo>
                    <a:lnTo>
                      <a:pt x="168" y="144"/>
                    </a:lnTo>
                    <a:lnTo>
                      <a:pt x="170" y="142"/>
                    </a:lnTo>
                    <a:lnTo>
                      <a:pt x="175" y="124"/>
                    </a:lnTo>
                    <a:lnTo>
                      <a:pt x="174" y="134"/>
                    </a:lnTo>
                    <a:lnTo>
                      <a:pt x="173" y="139"/>
                    </a:lnTo>
                    <a:lnTo>
                      <a:pt x="174" y="140"/>
                    </a:lnTo>
                    <a:lnTo>
                      <a:pt x="177" y="138"/>
                    </a:lnTo>
                    <a:lnTo>
                      <a:pt x="179" y="133"/>
                    </a:lnTo>
                    <a:lnTo>
                      <a:pt x="185" y="122"/>
                    </a:lnTo>
                    <a:lnTo>
                      <a:pt x="181" y="131"/>
                    </a:lnTo>
                    <a:lnTo>
                      <a:pt x="179" y="136"/>
                    </a:lnTo>
                    <a:lnTo>
                      <a:pt x="179" y="141"/>
                    </a:lnTo>
                    <a:lnTo>
                      <a:pt x="182" y="146"/>
                    </a:lnTo>
                    <a:lnTo>
                      <a:pt x="178" y="144"/>
                    </a:lnTo>
                    <a:lnTo>
                      <a:pt x="175" y="145"/>
                    </a:lnTo>
                    <a:lnTo>
                      <a:pt x="170" y="148"/>
                    </a:lnTo>
                    <a:lnTo>
                      <a:pt x="172" y="150"/>
                    </a:lnTo>
                    <a:lnTo>
                      <a:pt x="174" y="156"/>
                    </a:lnTo>
                    <a:lnTo>
                      <a:pt x="176" y="170"/>
                    </a:lnTo>
                    <a:lnTo>
                      <a:pt x="172" y="157"/>
                    </a:lnTo>
                    <a:lnTo>
                      <a:pt x="170" y="153"/>
                    </a:lnTo>
                    <a:lnTo>
                      <a:pt x="168" y="151"/>
                    </a:lnTo>
                    <a:lnTo>
                      <a:pt x="166" y="151"/>
                    </a:lnTo>
                    <a:lnTo>
                      <a:pt x="158" y="156"/>
                    </a:lnTo>
                    <a:lnTo>
                      <a:pt x="150" y="161"/>
                    </a:lnTo>
                    <a:lnTo>
                      <a:pt x="143" y="166"/>
                    </a:lnTo>
                    <a:lnTo>
                      <a:pt x="137" y="170"/>
                    </a:lnTo>
                    <a:lnTo>
                      <a:pt x="132" y="175"/>
                    </a:lnTo>
                    <a:lnTo>
                      <a:pt x="126" y="180"/>
                    </a:lnTo>
                    <a:lnTo>
                      <a:pt x="121" y="186"/>
                    </a:lnTo>
                    <a:lnTo>
                      <a:pt x="118" y="191"/>
                    </a:lnTo>
                    <a:lnTo>
                      <a:pt x="115" y="197"/>
                    </a:lnTo>
                    <a:lnTo>
                      <a:pt x="127" y="198"/>
                    </a:lnTo>
                    <a:lnTo>
                      <a:pt x="138" y="196"/>
                    </a:lnTo>
                    <a:lnTo>
                      <a:pt x="154" y="192"/>
                    </a:lnTo>
                    <a:lnTo>
                      <a:pt x="165" y="189"/>
                    </a:lnTo>
                    <a:lnTo>
                      <a:pt x="171" y="187"/>
                    </a:lnTo>
                    <a:lnTo>
                      <a:pt x="174" y="185"/>
                    </a:lnTo>
                    <a:lnTo>
                      <a:pt x="177" y="183"/>
                    </a:lnTo>
                    <a:lnTo>
                      <a:pt x="181" y="179"/>
                    </a:lnTo>
                    <a:lnTo>
                      <a:pt x="187" y="171"/>
                    </a:lnTo>
                    <a:lnTo>
                      <a:pt x="194" y="157"/>
                    </a:lnTo>
                    <a:lnTo>
                      <a:pt x="187" y="172"/>
                    </a:lnTo>
                    <a:lnTo>
                      <a:pt x="183" y="179"/>
                    </a:lnTo>
                    <a:lnTo>
                      <a:pt x="179" y="185"/>
                    </a:lnTo>
                    <a:lnTo>
                      <a:pt x="187" y="184"/>
                    </a:lnTo>
                    <a:lnTo>
                      <a:pt x="192" y="181"/>
                    </a:lnTo>
                    <a:lnTo>
                      <a:pt x="196" y="178"/>
                    </a:lnTo>
                    <a:lnTo>
                      <a:pt x="200" y="175"/>
                    </a:lnTo>
                    <a:lnTo>
                      <a:pt x="205" y="170"/>
                    </a:lnTo>
                    <a:lnTo>
                      <a:pt x="210" y="168"/>
                    </a:lnTo>
                    <a:lnTo>
                      <a:pt x="205" y="172"/>
                    </a:lnTo>
                    <a:lnTo>
                      <a:pt x="201" y="177"/>
                    </a:lnTo>
                    <a:lnTo>
                      <a:pt x="197" y="180"/>
                    </a:lnTo>
                    <a:lnTo>
                      <a:pt x="194" y="184"/>
                    </a:lnTo>
                    <a:lnTo>
                      <a:pt x="190" y="186"/>
                    </a:lnTo>
                    <a:lnTo>
                      <a:pt x="196" y="187"/>
                    </a:lnTo>
                    <a:lnTo>
                      <a:pt x="199" y="186"/>
                    </a:lnTo>
                    <a:lnTo>
                      <a:pt x="203" y="185"/>
                    </a:lnTo>
                    <a:lnTo>
                      <a:pt x="207" y="183"/>
                    </a:lnTo>
                    <a:lnTo>
                      <a:pt x="203" y="188"/>
                    </a:lnTo>
                    <a:lnTo>
                      <a:pt x="198" y="189"/>
                    </a:lnTo>
                    <a:lnTo>
                      <a:pt x="192" y="189"/>
                    </a:lnTo>
                    <a:lnTo>
                      <a:pt x="183" y="191"/>
                    </a:lnTo>
                    <a:lnTo>
                      <a:pt x="180" y="192"/>
                    </a:lnTo>
                    <a:lnTo>
                      <a:pt x="184" y="194"/>
                    </a:lnTo>
                    <a:lnTo>
                      <a:pt x="189" y="196"/>
                    </a:lnTo>
                    <a:lnTo>
                      <a:pt x="194" y="196"/>
                    </a:lnTo>
                    <a:lnTo>
                      <a:pt x="203" y="197"/>
                    </a:lnTo>
                    <a:lnTo>
                      <a:pt x="193" y="199"/>
                    </a:lnTo>
                    <a:lnTo>
                      <a:pt x="188" y="199"/>
                    </a:lnTo>
                    <a:lnTo>
                      <a:pt x="183" y="197"/>
                    </a:lnTo>
                    <a:lnTo>
                      <a:pt x="180" y="196"/>
                    </a:lnTo>
                    <a:lnTo>
                      <a:pt x="176" y="193"/>
                    </a:lnTo>
                    <a:lnTo>
                      <a:pt x="164" y="198"/>
                    </a:lnTo>
                    <a:lnTo>
                      <a:pt x="147" y="204"/>
                    </a:lnTo>
                    <a:lnTo>
                      <a:pt x="150" y="210"/>
                    </a:lnTo>
                    <a:lnTo>
                      <a:pt x="155" y="222"/>
                    </a:lnTo>
                    <a:lnTo>
                      <a:pt x="145" y="206"/>
                    </a:lnTo>
                    <a:lnTo>
                      <a:pt x="146" y="213"/>
                    </a:lnTo>
                    <a:lnTo>
                      <a:pt x="145" y="221"/>
                    </a:lnTo>
                    <a:lnTo>
                      <a:pt x="145" y="226"/>
                    </a:lnTo>
                    <a:lnTo>
                      <a:pt x="143" y="234"/>
                    </a:lnTo>
                    <a:lnTo>
                      <a:pt x="141" y="244"/>
                    </a:lnTo>
                    <a:lnTo>
                      <a:pt x="134" y="264"/>
                    </a:lnTo>
                    <a:lnTo>
                      <a:pt x="139" y="247"/>
                    </a:lnTo>
                    <a:lnTo>
                      <a:pt x="141" y="236"/>
                    </a:lnTo>
                    <a:lnTo>
                      <a:pt x="143" y="226"/>
                    </a:lnTo>
                    <a:lnTo>
                      <a:pt x="142" y="221"/>
                    </a:lnTo>
                    <a:lnTo>
                      <a:pt x="142" y="212"/>
                    </a:lnTo>
                    <a:lnTo>
                      <a:pt x="141" y="209"/>
                    </a:lnTo>
                    <a:lnTo>
                      <a:pt x="140" y="206"/>
                    </a:lnTo>
                    <a:lnTo>
                      <a:pt x="132" y="207"/>
                    </a:lnTo>
                    <a:lnTo>
                      <a:pt x="125" y="211"/>
                    </a:lnTo>
                    <a:lnTo>
                      <a:pt x="121" y="215"/>
                    </a:lnTo>
                    <a:lnTo>
                      <a:pt x="118" y="218"/>
                    </a:lnTo>
                    <a:lnTo>
                      <a:pt x="116" y="223"/>
                    </a:lnTo>
                    <a:lnTo>
                      <a:pt x="114" y="229"/>
                    </a:lnTo>
                    <a:lnTo>
                      <a:pt x="114" y="241"/>
                    </a:lnTo>
                    <a:lnTo>
                      <a:pt x="114" y="258"/>
                    </a:lnTo>
                    <a:lnTo>
                      <a:pt x="114" y="273"/>
                    </a:lnTo>
                    <a:lnTo>
                      <a:pt x="114" y="287"/>
                    </a:lnTo>
                    <a:lnTo>
                      <a:pt x="114" y="303"/>
                    </a:lnTo>
                    <a:lnTo>
                      <a:pt x="114" y="316"/>
                    </a:lnTo>
                    <a:lnTo>
                      <a:pt x="115" y="328"/>
                    </a:lnTo>
                    <a:lnTo>
                      <a:pt x="118" y="340"/>
                    </a:lnTo>
                    <a:lnTo>
                      <a:pt x="122" y="355"/>
                    </a:lnTo>
                    <a:lnTo>
                      <a:pt x="126" y="363"/>
                    </a:lnTo>
                    <a:lnTo>
                      <a:pt x="130" y="368"/>
                    </a:lnTo>
                    <a:lnTo>
                      <a:pt x="137" y="373"/>
                    </a:lnTo>
                    <a:lnTo>
                      <a:pt x="127" y="371"/>
                    </a:lnTo>
                    <a:lnTo>
                      <a:pt x="119" y="365"/>
                    </a:lnTo>
                    <a:lnTo>
                      <a:pt x="114" y="363"/>
                    </a:lnTo>
                    <a:lnTo>
                      <a:pt x="110" y="363"/>
                    </a:lnTo>
                    <a:lnTo>
                      <a:pt x="107" y="369"/>
                    </a:lnTo>
                    <a:lnTo>
                      <a:pt x="104" y="367"/>
                    </a:lnTo>
                    <a:lnTo>
                      <a:pt x="100" y="365"/>
                    </a:lnTo>
                    <a:lnTo>
                      <a:pt x="96" y="368"/>
                    </a:lnTo>
                    <a:lnTo>
                      <a:pt x="92" y="372"/>
                    </a:lnTo>
                    <a:lnTo>
                      <a:pt x="89" y="374"/>
                    </a:lnTo>
                    <a:lnTo>
                      <a:pt x="89" y="369"/>
                    </a:lnTo>
                    <a:lnTo>
                      <a:pt x="87" y="367"/>
                    </a:lnTo>
                    <a:lnTo>
                      <a:pt x="83" y="367"/>
                    </a:lnTo>
                    <a:lnTo>
                      <a:pt x="80" y="369"/>
                    </a:lnTo>
                    <a:lnTo>
                      <a:pt x="79" y="369"/>
                    </a:lnTo>
                    <a:lnTo>
                      <a:pt x="68" y="371"/>
                    </a:lnTo>
                  </a:path>
                </a:pathLst>
              </a:custGeom>
              <a:solidFill>
                <a:srgbClr val="7F5F3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78" name="Freeform 237"/>
              <p:cNvSpPr>
                <a:spLocks/>
              </p:cNvSpPr>
              <p:nvPr/>
            </p:nvSpPr>
            <p:spPr bwMode="auto">
              <a:xfrm>
                <a:off x="5063" y="2861"/>
                <a:ext cx="40" cy="194"/>
              </a:xfrm>
              <a:custGeom>
                <a:avLst/>
                <a:gdLst>
                  <a:gd name="T0" fmla="*/ 4 w 40"/>
                  <a:gd name="T1" fmla="*/ 30 h 194"/>
                  <a:gd name="T2" fmla="*/ 8 w 40"/>
                  <a:gd name="T3" fmla="*/ 47 h 194"/>
                  <a:gd name="T4" fmla="*/ 9 w 40"/>
                  <a:gd name="T5" fmla="*/ 101 h 194"/>
                  <a:gd name="T6" fmla="*/ 9 w 40"/>
                  <a:gd name="T7" fmla="*/ 146 h 194"/>
                  <a:gd name="T8" fmla="*/ 5 w 40"/>
                  <a:gd name="T9" fmla="*/ 177 h 194"/>
                  <a:gd name="T10" fmla="*/ 7 w 40"/>
                  <a:gd name="T11" fmla="*/ 176 h 194"/>
                  <a:gd name="T12" fmla="*/ 11 w 40"/>
                  <a:gd name="T13" fmla="*/ 159 h 194"/>
                  <a:gd name="T14" fmla="*/ 9 w 40"/>
                  <a:gd name="T15" fmla="*/ 190 h 194"/>
                  <a:gd name="T16" fmla="*/ 12 w 40"/>
                  <a:gd name="T17" fmla="*/ 163 h 194"/>
                  <a:gd name="T18" fmla="*/ 12 w 40"/>
                  <a:gd name="T19" fmla="*/ 142 h 194"/>
                  <a:gd name="T20" fmla="*/ 14 w 40"/>
                  <a:gd name="T21" fmla="*/ 110 h 194"/>
                  <a:gd name="T22" fmla="*/ 13 w 40"/>
                  <a:gd name="T23" fmla="*/ 83 h 194"/>
                  <a:gd name="T24" fmla="*/ 12 w 40"/>
                  <a:gd name="T25" fmla="*/ 55 h 194"/>
                  <a:gd name="T26" fmla="*/ 15 w 40"/>
                  <a:gd name="T27" fmla="*/ 61 h 194"/>
                  <a:gd name="T28" fmla="*/ 16 w 40"/>
                  <a:gd name="T29" fmla="*/ 86 h 194"/>
                  <a:gd name="T30" fmla="*/ 17 w 40"/>
                  <a:gd name="T31" fmla="*/ 108 h 194"/>
                  <a:gd name="T32" fmla="*/ 17 w 40"/>
                  <a:gd name="T33" fmla="*/ 141 h 194"/>
                  <a:gd name="T34" fmla="*/ 15 w 40"/>
                  <a:gd name="T35" fmla="*/ 168 h 194"/>
                  <a:gd name="T36" fmla="*/ 16 w 40"/>
                  <a:gd name="T37" fmla="*/ 187 h 194"/>
                  <a:gd name="T38" fmla="*/ 17 w 40"/>
                  <a:gd name="T39" fmla="*/ 182 h 194"/>
                  <a:gd name="T40" fmla="*/ 22 w 40"/>
                  <a:gd name="T41" fmla="*/ 193 h 194"/>
                  <a:gd name="T42" fmla="*/ 20 w 40"/>
                  <a:gd name="T43" fmla="*/ 167 h 194"/>
                  <a:gd name="T44" fmla="*/ 18 w 40"/>
                  <a:gd name="T45" fmla="*/ 125 h 194"/>
                  <a:gd name="T46" fmla="*/ 18 w 40"/>
                  <a:gd name="T47" fmla="*/ 98 h 194"/>
                  <a:gd name="T48" fmla="*/ 18 w 40"/>
                  <a:gd name="T49" fmla="*/ 69 h 194"/>
                  <a:gd name="T50" fmla="*/ 27 w 40"/>
                  <a:gd name="T51" fmla="*/ 27 h 194"/>
                  <a:gd name="T52" fmla="*/ 22 w 40"/>
                  <a:gd name="T53" fmla="*/ 54 h 194"/>
                  <a:gd name="T54" fmla="*/ 21 w 40"/>
                  <a:gd name="T55" fmla="*/ 70 h 194"/>
                  <a:gd name="T56" fmla="*/ 21 w 40"/>
                  <a:gd name="T57" fmla="*/ 87 h 194"/>
                  <a:gd name="T58" fmla="*/ 21 w 40"/>
                  <a:gd name="T59" fmla="*/ 106 h 194"/>
                  <a:gd name="T60" fmla="*/ 22 w 40"/>
                  <a:gd name="T61" fmla="*/ 134 h 194"/>
                  <a:gd name="T62" fmla="*/ 24 w 40"/>
                  <a:gd name="T63" fmla="*/ 157 h 194"/>
                  <a:gd name="T64" fmla="*/ 27 w 40"/>
                  <a:gd name="T65" fmla="*/ 175 h 194"/>
                  <a:gd name="T66" fmla="*/ 33 w 40"/>
                  <a:gd name="T67" fmla="*/ 186 h 194"/>
                  <a:gd name="T68" fmla="*/ 32 w 40"/>
                  <a:gd name="T69" fmla="*/ 179 h 194"/>
                  <a:gd name="T70" fmla="*/ 26 w 40"/>
                  <a:gd name="T71" fmla="*/ 159 h 194"/>
                  <a:gd name="T72" fmla="*/ 24 w 40"/>
                  <a:gd name="T73" fmla="*/ 130 h 194"/>
                  <a:gd name="T74" fmla="*/ 23 w 40"/>
                  <a:gd name="T75" fmla="*/ 99 h 194"/>
                  <a:gd name="T76" fmla="*/ 24 w 40"/>
                  <a:gd name="T77" fmla="*/ 71 h 194"/>
                  <a:gd name="T78" fmla="*/ 28 w 40"/>
                  <a:gd name="T79" fmla="*/ 49 h 194"/>
                  <a:gd name="T80" fmla="*/ 35 w 40"/>
                  <a:gd name="T81" fmla="*/ 31 h 194"/>
                  <a:gd name="T82" fmla="*/ 32 w 40"/>
                  <a:gd name="T83" fmla="*/ 17 h 194"/>
                  <a:gd name="T84" fmla="*/ 22 w 40"/>
                  <a:gd name="T85" fmla="*/ 34 h 194"/>
                  <a:gd name="T86" fmla="*/ 18 w 40"/>
                  <a:gd name="T87" fmla="*/ 51 h 194"/>
                  <a:gd name="T88" fmla="*/ 19 w 40"/>
                  <a:gd name="T89" fmla="*/ 20 h 194"/>
                  <a:gd name="T90" fmla="*/ 19 w 40"/>
                  <a:gd name="T91" fmla="*/ 0 h 194"/>
                  <a:gd name="T92" fmla="*/ 16 w 40"/>
                  <a:gd name="T93" fmla="*/ 32 h 194"/>
                  <a:gd name="T94" fmla="*/ 11 w 40"/>
                  <a:gd name="T95" fmla="*/ 41 h 194"/>
                  <a:gd name="T96" fmla="*/ 1 w 40"/>
                  <a:gd name="T97" fmla="*/ 26 h 19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40" h="194">
                    <a:moveTo>
                      <a:pt x="1" y="26"/>
                    </a:moveTo>
                    <a:lnTo>
                      <a:pt x="4" y="30"/>
                    </a:lnTo>
                    <a:lnTo>
                      <a:pt x="7" y="36"/>
                    </a:lnTo>
                    <a:lnTo>
                      <a:pt x="8" y="47"/>
                    </a:lnTo>
                    <a:lnTo>
                      <a:pt x="10" y="71"/>
                    </a:lnTo>
                    <a:lnTo>
                      <a:pt x="9" y="101"/>
                    </a:lnTo>
                    <a:lnTo>
                      <a:pt x="9" y="128"/>
                    </a:lnTo>
                    <a:lnTo>
                      <a:pt x="9" y="146"/>
                    </a:lnTo>
                    <a:lnTo>
                      <a:pt x="8" y="161"/>
                    </a:lnTo>
                    <a:lnTo>
                      <a:pt x="5" y="177"/>
                    </a:lnTo>
                    <a:lnTo>
                      <a:pt x="0" y="191"/>
                    </a:lnTo>
                    <a:lnTo>
                      <a:pt x="7" y="176"/>
                    </a:lnTo>
                    <a:lnTo>
                      <a:pt x="10" y="161"/>
                    </a:lnTo>
                    <a:lnTo>
                      <a:pt x="11" y="159"/>
                    </a:lnTo>
                    <a:lnTo>
                      <a:pt x="11" y="176"/>
                    </a:lnTo>
                    <a:lnTo>
                      <a:pt x="9" y="190"/>
                    </a:lnTo>
                    <a:lnTo>
                      <a:pt x="11" y="182"/>
                    </a:lnTo>
                    <a:lnTo>
                      <a:pt x="12" y="163"/>
                    </a:lnTo>
                    <a:lnTo>
                      <a:pt x="12" y="150"/>
                    </a:lnTo>
                    <a:lnTo>
                      <a:pt x="12" y="142"/>
                    </a:lnTo>
                    <a:lnTo>
                      <a:pt x="14" y="125"/>
                    </a:lnTo>
                    <a:lnTo>
                      <a:pt x="14" y="110"/>
                    </a:lnTo>
                    <a:lnTo>
                      <a:pt x="13" y="99"/>
                    </a:lnTo>
                    <a:lnTo>
                      <a:pt x="13" y="83"/>
                    </a:lnTo>
                    <a:lnTo>
                      <a:pt x="12" y="68"/>
                    </a:lnTo>
                    <a:lnTo>
                      <a:pt x="12" y="55"/>
                    </a:lnTo>
                    <a:lnTo>
                      <a:pt x="14" y="39"/>
                    </a:lnTo>
                    <a:lnTo>
                      <a:pt x="15" y="61"/>
                    </a:lnTo>
                    <a:lnTo>
                      <a:pt x="15" y="71"/>
                    </a:lnTo>
                    <a:lnTo>
                      <a:pt x="16" y="86"/>
                    </a:lnTo>
                    <a:lnTo>
                      <a:pt x="16" y="93"/>
                    </a:lnTo>
                    <a:lnTo>
                      <a:pt x="17" y="108"/>
                    </a:lnTo>
                    <a:lnTo>
                      <a:pt x="17" y="125"/>
                    </a:lnTo>
                    <a:lnTo>
                      <a:pt x="17" y="141"/>
                    </a:lnTo>
                    <a:lnTo>
                      <a:pt x="16" y="154"/>
                    </a:lnTo>
                    <a:lnTo>
                      <a:pt x="15" y="168"/>
                    </a:lnTo>
                    <a:lnTo>
                      <a:pt x="15" y="178"/>
                    </a:lnTo>
                    <a:lnTo>
                      <a:pt x="16" y="187"/>
                    </a:lnTo>
                    <a:lnTo>
                      <a:pt x="17" y="174"/>
                    </a:lnTo>
                    <a:lnTo>
                      <a:pt x="17" y="182"/>
                    </a:lnTo>
                    <a:lnTo>
                      <a:pt x="19" y="190"/>
                    </a:lnTo>
                    <a:lnTo>
                      <a:pt x="22" y="193"/>
                    </a:lnTo>
                    <a:lnTo>
                      <a:pt x="21" y="183"/>
                    </a:lnTo>
                    <a:lnTo>
                      <a:pt x="20" y="167"/>
                    </a:lnTo>
                    <a:lnTo>
                      <a:pt x="19" y="143"/>
                    </a:lnTo>
                    <a:lnTo>
                      <a:pt x="18" y="125"/>
                    </a:lnTo>
                    <a:lnTo>
                      <a:pt x="18" y="112"/>
                    </a:lnTo>
                    <a:lnTo>
                      <a:pt x="18" y="98"/>
                    </a:lnTo>
                    <a:lnTo>
                      <a:pt x="18" y="82"/>
                    </a:lnTo>
                    <a:lnTo>
                      <a:pt x="18" y="69"/>
                    </a:lnTo>
                    <a:lnTo>
                      <a:pt x="19" y="55"/>
                    </a:lnTo>
                    <a:lnTo>
                      <a:pt x="27" y="27"/>
                    </a:lnTo>
                    <a:lnTo>
                      <a:pt x="24" y="45"/>
                    </a:lnTo>
                    <a:lnTo>
                      <a:pt x="22" y="54"/>
                    </a:lnTo>
                    <a:lnTo>
                      <a:pt x="21" y="64"/>
                    </a:lnTo>
                    <a:lnTo>
                      <a:pt x="21" y="70"/>
                    </a:lnTo>
                    <a:lnTo>
                      <a:pt x="21" y="77"/>
                    </a:lnTo>
                    <a:lnTo>
                      <a:pt x="21" y="87"/>
                    </a:lnTo>
                    <a:lnTo>
                      <a:pt x="21" y="94"/>
                    </a:lnTo>
                    <a:lnTo>
                      <a:pt x="21" y="106"/>
                    </a:lnTo>
                    <a:lnTo>
                      <a:pt x="22" y="122"/>
                    </a:lnTo>
                    <a:lnTo>
                      <a:pt x="22" y="134"/>
                    </a:lnTo>
                    <a:lnTo>
                      <a:pt x="23" y="145"/>
                    </a:lnTo>
                    <a:lnTo>
                      <a:pt x="24" y="157"/>
                    </a:lnTo>
                    <a:lnTo>
                      <a:pt x="24" y="168"/>
                    </a:lnTo>
                    <a:lnTo>
                      <a:pt x="27" y="175"/>
                    </a:lnTo>
                    <a:lnTo>
                      <a:pt x="30" y="181"/>
                    </a:lnTo>
                    <a:lnTo>
                      <a:pt x="33" y="186"/>
                    </a:lnTo>
                    <a:lnTo>
                      <a:pt x="39" y="189"/>
                    </a:lnTo>
                    <a:lnTo>
                      <a:pt x="32" y="179"/>
                    </a:lnTo>
                    <a:lnTo>
                      <a:pt x="28" y="169"/>
                    </a:lnTo>
                    <a:lnTo>
                      <a:pt x="26" y="159"/>
                    </a:lnTo>
                    <a:lnTo>
                      <a:pt x="26" y="147"/>
                    </a:lnTo>
                    <a:lnTo>
                      <a:pt x="24" y="130"/>
                    </a:lnTo>
                    <a:lnTo>
                      <a:pt x="24" y="114"/>
                    </a:lnTo>
                    <a:lnTo>
                      <a:pt x="23" y="99"/>
                    </a:lnTo>
                    <a:lnTo>
                      <a:pt x="24" y="83"/>
                    </a:lnTo>
                    <a:lnTo>
                      <a:pt x="24" y="71"/>
                    </a:lnTo>
                    <a:lnTo>
                      <a:pt x="26" y="60"/>
                    </a:lnTo>
                    <a:lnTo>
                      <a:pt x="28" y="49"/>
                    </a:lnTo>
                    <a:lnTo>
                      <a:pt x="30" y="38"/>
                    </a:lnTo>
                    <a:lnTo>
                      <a:pt x="35" y="31"/>
                    </a:lnTo>
                    <a:lnTo>
                      <a:pt x="28" y="37"/>
                    </a:lnTo>
                    <a:lnTo>
                      <a:pt x="32" y="17"/>
                    </a:lnTo>
                    <a:lnTo>
                      <a:pt x="26" y="26"/>
                    </a:lnTo>
                    <a:lnTo>
                      <a:pt x="22" y="34"/>
                    </a:lnTo>
                    <a:lnTo>
                      <a:pt x="19" y="46"/>
                    </a:lnTo>
                    <a:lnTo>
                      <a:pt x="18" y="51"/>
                    </a:lnTo>
                    <a:lnTo>
                      <a:pt x="17" y="37"/>
                    </a:lnTo>
                    <a:lnTo>
                      <a:pt x="19" y="20"/>
                    </a:lnTo>
                    <a:lnTo>
                      <a:pt x="19" y="10"/>
                    </a:lnTo>
                    <a:lnTo>
                      <a:pt x="19" y="0"/>
                    </a:lnTo>
                    <a:lnTo>
                      <a:pt x="17" y="22"/>
                    </a:lnTo>
                    <a:lnTo>
                      <a:pt x="16" y="32"/>
                    </a:lnTo>
                    <a:lnTo>
                      <a:pt x="14" y="37"/>
                    </a:lnTo>
                    <a:lnTo>
                      <a:pt x="11" y="41"/>
                    </a:lnTo>
                    <a:lnTo>
                      <a:pt x="9" y="34"/>
                    </a:lnTo>
                    <a:lnTo>
                      <a:pt x="1" y="26"/>
                    </a:lnTo>
                  </a:path>
                </a:pathLst>
              </a:custGeom>
              <a:solidFill>
                <a:srgbClr val="5F3F1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79" name="Freeform 238"/>
              <p:cNvSpPr>
                <a:spLocks/>
              </p:cNvSpPr>
              <p:nvPr/>
            </p:nvSpPr>
            <p:spPr bwMode="auto">
              <a:xfrm>
                <a:off x="4965" y="2688"/>
                <a:ext cx="241" cy="281"/>
              </a:xfrm>
              <a:custGeom>
                <a:avLst/>
                <a:gdLst>
                  <a:gd name="T0" fmla="*/ 79 w 241"/>
                  <a:gd name="T1" fmla="*/ 32 h 281"/>
                  <a:gd name="T2" fmla="*/ 74 w 241"/>
                  <a:gd name="T3" fmla="*/ 56 h 281"/>
                  <a:gd name="T4" fmla="*/ 63 w 241"/>
                  <a:gd name="T5" fmla="*/ 99 h 281"/>
                  <a:gd name="T6" fmla="*/ 41 w 241"/>
                  <a:gd name="T7" fmla="*/ 123 h 281"/>
                  <a:gd name="T8" fmla="*/ 28 w 241"/>
                  <a:gd name="T9" fmla="*/ 156 h 281"/>
                  <a:gd name="T10" fmla="*/ 5 w 241"/>
                  <a:gd name="T11" fmla="*/ 178 h 281"/>
                  <a:gd name="T12" fmla="*/ 9 w 241"/>
                  <a:gd name="T13" fmla="*/ 209 h 281"/>
                  <a:gd name="T14" fmla="*/ 28 w 241"/>
                  <a:gd name="T15" fmla="*/ 219 h 281"/>
                  <a:gd name="T16" fmla="*/ 54 w 241"/>
                  <a:gd name="T17" fmla="*/ 207 h 281"/>
                  <a:gd name="T18" fmla="*/ 66 w 241"/>
                  <a:gd name="T19" fmla="*/ 186 h 281"/>
                  <a:gd name="T20" fmla="*/ 53 w 241"/>
                  <a:gd name="T21" fmla="*/ 177 h 281"/>
                  <a:gd name="T22" fmla="*/ 39 w 241"/>
                  <a:gd name="T23" fmla="*/ 177 h 281"/>
                  <a:gd name="T24" fmla="*/ 41 w 241"/>
                  <a:gd name="T25" fmla="*/ 166 h 281"/>
                  <a:gd name="T26" fmla="*/ 56 w 241"/>
                  <a:gd name="T27" fmla="*/ 173 h 281"/>
                  <a:gd name="T28" fmla="*/ 74 w 241"/>
                  <a:gd name="T29" fmla="*/ 138 h 281"/>
                  <a:gd name="T30" fmla="*/ 102 w 241"/>
                  <a:gd name="T31" fmla="*/ 144 h 281"/>
                  <a:gd name="T32" fmla="*/ 84 w 241"/>
                  <a:gd name="T33" fmla="*/ 158 h 281"/>
                  <a:gd name="T34" fmla="*/ 95 w 241"/>
                  <a:gd name="T35" fmla="*/ 182 h 281"/>
                  <a:gd name="T36" fmla="*/ 68 w 241"/>
                  <a:gd name="T37" fmla="*/ 183 h 281"/>
                  <a:gd name="T38" fmla="*/ 58 w 241"/>
                  <a:gd name="T39" fmla="*/ 215 h 281"/>
                  <a:gd name="T40" fmla="*/ 49 w 241"/>
                  <a:gd name="T41" fmla="*/ 254 h 281"/>
                  <a:gd name="T42" fmla="*/ 65 w 241"/>
                  <a:gd name="T43" fmla="*/ 275 h 281"/>
                  <a:gd name="T44" fmla="*/ 75 w 241"/>
                  <a:gd name="T45" fmla="*/ 247 h 281"/>
                  <a:gd name="T46" fmla="*/ 92 w 241"/>
                  <a:gd name="T47" fmla="*/ 248 h 281"/>
                  <a:gd name="T48" fmla="*/ 107 w 241"/>
                  <a:gd name="T49" fmla="*/ 215 h 281"/>
                  <a:gd name="T50" fmla="*/ 112 w 241"/>
                  <a:gd name="T51" fmla="*/ 211 h 281"/>
                  <a:gd name="T52" fmla="*/ 124 w 241"/>
                  <a:gd name="T53" fmla="*/ 243 h 281"/>
                  <a:gd name="T54" fmla="*/ 146 w 241"/>
                  <a:gd name="T55" fmla="*/ 274 h 281"/>
                  <a:gd name="T56" fmla="*/ 168 w 241"/>
                  <a:gd name="T57" fmla="*/ 253 h 281"/>
                  <a:gd name="T58" fmla="*/ 184 w 241"/>
                  <a:gd name="T59" fmla="*/ 216 h 281"/>
                  <a:gd name="T60" fmla="*/ 196 w 241"/>
                  <a:gd name="T61" fmla="*/ 203 h 281"/>
                  <a:gd name="T62" fmla="*/ 229 w 241"/>
                  <a:gd name="T63" fmla="*/ 237 h 281"/>
                  <a:gd name="T64" fmla="*/ 230 w 241"/>
                  <a:gd name="T65" fmla="*/ 170 h 281"/>
                  <a:gd name="T66" fmla="*/ 189 w 241"/>
                  <a:gd name="T67" fmla="*/ 154 h 281"/>
                  <a:gd name="T68" fmla="*/ 201 w 241"/>
                  <a:gd name="T69" fmla="*/ 119 h 281"/>
                  <a:gd name="T70" fmla="*/ 181 w 241"/>
                  <a:gd name="T71" fmla="*/ 112 h 281"/>
                  <a:gd name="T72" fmla="*/ 195 w 241"/>
                  <a:gd name="T73" fmla="*/ 72 h 281"/>
                  <a:gd name="T74" fmla="*/ 179 w 241"/>
                  <a:gd name="T75" fmla="*/ 23 h 281"/>
                  <a:gd name="T76" fmla="*/ 145 w 241"/>
                  <a:gd name="T77" fmla="*/ 9 h 281"/>
                  <a:gd name="T78" fmla="*/ 142 w 241"/>
                  <a:gd name="T79" fmla="*/ 41 h 281"/>
                  <a:gd name="T80" fmla="*/ 135 w 241"/>
                  <a:gd name="T81" fmla="*/ 84 h 281"/>
                  <a:gd name="T82" fmla="*/ 135 w 241"/>
                  <a:gd name="T83" fmla="*/ 94 h 281"/>
                  <a:gd name="T84" fmla="*/ 147 w 241"/>
                  <a:gd name="T85" fmla="*/ 90 h 281"/>
                  <a:gd name="T86" fmla="*/ 152 w 241"/>
                  <a:gd name="T87" fmla="*/ 79 h 281"/>
                  <a:gd name="T88" fmla="*/ 167 w 241"/>
                  <a:gd name="T89" fmla="*/ 102 h 281"/>
                  <a:gd name="T90" fmla="*/ 146 w 241"/>
                  <a:gd name="T91" fmla="*/ 150 h 281"/>
                  <a:gd name="T92" fmla="*/ 175 w 241"/>
                  <a:gd name="T93" fmla="*/ 177 h 281"/>
                  <a:gd name="T94" fmla="*/ 158 w 241"/>
                  <a:gd name="T95" fmla="*/ 198 h 281"/>
                  <a:gd name="T96" fmla="*/ 138 w 241"/>
                  <a:gd name="T97" fmla="*/ 187 h 281"/>
                  <a:gd name="T98" fmla="*/ 140 w 241"/>
                  <a:gd name="T99" fmla="*/ 135 h 281"/>
                  <a:gd name="T100" fmla="*/ 125 w 241"/>
                  <a:gd name="T101" fmla="*/ 110 h 281"/>
                  <a:gd name="T102" fmla="*/ 109 w 241"/>
                  <a:gd name="T103" fmla="*/ 88 h 281"/>
                  <a:gd name="T104" fmla="*/ 109 w 241"/>
                  <a:gd name="T105" fmla="*/ 62 h 281"/>
                  <a:gd name="T106" fmla="*/ 105 w 241"/>
                  <a:gd name="T107" fmla="*/ 48 h 281"/>
                  <a:gd name="T108" fmla="*/ 130 w 241"/>
                  <a:gd name="T109" fmla="*/ 32 h 281"/>
                  <a:gd name="T110" fmla="*/ 111 w 241"/>
                  <a:gd name="T111" fmla="*/ 7 h 281"/>
                  <a:gd name="T112" fmla="*/ 93 w 241"/>
                  <a:gd name="T113" fmla="*/ 19 h 28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41" h="281">
                    <a:moveTo>
                      <a:pt x="92" y="26"/>
                    </a:moveTo>
                    <a:lnTo>
                      <a:pt x="89" y="23"/>
                    </a:lnTo>
                    <a:lnTo>
                      <a:pt x="86" y="25"/>
                    </a:lnTo>
                    <a:lnTo>
                      <a:pt x="84" y="26"/>
                    </a:lnTo>
                    <a:lnTo>
                      <a:pt x="83" y="30"/>
                    </a:lnTo>
                    <a:lnTo>
                      <a:pt x="79" y="32"/>
                    </a:lnTo>
                    <a:lnTo>
                      <a:pt x="76" y="37"/>
                    </a:lnTo>
                    <a:lnTo>
                      <a:pt x="75" y="41"/>
                    </a:lnTo>
                    <a:lnTo>
                      <a:pt x="76" y="44"/>
                    </a:lnTo>
                    <a:lnTo>
                      <a:pt x="80" y="45"/>
                    </a:lnTo>
                    <a:lnTo>
                      <a:pt x="77" y="54"/>
                    </a:lnTo>
                    <a:lnTo>
                      <a:pt x="74" y="56"/>
                    </a:lnTo>
                    <a:lnTo>
                      <a:pt x="73" y="58"/>
                    </a:lnTo>
                    <a:lnTo>
                      <a:pt x="71" y="65"/>
                    </a:lnTo>
                    <a:lnTo>
                      <a:pt x="71" y="74"/>
                    </a:lnTo>
                    <a:lnTo>
                      <a:pt x="70" y="85"/>
                    </a:lnTo>
                    <a:lnTo>
                      <a:pt x="70" y="95"/>
                    </a:lnTo>
                    <a:lnTo>
                      <a:pt x="63" y="99"/>
                    </a:lnTo>
                    <a:lnTo>
                      <a:pt x="54" y="89"/>
                    </a:lnTo>
                    <a:lnTo>
                      <a:pt x="51" y="98"/>
                    </a:lnTo>
                    <a:lnTo>
                      <a:pt x="45" y="100"/>
                    </a:lnTo>
                    <a:lnTo>
                      <a:pt x="45" y="108"/>
                    </a:lnTo>
                    <a:lnTo>
                      <a:pt x="47" y="117"/>
                    </a:lnTo>
                    <a:lnTo>
                      <a:pt x="41" y="123"/>
                    </a:lnTo>
                    <a:lnTo>
                      <a:pt x="37" y="124"/>
                    </a:lnTo>
                    <a:lnTo>
                      <a:pt x="34" y="131"/>
                    </a:lnTo>
                    <a:lnTo>
                      <a:pt x="33" y="134"/>
                    </a:lnTo>
                    <a:lnTo>
                      <a:pt x="29" y="140"/>
                    </a:lnTo>
                    <a:lnTo>
                      <a:pt x="28" y="148"/>
                    </a:lnTo>
                    <a:lnTo>
                      <a:pt x="28" y="156"/>
                    </a:lnTo>
                    <a:lnTo>
                      <a:pt x="25" y="161"/>
                    </a:lnTo>
                    <a:lnTo>
                      <a:pt x="24" y="166"/>
                    </a:lnTo>
                    <a:lnTo>
                      <a:pt x="18" y="164"/>
                    </a:lnTo>
                    <a:lnTo>
                      <a:pt x="12" y="169"/>
                    </a:lnTo>
                    <a:lnTo>
                      <a:pt x="7" y="173"/>
                    </a:lnTo>
                    <a:lnTo>
                      <a:pt x="5" y="178"/>
                    </a:lnTo>
                    <a:lnTo>
                      <a:pt x="1" y="183"/>
                    </a:lnTo>
                    <a:lnTo>
                      <a:pt x="0" y="191"/>
                    </a:lnTo>
                    <a:lnTo>
                      <a:pt x="2" y="194"/>
                    </a:lnTo>
                    <a:lnTo>
                      <a:pt x="5" y="198"/>
                    </a:lnTo>
                    <a:lnTo>
                      <a:pt x="5" y="205"/>
                    </a:lnTo>
                    <a:lnTo>
                      <a:pt x="9" y="209"/>
                    </a:lnTo>
                    <a:lnTo>
                      <a:pt x="10" y="218"/>
                    </a:lnTo>
                    <a:lnTo>
                      <a:pt x="14" y="228"/>
                    </a:lnTo>
                    <a:lnTo>
                      <a:pt x="18" y="225"/>
                    </a:lnTo>
                    <a:lnTo>
                      <a:pt x="22" y="217"/>
                    </a:lnTo>
                    <a:lnTo>
                      <a:pt x="25" y="217"/>
                    </a:lnTo>
                    <a:lnTo>
                      <a:pt x="28" y="219"/>
                    </a:lnTo>
                    <a:lnTo>
                      <a:pt x="31" y="227"/>
                    </a:lnTo>
                    <a:lnTo>
                      <a:pt x="35" y="220"/>
                    </a:lnTo>
                    <a:lnTo>
                      <a:pt x="39" y="212"/>
                    </a:lnTo>
                    <a:lnTo>
                      <a:pt x="43" y="211"/>
                    </a:lnTo>
                    <a:lnTo>
                      <a:pt x="49" y="212"/>
                    </a:lnTo>
                    <a:lnTo>
                      <a:pt x="54" y="207"/>
                    </a:lnTo>
                    <a:lnTo>
                      <a:pt x="57" y="199"/>
                    </a:lnTo>
                    <a:lnTo>
                      <a:pt x="64" y="191"/>
                    </a:lnTo>
                    <a:lnTo>
                      <a:pt x="67" y="190"/>
                    </a:lnTo>
                    <a:lnTo>
                      <a:pt x="69" y="190"/>
                    </a:lnTo>
                    <a:lnTo>
                      <a:pt x="67" y="185"/>
                    </a:lnTo>
                    <a:lnTo>
                      <a:pt x="66" y="186"/>
                    </a:lnTo>
                    <a:lnTo>
                      <a:pt x="66" y="184"/>
                    </a:lnTo>
                    <a:lnTo>
                      <a:pt x="66" y="181"/>
                    </a:lnTo>
                    <a:lnTo>
                      <a:pt x="65" y="179"/>
                    </a:lnTo>
                    <a:lnTo>
                      <a:pt x="63" y="179"/>
                    </a:lnTo>
                    <a:lnTo>
                      <a:pt x="60" y="180"/>
                    </a:lnTo>
                    <a:lnTo>
                      <a:pt x="53" y="177"/>
                    </a:lnTo>
                    <a:lnTo>
                      <a:pt x="51" y="173"/>
                    </a:lnTo>
                    <a:lnTo>
                      <a:pt x="49" y="170"/>
                    </a:lnTo>
                    <a:lnTo>
                      <a:pt x="47" y="172"/>
                    </a:lnTo>
                    <a:lnTo>
                      <a:pt x="44" y="171"/>
                    </a:lnTo>
                    <a:lnTo>
                      <a:pt x="41" y="175"/>
                    </a:lnTo>
                    <a:lnTo>
                      <a:pt x="39" y="177"/>
                    </a:lnTo>
                    <a:lnTo>
                      <a:pt x="37" y="182"/>
                    </a:lnTo>
                    <a:lnTo>
                      <a:pt x="35" y="180"/>
                    </a:lnTo>
                    <a:lnTo>
                      <a:pt x="35" y="175"/>
                    </a:lnTo>
                    <a:lnTo>
                      <a:pt x="36" y="170"/>
                    </a:lnTo>
                    <a:lnTo>
                      <a:pt x="38" y="166"/>
                    </a:lnTo>
                    <a:lnTo>
                      <a:pt x="41" y="166"/>
                    </a:lnTo>
                    <a:lnTo>
                      <a:pt x="45" y="160"/>
                    </a:lnTo>
                    <a:lnTo>
                      <a:pt x="48" y="159"/>
                    </a:lnTo>
                    <a:lnTo>
                      <a:pt x="51" y="160"/>
                    </a:lnTo>
                    <a:lnTo>
                      <a:pt x="55" y="163"/>
                    </a:lnTo>
                    <a:lnTo>
                      <a:pt x="57" y="167"/>
                    </a:lnTo>
                    <a:lnTo>
                      <a:pt x="56" y="173"/>
                    </a:lnTo>
                    <a:lnTo>
                      <a:pt x="59" y="165"/>
                    </a:lnTo>
                    <a:lnTo>
                      <a:pt x="63" y="165"/>
                    </a:lnTo>
                    <a:lnTo>
                      <a:pt x="62" y="153"/>
                    </a:lnTo>
                    <a:lnTo>
                      <a:pt x="70" y="155"/>
                    </a:lnTo>
                    <a:lnTo>
                      <a:pt x="74" y="156"/>
                    </a:lnTo>
                    <a:lnTo>
                      <a:pt x="74" y="138"/>
                    </a:lnTo>
                    <a:lnTo>
                      <a:pt x="78" y="129"/>
                    </a:lnTo>
                    <a:lnTo>
                      <a:pt x="83" y="131"/>
                    </a:lnTo>
                    <a:lnTo>
                      <a:pt x="89" y="128"/>
                    </a:lnTo>
                    <a:lnTo>
                      <a:pt x="91" y="135"/>
                    </a:lnTo>
                    <a:lnTo>
                      <a:pt x="98" y="135"/>
                    </a:lnTo>
                    <a:lnTo>
                      <a:pt x="102" y="144"/>
                    </a:lnTo>
                    <a:lnTo>
                      <a:pt x="104" y="154"/>
                    </a:lnTo>
                    <a:lnTo>
                      <a:pt x="104" y="160"/>
                    </a:lnTo>
                    <a:lnTo>
                      <a:pt x="99" y="150"/>
                    </a:lnTo>
                    <a:lnTo>
                      <a:pt x="91" y="146"/>
                    </a:lnTo>
                    <a:lnTo>
                      <a:pt x="86" y="148"/>
                    </a:lnTo>
                    <a:lnTo>
                      <a:pt x="84" y="158"/>
                    </a:lnTo>
                    <a:lnTo>
                      <a:pt x="77" y="170"/>
                    </a:lnTo>
                    <a:lnTo>
                      <a:pt x="83" y="165"/>
                    </a:lnTo>
                    <a:lnTo>
                      <a:pt x="90" y="164"/>
                    </a:lnTo>
                    <a:lnTo>
                      <a:pt x="94" y="168"/>
                    </a:lnTo>
                    <a:lnTo>
                      <a:pt x="100" y="175"/>
                    </a:lnTo>
                    <a:lnTo>
                      <a:pt x="95" y="182"/>
                    </a:lnTo>
                    <a:lnTo>
                      <a:pt x="89" y="180"/>
                    </a:lnTo>
                    <a:lnTo>
                      <a:pt x="79" y="175"/>
                    </a:lnTo>
                    <a:lnTo>
                      <a:pt x="74" y="178"/>
                    </a:lnTo>
                    <a:lnTo>
                      <a:pt x="70" y="184"/>
                    </a:lnTo>
                    <a:lnTo>
                      <a:pt x="69" y="181"/>
                    </a:lnTo>
                    <a:lnTo>
                      <a:pt x="68" y="183"/>
                    </a:lnTo>
                    <a:lnTo>
                      <a:pt x="69" y="190"/>
                    </a:lnTo>
                    <a:lnTo>
                      <a:pt x="73" y="198"/>
                    </a:lnTo>
                    <a:lnTo>
                      <a:pt x="71" y="209"/>
                    </a:lnTo>
                    <a:lnTo>
                      <a:pt x="67" y="211"/>
                    </a:lnTo>
                    <a:lnTo>
                      <a:pt x="61" y="211"/>
                    </a:lnTo>
                    <a:lnTo>
                      <a:pt x="58" y="215"/>
                    </a:lnTo>
                    <a:lnTo>
                      <a:pt x="57" y="220"/>
                    </a:lnTo>
                    <a:lnTo>
                      <a:pt x="52" y="231"/>
                    </a:lnTo>
                    <a:lnTo>
                      <a:pt x="47" y="231"/>
                    </a:lnTo>
                    <a:lnTo>
                      <a:pt x="44" y="237"/>
                    </a:lnTo>
                    <a:lnTo>
                      <a:pt x="45" y="246"/>
                    </a:lnTo>
                    <a:lnTo>
                      <a:pt x="49" y="254"/>
                    </a:lnTo>
                    <a:lnTo>
                      <a:pt x="47" y="259"/>
                    </a:lnTo>
                    <a:lnTo>
                      <a:pt x="47" y="263"/>
                    </a:lnTo>
                    <a:lnTo>
                      <a:pt x="53" y="269"/>
                    </a:lnTo>
                    <a:lnTo>
                      <a:pt x="53" y="277"/>
                    </a:lnTo>
                    <a:lnTo>
                      <a:pt x="60" y="280"/>
                    </a:lnTo>
                    <a:lnTo>
                      <a:pt x="65" y="275"/>
                    </a:lnTo>
                    <a:lnTo>
                      <a:pt x="69" y="275"/>
                    </a:lnTo>
                    <a:lnTo>
                      <a:pt x="73" y="279"/>
                    </a:lnTo>
                    <a:lnTo>
                      <a:pt x="80" y="275"/>
                    </a:lnTo>
                    <a:lnTo>
                      <a:pt x="82" y="266"/>
                    </a:lnTo>
                    <a:lnTo>
                      <a:pt x="79" y="257"/>
                    </a:lnTo>
                    <a:lnTo>
                      <a:pt x="75" y="247"/>
                    </a:lnTo>
                    <a:lnTo>
                      <a:pt x="75" y="237"/>
                    </a:lnTo>
                    <a:lnTo>
                      <a:pt x="78" y="229"/>
                    </a:lnTo>
                    <a:lnTo>
                      <a:pt x="82" y="230"/>
                    </a:lnTo>
                    <a:lnTo>
                      <a:pt x="83" y="242"/>
                    </a:lnTo>
                    <a:lnTo>
                      <a:pt x="87" y="251"/>
                    </a:lnTo>
                    <a:lnTo>
                      <a:pt x="92" y="248"/>
                    </a:lnTo>
                    <a:lnTo>
                      <a:pt x="96" y="250"/>
                    </a:lnTo>
                    <a:lnTo>
                      <a:pt x="100" y="243"/>
                    </a:lnTo>
                    <a:lnTo>
                      <a:pt x="98" y="230"/>
                    </a:lnTo>
                    <a:lnTo>
                      <a:pt x="98" y="221"/>
                    </a:lnTo>
                    <a:lnTo>
                      <a:pt x="102" y="221"/>
                    </a:lnTo>
                    <a:lnTo>
                      <a:pt x="107" y="215"/>
                    </a:lnTo>
                    <a:lnTo>
                      <a:pt x="107" y="201"/>
                    </a:lnTo>
                    <a:lnTo>
                      <a:pt x="107" y="193"/>
                    </a:lnTo>
                    <a:lnTo>
                      <a:pt x="111" y="186"/>
                    </a:lnTo>
                    <a:lnTo>
                      <a:pt x="112" y="190"/>
                    </a:lnTo>
                    <a:lnTo>
                      <a:pt x="111" y="198"/>
                    </a:lnTo>
                    <a:lnTo>
                      <a:pt x="112" y="211"/>
                    </a:lnTo>
                    <a:lnTo>
                      <a:pt x="112" y="225"/>
                    </a:lnTo>
                    <a:lnTo>
                      <a:pt x="113" y="234"/>
                    </a:lnTo>
                    <a:lnTo>
                      <a:pt x="116" y="231"/>
                    </a:lnTo>
                    <a:lnTo>
                      <a:pt x="119" y="233"/>
                    </a:lnTo>
                    <a:lnTo>
                      <a:pt x="120" y="242"/>
                    </a:lnTo>
                    <a:lnTo>
                      <a:pt x="124" y="243"/>
                    </a:lnTo>
                    <a:lnTo>
                      <a:pt x="125" y="250"/>
                    </a:lnTo>
                    <a:lnTo>
                      <a:pt x="127" y="261"/>
                    </a:lnTo>
                    <a:lnTo>
                      <a:pt x="134" y="259"/>
                    </a:lnTo>
                    <a:lnTo>
                      <a:pt x="137" y="267"/>
                    </a:lnTo>
                    <a:lnTo>
                      <a:pt x="142" y="279"/>
                    </a:lnTo>
                    <a:lnTo>
                      <a:pt x="146" y="274"/>
                    </a:lnTo>
                    <a:lnTo>
                      <a:pt x="149" y="274"/>
                    </a:lnTo>
                    <a:lnTo>
                      <a:pt x="154" y="279"/>
                    </a:lnTo>
                    <a:lnTo>
                      <a:pt x="161" y="273"/>
                    </a:lnTo>
                    <a:lnTo>
                      <a:pt x="162" y="262"/>
                    </a:lnTo>
                    <a:lnTo>
                      <a:pt x="162" y="253"/>
                    </a:lnTo>
                    <a:lnTo>
                      <a:pt x="168" y="253"/>
                    </a:lnTo>
                    <a:lnTo>
                      <a:pt x="174" y="250"/>
                    </a:lnTo>
                    <a:lnTo>
                      <a:pt x="178" y="250"/>
                    </a:lnTo>
                    <a:lnTo>
                      <a:pt x="182" y="249"/>
                    </a:lnTo>
                    <a:lnTo>
                      <a:pt x="183" y="236"/>
                    </a:lnTo>
                    <a:lnTo>
                      <a:pt x="186" y="228"/>
                    </a:lnTo>
                    <a:lnTo>
                      <a:pt x="184" y="216"/>
                    </a:lnTo>
                    <a:lnTo>
                      <a:pt x="180" y="215"/>
                    </a:lnTo>
                    <a:lnTo>
                      <a:pt x="180" y="205"/>
                    </a:lnTo>
                    <a:lnTo>
                      <a:pt x="176" y="202"/>
                    </a:lnTo>
                    <a:lnTo>
                      <a:pt x="184" y="200"/>
                    </a:lnTo>
                    <a:lnTo>
                      <a:pt x="189" y="207"/>
                    </a:lnTo>
                    <a:lnTo>
                      <a:pt x="196" y="203"/>
                    </a:lnTo>
                    <a:lnTo>
                      <a:pt x="203" y="209"/>
                    </a:lnTo>
                    <a:lnTo>
                      <a:pt x="209" y="210"/>
                    </a:lnTo>
                    <a:lnTo>
                      <a:pt x="212" y="229"/>
                    </a:lnTo>
                    <a:lnTo>
                      <a:pt x="216" y="230"/>
                    </a:lnTo>
                    <a:lnTo>
                      <a:pt x="222" y="235"/>
                    </a:lnTo>
                    <a:lnTo>
                      <a:pt x="229" y="237"/>
                    </a:lnTo>
                    <a:lnTo>
                      <a:pt x="234" y="230"/>
                    </a:lnTo>
                    <a:lnTo>
                      <a:pt x="240" y="220"/>
                    </a:lnTo>
                    <a:lnTo>
                      <a:pt x="237" y="203"/>
                    </a:lnTo>
                    <a:lnTo>
                      <a:pt x="231" y="195"/>
                    </a:lnTo>
                    <a:lnTo>
                      <a:pt x="234" y="187"/>
                    </a:lnTo>
                    <a:lnTo>
                      <a:pt x="230" y="170"/>
                    </a:lnTo>
                    <a:lnTo>
                      <a:pt x="229" y="160"/>
                    </a:lnTo>
                    <a:lnTo>
                      <a:pt x="225" y="148"/>
                    </a:lnTo>
                    <a:lnTo>
                      <a:pt x="217" y="146"/>
                    </a:lnTo>
                    <a:lnTo>
                      <a:pt x="208" y="156"/>
                    </a:lnTo>
                    <a:lnTo>
                      <a:pt x="200" y="151"/>
                    </a:lnTo>
                    <a:lnTo>
                      <a:pt x="189" y="154"/>
                    </a:lnTo>
                    <a:lnTo>
                      <a:pt x="191" y="148"/>
                    </a:lnTo>
                    <a:lnTo>
                      <a:pt x="187" y="141"/>
                    </a:lnTo>
                    <a:lnTo>
                      <a:pt x="195" y="139"/>
                    </a:lnTo>
                    <a:lnTo>
                      <a:pt x="199" y="132"/>
                    </a:lnTo>
                    <a:lnTo>
                      <a:pt x="203" y="126"/>
                    </a:lnTo>
                    <a:lnTo>
                      <a:pt x="201" y="119"/>
                    </a:lnTo>
                    <a:lnTo>
                      <a:pt x="195" y="116"/>
                    </a:lnTo>
                    <a:lnTo>
                      <a:pt x="191" y="121"/>
                    </a:lnTo>
                    <a:lnTo>
                      <a:pt x="187" y="128"/>
                    </a:lnTo>
                    <a:lnTo>
                      <a:pt x="184" y="127"/>
                    </a:lnTo>
                    <a:lnTo>
                      <a:pt x="179" y="124"/>
                    </a:lnTo>
                    <a:lnTo>
                      <a:pt x="181" y="112"/>
                    </a:lnTo>
                    <a:lnTo>
                      <a:pt x="185" y="108"/>
                    </a:lnTo>
                    <a:lnTo>
                      <a:pt x="189" y="101"/>
                    </a:lnTo>
                    <a:lnTo>
                      <a:pt x="193" y="95"/>
                    </a:lnTo>
                    <a:lnTo>
                      <a:pt x="195" y="87"/>
                    </a:lnTo>
                    <a:lnTo>
                      <a:pt x="188" y="85"/>
                    </a:lnTo>
                    <a:lnTo>
                      <a:pt x="195" y="72"/>
                    </a:lnTo>
                    <a:lnTo>
                      <a:pt x="190" y="72"/>
                    </a:lnTo>
                    <a:lnTo>
                      <a:pt x="189" y="59"/>
                    </a:lnTo>
                    <a:lnTo>
                      <a:pt x="190" y="48"/>
                    </a:lnTo>
                    <a:lnTo>
                      <a:pt x="186" y="32"/>
                    </a:lnTo>
                    <a:lnTo>
                      <a:pt x="183" y="23"/>
                    </a:lnTo>
                    <a:lnTo>
                      <a:pt x="179" y="23"/>
                    </a:lnTo>
                    <a:lnTo>
                      <a:pt x="174" y="23"/>
                    </a:lnTo>
                    <a:lnTo>
                      <a:pt x="167" y="10"/>
                    </a:lnTo>
                    <a:lnTo>
                      <a:pt x="159" y="11"/>
                    </a:lnTo>
                    <a:lnTo>
                      <a:pt x="154" y="9"/>
                    </a:lnTo>
                    <a:lnTo>
                      <a:pt x="149" y="6"/>
                    </a:lnTo>
                    <a:lnTo>
                      <a:pt x="145" y="9"/>
                    </a:lnTo>
                    <a:lnTo>
                      <a:pt x="142" y="11"/>
                    </a:lnTo>
                    <a:lnTo>
                      <a:pt x="138" y="18"/>
                    </a:lnTo>
                    <a:lnTo>
                      <a:pt x="136" y="25"/>
                    </a:lnTo>
                    <a:lnTo>
                      <a:pt x="135" y="32"/>
                    </a:lnTo>
                    <a:lnTo>
                      <a:pt x="141" y="37"/>
                    </a:lnTo>
                    <a:lnTo>
                      <a:pt x="142" y="41"/>
                    </a:lnTo>
                    <a:lnTo>
                      <a:pt x="144" y="48"/>
                    </a:lnTo>
                    <a:lnTo>
                      <a:pt x="137" y="51"/>
                    </a:lnTo>
                    <a:lnTo>
                      <a:pt x="132" y="57"/>
                    </a:lnTo>
                    <a:lnTo>
                      <a:pt x="132" y="66"/>
                    </a:lnTo>
                    <a:lnTo>
                      <a:pt x="135" y="75"/>
                    </a:lnTo>
                    <a:lnTo>
                      <a:pt x="135" y="84"/>
                    </a:lnTo>
                    <a:lnTo>
                      <a:pt x="131" y="83"/>
                    </a:lnTo>
                    <a:lnTo>
                      <a:pt x="123" y="84"/>
                    </a:lnTo>
                    <a:lnTo>
                      <a:pt x="121" y="92"/>
                    </a:lnTo>
                    <a:lnTo>
                      <a:pt x="127" y="90"/>
                    </a:lnTo>
                    <a:lnTo>
                      <a:pt x="128" y="99"/>
                    </a:lnTo>
                    <a:lnTo>
                      <a:pt x="135" y="94"/>
                    </a:lnTo>
                    <a:lnTo>
                      <a:pt x="137" y="104"/>
                    </a:lnTo>
                    <a:lnTo>
                      <a:pt x="139" y="115"/>
                    </a:lnTo>
                    <a:lnTo>
                      <a:pt x="144" y="109"/>
                    </a:lnTo>
                    <a:lnTo>
                      <a:pt x="152" y="106"/>
                    </a:lnTo>
                    <a:lnTo>
                      <a:pt x="150" y="98"/>
                    </a:lnTo>
                    <a:lnTo>
                      <a:pt x="147" y="90"/>
                    </a:lnTo>
                    <a:lnTo>
                      <a:pt x="141" y="89"/>
                    </a:lnTo>
                    <a:lnTo>
                      <a:pt x="140" y="80"/>
                    </a:lnTo>
                    <a:lnTo>
                      <a:pt x="145" y="63"/>
                    </a:lnTo>
                    <a:lnTo>
                      <a:pt x="147" y="81"/>
                    </a:lnTo>
                    <a:lnTo>
                      <a:pt x="153" y="89"/>
                    </a:lnTo>
                    <a:lnTo>
                      <a:pt x="152" y="79"/>
                    </a:lnTo>
                    <a:lnTo>
                      <a:pt x="161" y="67"/>
                    </a:lnTo>
                    <a:lnTo>
                      <a:pt x="162" y="86"/>
                    </a:lnTo>
                    <a:lnTo>
                      <a:pt x="170" y="88"/>
                    </a:lnTo>
                    <a:lnTo>
                      <a:pt x="161" y="96"/>
                    </a:lnTo>
                    <a:lnTo>
                      <a:pt x="158" y="103"/>
                    </a:lnTo>
                    <a:lnTo>
                      <a:pt x="167" y="102"/>
                    </a:lnTo>
                    <a:lnTo>
                      <a:pt x="161" y="110"/>
                    </a:lnTo>
                    <a:lnTo>
                      <a:pt x="161" y="124"/>
                    </a:lnTo>
                    <a:lnTo>
                      <a:pt x="153" y="127"/>
                    </a:lnTo>
                    <a:lnTo>
                      <a:pt x="155" y="139"/>
                    </a:lnTo>
                    <a:lnTo>
                      <a:pt x="151" y="155"/>
                    </a:lnTo>
                    <a:lnTo>
                      <a:pt x="146" y="150"/>
                    </a:lnTo>
                    <a:lnTo>
                      <a:pt x="145" y="161"/>
                    </a:lnTo>
                    <a:lnTo>
                      <a:pt x="149" y="175"/>
                    </a:lnTo>
                    <a:lnTo>
                      <a:pt x="158" y="173"/>
                    </a:lnTo>
                    <a:lnTo>
                      <a:pt x="161" y="178"/>
                    </a:lnTo>
                    <a:lnTo>
                      <a:pt x="169" y="177"/>
                    </a:lnTo>
                    <a:lnTo>
                      <a:pt x="175" y="177"/>
                    </a:lnTo>
                    <a:lnTo>
                      <a:pt x="178" y="180"/>
                    </a:lnTo>
                    <a:lnTo>
                      <a:pt x="176" y="187"/>
                    </a:lnTo>
                    <a:lnTo>
                      <a:pt x="169" y="188"/>
                    </a:lnTo>
                    <a:lnTo>
                      <a:pt x="169" y="195"/>
                    </a:lnTo>
                    <a:lnTo>
                      <a:pt x="163" y="194"/>
                    </a:lnTo>
                    <a:lnTo>
                      <a:pt x="158" y="198"/>
                    </a:lnTo>
                    <a:lnTo>
                      <a:pt x="155" y="204"/>
                    </a:lnTo>
                    <a:lnTo>
                      <a:pt x="151" y="209"/>
                    </a:lnTo>
                    <a:lnTo>
                      <a:pt x="146" y="204"/>
                    </a:lnTo>
                    <a:lnTo>
                      <a:pt x="141" y="197"/>
                    </a:lnTo>
                    <a:lnTo>
                      <a:pt x="130" y="190"/>
                    </a:lnTo>
                    <a:lnTo>
                      <a:pt x="138" y="187"/>
                    </a:lnTo>
                    <a:lnTo>
                      <a:pt x="141" y="180"/>
                    </a:lnTo>
                    <a:lnTo>
                      <a:pt x="139" y="170"/>
                    </a:lnTo>
                    <a:lnTo>
                      <a:pt x="137" y="162"/>
                    </a:lnTo>
                    <a:lnTo>
                      <a:pt x="140" y="154"/>
                    </a:lnTo>
                    <a:lnTo>
                      <a:pt x="135" y="148"/>
                    </a:lnTo>
                    <a:lnTo>
                      <a:pt x="140" y="135"/>
                    </a:lnTo>
                    <a:lnTo>
                      <a:pt x="132" y="138"/>
                    </a:lnTo>
                    <a:lnTo>
                      <a:pt x="135" y="131"/>
                    </a:lnTo>
                    <a:lnTo>
                      <a:pt x="136" y="122"/>
                    </a:lnTo>
                    <a:lnTo>
                      <a:pt x="134" y="114"/>
                    </a:lnTo>
                    <a:lnTo>
                      <a:pt x="131" y="110"/>
                    </a:lnTo>
                    <a:lnTo>
                      <a:pt x="125" y="110"/>
                    </a:lnTo>
                    <a:lnTo>
                      <a:pt x="119" y="114"/>
                    </a:lnTo>
                    <a:lnTo>
                      <a:pt x="119" y="103"/>
                    </a:lnTo>
                    <a:lnTo>
                      <a:pt x="119" y="93"/>
                    </a:lnTo>
                    <a:lnTo>
                      <a:pt x="115" y="89"/>
                    </a:lnTo>
                    <a:lnTo>
                      <a:pt x="112" y="100"/>
                    </a:lnTo>
                    <a:lnTo>
                      <a:pt x="109" y="88"/>
                    </a:lnTo>
                    <a:lnTo>
                      <a:pt x="111" y="81"/>
                    </a:lnTo>
                    <a:lnTo>
                      <a:pt x="116" y="78"/>
                    </a:lnTo>
                    <a:lnTo>
                      <a:pt x="119" y="70"/>
                    </a:lnTo>
                    <a:lnTo>
                      <a:pt x="119" y="62"/>
                    </a:lnTo>
                    <a:lnTo>
                      <a:pt x="115" y="58"/>
                    </a:lnTo>
                    <a:lnTo>
                      <a:pt x="109" y="62"/>
                    </a:lnTo>
                    <a:lnTo>
                      <a:pt x="105" y="66"/>
                    </a:lnTo>
                    <a:lnTo>
                      <a:pt x="100" y="68"/>
                    </a:lnTo>
                    <a:lnTo>
                      <a:pt x="99" y="65"/>
                    </a:lnTo>
                    <a:lnTo>
                      <a:pt x="100" y="58"/>
                    </a:lnTo>
                    <a:lnTo>
                      <a:pt x="102" y="53"/>
                    </a:lnTo>
                    <a:lnTo>
                      <a:pt x="105" y="48"/>
                    </a:lnTo>
                    <a:lnTo>
                      <a:pt x="113" y="49"/>
                    </a:lnTo>
                    <a:lnTo>
                      <a:pt x="117" y="55"/>
                    </a:lnTo>
                    <a:lnTo>
                      <a:pt x="120" y="47"/>
                    </a:lnTo>
                    <a:lnTo>
                      <a:pt x="124" y="40"/>
                    </a:lnTo>
                    <a:lnTo>
                      <a:pt x="128" y="39"/>
                    </a:lnTo>
                    <a:lnTo>
                      <a:pt x="130" y="32"/>
                    </a:lnTo>
                    <a:lnTo>
                      <a:pt x="129" y="21"/>
                    </a:lnTo>
                    <a:lnTo>
                      <a:pt x="127" y="14"/>
                    </a:lnTo>
                    <a:lnTo>
                      <a:pt x="123" y="5"/>
                    </a:lnTo>
                    <a:lnTo>
                      <a:pt x="118" y="0"/>
                    </a:lnTo>
                    <a:lnTo>
                      <a:pt x="113" y="6"/>
                    </a:lnTo>
                    <a:lnTo>
                      <a:pt x="111" y="7"/>
                    </a:lnTo>
                    <a:lnTo>
                      <a:pt x="108" y="15"/>
                    </a:lnTo>
                    <a:lnTo>
                      <a:pt x="104" y="9"/>
                    </a:lnTo>
                    <a:lnTo>
                      <a:pt x="99" y="8"/>
                    </a:lnTo>
                    <a:lnTo>
                      <a:pt x="96" y="12"/>
                    </a:lnTo>
                    <a:lnTo>
                      <a:pt x="95" y="19"/>
                    </a:lnTo>
                    <a:lnTo>
                      <a:pt x="93" y="19"/>
                    </a:lnTo>
                    <a:lnTo>
                      <a:pt x="92" y="26"/>
                    </a:lnTo>
                  </a:path>
                </a:pathLst>
              </a:custGeom>
              <a:solidFill>
                <a:srgbClr val="5FB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</p:grpSp>
      </p:grpSp>
      <p:pic>
        <p:nvPicPr>
          <p:cNvPr id="29" name="Picture 239" descr="AG00434_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969" y="3144838"/>
            <a:ext cx="718533" cy="732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40" descr="AG00435_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136" y="351099"/>
            <a:ext cx="876481" cy="118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0449" name="Group 241"/>
          <p:cNvGrpSpPr>
            <a:grpSpLocks/>
          </p:cNvGrpSpPr>
          <p:nvPr/>
        </p:nvGrpSpPr>
        <p:grpSpPr bwMode="auto">
          <a:xfrm>
            <a:off x="6776366" y="3944938"/>
            <a:ext cx="585184" cy="757039"/>
            <a:chOff x="2592" y="3264"/>
            <a:chExt cx="1056" cy="918"/>
          </a:xfrm>
        </p:grpSpPr>
        <p:sp>
          <p:nvSpPr>
            <p:cNvPr id="197" name="Freeform 242"/>
            <p:cNvSpPr>
              <a:spLocks/>
            </p:cNvSpPr>
            <p:nvPr/>
          </p:nvSpPr>
          <p:spPr bwMode="auto">
            <a:xfrm>
              <a:off x="2707" y="3620"/>
              <a:ext cx="941" cy="562"/>
            </a:xfrm>
            <a:custGeom>
              <a:avLst/>
              <a:gdLst>
                <a:gd name="T0" fmla="*/ 1584 w 558"/>
                <a:gd name="T1" fmla="*/ 1174 h 268"/>
                <a:gd name="T2" fmla="*/ 1322 w 558"/>
                <a:gd name="T3" fmla="*/ 329 h 268"/>
                <a:gd name="T4" fmla="*/ 1305 w 558"/>
                <a:gd name="T5" fmla="*/ 365 h 268"/>
                <a:gd name="T6" fmla="*/ 1285 w 558"/>
                <a:gd name="T7" fmla="*/ 369 h 268"/>
                <a:gd name="T8" fmla="*/ 1268 w 558"/>
                <a:gd name="T9" fmla="*/ 369 h 268"/>
                <a:gd name="T10" fmla="*/ 1246 w 558"/>
                <a:gd name="T11" fmla="*/ 352 h 268"/>
                <a:gd name="T12" fmla="*/ 1231 w 558"/>
                <a:gd name="T13" fmla="*/ 352 h 268"/>
                <a:gd name="T14" fmla="*/ 1218 w 558"/>
                <a:gd name="T15" fmla="*/ 396 h 268"/>
                <a:gd name="T16" fmla="*/ 1192 w 558"/>
                <a:gd name="T17" fmla="*/ 405 h 268"/>
                <a:gd name="T18" fmla="*/ 1164 w 558"/>
                <a:gd name="T19" fmla="*/ 356 h 268"/>
                <a:gd name="T20" fmla="*/ 1140 w 558"/>
                <a:gd name="T21" fmla="*/ 308 h 268"/>
                <a:gd name="T22" fmla="*/ 1127 w 558"/>
                <a:gd name="T23" fmla="*/ 277 h 268"/>
                <a:gd name="T24" fmla="*/ 1111 w 558"/>
                <a:gd name="T25" fmla="*/ 256 h 268"/>
                <a:gd name="T26" fmla="*/ 1078 w 558"/>
                <a:gd name="T27" fmla="*/ 201 h 268"/>
                <a:gd name="T28" fmla="*/ 1052 w 558"/>
                <a:gd name="T29" fmla="*/ 145 h 268"/>
                <a:gd name="T30" fmla="*/ 1019 w 558"/>
                <a:gd name="T31" fmla="*/ 84 h 268"/>
                <a:gd name="T32" fmla="*/ 1002 w 558"/>
                <a:gd name="T33" fmla="*/ 27 h 268"/>
                <a:gd name="T34" fmla="*/ 978 w 558"/>
                <a:gd name="T35" fmla="*/ 8 h 268"/>
                <a:gd name="T36" fmla="*/ 953 w 558"/>
                <a:gd name="T37" fmla="*/ 48 h 268"/>
                <a:gd name="T38" fmla="*/ 924 w 558"/>
                <a:gd name="T39" fmla="*/ 92 h 268"/>
                <a:gd name="T40" fmla="*/ 902 w 558"/>
                <a:gd name="T41" fmla="*/ 120 h 268"/>
                <a:gd name="T42" fmla="*/ 879 w 558"/>
                <a:gd name="T43" fmla="*/ 141 h 268"/>
                <a:gd name="T44" fmla="*/ 842 w 558"/>
                <a:gd name="T45" fmla="*/ 193 h 268"/>
                <a:gd name="T46" fmla="*/ 803 w 558"/>
                <a:gd name="T47" fmla="*/ 189 h 268"/>
                <a:gd name="T48" fmla="*/ 776 w 558"/>
                <a:gd name="T49" fmla="*/ 149 h 268"/>
                <a:gd name="T50" fmla="*/ 749 w 558"/>
                <a:gd name="T51" fmla="*/ 141 h 268"/>
                <a:gd name="T52" fmla="*/ 712 w 558"/>
                <a:gd name="T53" fmla="*/ 157 h 268"/>
                <a:gd name="T54" fmla="*/ 696 w 558"/>
                <a:gd name="T55" fmla="*/ 180 h 268"/>
                <a:gd name="T56" fmla="*/ 680 w 558"/>
                <a:gd name="T57" fmla="*/ 241 h 268"/>
                <a:gd name="T58" fmla="*/ 658 w 558"/>
                <a:gd name="T59" fmla="*/ 308 h 268"/>
                <a:gd name="T60" fmla="*/ 617 w 558"/>
                <a:gd name="T61" fmla="*/ 409 h 268"/>
                <a:gd name="T62" fmla="*/ 585 w 558"/>
                <a:gd name="T63" fmla="*/ 453 h 268"/>
                <a:gd name="T64" fmla="*/ 560 w 558"/>
                <a:gd name="T65" fmla="*/ 493 h 268"/>
                <a:gd name="T66" fmla="*/ 521 w 558"/>
                <a:gd name="T67" fmla="*/ 505 h 268"/>
                <a:gd name="T68" fmla="*/ 501 w 558"/>
                <a:gd name="T69" fmla="*/ 528 h 268"/>
                <a:gd name="T70" fmla="*/ 469 w 558"/>
                <a:gd name="T71" fmla="*/ 554 h 268"/>
                <a:gd name="T72" fmla="*/ 440 w 558"/>
                <a:gd name="T73" fmla="*/ 585 h 268"/>
                <a:gd name="T74" fmla="*/ 422 w 558"/>
                <a:gd name="T75" fmla="*/ 581 h 268"/>
                <a:gd name="T76" fmla="*/ 403 w 558"/>
                <a:gd name="T77" fmla="*/ 528 h 268"/>
                <a:gd name="T78" fmla="*/ 386 w 558"/>
                <a:gd name="T79" fmla="*/ 518 h 268"/>
                <a:gd name="T80" fmla="*/ 356 w 558"/>
                <a:gd name="T81" fmla="*/ 537 h 268"/>
                <a:gd name="T82" fmla="*/ 341 w 558"/>
                <a:gd name="T83" fmla="*/ 581 h 268"/>
                <a:gd name="T84" fmla="*/ 310 w 558"/>
                <a:gd name="T85" fmla="*/ 602 h 268"/>
                <a:gd name="T86" fmla="*/ 256 w 558"/>
                <a:gd name="T87" fmla="*/ 633 h 268"/>
                <a:gd name="T88" fmla="*/ 228 w 558"/>
                <a:gd name="T89" fmla="*/ 646 h 268"/>
                <a:gd name="T90" fmla="*/ 202 w 558"/>
                <a:gd name="T91" fmla="*/ 673 h 268"/>
                <a:gd name="T92" fmla="*/ 186 w 558"/>
                <a:gd name="T93" fmla="*/ 705 h 268"/>
                <a:gd name="T94" fmla="*/ 162 w 558"/>
                <a:gd name="T95" fmla="*/ 709 h 268"/>
                <a:gd name="T96" fmla="*/ 123 w 558"/>
                <a:gd name="T97" fmla="*/ 753 h 268"/>
                <a:gd name="T98" fmla="*/ 79 w 558"/>
                <a:gd name="T99" fmla="*/ 797 h 268"/>
                <a:gd name="T100" fmla="*/ 49 w 558"/>
                <a:gd name="T101" fmla="*/ 830 h 26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58" h="268">
                  <a:moveTo>
                    <a:pt x="13" y="188"/>
                  </a:moveTo>
                  <a:lnTo>
                    <a:pt x="0" y="267"/>
                  </a:lnTo>
                  <a:lnTo>
                    <a:pt x="453" y="267"/>
                  </a:lnTo>
                  <a:lnTo>
                    <a:pt x="557" y="267"/>
                  </a:lnTo>
                  <a:lnTo>
                    <a:pt x="470" y="76"/>
                  </a:lnTo>
                  <a:lnTo>
                    <a:pt x="468" y="75"/>
                  </a:lnTo>
                  <a:lnTo>
                    <a:pt x="466" y="74"/>
                  </a:lnTo>
                  <a:lnTo>
                    <a:pt x="465" y="75"/>
                  </a:lnTo>
                  <a:lnTo>
                    <a:pt x="463" y="75"/>
                  </a:lnTo>
                  <a:lnTo>
                    <a:pt x="461" y="78"/>
                  </a:lnTo>
                  <a:lnTo>
                    <a:pt x="460" y="80"/>
                  </a:lnTo>
                  <a:lnTo>
                    <a:pt x="459" y="83"/>
                  </a:lnTo>
                  <a:lnTo>
                    <a:pt x="457" y="84"/>
                  </a:lnTo>
                  <a:lnTo>
                    <a:pt x="456" y="85"/>
                  </a:lnTo>
                  <a:lnTo>
                    <a:pt x="453" y="84"/>
                  </a:lnTo>
                  <a:lnTo>
                    <a:pt x="452" y="84"/>
                  </a:lnTo>
                  <a:lnTo>
                    <a:pt x="451" y="85"/>
                  </a:lnTo>
                  <a:lnTo>
                    <a:pt x="449" y="88"/>
                  </a:lnTo>
                  <a:lnTo>
                    <a:pt x="448" y="85"/>
                  </a:lnTo>
                  <a:lnTo>
                    <a:pt x="446" y="84"/>
                  </a:lnTo>
                  <a:lnTo>
                    <a:pt x="444" y="82"/>
                  </a:lnTo>
                  <a:lnTo>
                    <a:pt x="442" y="80"/>
                  </a:lnTo>
                  <a:lnTo>
                    <a:pt x="440" y="81"/>
                  </a:lnTo>
                  <a:lnTo>
                    <a:pt x="438" y="80"/>
                  </a:lnTo>
                  <a:lnTo>
                    <a:pt x="437" y="80"/>
                  </a:lnTo>
                  <a:lnTo>
                    <a:pt x="435" y="79"/>
                  </a:lnTo>
                  <a:lnTo>
                    <a:pt x="433" y="78"/>
                  </a:lnTo>
                  <a:lnTo>
                    <a:pt x="433" y="80"/>
                  </a:lnTo>
                  <a:lnTo>
                    <a:pt x="432" y="82"/>
                  </a:lnTo>
                  <a:lnTo>
                    <a:pt x="431" y="85"/>
                  </a:lnTo>
                  <a:lnTo>
                    <a:pt x="430" y="89"/>
                  </a:lnTo>
                  <a:lnTo>
                    <a:pt x="428" y="90"/>
                  </a:lnTo>
                  <a:lnTo>
                    <a:pt x="427" y="91"/>
                  </a:lnTo>
                  <a:lnTo>
                    <a:pt x="425" y="92"/>
                  </a:lnTo>
                  <a:lnTo>
                    <a:pt x="422" y="93"/>
                  </a:lnTo>
                  <a:lnTo>
                    <a:pt x="419" y="92"/>
                  </a:lnTo>
                  <a:lnTo>
                    <a:pt x="416" y="91"/>
                  </a:lnTo>
                  <a:lnTo>
                    <a:pt x="414" y="88"/>
                  </a:lnTo>
                  <a:lnTo>
                    <a:pt x="411" y="85"/>
                  </a:lnTo>
                  <a:lnTo>
                    <a:pt x="409" y="81"/>
                  </a:lnTo>
                  <a:lnTo>
                    <a:pt x="406" y="78"/>
                  </a:lnTo>
                  <a:lnTo>
                    <a:pt x="404" y="76"/>
                  </a:lnTo>
                  <a:lnTo>
                    <a:pt x="403" y="72"/>
                  </a:lnTo>
                  <a:lnTo>
                    <a:pt x="401" y="70"/>
                  </a:lnTo>
                  <a:lnTo>
                    <a:pt x="400" y="69"/>
                  </a:lnTo>
                  <a:lnTo>
                    <a:pt x="399" y="66"/>
                  </a:lnTo>
                  <a:lnTo>
                    <a:pt x="397" y="64"/>
                  </a:lnTo>
                  <a:lnTo>
                    <a:pt x="396" y="63"/>
                  </a:lnTo>
                  <a:lnTo>
                    <a:pt x="395" y="60"/>
                  </a:lnTo>
                  <a:lnTo>
                    <a:pt x="394" y="60"/>
                  </a:lnTo>
                  <a:lnTo>
                    <a:pt x="393" y="59"/>
                  </a:lnTo>
                  <a:lnTo>
                    <a:pt x="391" y="58"/>
                  </a:lnTo>
                  <a:lnTo>
                    <a:pt x="388" y="56"/>
                  </a:lnTo>
                  <a:lnTo>
                    <a:pt x="385" y="53"/>
                  </a:lnTo>
                  <a:lnTo>
                    <a:pt x="381" y="49"/>
                  </a:lnTo>
                  <a:lnTo>
                    <a:pt x="379" y="46"/>
                  </a:lnTo>
                  <a:lnTo>
                    <a:pt x="376" y="43"/>
                  </a:lnTo>
                  <a:lnTo>
                    <a:pt x="372" y="39"/>
                  </a:lnTo>
                  <a:lnTo>
                    <a:pt x="371" y="36"/>
                  </a:lnTo>
                  <a:lnTo>
                    <a:pt x="370" y="33"/>
                  </a:lnTo>
                  <a:lnTo>
                    <a:pt x="367" y="28"/>
                  </a:lnTo>
                  <a:lnTo>
                    <a:pt x="364" y="25"/>
                  </a:lnTo>
                  <a:lnTo>
                    <a:pt x="360" y="22"/>
                  </a:lnTo>
                  <a:lnTo>
                    <a:pt x="358" y="19"/>
                  </a:lnTo>
                  <a:lnTo>
                    <a:pt x="357" y="14"/>
                  </a:lnTo>
                  <a:lnTo>
                    <a:pt x="355" y="10"/>
                  </a:lnTo>
                  <a:lnTo>
                    <a:pt x="354" y="9"/>
                  </a:lnTo>
                  <a:lnTo>
                    <a:pt x="352" y="6"/>
                  </a:lnTo>
                  <a:lnTo>
                    <a:pt x="349" y="3"/>
                  </a:lnTo>
                  <a:lnTo>
                    <a:pt x="347" y="1"/>
                  </a:lnTo>
                  <a:lnTo>
                    <a:pt x="346" y="0"/>
                  </a:lnTo>
                  <a:lnTo>
                    <a:pt x="344" y="2"/>
                  </a:lnTo>
                  <a:lnTo>
                    <a:pt x="342" y="3"/>
                  </a:lnTo>
                  <a:lnTo>
                    <a:pt x="339" y="5"/>
                  </a:lnTo>
                  <a:lnTo>
                    <a:pt x="337" y="9"/>
                  </a:lnTo>
                  <a:lnTo>
                    <a:pt x="335" y="11"/>
                  </a:lnTo>
                  <a:lnTo>
                    <a:pt x="333" y="15"/>
                  </a:lnTo>
                  <a:lnTo>
                    <a:pt x="331" y="18"/>
                  </a:lnTo>
                  <a:lnTo>
                    <a:pt x="328" y="19"/>
                  </a:lnTo>
                  <a:lnTo>
                    <a:pt x="325" y="21"/>
                  </a:lnTo>
                  <a:lnTo>
                    <a:pt x="323" y="21"/>
                  </a:lnTo>
                  <a:lnTo>
                    <a:pt x="321" y="22"/>
                  </a:lnTo>
                  <a:lnTo>
                    <a:pt x="319" y="25"/>
                  </a:lnTo>
                  <a:lnTo>
                    <a:pt x="317" y="27"/>
                  </a:lnTo>
                  <a:lnTo>
                    <a:pt x="315" y="29"/>
                  </a:lnTo>
                  <a:lnTo>
                    <a:pt x="313" y="30"/>
                  </a:lnTo>
                  <a:lnTo>
                    <a:pt x="311" y="31"/>
                  </a:lnTo>
                  <a:lnTo>
                    <a:pt x="309" y="32"/>
                  </a:lnTo>
                  <a:lnTo>
                    <a:pt x="306" y="33"/>
                  </a:lnTo>
                  <a:lnTo>
                    <a:pt x="305" y="34"/>
                  </a:lnTo>
                  <a:lnTo>
                    <a:pt x="299" y="41"/>
                  </a:lnTo>
                  <a:lnTo>
                    <a:pt x="296" y="44"/>
                  </a:lnTo>
                  <a:lnTo>
                    <a:pt x="293" y="45"/>
                  </a:lnTo>
                  <a:lnTo>
                    <a:pt x="289" y="46"/>
                  </a:lnTo>
                  <a:lnTo>
                    <a:pt x="286" y="45"/>
                  </a:lnTo>
                  <a:lnTo>
                    <a:pt x="282" y="43"/>
                  </a:lnTo>
                  <a:lnTo>
                    <a:pt x="281" y="40"/>
                  </a:lnTo>
                  <a:lnTo>
                    <a:pt x="279" y="38"/>
                  </a:lnTo>
                  <a:lnTo>
                    <a:pt x="276" y="36"/>
                  </a:lnTo>
                  <a:lnTo>
                    <a:pt x="273" y="34"/>
                  </a:lnTo>
                  <a:lnTo>
                    <a:pt x="270" y="35"/>
                  </a:lnTo>
                  <a:lnTo>
                    <a:pt x="268" y="34"/>
                  </a:lnTo>
                  <a:lnTo>
                    <a:pt x="264" y="33"/>
                  </a:lnTo>
                  <a:lnTo>
                    <a:pt x="263" y="32"/>
                  </a:lnTo>
                  <a:lnTo>
                    <a:pt x="261" y="32"/>
                  </a:lnTo>
                  <a:lnTo>
                    <a:pt x="256" y="34"/>
                  </a:lnTo>
                  <a:lnTo>
                    <a:pt x="252" y="35"/>
                  </a:lnTo>
                  <a:lnTo>
                    <a:pt x="250" y="36"/>
                  </a:lnTo>
                  <a:lnTo>
                    <a:pt x="247" y="36"/>
                  </a:lnTo>
                  <a:lnTo>
                    <a:pt x="246" y="37"/>
                  </a:lnTo>
                  <a:lnTo>
                    <a:pt x="246" y="39"/>
                  </a:lnTo>
                  <a:lnTo>
                    <a:pt x="245" y="41"/>
                  </a:lnTo>
                  <a:lnTo>
                    <a:pt x="244" y="45"/>
                  </a:lnTo>
                  <a:lnTo>
                    <a:pt x="243" y="49"/>
                  </a:lnTo>
                  <a:lnTo>
                    <a:pt x="241" y="52"/>
                  </a:lnTo>
                  <a:lnTo>
                    <a:pt x="239" y="55"/>
                  </a:lnTo>
                  <a:lnTo>
                    <a:pt x="239" y="58"/>
                  </a:lnTo>
                  <a:lnTo>
                    <a:pt x="237" y="64"/>
                  </a:lnTo>
                  <a:lnTo>
                    <a:pt x="234" y="66"/>
                  </a:lnTo>
                  <a:lnTo>
                    <a:pt x="231" y="70"/>
                  </a:lnTo>
                  <a:lnTo>
                    <a:pt x="228" y="74"/>
                  </a:lnTo>
                  <a:lnTo>
                    <a:pt x="224" y="80"/>
                  </a:lnTo>
                  <a:lnTo>
                    <a:pt x="220" y="89"/>
                  </a:lnTo>
                  <a:lnTo>
                    <a:pt x="217" y="93"/>
                  </a:lnTo>
                  <a:lnTo>
                    <a:pt x="215" y="95"/>
                  </a:lnTo>
                  <a:lnTo>
                    <a:pt x="213" y="97"/>
                  </a:lnTo>
                  <a:lnTo>
                    <a:pt x="211" y="99"/>
                  </a:lnTo>
                  <a:lnTo>
                    <a:pt x="206" y="103"/>
                  </a:lnTo>
                  <a:lnTo>
                    <a:pt x="204" y="105"/>
                  </a:lnTo>
                  <a:lnTo>
                    <a:pt x="202" y="107"/>
                  </a:lnTo>
                  <a:lnTo>
                    <a:pt x="200" y="111"/>
                  </a:lnTo>
                  <a:lnTo>
                    <a:pt x="197" y="112"/>
                  </a:lnTo>
                  <a:lnTo>
                    <a:pt x="194" y="113"/>
                  </a:lnTo>
                  <a:lnTo>
                    <a:pt x="189" y="115"/>
                  </a:lnTo>
                  <a:lnTo>
                    <a:pt x="185" y="117"/>
                  </a:lnTo>
                  <a:lnTo>
                    <a:pt x="183" y="115"/>
                  </a:lnTo>
                  <a:lnTo>
                    <a:pt x="181" y="116"/>
                  </a:lnTo>
                  <a:lnTo>
                    <a:pt x="180" y="117"/>
                  </a:lnTo>
                  <a:lnTo>
                    <a:pt x="178" y="118"/>
                  </a:lnTo>
                  <a:lnTo>
                    <a:pt x="176" y="120"/>
                  </a:lnTo>
                  <a:lnTo>
                    <a:pt x="173" y="122"/>
                  </a:lnTo>
                  <a:lnTo>
                    <a:pt x="170" y="124"/>
                  </a:lnTo>
                  <a:lnTo>
                    <a:pt x="168" y="125"/>
                  </a:lnTo>
                  <a:lnTo>
                    <a:pt x="165" y="126"/>
                  </a:lnTo>
                  <a:lnTo>
                    <a:pt x="164" y="126"/>
                  </a:lnTo>
                  <a:lnTo>
                    <a:pt x="162" y="128"/>
                  </a:lnTo>
                  <a:lnTo>
                    <a:pt x="160" y="131"/>
                  </a:lnTo>
                  <a:lnTo>
                    <a:pt x="155" y="133"/>
                  </a:lnTo>
                  <a:lnTo>
                    <a:pt x="153" y="132"/>
                  </a:lnTo>
                  <a:lnTo>
                    <a:pt x="152" y="133"/>
                  </a:lnTo>
                  <a:lnTo>
                    <a:pt x="149" y="132"/>
                  </a:lnTo>
                  <a:lnTo>
                    <a:pt x="148" y="132"/>
                  </a:lnTo>
                  <a:lnTo>
                    <a:pt x="146" y="130"/>
                  </a:lnTo>
                  <a:lnTo>
                    <a:pt x="144" y="128"/>
                  </a:lnTo>
                  <a:lnTo>
                    <a:pt x="143" y="123"/>
                  </a:lnTo>
                  <a:lnTo>
                    <a:pt x="142" y="120"/>
                  </a:lnTo>
                  <a:lnTo>
                    <a:pt x="140" y="119"/>
                  </a:lnTo>
                  <a:lnTo>
                    <a:pt x="139" y="118"/>
                  </a:lnTo>
                  <a:lnTo>
                    <a:pt x="137" y="119"/>
                  </a:lnTo>
                  <a:lnTo>
                    <a:pt x="136" y="118"/>
                  </a:lnTo>
                  <a:lnTo>
                    <a:pt x="133" y="119"/>
                  </a:lnTo>
                  <a:lnTo>
                    <a:pt x="132" y="120"/>
                  </a:lnTo>
                  <a:lnTo>
                    <a:pt x="128" y="120"/>
                  </a:lnTo>
                  <a:lnTo>
                    <a:pt x="125" y="122"/>
                  </a:lnTo>
                  <a:lnTo>
                    <a:pt x="124" y="123"/>
                  </a:lnTo>
                  <a:lnTo>
                    <a:pt x="123" y="126"/>
                  </a:lnTo>
                  <a:lnTo>
                    <a:pt x="121" y="130"/>
                  </a:lnTo>
                  <a:lnTo>
                    <a:pt x="120" y="132"/>
                  </a:lnTo>
                  <a:lnTo>
                    <a:pt x="117" y="133"/>
                  </a:lnTo>
                  <a:lnTo>
                    <a:pt x="115" y="134"/>
                  </a:lnTo>
                  <a:lnTo>
                    <a:pt x="112" y="135"/>
                  </a:lnTo>
                  <a:lnTo>
                    <a:pt x="109" y="137"/>
                  </a:lnTo>
                  <a:lnTo>
                    <a:pt x="100" y="139"/>
                  </a:lnTo>
                  <a:lnTo>
                    <a:pt x="98" y="139"/>
                  </a:lnTo>
                  <a:lnTo>
                    <a:pt x="93" y="141"/>
                  </a:lnTo>
                  <a:lnTo>
                    <a:pt x="90" y="144"/>
                  </a:lnTo>
                  <a:lnTo>
                    <a:pt x="87" y="146"/>
                  </a:lnTo>
                  <a:lnTo>
                    <a:pt x="84" y="147"/>
                  </a:lnTo>
                  <a:lnTo>
                    <a:pt x="81" y="148"/>
                  </a:lnTo>
                  <a:lnTo>
                    <a:pt x="80" y="147"/>
                  </a:lnTo>
                  <a:lnTo>
                    <a:pt x="79" y="148"/>
                  </a:lnTo>
                  <a:lnTo>
                    <a:pt x="76" y="150"/>
                  </a:lnTo>
                  <a:lnTo>
                    <a:pt x="73" y="150"/>
                  </a:lnTo>
                  <a:lnTo>
                    <a:pt x="71" y="153"/>
                  </a:lnTo>
                  <a:lnTo>
                    <a:pt x="69" y="154"/>
                  </a:lnTo>
                  <a:lnTo>
                    <a:pt x="67" y="155"/>
                  </a:lnTo>
                  <a:lnTo>
                    <a:pt x="66" y="157"/>
                  </a:lnTo>
                  <a:lnTo>
                    <a:pt x="65" y="160"/>
                  </a:lnTo>
                  <a:lnTo>
                    <a:pt x="62" y="162"/>
                  </a:lnTo>
                  <a:lnTo>
                    <a:pt x="60" y="162"/>
                  </a:lnTo>
                  <a:lnTo>
                    <a:pt x="58" y="161"/>
                  </a:lnTo>
                  <a:lnTo>
                    <a:pt x="57" y="161"/>
                  </a:lnTo>
                  <a:lnTo>
                    <a:pt x="55" y="162"/>
                  </a:lnTo>
                  <a:lnTo>
                    <a:pt x="52" y="164"/>
                  </a:lnTo>
                  <a:lnTo>
                    <a:pt x="48" y="167"/>
                  </a:lnTo>
                  <a:lnTo>
                    <a:pt x="43" y="171"/>
                  </a:lnTo>
                  <a:lnTo>
                    <a:pt x="38" y="175"/>
                  </a:lnTo>
                  <a:lnTo>
                    <a:pt x="35" y="177"/>
                  </a:lnTo>
                  <a:lnTo>
                    <a:pt x="31" y="178"/>
                  </a:lnTo>
                  <a:lnTo>
                    <a:pt x="28" y="181"/>
                  </a:lnTo>
                  <a:lnTo>
                    <a:pt x="25" y="183"/>
                  </a:lnTo>
                  <a:lnTo>
                    <a:pt x="22" y="187"/>
                  </a:lnTo>
                  <a:lnTo>
                    <a:pt x="19" y="188"/>
                  </a:lnTo>
                  <a:lnTo>
                    <a:pt x="17" y="189"/>
                  </a:lnTo>
                  <a:lnTo>
                    <a:pt x="13" y="18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98" name="Freeform 243"/>
            <p:cNvSpPr>
              <a:spLocks/>
            </p:cNvSpPr>
            <p:nvPr/>
          </p:nvSpPr>
          <p:spPr bwMode="auto">
            <a:xfrm>
              <a:off x="3409" y="3765"/>
              <a:ext cx="94" cy="65"/>
            </a:xfrm>
            <a:custGeom>
              <a:avLst/>
              <a:gdLst>
                <a:gd name="T0" fmla="*/ 146 w 56"/>
                <a:gd name="T1" fmla="*/ 0 h 31"/>
                <a:gd name="T2" fmla="*/ 133 w 56"/>
                <a:gd name="T3" fmla="*/ 0 h 31"/>
                <a:gd name="T4" fmla="*/ 119 w 56"/>
                <a:gd name="T5" fmla="*/ 8 h 31"/>
                <a:gd name="T6" fmla="*/ 119 w 56"/>
                <a:gd name="T7" fmla="*/ 31 h 31"/>
                <a:gd name="T8" fmla="*/ 104 w 56"/>
                <a:gd name="T9" fmla="*/ 48 h 31"/>
                <a:gd name="T10" fmla="*/ 87 w 56"/>
                <a:gd name="T11" fmla="*/ 44 h 31"/>
                <a:gd name="T12" fmla="*/ 104 w 56"/>
                <a:gd name="T13" fmla="*/ 44 h 31"/>
                <a:gd name="T14" fmla="*/ 87 w 56"/>
                <a:gd name="T15" fmla="*/ 44 h 31"/>
                <a:gd name="T16" fmla="*/ 50 w 56"/>
                <a:gd name="T17" fmla="*/ 21 h 31"/>
                <a:gd name="T18" fmla="*/ 34 w 56"/>
                <a:gd name="T19" fmla="*/ 40 h 31"/>
                <a:gd name="T20" fmla="*/ 22 w 56"/>
                <a:gd name="T21" fmla="*/ 61 h 31"/>
                <a:gd name="T22" fmla="*/ 20 w 56"/>
                <a:gd name="T23" fmla="*/ 84 h 31"/>
                <a:gd name="T24" fmla="*/ 5 w 56"/>
                <a:gd name="T25" fmla="*/ 101 h 31"/>
                <a:gd name="T26" fmla="*/ 0 w 56"/>
                <a:gd name="T27" fmla="*/ 124 h 31"/>
                <a:gd name="T28" fmla="*/ 13 w 56"/>
                <a:gd name="T29" fmla="*/ 124 h 31"/>
                <a:gd name="T30" fmla="*/ 29 w 56"/>
                <a:gd name="T31" fmla="*/ 115 h 31"/>
                <a:gd name="T32" fmla="*/ 42 w 56"/>
                <a:gd name="T33" fmla="*/ 132 h 31"/>
                <a:gd name="T34" fmla="*/ 57 w 56"/>
                <a:gd name="T35" fmla="*/ 132 h 31"/>
                <a:gd name="T36" fmla="*/ 71 w 56"/>
                <a:gd name="T37" fmla="*/ 109 h 31"/>
                <a:gd name="T38" fmla="*/ 84 w 56"/>
                <a:gd name="T39" fmla="*/ 101 h 31"/>
                <a:gd name="T40" fmla="*/ 99 w 56"/>
                <a:gd name="T41" fmla="*/ 101 h 31"/>
                <a:gd name="T42" fmla="*/ 112 w 56"/>
                <a:gd name="T43" fmla="*/ 101 h 31"/>
                <a:gd name="T44" fmla="*/ 128 w 56"/>
                <a:gd name="T45" fmla="*/ 80 h 31"/>
                <a:gd name="T46" fmla="*/ 141 w 56"/>
                <a:gd name="T47" fmla="*/ 92 h 31"/>
                <a:gd name="T48" fmla="*/ 149 w 56"/>
                <a:gd name="T49" fmla="*/ 71 h 31"/>
                <a:gd name="T50" fmla="*/ 154 w 56"/>
                <a:gd name="T51" fmla="*/ 48 h 31"/>
                <a:gd name="T52" fmla="*/ 154 w 56"/>
                <a:gd name="T53" fmla="*/ 21 h 31"/>
                <a:gd name="T54" fmla="*/ 146 w 56"/>
                <a:gd name="T55" fmla="*/ 0 h 31"/>
                <a:gd name="T56" fmla="*/ 146 w 56"/>
                <a:gd name="T57" fmla="*/ 0 h 3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6" h="31">
                  <a:moveTo>
                    <a:pt x="52" y="0"/>
                  </a:moveTo>
                  <a:lnTo>
                    <a:pt x="47" y="0"/>
                  </a:lnTo>
                  <a:lnTo>
                    <a:pt x="42" y="2"/>
                  </a:lnTo>
                  <a:lnTo>
                    <a:pt x="42" y="7"/>
                  </a:lnTo>
                  <a:lnTo>
                    <a:pt x="37" y="11"/>
                  </a:lnTo>
                  <a:lnTo>
                    <a:pt x="31" y="10"/>
                  </a:lnTo>
                  <a:lnTo>
                    <a:pt x="37" y="10"/>
                  </a:lnTo>
                  <a:lnTo>
                    <a:pt x="31" y="10"/>
                  </a:lnTo>
                  <a:lnTo>
                    <a:pt x="18" y="5"/>
                  </a:lnTo>
                  <a:lnTo>
                    <a:pt x="12" y="9"/>
                  </a:lnTo>
                  <a:lnTo>
                    <a:pt x="8" y="14"/>
                  </a:lnTo>
                  <a:lnTo>
                    <a:pt x="7" y="19"/>
                  </a:lnTo>
                  <a:lnTo>
                    <a:pt x="2" y="23"/>
                  </a:lnTo>
                  <a:lnTo>
                    <a:pt x="0" y="28"/>
                  </a:lnTo>
                  <a:lnTo>
                    <a:pt x="5" y="28"/>
                  </a:lnTo>
                  <a:lnTo>
                    <a:pt x="10" y="26"/>
                  </a:lnTo>
                  <a:lnTo>
                    <a:pt x="15" y="30"/>
                  </a:lnTo>
                  <a:lnTo>
                    <a:pt x="20" y="30"/>
                  </a:lnTo>
                  <a:lnTo>
                    <a:pt x="25" y="25"/>
                  </a:lnTo>
                  <a:lnTo>
                    <a:pt x="30" y="23"/>
                  </a:lnTo>
                  <a:lnTo>
                    <a:pt x="35" y="23"/>
                  </a:lnTo>
                  <a:lnTo>
                    <a:pt x="40" y="23"/>
                  </a:lnTo>
                  <a:lnTo>
                    <a:pt x="45" y="18"/>
                  </a:lnTo>
                  <a:lnTo>
                    <a:pt x="50" y="21"/>
                  </a:lnTo>
                  <a:lnTo>
                    <a:pt x="53" y="16"/>
                  </a:lnTo>
                  <a:lnTo>
                    <a:pt x="55" y="11"/>
                  </a:lnTo>
                  <a:lnTo>
                    <a:pt x="55" y="5"/>
                  </a:lnTo>
                  <a:lnTo>
                    <a:pt x="52" y="0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99" name="Freeform 244"/>
            <p:cNvSpPr>
              <a:spLocks/>
            </p:cNvSpPr>
            <p:nvPr/>
          </p:nvSpPr>
          <p:spPr bwMode="auto">
            <a:xfrm>
              <a:off x="3071" y="3570"/>
              <a:ext cx="289" cy="304"/>
            </a:xfrm>
            <a:custGeom>
              <a:avLst/>
              <a:gdLst>
                <a:gd name="T0" fmla="*/ 406 w 171"/>
                <a:gd name="T1" fmla="*/ 31 h 145"/>
                <a:gd name="T2" fmla="*/ 423 w 171"/>
                <a:gd name="T3" fmla="*/ 96 h 145"/>
                <a:gd name="T4" fmla="*/ 439 w 171"/>
                <a:gd name="T5" fmla="*/ 140 h 145"/>
                <a:gd name="T6" fmla="*/ 465 w 171"/>
                <a:gd name="T7" fmla="*/ 212 h 145"/>
                <a:gd name="T8" fmla="*/ 465 w 171"/>
                <a:gd name="T9" fmla="*/ 237 h 145"/>
                <a:gd name="T10" fmla="*/ 465 w 171"/>
                <a:gd name="T11" fmla="*/ 304 h 145"/>
                <a:gd name="T12" fmla="*/ 423 w 171"/>
                <a:gd name="T13" fmla="*/ 256 h 145"/>
                <a:gd name="T14" fmla="*/ 411 w 171"/>
                <a:gd name="T15" fmla="*/ 256 h 145"/>
                <a:gd name="T16" fmla="*/ 397 w 171"/>
                <a:gd name="T17" fmla="*/ 256 h 145"/>
                <a:gd name="T18" fmla="*/ 402 w 171"/>
                <a:gd name="T19" fmla="*/ 312 h 145"/>
                <a:gd name="T20" fmla="*/ 406 w 171"/>
                <a:gd name="T21" fmla="*/ 369 h 145"/>
                <a:gd name="T22" fmla="*/ 402 w 171"/>
                <a:gd name="T23" fmla="*/ 361 h 145"/>
                <a:gd name="T24" fmla="*/ 380 w 171"/>
                <a:gd name="T25" fmla="*/ 304 h 145"/>
                <a:gd name="T26" fmla="*/ 360 w 171"/>
                <a:gd name="T27" fmla="*/ 256 h 145"/>
                <a:gd name="T28" fmla="*/ 336 w 171"/>
                <a:gd name="T29" fmla="*/ 256 h 145"/>
                <a:gd name="T30" fmla="*/ 318 w 171"/>
                <a:gd name="T31" fmla="*/ 245 h 145"/>
                <a:gd name="T32" fmla="*/ 291 w 171"/>
                <a:gd name="T33" fmla="*/ 285 h 145"/>
                <a:gd name="T34" fmla="*/ 257 w 171"/>
                <a:gd name="T35" fmla="*/ 273 h 145"/>
                <a:gd name="T36" fmla="*/ 232 w 171"/>
                <a:gd name="T37" fmla="*/ 321 h 145"/>
                <a:gd name="T38" fmla="*/ 211 w 171"/>
                <a:gd name="T39" fmla="*/ 417 h 145"/>
                <a:gd name="T40" fmla="*/ 191 w 171"/>
                <a:gd name="T41" fmla="*/ 480 h 145"/>
                <a:gd name="T42" fmla="*/ 169 w 171"/>
                <a:gd name="T43" fmla="*/ 430 h 145"/>
                <a:gd name="T44" fmla="*/ 149 w 171"/>
                <a:gd name="T45" fmla="*/ 382 h 145"/>
                <a:gd name="T46" fmla="*/ 125 w 171"/>
                <a:gd name="T47" fmla="*/ 465 h 145"/>
                <a:gd name="T48" fmla="*/ 106 w 171"/>
                <a:gd name="T49" fmla="*/ 465 h 145"/>
                <a:gd name="T50" fmla="*/ 106 w 171"/>
                <a:gd name="T51" fmla="*/ 577 h 145"/>
                <a:gd name="T52" fmla="*/ 100 w 171"/>
                <a:gd name="T53" fmla="*/ 633 h 145"/>
                <a:gd name="T54" fmla="*/ 95 w 171"/>
                <a:gd name="T55" fmla="*/ 545 h 145"/>
                <a:gd name="T56" fmla="*/ 83 w 171"/>
                <a:gd name="T57" fmla="*/ 480 h 145"/>
                <a:gd name="T58" fmla="*/ 69 w 171"/>
                <a:gd name="T59" fmla="*/ 488 h 145"/>
                <a:gd name="T60" fmla="*/ 41 w 171"/>
                <a:gd name="T61" fmla="*/ 572 h 145"/>
                <a:gd name="T62" fmla="*/ 32 w 171"/>
                <a:gd name="T63" fmla="*/ 480 h 145"/>
                <a:gd name="T64" fmla="*/ 0 w 171"/>
                <a:gd name="T65" fmla="*/ 484 h 145"/>
                <a:gd name="T66" fmla="*/ 20 w 171"/>
                <a:gd name="T67" fmla="*/ 392 h 145"/>
                <a:gd name="T68" fmla="*/ 20 w 171"/>
                <a:gd name="T69" fmla="*/ 392 h 145"/>
                <a:gd name="T70" fmla="*/ 41 w 171"/>
                <a:gd name="T71" fmla="*/ 304 h 145"/>
                <a:gd name="T72" fmla="*/ 41 w 171"/>
                <a:gd name="T73" fmla="*/ 304 h 145"/>
                <a:gd name="T74" fmla="*/ 79 w 171"/>
                <a:gd name="T75" fmla="*/ 212 h 145"/>
                <a:gd name="T76" fmla="*/ 144 w 171"/>
                <a:gd name="T77" fmla="*/ 212 h 145"/>
                <a:gd name="T78" fmla="*/ 162 w 171"/>
                <a:gd name="T79" fmla="*/ 241 h 145"/>
                <a:gd name="T80" fmla="*/ 203 w 171"/>
                <a:gd name="T81" fmla="*/ 304 h 145"/>
                <a:gd name="T82" fmla="*/ 199 w 171"/>
                <a:gd name="T83" fmla="*/ 285 h 145"/>
                <a:gd name="T84" fmla="*/ 223 w 171"/>
                <a:gd name="T85" fmla="*/ 241 h 145"/>
                <a:gd name="T86" fmla="*/ 243 w 171"/>
                <a:gd name="T87" fmla="*/ 212 h 145"/>
                <a:gd name="T88" fmla="*/ 282 w 171"/>
                <a:gd name="T89" fmla="*/ 149 h 145"/>
                <a:gd name="T90" fmla="*/ 303 w 171"/>
                <a:gd name="T91" fmla="*/ 120 h 145"/>
                <a:gd name="T92" fmla="*/ 343 w 171"/>
                <a:gd name="T93" fmla="*/ 61 h 145"/>
                <a:gd name="T94" fmla="*/ 365 w 171"/>
                <a:gd name="T95" fmla="*/ 0 h 145"/>
                <a:gd name="T96" fmla="*/ 385 w 171"/>
                <a:gd name="T97" fmla="*/ 0 h 14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71" h="145">
                  <a:moveTo>
                    <a:pt x="135" y="0"/>
                  </a:moveTo>
                  <a:lnTo>
                    <a:pt x="142" y="7"/>
                  </a:lnTo>
                  <a:lnTo>
                    <a:pt x="144" y="16"/>
                  </a:lnTo>
                  <a:lnTo>
                    <a:pt x="148" y="22"/>
                  </a:lnTo>
                  <a:lnTo>
                    <a:pt x="150" y="27"/>
                  </a:lnTo>
                  <a:lnTo>
                    <a:pt x="154" y="32"/>
                  </a:lnTo>
                  <a:lnTo>
                    <a:pt x="155" y="38"/>
                  </a:lnTo>
                  <a:lnTo>
                    <a:pt x="163" y="48"/>
                  </a:lnTo>
                  <a:lnTo>
                    <a:pt x="170" y="69"/>
                  </a:lnTo>
                  <a:lnTo>
                    <a:pt x="163" y="54"/>
                  </a:lnTo>
                  <a:lnTo>
                    <a:pt x="163" y="55"/>
                  </a:lnTo>
                  <a:lnTo>
                    <a:pt x="163" y="69"/>
                  </a:lnTo>
                  <a:lnTo>
                    <a:pt x="148" y="53"/>
                  </a:lnTo>
                  <a:lnTo>
                    <a:pt x="148" y="58"/>
                  </a:lnTo>
                  <a:lnTo>
                    <a:pt x="150" y="63"/>
                  </a:lnTo>
                  <a:lnTo>
                    <a:pt x="144" y="58"/>
                  </a:lnTo>
                  <a:lnTo>
                    <a:pt x="141" y="53"/>
                  </a:lnTo>
                  <a:lnTo>
                    <a:pt x="139" y="58"/>
                  </a:lnTo>
                  <a:lnTo>
                    <a:pt x="139" y="65"/>
                  </a:lnTo>
                  <a:lnTo>
                    <a:pt x="141" y="71"/>
                  </a:lnTo>
                  <a:lnTo>
                    <a:pt x="141" y="76"/>
                  </a:lnTo>
                  <a:lnTo>
                    <a:pt x="142" y="84"/>
                  </a:lnTo>
                  <a:lnTo>
                    <a:pt x="142" y="89"/>
                  </a:lnTo>
                  <a:lnTo>
                    <a:pt x="141" y="82"/>
                  </a:lnTo>
                  <a:lnTo>
                    <a:pt x="137" y="75"/>
                  </a:lnTo>
                  <a:lnTo>
                    <a:pt x="133" y="69"/>
                  </a:lnTo>
                  <a:lnTo>
                    <a:pt x="129" y="63"/>
                  </a:lnTo>
                  <a:lnTo>
                    <a:pt x="126" y="58"/>
                  </a:lnTo>
                  <a:lnTo>
                    <a:pt x="124" y="53"/>
                  </a:lnTo>
                  <a:lnTo>
                    <a:pt x="118" y="58"/>
                  </a:lnTo>
                  <a:lnTo>
                    <a:pt x="116" y="53"/>
                  </a:lnTo>
                  <a:lnTo>
                    <a:pt x="111" y="56"/>
                  </a:lnTo>
                  <a:lnTo>
                    <a:pt x="106" y="60"/>
                  </a:lnTo>
                  <a:lnTo>
                    <a:pt x="102" y="65"/>
                  </a:lnTo>
                  <a:lnTo>
                    <a:pt x="96" y="62"/>
                  </a:lnTo>
                  <a:lnTo>
                    <a:pt x="90" y="62"/>
                  </a:lnTo>
                  <a:lnTo>
                    <a:pt x="85" y="65"/>
                  </a:lnTo>
                  <a:lnTo>
                    <a:pt x="81" y="73"/>
                  </a:lnTo>
                  <a:lnTo>
                    <a:pt x="77" y="84"/>
                  </a:lnTo>
                  <a:lnTo>
                    <a:pt x="74" y="95"/>
                  </a:lnTo>
                  <a:lnTo>
                    <a:pt x="70" y="102"/>
                  </a:lnTo>
                  <a:lnTo>
                    <a:pt x="67" y="109"/>
                  </a:lnTo>
                  <a:lnTo>
                    <a:pt x="63" y="104"/>
                  </a:lnTo>
                  <a:lnTo>
                    <a:pt x="59" y="98"/>
                  </a:lnTo>
                  <a:lnTo>
                    <a:pt x="55" y="93"/>
                  </a:lnTo>
                  <a:lnTo>
                    <a:pt x="52" y="87"/>
                  </a:lnTo>
                  <a:lnTo>
                    <a:pt x="46" y="100"/>
                  </a:lnTo>
                  <a:lnTo>
                    <a:pt x="44" y="106"/>
                  </a:lnTo>
                  <a:lnTo>
                    <a:pt x="41" y="91"/>
                  </a:lnTo>
                  <a:lnTo>
                    <a:pt x="37" y="106"/>
                  </a:lnTo>
                  <a:lnTo>
                    <a:pt x="37" y="120"/>
                  </a:lnTo>
                  <a:lnTo>
                    <a:pt x="37" y="131"/>
                  </a:lnTo>
                  <a:lnTo>
                    <a:pt x="35" y="139"/>
                  </a:lnTo>
                  <a:lnTo>
                    <a:pt x="35" y="144"/>
                  </a:lnTo>
                  <a:lnTo>
                    <a:pt x="33" y="129"/>
                  </a:lnTo>
                  <a:lnTo>
                    <a:pt x="33" y="124"/>
                  </a:lnTo>
                  <a:lnTo>
                    <a:pt x="31" y="117"/>
                  </a:lnTo>
                  <a:lnTo>
                    <a:pt x="29" y="109"/>
                  </a:lnTo>
                  <a:lnTo>
                    <a:pt x="29" y="104"/>
                  </a:lnTo>
                  <a:lnTo>
                    <a:pt x="24" y="111"/>
                  </a:lnTo>
                  <a:lnTo>
                    <a:pt x="22" y="117"/>
                  </a:lnTo>
                  <a:lnTo>
                    <a:pt x="14" y="130"/>
                  </a:lnTo>
                  <a:lnTo>
                    <a:pt x="21" y="110"/>
                  </a:lnTo>
                  <a:lnTo>
                    <a:pt x="11" y="109"/>
                  </a:lnTo>
                  <a:lnTo>
                    <a:pt x="0" y="137"/>
                  </a:lnTo>
                  <a:lnTo>
                    <a:pt x="0" y="110"/>
                  </a:lnTo>
                  <a:lnTo>
                    <a:pt x="0" y="103"/>
                  </a:lnTo>
                  <a:lnTo>
                    <a:pt x="7" y="89"/>
                  </a:lnTo>
                  <a:lnTo>
                    <a:pt x="7" y="96"/>
                  </a:lnTo>
                  <a:lnTo>
                    <a:pt x="7" y="89"/>
                  </a:lnTo>
                  <a:lnTo>
                    <a:pt x="14" y="69"/>
                  </a:lnTo>
                  <a:lnTo>
                    <a:pt x="15" y="71"/>
                  </a:lnTo>
                  <a:lnTo>
                    <a:pt x="14" y="69"/>
                  </a:lnTo>
                  <a:lnTo>
                    <a:pt x="21" y="48"/>
                  </a:lnTo>
                  <a:lnTo>
                    <a:pt x="28" y="48"/>
                  </a:lnTo>
                  <a:lnTo>
                    <a:pt x="35" y="41"/>
                  </a:lnTo>
                  <a:lnTo>
                    <a:pt x="50" y="48"/>
                  </a:lnTo>
                  <a:lnTo>
                    <a:pt x="64" y="62"/>
                  </a:lnTo>
                  <a:lnTo>
                    <a:pt x="57" y="55"/>
                  </a:lnTo>
                  <a:lnTo>
                    <a:pt x="71" y="69"/>
                  </a:lnTo>
                  <a:lnTo>
                    <a:pt x="70" y="65"/>
                  </a:lnTo>
                  <a:lnTo>
                    <a:pt x="76" y="62"/>
                  </a:lnTo>
                  <a:lnTo>
                    <a:pt x="78" y="55"/>
                  </a:lnTo>
                  <a:lnTo>
                    <a:pt x="85" y="48"/>
                  </a:lnTo>
                  <a:lnTo>
                    <a:pt x="92" y="41"/>
                  </a:lnTo>
                  <a:lnTo>
                    <a:pt x="99" y="34"/>
                  </a:lnTo>
                  <a:lnTo>
                    <a:pt x="106" y="27"/>
                  </a:lnTo>
                  <a:lnTo>
                    <a:pt x="113" y="21"/>
                  </a:lnTo>
                  <a:lnTo>
                    <a:pt x="120" y="14"/>
                  </a:lnTo>
                  <a:lnTo>
                    <a:pt x="128" y="0"/>
                  </a:lnTo>
                  <a:lnTo>
                    <a:pt x="135" y="0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grpSp>
          <p:nvGrpSpPr>
            <p:cNvPr id="2450450" name="Group 245"/>
            <p:cNvGrpSpPr>
              <a:grpSpLocks/>
            </p:cNvGrpSpPr>
            <p:nvPr/>
          </p:nvGrpSpPr>
          <p:grpSpPr bwMode="auto">
            <a:xfrm>
              <a:off x="2592" y="3264"/>
              <a:ext cx="793" cy="386"/>
              <a:chOff x="3286" y="2520"/>
              <a:chExt cx="470" cy="184"/>
            </a:xfrm>
          </p:grpSpPr>
          <p:sp>
            <p:nvSpPr>
              <p:cNvPr id="201" name="Oval 246"/>
              <p:cNvSpPr>
                <a:spLocks noChangeArrowheads="1"/>
              </p:cNvSpPr>
              <p:nvPr/>
            </p:nvSpPr>
            <p:spPr bwMode="auto">
              <a:xfrm>
                <a:off x="3441" y="2642"/>
                <a:ext cx="44" cy="45"/>
              </a:xfrm>
              <a:prstGeom prst="ellipse">
                <a:avLst/>
              </a:prstGeom>
              <a:solidFill>
                <a:srgbClr val="C0C0C0"/>
              </a:solidFill>
              <a:ln w="12700">
                <a:solidFill>
                  <a:srgbClr val="91919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02" name="Oval 247"/>
              <p:cNvSpPr>
                <a:spLocks noChangeArrowheads="1"/>
              </p:cNvSpPr>
              <p:nvPr/>
            </p:nvSpPr>
            <p:spPr bwMode="auto">
              <a:xfrm>
                <a:off x="3408" y="2635"/>
                <a:ext cx="33" cy="34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03" name="Oval 248"/>
              <p:cNvSpPr>
                <a:spLocks noChangeArrowheads="1"/>
              </p:cNvSpPr>
              <p:nvPr/>
            </p:nvSpPr>
            <p:spPr bwMode="auto">
              <a:xfrm>
                <a:off x="3422" y="2612"/>
                <a:ext cx="33" cy="33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04" name="Oval 249"/>
              <p:cNvSpPr>
                <a:spLocks noChangeArrowheads="1"/>
              </p:cNvSpPr>
              <p:nvPr/>
            </p:nvSpPr>
            <p:spPr bwMode="auto">
              <a:xfrm>
                <a:off x="3441" y="2613"/>
                <a:ext cx="36" cy="3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05" name="Oval 250"/>
              <p:cNvSpPr>
                <a:spLocks noChangeArrowheads="1"/>
              </p:cNvSpPr>
              <p:nvPr/>
            </p:nvSpPr>
            <p:spPr bwMode="auto">
              <a:xfrm>
                <a:off x="3481" y="2635"/>
                <a:ext cx="38" cy="41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06" name="Oval 251"/>
              <p:cNvSpPr>
                <a:spLocks noChangeArrowheads="1"/>
              </p:cNvSpPr>
              <p:nvPr/>
            </p:nvSpPr>
            <p:spPr bwMode="auto">
              <a:xfrm>
                <a:off x="3431" y="2638"/>
                <a:ext cx="55" cy="31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07" name="Oval 252"/>
              <p:cNvSpPr>
                <a:spLocks noChangeArrowheads="1"/>
              </p:cNvSpPr>
              <p:nvPr/>
            </p:nvSpPr>
            <p:spPr bwMode="auto">
              <a:xfrm>
                <a:off x="3513" y="2643"/>
                <a:ext cx="36" cy="31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08" name="Oval 253"/>
              <p:cNvSpPr>
                <a:spLocks noChangeArrowheads="1"/>
              </p:cNvSpPr>
              <p:nvPr/>
            </p:nvSpPr>
            <p:spPr bwMode="auto">
              <a:xfrm>
                <a:off x="3543" y="2638"/>
                <a:ext cx="28" cy="40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09" name="Oval 254"/>
              <p:cNvSpPr>
                <a:spLocks noChangeArrowheads="1"/>
              </p:cNvSpPr>
              <p:nvPr/>
            </p:nvSpPr>
            <p:spPr bwMode="auto">
              <a:xfrm>
                <a:off x="3566" y="2638"/>
                <a:ext cx="58" cy="20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10" name="Oval 255"/>
              <p:cNvSpPr>
                <a:spLocks noChangeArrowheads="1"/>
              </p:cNvSpPr>
              <p:nvPr/>
            </p:nvSpPr>
            <p:spPr bwMode="auto">
              <a:xfrm>
                <a:off x="3588" y="2650"/>
                <a:ext cx="78" cy="29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11" name="Oval 256"/>
              <p:cNvSpPr>
                <a:spLocks noChangeArrowheads="1"/>
              </p:cNvSpPr>
              <p:nvPr/>
            </p:nvSpPr>
            <p:spPr bwMode="auto">
              <a:xfrm>
                <a:off x="3617" y="2631"/>
                <a:ext cx="49" cy="2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12" name="Oval 257"/>
              <p:cNvSpPr>
                <a:spLocks noChangeArrowheads="1"/>
              </p:cNvSpPr>
              <p:nvPr/>
            </p:nvSpPr>
            <p:spPr bwMode="auto">
              <a:xfrm>
                <a:off x="3648" y="2627"/>
                <a:ext cx="29" cy="5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13" name="Oval 258"/>
              <p:cNvSpPr>
                <a:spLocks noChangeArrowheads="1"/>
              </p:cNvSpPr>
              <p:nvPr/>
            </p:nvSpPr>
            <p:spPr bwMode="auto">
              <a:xfrm>
                <a:off x="3669" y="2634"/>
                <a:ext cx="32" cy="5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14" name="Oval 259"/>
              <p:cNvSpPr>
                <a:spLocks noChangeArrowheads="1"/>
              </p:cNvSpPr>
              <p:nvPr/>
            </p:nvSpPr>
            <p:spPr bwMode="auto">
              <a:xfrm>
                <a:off x="3695" y="2645"/>
                <a:ext cx="36" cy="46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15" name="Oval 260"/>
              <p:cNvSpPr>
                <a:spLocks noChangeArrowheads="1"/>
              </p:cNvSpPr>
              <p:nvPr/>
            </p:nvSpPr>
            <p:spPr bwMode="auto">
              <a:xfrm>
                <a:off x="3288" y="2579"/>
                <a:ext cx="41" cy="29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16" name="Oval 261"/>
              <p:cNvSpPr>
                <a:spLocks noChangeArrowheads="1"/>
              </p:cNvSpPr>
              <p:nvPr/>
            </p:nvSpPr>
            <p:spPr bwMode="auto">
              <a:xfrm>
                <a:off x="3304" y="2636"/>
                <a:ext cx="28" cy="23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17" name="Oval 262"/>
              <p:cNvSpPr>
                <a:spLocks noChangeArrowheads="1"/>
              </p:cNvSpPr>
              <p:nvPr/>
            </p:nvSpPr>
            <p:spPr bwMode="auto">
              <a:xfrm>
                <a:off x="3300" y="2606"/>
                <a:ext cx="99" cy="60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18" name="Oval 263"/>
              <p:cNvSpPr>
                <a:spLocks noChangeArrowheads="1"/>
              </p:cNvSpPr>
              <p:nvPr/>
            </p:nvSpPr>
            <p:spPr bwMode="auto">
              <a:xfrm>
                <a:off x="3297" y="2618"/>
                <a:ext cx="25" cy="19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19" name="Oval 264"/>
              <p:cNvSpPr>
                <a:spLocks noChangeArrowheads="1"/>
              </p:cNvSpPr>
              <p:nvPr/>
            </p:nvSpPr>
            <p:spPr bwMode="auto">
              <a:xfrm>
                <a:off x="3286" y="2633"/>
                <a:ext cx="113" cy="33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20" name="Oval 265"/>
              <p:cNvSpPr>
                <a:spLocks noChangeArrowheads="1"/>
              </p:cNvSpPr>
              <p:nvPr/>
            </p:nvSpPr>
            <p:spPr bwMode="auto">
              <a:xfrm>
                <a:off x="3521" y="2544"/>
                <a:ext cx="60" cy="4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21" name="Oval 266"/>
              <p:cNvSpPr>
                <a:spLocks noChangeArrowheads="1"/>
              </p:cNvSpPr>
              <p:nvPr/>
            </p:nvSpPr>
            <p:spPr bwMode="auto">
              <a:xfrm>
                <a:off x="3540" y="2611"/>
                <a:ext cx="32" cy="2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22" name="Oval 267"/>
              <p:cNvSpPr>
                <a:spLocks noChangeArrowheads="1"/>
              </p:cNvSpPr>
              <p:nvPr/>
            </p:nvSpPr>
            <p:spPr bwMode="auto">
              <a:xfrm>
                <a:off x="3511" y="2620"/>
                <a:ext cx="46" cy="34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23" name="Oval 268"/>
              <p:cNvSpPr>
                <a:spLocks noChangeArrowheads="1"/>
              </p:cNvSpPr>
              <p:nvPr/>
            </p:nvSpPr>
            <p:spPr bwMode="auto">
              <a:xfrm>
                <a:off x="3363" y="2616"/>
                <a:ext cx="24" cy="16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24" name="Oval 269"/>
              <p:cNvSpPr>
                <a:spLocks noChangeArrowheads="1"/>
              </p:cNvSpPr>
              <p:nvPr/>
            </p:nvSpPr>
            <p:spPr bwMode="auto">
              <a:xfrm>
                <a:off x="3600" y="2591"/>
                <a:ext cx="25" cy="1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25" name="Oval 270"/>
              <p:cNvSpPr>
                <a:spLocks noChangeArrowheads="1"/>
              </p:cNvSpPr>
              <p:nvPr/>
            </p:nvSpPr>
            <p:spPr bwMode="auto">
              <a:xfrm>
                <a:off x="3483" y="2635"/>
                <a:ext cx="23" cy="1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26" name="Oval 271"/>
              <p:cNvSpPr>
                <a:spLocks noChangeArrowheads="1"/>
              </p:cNvSpPr>
              <p:nvPr/>
            </p:nvSpPr>
            <p:spPr bwMode="auto">
              <a:xfrm>
                <a:off x="3356" y="2575"/>
                <a:ext cx="38" cy="2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27" name="Oval 272"/>
              <p:cNvSpPr>
                <a:spLocks noChangeArrowheads="1"/>
              </p:cNvSpPr>
              <p:nvPr/>
            </p:nvSpPr>
            <p:spPr bwMode="auto">
              <a:xfrm>
                <a:off x="3596" y="2603"/>
                <a:ext cx="39" cy="28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28" name="Oval 273"/>
              <p:cNvSpPr>
                <a:spLocks noChangeArrowheads="1"/>
              </p:cNvSpPr>
              <p:nvPr/>
            </p:nvSpPr>
            <p:spPr bwMode="auto">
              <a:xfrm>
                <a:off x="3551" y="2618"/>
                <a:ext cx="37" cy="2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29" name="Oval 274"/>
              <p:cNvSpPr>
                <a:spLocks noChangeArrowheads="1"/>
              </p:cNvSpPr>
              <p:nvPr/>
            </p:nvSpPr>
            <p:spPr bwMode="auto">
              <a:xfrm>
                <a:off x="3398" y="2630"/>
                <a:ext cx="40" cy="28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30" name="Oval 275"/>
              <p:cNvSpPr>
                <a:spLocks noChangeArrowheads="1"/>
              </p:cNvSpPr>
              <p:nvPr/>
            </p:nvSpPr>
            <p:spPr bwMode="auto">
              <a:xfrm>
                <a:off x="3341" y="2631"/>
                <a:ext cx="114" cy="3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31" name="Oval 276"/>
              <p:cNvSpPr>
                <a:spLocks noChangeArrowheads="1"/>
              </p:cNvSpPr>
              <p:nvPr/>
            </p:nvSpPr>
            <p:spPr bwMode="auto">
              <a:xfrm>
                <a:off x="3576" y="2612"/>
                <a:ext cx="41" cy="31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32" name="Oval 277"/>
              <p:cNvSpPr>
                <a:spLocks noChangeArrowheads="1"/>
              </p:cNvSpPr>
              <p:nvPr/>
            </p:nvSpPr>
            <p:spPr bwMode="auto">
              <a:xfrm>
                <a:off x="3502" y="2609"/>
                <a:ext cx="54" cy="41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33" name="Oval 278"/>
              <p:cNvSpPr>
                <a:spLocks noChangeArrowheads="1"/>
              </p:cNvSpPr>
              <p:nvPr/>
            </p:nvSpPr>
            <p:spPr bwMode="auto">
              <a:xfrm>
                <a:off x="3423" y="2606"/>
                <a:ext cx="69" cy="48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34" name="Oval 279"/>
              <p:cNvSpPr>
                <a:spLocks noChangeArrowheads="1"/>
              </p:cNvSpPr>
              <p:nvPr/>
            </p:nvSpPr>
            <p:spPr bwMode="auto">
              <a:xfrm>
                <a:off x="3368" y="2601"/>
                <a:ext cx="19" cy="1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35" name="Oval 280"/>
              <p:cNvSpPr>
                <a:spLocks noChangeArrowheads="1"/>
              </p:cNvSpPr>
              <p:nvPr/>
            </p:nvSpPr>
            <p:spPr bwMode="auto">
              <a:xfrm>
                <a:off x="3606" y="2579"/>
                <a:ext cx="19" cy="1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36" name="Oval 281"/>
              <p:cNvSpPr>
                <a:spLocks noChangeArrowheads="1"/>
              </p:cNvSpPr>
              <p:nvPr/>
            </p:nvSpPr>
            <p:spPr bwMode="auto">
              <a:xfrm>
                <a:off x="3578" y="2536"/>
                <a:ext cx="64" cy="46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37" name="Freeform 282"/>
              <p:cNvSpPr>
                <a:spLocks/>
              </p:cNvSpPr>
              <p:nvPr/>
            </p:nvSpPr>
            <p:spPr bwMode="auto">
              <a:xfrm>
                <a:off x="3345" y="2539"/>
                <a:ext cx="256" cy="105"/>
              </a:xfrm>
              <a:custGeom>
                <a:avLst/>
                <a:gdLst>
                  <a:gd name="T0" fmla="*/ 52 w 256"/>
                  <a:gd name="T1" fmla="*/ 5 h 105"/>
                  <a:gd name="T2" fmla="*/ 24 w 256"/>
                  <a:gd name="T3" fmla="*/ 8 h 105"/>
                  <a:gd name="T4" fmla="*/ 0 w 256"/>
                  <a:gd name="T5" fmla="*/ 74 h 105"/>
                  <a:gd name="T6" fmla="*/ 18 w 256"/>
                  <a:gd name="T7" fmla="*/ 94 h 105"/>
                  <a:gd name="T8" fmla="*/ 71 w 256"/>
                  <a:gd name="T9" fmla="*/ 93 h 105"/>
                  <a:gd name="T10" fmla="*/ 126 w 256"/>
                  <a:gd name="T11" fmla="*/ 104 h 105"/>
                  <a:gd name="T12" fmla="*/ 154 w 256"/>
                  <a:gd name="T13" fmla="*/ 97 h 105"/>
                  <a:gd name="T14" fmla="*/ 232 w 256"/>
                  <a:gd name="T15" fmla="*/ 85 h 105"/>
                  <a:gd name="T16" fmla="*/ 245 w 256"/>
                  <a:gd name="T17" fmla="*/ 76 h 105"/>
                  <a:gd name="T18" fmla="*/ 242 w 256"/>
                  <a:gd name="T19" fmla="*/ 58 h 105"/>
                  <a:gd name="T20" fmla="*/ 255 w 256"/>
                  <a:gd name="T21" fmla="*/ 40 h 105"/>
                  <a:gd name="T22" fmla="*/ 220 w 256"/>
                  <a:gd name="T23" fmla="*/ 18 h 105"/>
                  <a:gd name="T24" fmla="*/ 204 w 256"/>
                  <a:gd name="T25" fmla="*/ 9 h 105"/>
                  <a:gd name="T26" fmla="*/ 114 w 256"/>
                  <a:gd name="T27" fmla="*/ 0 h 105"/>
                  <a:gd name="T28" fmla="*/ 52 w 256"/>
                  <a:gd name="T29" fmla="*/ 5 h 10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56" h="105">
                    <a:moveTo>
                      <a:pt x="52" y="5"/>
                    </a:moveTo>
                    <a:lnTo>
                      <a:pt x="24" y="8"/>
                    </a:lnTo>
                    <a:lnTo>
                      <a:pt x="0" y="74"/>
                    </a:lnTo>
                    <a:lnTo>
                      <a:pt x="18" y="94"/>
                    </a:lnTo>
                    <a:lnTo>
                      <a:pt x="71" y="93"/>
                    </a:lnTo>
                    <a:lnTo>
                      <a:pt x="126" y="104"/>
                    </a:lnTo>
                    <a:lnTo>
                      <a:pt x="154" y="97"/>
                    </a:lnTo>
                    <a:lnTo>
                      <a:pt x="232" y="85"/>
                    </a:lnTo>
                    <a:lnTo>
                      <a:pt x="245" y="76"/>
                    </a:lnTo>
                    <a:lnTo>
                      <a:pt x="242" y="58"/>
                    </a:lnTo>
                    <a:lnTo>
                      <a:pt x="255" y="40"/>
                    </a:lnTo>
                    <a:lnTo>
                      <a:pt x="220" y="18"/>
                    </a:lnTo>
                    <a:lnTo>
                      <a:pt x="204" y="9"/>
                    </a:lnTo>
                    <a:lnTo>
                      <a:pt x="114" y="0"/>
                    </a:lnTo>
                    <a:lnTo>
                      <a:pt x="52" y="5"/>
                    </a:lnTo>
                  </a:path>
                </a:pathLst>
              </a:cu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8" name="Oval 283"/>
              <p:cNvSpPr>
                <a:spLocks noChangeArrowheads="1"/>
              </p:cNvSpPr>
              <p:nvPr/>
            </p:nvSpPr>
            <p:spPr bwMode="auto">
              <a:xfrm>
                <a:off x="3319" y="2618"/>
                <a:ext cx="43" cy="26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39" name="Oval 284"/>
              <p:cNvSpPr>
                <a:spLocks noChangeArrowheads="1"/>
              </p:cNvSpPr>
              <p:nvPr/>
            </p:nvSpPr>
            <p:spPr bwMode="auto">
              <a:xfrm>
                <a:off x="3306" y="2572"/>
                <a:ext cx="43" cy="28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40" name="Oval 285"/>
              <p:cNvSpPr>
                <a:spLocks noChangeArrowheads="1"/>
              </p:cNvSpPr>
              <p:nvPr/>
            </p:nvSpPr>
            <p:spPr bwMode="auto">
              <a:xfrm>
                <a:off x="3571" y="2554"/>
                <a:ext cx="44" cy="26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41" name="Oval 286"/>
              <p:cNvSpPr>
                <a:spLocks noChangeArrowheads="1"/>
              </p:cNvSpPr>
              <p:nvPr/>
            </p:nvSpPr>
            <p:spPr bwMode="auto">
              <a:xfrm>
                <a:off x="3567" y="2592"/>
                <a:ext cx="36" cy="20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42" name="Oval 287"/>
              <p:cNvSpPr>
                <a:spLocks noChangeArrowheads="1"/>
              </p:cNvSpPr>
              <p:nvPr/>
            </p:nvSpPr>
            <p:spPr bwMode="auto">
              <a:xfrm>
                <a:off x="3310" y="2576"/>
                <a:ext cx="47" cy="2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43" name="Oval 288"/>
              <p:cNvSpPr>
                <a:spLocks noChangeArrowheads="1"/>
              </p:cNvSpPr>
              <p:nvPr/>
            </p:nvSpPr>
            <p:spPr bwMode="auto">
              <a:xfrm>
                <a:off x="3320" y="2618"/>
                <a:ext cx="43" cy="28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44" name="Oval 289"/>
              <p:cNvSpPr>
                <a:spLocks noChangeArrowheads="1"/>
              </p:cNvSpPr>
              <p:nvPr/>
            </p:nvSpPr>
            <p:spPr bwMode="auto">
              <a:xfrm>
                <a:off x="3563" y="2557"/>
                <a:ext cx="47" cy="28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45" name="Oval 290"/>
              <p:cNvSpPr>
                <a:spLocks noChangeArrowheads="1"/>
              </p:cNvSpPr>
              <p:nvPr/>
            </p:nvSpPr>
            <p:spPr bwMode="auto">
              <a:xfrm>
                <a:off x="3557" y="2591"/>
                <a:ext cx="42" cy="22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46" name="Oval 291"/>
              <p:cNvSpPr>
                <a:spLocks noChangeArrowheads="1"/>
              </p:cNvSpPr>
              <p:nvPr/>
            </p:nvSpPr>
            <p:spPr bwMode="auto">
              <a:xfrm>
                <a:off x="3309" y="2586"/>
                <a:ext cx="40" cy="23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47" name="Oval 292"/>
              <p:cNvSpPr>
                <a:spLocks noChangeArrowheads="1"/>
              </p:cNvSpPr>
              <p:nvPr/>
            </p:nvSpPr>
            <p:spPr bwMode="auto">
              <a:xfrm>
                <a:off x="3314" y="2593"/>
                <a:ext cx="41" cy="16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48" name="Oval 293"/>
              <p:cNvSpPr>
                <a:spLocks noChangeArrowheads="1"/>
              </p:cNvSpPr>
              <p:nvPr/>
            </p:nvSpPr>
            <p:spPr bwMode="auto">
              <a:xfrm>
                <a:off x="3574" y="2608"/>
                <a:ext cx="31" cy="19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49" name="Oval 294"/>
              <p:cNvSpPr>
                <a:spLocks noChangeArrowheads="1"/>
              </p:cNvSpPr>
              <p:nvPr/>
            </p:nvSpPr>
            <p:spPr bwMode="auto">
              <a:xfrm>
                <a:off x="3572" y="2608"/>
                <a:ext cx="28" cy="18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50" name="Oval 295"/>
              <p:cNvSpPr>
                <a:spLocks noChangeArrowheads="1"/>
              </p:cNvSpPr>
              <p:nvPr/>
            </p:nvSpPr>
            <p:spPr bwMode="auto">
              <a:xfrm>
                <a:off x="3332" y="2586"/>
                <a:ext cx="44" cy="23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51" name="Oval 296"/>
              <p:cNvSpPr>
                <a:spLocks noChangeArrowheads="1"/>
              </p:cNvSpPr>
              <p:nvPr/>
            </p:nvSpPr>
            <p:spPr bwMode="auto">
              <a:xfrm>
                <a:off x="3695" y="2648"/>
                <a:ext cx="23" cy="43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52" name="Oval 297"/>
              <p:cNvSpPr>
                <a:spLocks noChangeArrowheads="1"/>
              </p:cNvSpPr>
              <p:nvPr/>
            </p:nvSpPr>
            <p:spPr bwMode="auto">
              <a:xfrm>
                <a:off x="3695" y="2669"/>
                <a:ext cx="61" cy="3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53" name="Oval 298"/>
              <p:cNvSpPr>
                <a:spLocks noChangeArrowheads="1"/>
              </p:cNvSpPr>
              <p:nvPr/>
            </p:nvSpPr>
            <p:spPr bwMode="auto">
              <a:xfrm>
                <a:off x="3340" y="2535"/>
                <a:ext cx="42" cy="32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54" name="Oval 299"/>
              <p:cNvSpPr>
                <a:spLocks noChangeArrowheads="1"/>
              </p:cNvSpPr>
              <p:nvPr/>
            </p:nvSpPr>
            <p:spPr bwMode="auto">
              <a:xfrm>
                <a:off x="3387" y="2532"/>
                <a:ext cx="42" cy="30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55" name="Oval 300"/>
              <p:cNvSpPr>
                <a:spLocks noChangeArrowheads="1"/>
              </p:cNvSpPr>
              <p:nvPr/>
            </p:nvSpPr>
            <p:spPr bwMode="auto">
              <a:xfrm>
                <a:off x="3341" y="2552"/>
                <a:ext cx="58" cy="6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56" name="Oval 301"/>
              <p:cNvSpPr>
                <a:spLocks noChangeArrowheads="1"/>
              </p:cNvSpPr>
              <p:nvPr/>
            </p:nvSpPr>
            <p:spPr bwMode="auto">
              <a:xfrm>
                <a:off x="3458" y="2538"/>
                <a:ext cx="43" cy="31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57" name="Oval 302"/>
              <p:cNvSpPr>
                <a:spLocks noChangeArrowheads="1"/>
              </p:cNvSpPr>
              <p:nvPr/>
            </p:nvSpPr>
            <p:spPr bwMode="auto">
              <a:xfrm>
                <a:off x="3526" y="2535"/>
                <a:ext cx="27" cy="21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58" name="Oval 303"/>
              <p:cNvSpPr>
                <a:spLocks noChangeArrowheads="1"/>
              </p:cNvSpPr>
              <p:nvPr/>
            </p:nvSpPr>
            <p:spPr bwMode="auto">
              <a:xfrm>
                <a:off x="3513" y="2543"/>
                <a:ext cx="23" cy="1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grpSp>
            <p:nvGrpSpPr>
              <p:cNvPr id="2450451" name="Group 304"/>
              <p:cNvGrpSpPr>
                <a:grpSpLocks/>
              </p:cNvGrpSpPr>
              <p:nvPr/>
            </p:nvGrpSpPr>
            <p:grpSpPr bwMode="auto">
              <a:xfrm>
                <a:off x="3553" y="2520"/>
                <a:ext cx="36" cy="23"/>
                <a:chOff x="3553" y="2520"/>
                <a:chExt cx="36" cy="23"/>
              </a:xfrm>
            </p:grpSpPr>
            <p:sp>
              <p:nvSpPr>
                <p:cNvPr id="270" name="Oval 305"/>
                <p:cNvSpPr>
                  <a:spLocks noChangeArrowheads="1"/>
                </p:cNvSpPr>
                <p:nvPr/>
              </p:nvSpPr>
              <p:spPr bwMode="auto">
                <a:xfrm>
                  <a:off x="3566" y="2520"/>
                  <a:ext cx="23" cy="16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271" name="Oval 306"/>
                <p:cNvSpPr>
                  <a:spLocks noChangeArrowheads="1"/>
                </p:cNvSpPr>
                <p:nvPr/>
              </p:nvSpPr>
              <p:spPr bwMode="auto">
                <a:xfrm>
                  <a:off x="3553" y="2528"/>
                  <a:ext cx="19" cy="15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</p:grpSp>
          <p:sp>
            <p:nvSpPr>
              <p:cNvPr id="260" name="Oval 307"/>
              <p:cNvSpPr>
                <a:spLocks noChangeArrowheads="1"/>
              </p:cNvSpPr>
              <p:nvPr/>
            </p:nvSpPr>
            <p:spPr bwMode="auto">
              <a:xfrm>
                <a:off x="3404" y="2532"/>
                <a:ext cx="40" cy="3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61" name="Oval 308"/>
              <p:cNvSpPr>
                <a:spLocks noChangeArrowheads="1"/>
              </p:cNvSpPr>
              <p:nvPr/>
            </p:nvSpPr>
            <p:spPr bwMode="auto">
              <a:xfrm>
                <a:off x="3556" y="2538"/>
                <a:ext cx="26" cy="20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62" name="Oval 309"/>
              <p:cNvSpPr>
                <a:spLocks noChangeArrowheads="1"/>
              </p:cNvSpPr>
              <p:nvPr/>
            </p:nvSpPr>
            <p:spPr bwMode="auto">
              <a:xfrm>
                <a:off x="3454" y="2531"/>
                <a:ext cx="23" cy="18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63" name="Oval 310"/>
              <p:cNvSpPr>
                <a:spLocks noChangeArrowheads="1"/>
              </p:cNvSpPr>
              <p:nvPr/>
            </p:nvSpPr>
            <p:spPr bwMode="auto">
              <a:xfrm>
                <a:off x="3440" y="2538"/>
                <a:ext cx="23" cy="20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64" name="Oval 311"/>
              <p:cNvSpPr>
                <a:spLocks noChangeArrowheads="1"/>
              </p:cNvSpPr>
              <p:nvPr/>
            </p:nvSpPr>
            <p:spPr bwMode="auto">
              <a:xfrm>
                <a:off x="3497" y="2535"/>
                <a:ext cx="32" cy="23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65" name="Oval 312"/>
              <p:cNvSpPr>
                <a:spLocks noChangeArrowheads="1"/>
              </p:cNvSpPr>
              <p:nvPr/>
            </p:nvSpPr>
            <p:spPr bwMode="auto">
              <a:xfrm>
                <a:off x="3464" y="2526"/>
                <a:ext cx="38" cy="2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66" name="Oval 313"/>
              <p:cNvSpPr>
                <a:spLocks noChangeArrowheads="1"/>
              </p:cNvSpPr>
              <p:nvPr/>
            </p:nvSpPr>
            <p:spPr bwMode="auto">
              <a:xfrm>
                <a:off x="3524" y="2534"/>
                <a:ext cx="37" cy="28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67" name="Oval 314"/>
              <p:cNvSpPr>
                <a:spLocks noChangeArrowheads="1"/>
              </p:cNvSpPr>
              <p:nvPr/>
            </p:nvSpPr>
            <p:spPr bwMode="auto">
              <a:xfrm>
                <a:off x="3376" y="2549"/>
                <a:ext cx="43" cy="26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68" name="Oval 315"/>
              <p:cNvSpPr>
                <a:spLocks noChangeArrowheads="1"/>
              </p:cNvSpPr>
              <p:nvPr/>
            </p:nvSpPr>
            <p:spPr bwMode="auto">
              <a:xfrm>
                <a:off x="3544" y="2558"/>
                <a:ext cx="45" cy="2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69" name="Oval 316"/>
              <p:cNvSpPr>
                <a:spLocks noChangeArrowheads="1"/>
              </p:cNvSpPr>
              <p:nvPr/>
            </p:nvSpPr>
            <p:spPr bwMode="auto">
              <a:xfrm>
                <a:off x="3544" y="2560"/>
                <a:ext cx="39" cy="23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</p:grpSp>
      </p:grpSp>
      <p:grpSp>
        <p:nvGrpSpPr>
          <p:cNvPr id="2450452" name="Group 317"/>
          <p:cNvGrpSpPr>
            <a:grpSpLocks/>
          </p:cNvGrpSpPr>
          <p:nvPr/>
        </p:nvGrpSpPr>
        <p:grpSpPr bwMode="auto">
          <a:xfrm>
            <a:off x="5394969" y="3678238"/>
            <a:ext cx="585184" cy="757039"/>
            <a:chOff x="2592" y="3264"/>
            <a:chExt cx="1056" cy="918"/>
          </a:xfrm>
        </p:grpSpPr>
        <p:sp>
          <p:nvSpPr>
            <p:cNvPr id="122" name="Freeform 318"/>
            <p:cNvSpPr>
              <a:spLocks/>
            </p:cNvSpPr>
            <p:nvPr/>
          </p:nvSpPr>
          <p:spPr bwMode="auto">
            <a:xfrm>
              <a:off x="2707" y="3620"/>
              <a:ext cx="941" cy="562"/>
            </a:xfrm>
            <a:custGeom>
              <a:avLst/>
              <a:gdLst>
                <a:gd name="T0" fmla="*/ 1584 w 558"/>
                <a:gd name="T1" fmla="*/ 1174 h 268"/>
                <a:gd name="T2" fmla="*/ 1322 w 558"/>
                <a:gd name="T3" fmla="*/ 329 h 268"/>
                <a:gd name="T4" fmla="*/ 1305 w 558"/>
                <a:gd name="T5" fmla="*/ 365 h 268"/>
                <a:gd name="T6" fmla="*/ 1285 w 558"/>
                <a:gd name="T7" fmla="*/ 369 h 268"/>
                <a:gd name="T8" fmla="*/ 1268 w 558"/>
                <a:gd name="T9" fmla="*/ 369 h 268"/>
                <a:gd name="T10" fmla="*/ 1246 w 558"/>
                <a:gd name="T11" fmla="*/ 352 h 268"/>
                <a:gd name="T12" fmla="*/ 1231 w 558"/>
                <a:gd name="T13" fmla="*/ 352 h 268"/>
                <a:gd name="T14" fmla="*/ 1218 w 558"/>
                <a:gd name="T15" fmla="*/ 396 h 268"/>
                <a:gd name="T16" fmla="*/ 1192 w 558"/>
                <a:gd name="T17" fmla="*/ 405 h 268"/>
                <a:gd name="T18" fmla="*/ 1164 w 558"/>
                <a:gd name="T19" fmla="*/ 356 h 268"/>
                <a:gd name="T20" fmla="*/ 1140 w 558"/>
                <a:gd name="T21" fmla="*/ 308 h 268"/>
                <a:gd name="T22" fmla="*/ 1127 w 558"/>
                <a:gd name="T23" fmla="*/ 277 h 268"/>
                <a:gd name="T24" fmla="*/ 1111 w 558"/>
                <a:gd name="T25" fmla="*/ 256 h 268"/>
                <a:gd name="T26" fmla="*/ 1078 w 558"/>
                <a:gd name="T27" fmla="*/ 201 h 268"/>
                <a:gd name="T28" fmla="*/ 1052 w 558"/>
                <a:gd name="T29" fmla="*/ 145 h 268"/>
                <a:gd name="T30" fmla="*/ 1019 w 558"/>
                <a:gd name="T31" fmla="*/ 84 h 268"/>
                <a:gd name="T32" fmla="*/ 1002 w 558"/>
                <a:gd name="T33" fmla="*/ 27 h 268"/>
                <a:gd name="T34" fmla="*/ 978 w 558"/>
                <a:gd name="T35" fmla="*/ 8 h 268"/>
                <a:gd name="T36" fmla="*/ 953 w 558"/>
                <a:gd name="T37" fmla="*/ 48 h 268"/>
                <a:gd name="T38" fmla="*/ 924 w 558"/>
                <a:gd name="T39" fmla="*/ 92 h 268"/>
                <a:gd name="T40" fmla="*/ 902 w 558"/>
                <a:gd name="T41" fmla="*/ 120 h 268"/>
                <a:gd name="T42" fmla="*/ 879 w 558"/>
                <a:gd name="T43" fmla="*/ 141 h 268"/>
                <a:gd name="T44" fmla="*/ 842 w 558"/>
                <a:gd name="T45" fmla="*/ 193 h 268"/>
                <a:gd name="T46" fmla="*/ 803 w 558"/>
                <a:gd name="T47" fmla="*/ 189 h 268"/>
                <a:gd name="T48" fmla="*/ 776 w 558"/>
                <a:gd name="T49" fmla="*/ 149 h 268"/>
                <a:gd name="T50" fmla="*/ 749 w 558"/>
                <a:gd name="T51" fmla="*/ 141 h 268"/>
                <a:gd name="T52" fmla="*/ 712 w 558"/>
                <a:gd name="T53" fmla="*/ 157 h 268"/>
                <a:gd name="T54" fmla="*/ 696 w 558"/>
                <a:gd name="T55" fmla="*/ 180 h 268"/>
                <a:gd name="T56" fmla="*/ 680 w 558"/>
                <a:gd name="T57" fmla="*/ 241 h 268"/>
                <a:gd name="T58" fmla="*/ 658 w 558"/>
                <a:gd name="T59" fmla="*/ 308 h 268"/>
                <a:gd name="T60" fmla="*/ 617 w 558"/>
                <a:gd name="T61" fmla="*/ 409 h 268"/>
                <a:gd name="T62" fmla="*/ 585 w 558"/>
                <a:gd name="T63" fmla="*/ 453 h 268"/>
                <a:gd name="T64" fmla="*/ 560 w 558"/>
                <a:gd name="T65" fmla="*/ 493 h 268"/>
                <a:gd name="T66" fmla="*/ 521 w 558"/>
                <a:gd name="T67" fmla="*/ 505 h 268"/>
                <a:gd name="T68" fmla="*/ 501 w 558"/>
                <a:gd name="T69" fmla="*/ 528 h 268"/>
                <a:gd name="T70" fmla="*/ 469 w 558"/>
                <a:gd name="T71" fmla="*/ 554 h 268"/>
                <a:gd name="T72" fmla="*/ 440 w 558"/>
                <a:gd name="T73" fmla="*/ 585 h 268"/>
                <a:gd name="T74" fmla="*/ 422 w 558"/>
                <a:gd name="T75" fmla="*/ 581 h 268"/>
                <a:gd name="T76" fmla="*/ 403 w 558"/>
                <a:gd name="T77" fmla="*/ 528 h 268"/>
                <a:gd name="T78" fmla="*/ 386 w 558"/>
                <a:gd name="T79" fmla="*/ 518 h 268"/>
                <a:gd name="T80" fmla="*/ 356 w 558"/>
                <a:gd name="T81" fmla="*/ 537 h 268"/>
                <a:gd name="T82" fmla="*/ 341 w 558"/>
                <a:gd name="T83" fmla="*/ 581 h 268"/>
                <a:gd name="T84" fmla="*/ 310 w 558"/>
                <a:gd name="T85" fmla="*/ 602 h 268"/>
                <a:gd name="T86" fmla="*/ 256 w 558"/>
                <a:gd name="T87" fmla="*/ 633 h 268"/>
                <a:gd name="T88" fmla="*/ 228 w 558"/>
                <a:gd name="T89" fmla="*/ 646 h 268"/>
                <a:gd name="T90" fmla="*/ 202 w 558"/>
                <a:gd name="T91" fmla="*/ 673 h 268"/>
                <a:gd name="T92" fmla="*/ 186 w 558"/>
                <a:gd name="T93" fmla="*/ 705 h 268"/>
                <a:gd name="T94" fmla="*/ 162 w 558"/>
                <a:gd name="T95" fmla="*/ 709 h 268"/>
                <a:gd name="T96" fmla="*/ 123 w 558"/>
                <a:gd name="T97" fmla="*/ 753 h 268"/>
                <a:gd name="T98" fmla="*/ 79 w 558"/>
                <a:gd name="T99" fmla="*/ 797 h 268"/>
                <a:gd name="T100" fmla="*/ 49 w 558"/>
                <a:gd name="T101" fmla="*/ 830 h 26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58" h="268">
                  <a:moveTo>
                    <a:pt x="13" y="188"/>
                  </a:moveTo>
                  <a:lnTo>
                    <a:pt x="0" y="267"/>
                  </a:lnTo>
                  <a:lnTo>
                    <a:pt x="453" y="267"/>
                  </a:lnTo>
                  <a:lnTo>
                    <a:pt x="557" y="267"/>
                  </a:lnTo>
                  <a:lnTo>
                    <a:pt x="470" y="76"/>
                  </a:lnTo>
                  <a:lnTo>
                    <a:pt x="468" y="75"/>
                  </a:lnTo>
                  <a:lnTo>
                    <a:pt x="466" y="74"/>
                  </a:lnTo>
                  <a:lnTo>
                    <a:pt x="465" y="75"/>
                  </a:lnTo>
                  <a:lnTo>
                    <a:pt x="463" y="75"/>
                  </a:lnTo>
                  <a:lnTo>
                    <a:pt x="461" y="78"/>
                  </a:lnTo>
                  <a:lnTo>
                    <a:pt x="460" y="80"/>
                  </a:lnTo>
                  <a:lnTo>
                    <a:pt x="459" y="83"/>
                  </a:lnTo>
                  <a:lnTo>
                    <a:pt x="457" y="84"/>
                  </a:lnTo>
                  <a:lnTo>
                    <a:pt x="456" y="85"/>
                  </a:lnTo>
                  <a:lnTo>
                    <a:pt x="453" y="84"/>
                  </a:lnTo>
                  <a:lnTo>
                    <a:pt x="452" y="84"/>
                  </a:lnTo>
                  <a:lnTo>
                    <a:pt x="451" y="85"/>
                  </a:lnTo>
                  <a:lnTo>
                    <a:pt x="449" y="88"/>
                  </a:lnTo>
                  <a:lnTo>
                    <a:pt x="448" y="85"/>
                  </a:lnTo>
                  <a:lnTo>
                    <a:pt x="446" y="84"/>
                  </a:lnTo>
                  <a:lnTo>
                    <a:pt x="444" y="82"/>
                  </a:lnTo>
                  <a:lnTo>
                    <a:pt x="442" y="80"/>
                  </a:lnTo>
                  <a:lnTo>
                    <a:pt x="440" y="81"/>
                  </a:lnTo>
                  <a:lnTo>
                    <a:pt x="438" y="80"/>
                  </a:lnTo>
                  <a:lnTo>
                    <a:pt x="437" y="80"/>
                  </a:lnTo>
                  <a:lnTo>
                    <a:pt x="435" y="79"/>
                  </a:lnTo>
                  <a:lnTo>
                    <a:pt x="433" y="78"/>
                  </a:lnTo>
                  <a:lnTo>
                    <a:pt x="433" y="80"/>
                  </a:lnTo>
                  <a:lnTo>
                    <a:pt x="432" y="82"/>
                  </a:lnTo>
                  <a:lnTo>
                    <a:pt x="431" y="85"/>
                  </a:lnTo>
                  <a:lnTo>
                    <a:pt x="430" y="89"/>
                  </a:lnTo>
                  <a:lnTo>
                    <a:pt x="428" y="90"/>
                  </a:lnTo>
                  <a:lnTo>
                    <a:pt x="427" y="91"/>
                  </a:lnTo>
                  <a:lnTo>
                    <a:pt x="425" y="92"/>
                  </a:lnTo>
                  <a:lnTo>
                    <a:pt x="422" y="93"/>
                  </a:lnTo>
                  <a:lnTo>
                    <a:pt x="419" y="92"/>
                  </a:lnTo>
                  <a:lnTo>
                    <a:pt x="416" y="91"/>
                  </a:lnTo>
                  <a:lnTo>
                    <a:pt x="414" y="88"/>
                  </a:lnTo>
                  <a:lnTo>
                    <a:pt x="411" y="85"/>
                  </a:lnTo>
                  <a:lnTo>
                    <a:pt x="409" y="81"/>
                  </a:lnTo>
                  <a:lnTo>
                    <a:pt x="406" y="78"/>
                  </a:lnTo>
                  <a:lnTo>
                    <a:pt x="404" y="76"/>
                  </a:lnTo>
                  <a:lnTo>
                    <a:pt x="403" y="72"/>
                  </a:lnTo>
                  <a:lnTo>
                    <a:pt x="401" y="70"/>
                  </a:lnTo>
                  <a:lnTo>
                    <a:pt x="400" y="69"/>
                  </a:lnTo>
                  <a:lnTo>
                    <a:pt x="399" y="66"/>
                  </a:lnTo>
                  <a:lnTo>
                    <a:pt x="397" y="64"/>
                  </a:lnTo>
                  <a:lnTo>
                    <a:pt x="396" y="63"/>
                  </a:lnTo>
                  <a:lnTo>
                    <a:pt x="395" y="60"/>
                  </a:lnTo>
                  <a:lnTo>
                    <a:pt x="394" y="60"/>
                  </a:lnTo>
                  <a:lnTo>
                    <a:pt x="393" y="59"/>
                  </a:lnTo>
                  <a:lnTo>
                    <a:pt x="391" y="58"/>
                  </a:lnTo>
                  <a:lnTo>
                    <a:pt x="388" y="56"/>
                  </a:lnTo>
                  <a:lnTo>
                    <a:pt x="385" y="53"/>
                  </a:lnTo>
                  <a:lnTo>
                    <a:pt x="381" y="49"/>
                  </a:lnTo>
                  <a:lnTo>
                    <a:pt x="379" y="46"/>
                  </a:lnTo>
                  <a:lnTo>
                    <a:pt x="376" y="43"/>
                  </a:lnTo>
                  <a:lnTo>
                    <a:pt x="372" y="39"/>
                  </a:lnTo>
                  <a:lnTo>
                    <a:pt x="371" y="36"/>
                  </a:lnTo>
                  <a:lnTo>
                    <a:pt x="370" y="33"/>
                  </a:lnTo>
                  <a:lnTo>
                    <a:pt x="367" y="28"/>
                  </a:lnTo>
                  <a:lnTo>
                    <a:pt x="364" y="25"/>
                  </a:lnTo>
                  <a:lnTo>
                    <a:pt x="360" y="22"/>
                  </a:lnTo>
                  <a:lnTo>
                    <a:pt x="358" y="19"/>
                  </a:lnTo>
                  <a:lnTo>
                    <a:pt x="357" y="14"/>
                  </a:lnTo>
                  <a:lnTo>
                    <a:pt x="355" y="10"/>
                  </a:lnTo>
                  <a:lnTo>
                    <a:pt x="354" y="9"/>
                  </a:lnTo>
                  <a:lnTo>
                    <a:pt x="352" y="6"/>
                  </a:lnTo>
                  <a:lnTo>
                    <a:pt x="349" y="3"/>
                  </a:lnTo>
                  <a:lnTo>
                    <a:pt x="347" y="1"/>
                  </a:lnTo>
                  <a:lnTo>
                    <a:pt x="346" y="0"/>
                  </a:lnTo>
                  <a:lnTo>
                    <a:pt x="344" y="2"/>
                  </a:lnTo>
                  <a:lnTo>
                    <a:pt x="342" y="3"/>
                  </a:lnTo>
                  <a:lnTo>
                    <a:pt x="339" y="5"/>
                  </a:lnTo>
                  <a:lnTo>
                    <a:pt x="337" y="9"/>
                  </a:lnTo>
                  <a:lnTo>
                    <a:pt x="335" y="11"/>
                  </a:lnTo>
                  <a:lnTo>
                    <a:pt x="333" y="15"/>
                  </a:lnTo>
                  <a:lnTo>
                    <a:pt x="331" y="18"/>
                  </a:lnTo>
                  <a:lnTo>
                    <a:pt x="328" y="19"/>
                  </a:lnTo>
                  <a:lnTo>
                    <a:pt x="325" y="21"/>
                  </a:lnTo>
                  <a:lnTo>
                    <a:pt x="323" y="21"/>
                  </a:lnTo>
                  <a:lnTo>
                    <a:pt x="321" y="22"/>
                  </a:lnTo>
                  <a:lnTo>
                    <a:pt x="319" y="25"/>
                  </a:lnTo>
                  <a:lnTo>
                    <a:pt x="317" y="27"/>
                  </a:lnTo>
                  <a:lnTo>
                    <a:pt x="315" y="29"/>
                  </a:lnTo>
                  <a:lnTo>
                    <a:pt x="313" y="30"/>
                  </a:lnTo>
                  <a:lnTo>
                    <a:pt x="311" y="31"/>
                  </a:lnTo>
                  <a:lnTo>
                    <a:pt x="309" y="32"/>
                  </a:lnTo>
                  <a:lnTo>
                    <a:pt x="306" y="33"/>
                  </a:lnTo>
                  <a:lnTo>
                    <a:pt x="305" y="34"/>
                  </a:lnTo>
                  <a:lnTo>
                    <a:pt x="299" y="41"/>
                  </a:lnTo>
                  <a:lnTo>
                    <a:pt x="296" y="44"/>
                  </a:lnTo>
                  <a:lnTo>
                    <a:pt x="293" y="45"/>
                  </a:lnTo>
                  <a:lnTo>
                    <a:pt x="289" y="46"/>
                  </a:lnTo>
                  <a:lnTo>
                    <a:pt x="286" y="45"/>
                  </a:lnTo>
                  <a:lnTo>
                    <a:pt x="282" y="43"/>
                  </a:lnTo>
                  <a:lnTo>
                    <a:pt x="281" y="40"/>
                  </a:lnTo>
                  <a:lnTo>
                    <a:pt x="279" y="38"/>
                  </a:lnTo>
                  <a:lnTo>
                    <a:pt x="276" y="36"/>
                  </a:lnTo>
                  <a:lnTo>
                    <a:pt x="273" y="34"/>
                  </a:lnTo>
                  <a:lnTo>
                    <a:pt x="270" y="35"/>
                  </a:lnTo>
                  <a:lnTo>
                    <a:pt x="268" y="34"/>
                  </a:lnTo>
                  <a:lnTo>
                    <a:pt x="264" y="33"/>
                  </a:lnTo>
                  <a:lnTo>
                    <a:pt x="263" y="32"/>
                  </a:lnTo>
                  <a:lnTo>
                    <a:pt x="261" y="32"/>
                  </a:lnTo>
                  <a:lnTo>
                    <a:pt x="256" y="34"/>
                  </a:lnTo>
                  <a:lnTo>
                    <a:pt x="252" y="35"/>
                  </a:lnTo>
                  <a:lnTo>
                    <a:pt x="250" y="36"/>
                  </a:lnTo>
                  <a:lnTo>
                    <a:pt x="247" y="36"/>
                  </a:lnTo>
                  <a:lnTo>
                    <a:pt x="246" y="37"/>
                  </a:lnTo>
                  <a:lnTo>
                    <a:pt x="246" y="39"/>
                  </a:lnTo>
                  <a:lnTo>
                    <a:pt x="245" y="41"/>
                  </a:lnTo>
                  <a:lnTo>
                    <a:pt x="244" y="45"/>
                  </a:lnTo>
                  <a:lnTo>
                    <a:pt x="243" y="49"/>
                  </a:lnTo>
                  <a:lnTo>
                    <a:pt x="241" y="52"/>
                  </a:lnTo>
                  <a:lnTo>
                    <a:pt x="239" y="55"/>
                  </a:lnTo>
                  <a:lnTo>
                    <a:pt x="239" y="58"/>
                  </a:lnTo>
                  <a:lnTo>
                    <a:pt x="237" y="64"/>
                  </a:lnTo>
                  <a:lnTo>
                    <a:pt x="234" y="66"/>
                  </a:lnTo>
                  <a:lnTo>
                    <a:pt x="231" y="70"/>
                  </a:lnTo>
                  <a:lnTo>
                    <a:pt x="228" y="74"/>
                  </a:lnTo>
                  <a:lnTo>
                    <a:pt x="224" y="80"/>
                  </a:lnTo>
                  <a:lnTo>
                    <a:pt x="220" y="89"/>
                  </a:lnTo>
                  <a:lnTo>
                    <a:pt x="217" y="93"/>
                  </a:lnTo>
                  <a:lnTo>
                    <a:pt x="215" y="95"/>
                  </a:lnTo>
                  <a:lnTo>
                    <a:pt x="213" y="97"/>
                  </a:lnTo>
                  <a:lnTo>
                    <a:pt x="211" y="99"/>
                  </a:lnTo>
                  <a:lnTo>
                    <a:pt x="206" y="103"/>
                  </a:lnTo>
                  <a:lnTo>
                    <a:pt x="204" y="105"/>
                  </a:lnTo>
                  <a:lnTo>
                    <a:pt x="202" y="107"/>
                  </a:lnTo>
                  <a:lnTo>
                    <a:pt x="200" y="111"/>
                  </a:lnTo>
                  <a:lnTo>
                    <a:pt x="197" y="112"/>
                  </a:lnTo>
                  <a:lnTo>
                    <a:pt x="194" y="113"/>
                  </a:lnTo>
                  <a:lnTo>
                    <a:pt x="189" y="115"/>
                  </a:lnTo>
                  <a:lnTo>
                    <a:pt x="185" y="117"/>
                  </a:lnTo>
                  <a:lnTo>
                    <a:pt x="183" y="115"/>
                  </a:lnTo>
                  <a:lnTo>
                    <a:pt x="181" y="116"/>
                  </a:lnTo>
                  <a:lnTo>
                    <a:pt x="180" y="117"/>
                  </a:lnTo>
                  <a:lnTo>
                    <a:pt x="178" y="118"/>
                  </a:lnTo>
                  <a:lnTo>
                    <a:pt x="176" y="120"/>
                  </a:lnTo>
                  <a:lnTo>
                    <a:pt x="173" y="122"/>
                  </a:lnTo>
                  <a:lnTo>
                    <a:pt x="170" y="124"/>
                  </a:lnTo>
                  <a:lnTo>
                    <a:pt x="168" y="125"/>
                  </a:lnTo>
                  <a:lnTo>
                    <a:pt x="165" y="126"/>
                  </a:lnTo>
                  <a:lnTo>
                    <a:pt x="164" y="126"/>
                  </a:lnTo>
                  <a:lnTo>
                    <a:pt x="162" y="128"/>
                  </a:lnTo>
                  <a:lnTo>
                    <a:pt x="160" y="131"/>
                  </a:lnTo>
                  <a:lnTo>
                    <a:pt x="155" y="133"/>
                  </a:lnTo>
                  <a:lnTo>
                    <a:pt x="153" y="132"/>
                  </a:lnTo>
                  <a:lnTo>
                    <a:pt x="152" y="133"/>
                  </a:lnTo>
                  <a:lnTo>
                    <a:pt x="149" y="132"/>
                  </a:lnTo>
                  <a:lnTo>
                    <a:pt x="148" y="132"/>
                  </a:lnTo>
                  <a:lnTo>
                    <a:pt x="146" y="130"/>
                  </a:lnTo>
                  <a:lnTo>
                    <a:pt x="144" y="128"/>
                  </a:lnTo>
                  <a:lnTo>
                    <a:pt x="143" y="123"/>
                  </a:lnTo>
                  <a:lnTo>
                    <a:pt x="142" y="120"/>
                  </a:lnTo>
                  <a:lnTo>
                    <a:pt x="140" y="119"/>
                  </a:lnTo>
                  <a:lnTo>
                    <a:pt x="139" y="118"/>
                  </a:lnTo>
                  <a:lnTo>
                    <a:pt x="137" y="119"/>
                  </a:lnTo>
                  <a:lnTo>
                    <a:pt x="136" y="118"/>
                  </a:lnTo>
                  <a:lnTo>
                    <a:pt x="133" y="119"/>
                  </a:lnTo>
                  <a:lnTo>
                    <a:pt x="132" y="120"/>
                  </a:lnTo>
                  <a:lnTo>
                    <a:pt x="128" y="120"/>
                  </a:lnTo>
                  <a:lnTo>
                    <a:pt x="125" y="122"/>
                  </a:lnTo>
                  <a:lnTo>
                    <a:pt x="124" y="123"/>
                  </a:lnTo>
                  <a:lnTo>
                    <a:pt x="123" y="126"/>
                  </a:lnTo>
                  <a:lnTo>
                    <a:pt x="121" y="130"/>
                  </a:lnTo>
                  <a:lnTo>
                    <a:pt x="120" y="132"/>
                  </a:lnTo>
                  <a:lnTo>
                    <a:pt x="117" y="133"/>
                  </a:lnTo>
                  <a:lnTo>
                    <a:pt x="115" y="134"/>
                  </a:lnTo>
                  <a:lnTo>
                    <a:pt x="112" y="135"/>
                  </a:lnTo>
                  <a:lnTo>
                    <a:pt x="109" y="137"/>
                  </a:lnTo>
                  <a:lnTo>
                    <a:pt x="100" y="139"/>
                  </a:lnTo>
                  <a:lnTo>
                    <a:pt x="98" y="139"/>
                  </a:lnTo>
                  <a:lnTo>
                    <a:pt x="93" y="141"/>
                  </a:lnTo>
                  <a:lnTo>
                    <a:pt x="90" y="144"/>
                  </a:lnTo>
                  <a:lnTo>
                    <a:pt x="87" y="146"/>
                  </a:lnTo>
                  <a:lnTo>
                    <a:pt x="84" y="147"/>
                  </a:lnTo>
                  <a:lnTo>
                    <a:pt x="81" y="148"/>
                  </a:lnTo>
                  <a:lnTo>
                    <a:pt x="80" y="147"/>
                  </a:lnTo>
                  <a:lnTo>
                    <a:pt x="79" y="148"/>
                  </a:lnTo>
                  <a:lnTo>
                    <a:pt x="76" y="150"/>
                  </a:lnTo>
                  <a:lnTo>
                    <a:pt x="73" y="150"/>
                  </a:lnTo>
                  <a:lnTo>
                    <a:pt x="71" y="153"/>
                  </a:lnTo>
                  <a:lnTo>
                    <a:pt x="69" y="154"/>
                  </a:lnTo>
                  <a:lnTo>
                    <a:pt x="67" y="155"/>
                  </a:lnTo>
                  <a:lnTo>
                    <a:pt x="66" y="157"/>
                  </a:lnTo>
                  <a:lnTo>
                    <a:pt x="65" y="160"/>
                  </a:lnTo>
                  <a:lnTo>
                    <a:pt x="62" y="162"/>
                  </a:lnTo>
                  <a:lnTo>
                    <a:pt x="60" y="162"/>
                  </a:lnTo>
                  <a:lnTo>
                    <a:pt x="58" y="161"/>
                  </a:lnTo>
                  <a:lnTo>
                    <a:pt x="57" y="161"/>
                  </a:lnTo>
                  <a:lnTo>
                    <a:pt x="55" y="162"/>
                  </a:lnTo>
                  <a:lnTo>
                    <a:pt x="52" y="164"/>
                  </a:lnTo>
                  <a:lnTo>
                    <a:pt x="48" y="167"/>
                  </a:lnTo>
                  <a:lnTo>
                    <a:pt x="43" y="171"/>
                  </a:lnTo>
                  <a:lnTo>
                    <a:pt x="38" y="175"/>
                  </a:lnTo>
                  <a:lnTo>
                    <a:pt x="35" y="177"/>
                  </a:lnTo>
                  <a:lnTo>
                    <a:pt x="31" y="178"/>
                  </a:lnTo>
                  <a:lnTo>
                    <a:pt x="28" y="181"/>
                  </a:lnTo>
                  <a:lnTo>
                    <a:pt x="25" y="183"/>
                  </a:lnTo>
                  <a:lnTo>
                    <a:pt x="22" y="187"/>
                  </a:lnTo>
                  <a:lnTo>
                    <a:pt x="19" y="188"/>
                  </a:lnTo>
                  <a:lnTo>
                    <a:pt x="17" y="189"/>
                  </a:lnTo>
                  <a:lnTo>
                    <a:pt x="13" y="18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23" name="Freeform 319"/>
            <p:cNvSpPr>
              <a:spLocks/>
            </p:cNvSpPr>
            <p:nvPr/>
          </p:nvSpPr>
          <p:spPr bwMode="auto">
            <a:xfrm>
              <a:off x="3409" y="3765"/>
              <a:ext cx="94" cy="65"/>
            </a:xfrm>
            <a:custGeom>
              <a:avLst/>
              <a:gdLst>
                <a:gd name="T0" fmla="*/ 146 w 56"/>
                <a:gd name="T1" fmla="*/ 0 h 31"/>
                <a:gd name="T2" fmla="*/ 133 w 56"/>
                <a:gd name="T3" fmla="*/ 0 h 31"/>
                <a:gd name="T4" fmla="*/ 119 w 56"/>
                <a:gd name="T5" fmla="*/ 8 h 31"/>
                <a:gd name="T6" fmla="*/ 119 w 56"/>
                <a:gd name="T7" fmla="*/ 31 h 31"/>
                <a:gd name="T8" fmla="*/ 104 w 56"/>
                <a:gd name="T9" fmla="*/ 48 h 31"/>
                <a:gd name="T10" fmla="*/ 87 w 56"/>
                <a:gd name="T11" fmla="*/ 44 h 31"/>
                <a:gd name="T12" fmla="*/ 104 w 56"/>
                <a:gd name="T13" fmla="*/ 44 h 31"/>
                <a:gd name="T14" fmla="*/ 87 w 56"/>
                <a:gd name="T15" fmla="*/ 44 h 31"/>
                <a:gd name="T16" fmla="*/ 50 w 56"/>
                <a:gd name="T17" fmla="*/ 21 h 31"/>
                <a:gd name="T18" fmla="*/ 34 w 56"/>
                <a:gd name="T19" fmla="*/ 40 h 31"/>
                <a:gd name="T20" fmla="*/ 22 w 56"/>
                <a:gd name="T21" fmla="*/ 61 h 31"/>
                <a:gd name="T22" fmla="*/ 20 w 56"/>
                <a:gd name="T23" fmla="*/ 84 h 31"/>
                <a:gd name="T24" fmla="*/ 5 w 56"/>
                <a:gd name="T25" fmla="*/ 101 h 31"/>
                <a:gd name="T26" fmla="*/ 0 w 56"/>
                <a:gd name="T27" fmla="*/ 124 h 31"/>
                <a:gd name="T28" fmla="*/ 13 w 56"/>
                <a:gd name="T29" fmla="*/ 124 h 31"/>
                <a:gd name="T30" fmla="*/ 29 w 56"/>
                <a:gd name="T31" fmla="*/ 115 h 31"/>
                <a:gd name="T32" fmla="*/ 42 w 56"/>
                <a:gd name="T33" fmla="*/ 132 h 31"/>
                <a:gd name="T34" fmla="*/ 57 w 56"/>
                <a:gd name="T35" fmla="*/ 132 h 31"/>
                <a:gd name="T36" fmla="*/ 71 w 56"/>
                <a:gd name="T37" fmla="*/ 109 h 31"/>
                <a:gd name="T38" fmla="*/ 84 w 56"/>
                <a:gd name="T39" fmla="*/ 101 h 31"/>
                <a:gd name="T40" fmla="*/ 99 w 56"/>
                <a:gd name="T41" fmla="*/ 101 h 31"/>
                <a:gd name="T42" fmla="*/ 112 w 56"/>
                <a:gd name="T43" fmla="*/ 101 h 31"/>
                <a:gd name="T44" fmla="*/ 128 w 56"/>
                <a:gd name="T45" fmla="*/ 80 h 31"/>
                <a:gd name="T46" fmla="*/ 141 w 56"/>
                <a:gd name="T47" fmla="*/ 92 h 31"/>
                <a:gd name="T48" fmla="*/ 149 w 56"/>
                <a:gd name="T49" fmla="*/ 71 h 31"/>
                <a:gd name="T50" fmla="*/ 154 w 56"/>
                <a:gd name="T51" fmla="*/ 48 h 31"/>
                <a:gd name="T52" fmla="*/ 154 w 56"/>
                <a:gd name="T53" fmla="*/ 21 h 31"/>
                <a:gd name="T54" fmla="*/ 146 w 56"/>
                <a:gd name="T55" fmla="*/ 0 h 31"/>
                <a:gd name="T56" fmla="*/ 146 w 56"/>
                <a:gd name="T57" fmla="*/ 0 h 3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6" h="31">
                  <a:moveTo>
                    <a:pt x="52" y="0"/>
                  </a:moveTo>
                  <a:lnTo>
                    <a:pt x="47" y="0"/>
                  </a:lnTo>
                  <a:lnTo>
                    <a:pt x="42" y="2"/>
                  </a:lnTo>
                  <a:lnTo>
                    <a:pt x="42" y="7"/>
                  </a:lnTo>
                  <a:lnTo>
                    <a:pt x="37" y="11"/>
                  </a:lnTo>
                  <a:lnTo>
                    <a:pt x="31" y="10"/>
                  </a:lnTo>
                  <a:lnTo>
                    <a:pt x="37" y="10"/>
                  </a:lnTo>
                  <a:lnTo>
                    <a:pt x="31" y="10"/>
                  </a:lnTo>
                  <a:lnTo>
                    <a:pt x="18" y="5"/>
                  </a:lnTo>
                  <a:lnTo>
                    <a:pt x="12" y="9"/>
                  </a:lnTo>
                  <a:lnTo>
                    <a:pt x="8" y="14"/>
                  </a:lnTo>
                  <a:lnTo>
                    <a:pt x="7" y="19"/>
                  </a:lnTo>
                  <a:lnTo>
                    <a:pt x="2" y="23"/>
                  </a:lnTo>
                  <a:lnTo>
                    <a:pt x="0" y="28"/>
                  </a:lnTo>
                  <a:lnTo>
                    <a:pt x="5" y="28"/>
                  </a:lnTo>
                  <a:lnTo>
                    <a:pt x="10" y="26"/>
                  </a:lnTo>
                  <a:lnTo>
                    <a:pt x="15" y="30"/>
                  </a:lnTo>
                  <a:lnTo>
                    <a:pt x="20" y="30"/>
                  </a:lnTo>
                  <a:lnTo>
                    <a:pt x="25" y="25"/>
                  </a:lnTo>
                  <a:lnTo>
                    <a:pt x="30" y="23"/>
                  </a:lnTo>
                  <a:lnTo>
                    <a:pt x="35" y="23"/>
                  </a:lnTo>
                  <a:lnTo>
                    <a:pt x="40" y="23"/>
                  </a:lnTo>
                  <a:lnTo>
                    <a:pt x="45" y="18"/>
                  </a:lnTo>
                  <a:lnTo>
                    <a:pt x="50" y="21"/>
                  </a:lnTo>
                  <a:lnTo>
                    <a:pt x="53" y="16"/>
                  </a:lnTo>
                  <a:lnTo>
                    <a:pt x="55" y="11"/>
                  </a:lnTo>
                  <a:lnTo>
                    <a:pt x="55" y="5"/>
                  </a:lnTo>
                  <a:lnTo>
                    <a:pt x="52" y="0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24" name="Freeform 320"/>
            <p:cNvSpPr>
              <a:spLocks/>
            </p:cNvSpPr>
            <p:nvPr/>
          </p:nvSpPr>
          <p:spPr bwMode="auto">
            <a:xfrm>
              <a:off x="3071" y="3570"/>
              <a:ext cx="289" cy="304"/>
            </a:xfrm>
            <a:custGeom>
              <a:avLst/>
              <a:gdLst>
                <a:gd name="T0" fmla="*/ 406 w 171"/>
                <a:gd name="T1" fmla="*/ 31 h 145"/>
                <a:gd name="T2" fmla="*/ 423 w 171"/>
                <a:gd name="T3" fmla="*/ 96 h 145"/>
                <a:gd name="T4" fmla="*/ 439 w 171"/>
                <a:gd name="T5" fmla="*/ 140 h 145"/>
                <a:gd name="T6" fmla="*/ 465 w 171"/>
                <a:gd name="T7" fmla="*/ 212 h 145"/>
                <a:gd name="T8" fmla="*/ 465 w 171"/>
                <a:gd name="T9" fmla="*/ 237 h 145"/>
                <a:gd name="T10" fmla="*/ 465 w 171"/>
                <a:gd name="T11" fmla="*/ 304 h 145"/>
                <a:gd name="T12" fmla="*/ 423 w 171"/>
                <a:gd name="T13" fmla="*/ 256 h 145"/>
                <a:gd name="T14" fmla="*/ 411 w 171"/>
                <a:gd name="T15" fmla="*/ 256 h 145"/>
                <a:gd name="T16" fmla="*/ 397 w 171"/>
                <a:gd name="T17" fmla="*/ 256 h 145"/>
                <a:gd name="T18" fmla="*/ 402 w 171"/>
                <a:gd name="T19" fmla="*/ 312 h 145"/>
                <a:gd name="T20" fmla="*/ 406 w 171"/>
                <a:gd name="T21" fmla="*/ 369 h 145"/>
                <a:gd name="T22" fmla="*/ 402 w 171"/>
                <a:gd name="T23" fmla="*/ 361 h 145"/>
                <a:gd name="T24" fmla="*/ 380 w 171"/>
                <a:gd name="T25" fmla="*/ 304 h 145"/>
                <a:gd name="T26" fmla="*/ 360 w 171"/>
                <a:gd name="T27" fmla="*/ 256 h 145"/>
                <a:gd name="T28" fmla="*/ 336 w 171"/>
                <a:gd name="T29" fmla="*/ 256 h 145"/>
                <a:gd name="T30" fmla="*/ 318 w 171"/>
                <a:gd name="T31" fmla="*/ 245 h 145"/>
                <a:gd name="T32" fmla="*/ 291 w 171"/>
                <a:gd name="T33" fmla="*/ 285 h 145"/>
                <a:gd name="T34" fmla="*/ 257 w 171"/>
                <a:gd name="T35" fmla="*/ 273 h 145"/>
                <a:gd name="T36" fmla="*/ 232 w 171"/>
                <a:gd name="T37" fmla="*/ 321 h 145"/>
                <a:gd name="T38" fmla="*/ 211 w 171"/>
                <a:gd name="T39" fmla="*/ 417 h 145"/>
                <a:gd name="T40" fmla="*/ 191 w 171"/>
                <a:gd name="T41" fmla="*/ 480 h 145"/>
                <a:gd name="T42" fmla="*/ 169 w 171"/>
                <a:gd name="T43" fmla="*/ 430 h 145"/>
                <a:gd name="T44" fmla="*/ 149 w 171"/>
                <a:gd name="T45" fmla="*/ 382 h 145"/>
                <a:gd name="T46" fmla="*/ 125 w 171"/>
                <a:gd name="T47" fmla="*/ 465 h 145"/>
                <a:gd name="T48" fmla="*/ 106 w 171"/>
                <a:gd name="T49" fmla="*/ 465 h 145"/>
                <a:gd name="T50" fmla="*/ 106 w 171"/>
                <a:gd name="T51" fmla="*/ 577 h 145"/>
                <a:gd name="T52" fmla="*/ 100 w 171"/>
                <a:gd name="T53" fmla="*/ 633 h 145"/>
                <a:gd name="T54" fmla="*/ 95 w 171"/>
                <a:gd name="T55" fmla="*/ 545 h 145"/>
                <a:gd name="T56" fmla="*/ 83 w 171"/>
                <a:gd name="T57" fmla="*/ 480 h 145"/>
                <a:gd name="T58" fmla="*/ 69 w 171"/>
                <a:gd name="T59" fmla="*/ 488 h 145"/>
                <a:gd name="T60" fmla="*/ 41 w 171"/>
                <a:gd name="T61" fmla="*/ 572 h 145"/>
                <a:gd name="T62" fmla="*/ 32 w 171"/>
                <a:gd name="T63" fmla="*/ 480 h 145"/>
                <a:gd name="T64" fmla="*/ 0 w 171"/>
                <a:gd name="T65" fmla="*/ 484 h 145"/>
                <a:gd name="T66" fmla="*/ 20 w 171"/>
                <a:gd name="T67" fmla="*/ 392 h 145"/>
                <a:gd name="T68" fmla="*/ 20 w 171"/>
                <a:gd name="T69" fmla="*/ 392 h 145"/>
                <a:gd name="T70" fmla="*/ 41 w 171"/>
                <a:gd name="T71" fmla="*/ 304 h 145"/>
                <a:gd name="T72" fmla="*/ 41 w 171"/>
                <a:gd name="T73" fmla="*/ 304 h 145"/>
                <a:gd name="T74" fmla="*/ 79 w 171"/>
                <a:gd name="T75" fmla="*/ 212 h 145"/>
                <a:gd name="T76" fmla="*/ 144 w 171"/>
                <a:gd name="T77" fmla="*/ 212 h 145"/>
                <a:gd name="T78" fmla="*/ 162 w 171"/>
                <a:gd name="T79" fmla="*/ 241 h 145"/>
                <a:gd name="T80" fmla="*/ 203 w 171"/>
                <a:gd name="T81" fmla="*/ 304 h 145"/>
                <a:gd name="T82" fmla="*/ 199 w 171"/>
                <a:gd name="T83" fmla="*/ 285 h 145"/>
                <a:gd name="T84" fmla="*/ 223 w 171"/>
                <a:gd name="T85" fmla="*/ 241 h 145"/>
                <a:gd name="T86" fmla="*/ 243 w 171"/>
                <a:gd name="T87" fmla="*/ 212 h 145"/>
                <a:gd name="T88" fmla="*/ 282 w 171"/>
                <a:gd name="T89" fmla="*/ 149 h 145"/>
                <a:gd name="T90" fmla="*/ 303 w 171"/>
                <a:gd name="T91" fmla="*/ 120 h 145"/>
                <a:gd name="T92" fmla="*/ 343 w 171"/>
                <a:gd name="T93" fmla="*/ 61 h 145"/>
                <a:gd name="T94" fmla="*/ 365 w 171"/>
                <a:gd name="T95" fmla="*/ 0 h 145"/>
                <a:gd name="T96" fmla="*/ 385 w 171"/>
                <a:gd name="T97" fmla="*/ 0 h 14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71" h="145">
                  <a:moveTo>
                    <a:pt x="135" y="0"/>
                  </a:moveTo>
                  <a:lnTo>
                    <a:pt x="142" y="7"/>
                  </a:lnTo>
                  <a:lnTo>
                    <a:pt x="144" y="16"/>
                  </a:lnTo>
                  <a:lnTo>
                    <a:pt x="148" y="22"/>
                  </a:lnTo>
                  <a:lnTo>
                    <a:pt x="150" y="27"/>
                  </a:lnTo>
                  <a:lnTo>
                    <a:pt x="154" y="32"/>
                  </a:lnTo>
                  <a:lnTo>
                    <a:pt x="155" y="38"/>
                  </a:lnTo>
                  <a:lnTo>
                    <a:pt x="163" y="48"/>
                  </a:lnTo>
                  <a:lnTo>
                    <a:pt x="170" y="69"/>
                  </a:lnTo>
                  <a:lnTo>
                    <a:pt x="163" y="54"/>
                  </a:lnTo>
                  <a:lnTo>
                    <a:pt x="163" y="55"/>
                  </a:lnTo>
                  <a:lnTo>
                    <a:pt x="163" y="69"/>
                  </a:lnTo>
                  <a:lnTo>
                    <a:pt x="148" y="53"/>
                  </a:lnTo>
                  <a:lnTo>
                    <a:pt x="148" y="58"/>
                  </a:lnTo>
                  <a:lnTo>
                    <a:pt x="150" y="63"/>
                  </a:lnTo>
                  <a:lnTo>
                    <a:pt x="144" y="58"/>
                  </a:lnTo>
                  <a:lnTo>
                    <a:pt x="141" y="53"/>
                  </a:lnTo>
                  <a:lnTo>
                    <a:pt x="139" y="58"/>
                  </a:lnTo>
                  <a:lnTo>
                    <a:pt x="139" y="65"/>
                  </a:lnTo>
                  <a:lnTo>
                    <a:pt x="141" y="71"/>
                  </a:lnTo>
                  <a:lnTo>
                    <a:pt x="141" y="76"/>
                  </a:lnTo>
                  <a:lnTo>
                    <a:pt x="142" y="84"/>
                  </a:lnTo>
                  <a:lnTo>
                    <a:pt x="142" y="89"/>
                  </a:lnTo>
                  <a:lnTo>
                    <a:pt x="141" y="82"/>
                  </a:lnTo>
                  <a:lnTo>
                    <a:pt x="137" y="75"/>
                  </a:lnTo>
                  <a:lnTo>
                    <a:pt x="133" y="69"/>
                  </a:lnTo>
                  <a:lnTo>
                    <a:pt x="129" y="63"/>
                  </a:lnTo>
                  <a:lnTo>
                    <a:pt x="126" y="58"/>
                  </a:lnTo>
                  <a:lnTo>
                    <a:pt x="124" y="53"/>
                  </a:lnTo>
                  <a:lnTo>
                    <a:pt x="118" y="58"/>
                  </a:lnTo>
                  <a:lnTo>
                    <a:pt x="116" y="53"/>
                  </a:lnTo>
                  <a:lnTo>
                    <a:pt x="111" y="56"/>
                  </a:lnTo>
                  <a:lnTo>
                    <a:pt x="106" y="60"/>
                  </a:lnTo>
                  <a:lnTo>
                    <a:pt x="102" y="65"/>
                  </a:lnTo>
                  <a:lnTo>
                    <a:pt x="96" y="62"/>
                  </a:lnTo>
                  <a:lnTo>
                    <a:pt x="90" y="62"/>
                  </a:lnTo>
                  <a:lnTo>
                    <a:pt x="85" y="65"/>
                  </a:lnTo>
                  <a:lnTo>
                    <a:pt x="81" y="73"/>
                  </a:lnTo>
                  <a:lnTo>
                    <a:pt x="77" y="84"/>
                  </a:lnTo>
                  <a:lnTo>
                    <a:pt x="74" y="95"/>
                  </a:lnTo>
                  <a:lnTo>
                    <a:pt x="70" y="102"/>
                  </a:lnTo>
                  <a:lnTo>
                    <a:pt x="67" y="109"/>
                  </a:lnTo>
                  <a:lnTo>
                    <a:pt x="63" y="104"/>
                  </a:lnTo>
                  <a:lnTo>
                    <a:pt x="59" y="98"/>
                  </a:lnTo>
                  <a:lnTo>
                    <a:pt x="55" y="93"/>
                  </a:lnTo>
                  <a:lnTo>
                    <a:pt x="52" y="87"/>
                  </a:lnTo>
                  <a:lnTo>
                    <a:pt x="46" y="100"/>
                  </a:lnTo>
                  <a:lnTo>
                    <a:pt x="44" y="106"/>
                  </a:lnTo>
                  <a:lnTo>
                    <a:pt x="41" y="91"/>
                  </a:lnTo>
                  <a:lnTo>
                    <a:pt x="37" y="106"/>
                  </a:lnTo>
                  <a:lnTo>
                    <a:pt x="37" y="120"/>
                  </a:lnTo>
                  <a:lnTo>
                    <a:pt x="37" y="131"/>
                  </a:lnTo>
                  <a:lnTo>
                    <a:pt x="35" y="139"/>
                  </a:lnTo>
                  <a:lnTo>
                    <a:pt x="35" y="144"/>
                  </a:lnTo>
                  <a:lnTo>
                    <a:pt x="33" y="129"/>
                  </a:lnTo>
                  <a:lnTo>
                    <a:pt x="33" y="124"/>
                  </a:lnTo>
                  <a:lnTo>
                    <a:pt x="31" y="117"/>
                  </a:lnTo>
                  <a:lnTo>
                    <a:pt x="29" y="109"/>
                  </a:lnTo>
                  <a:lnTo>
                    <a:pt x="29" y="104"/>
                  </a:lnTo>
                  <a:lnTo>
                    <a:pt x="24" y="111"/>
                  </a:lnTo>
                  <a:lnTo>
                    <a:pt x="22" y="117"/>
                  </a:lnTo>
                  <a:lnTo>
                    <a:pt x="14" y="130"/>
                  </a:lnTo>
                  <a:lnTo>
                    <a:pt x="21" y="110"/>
                  </a:lnTo>
                  <a:lnTo>
                    <a:pt x="11" y="109"/>
                  </a:lnTo>
                  <a:lnTo>
                    <a:pt x="0" y="137"/>
                  </a:lnTo>
                  <a:lnTo>
                    <a:pt x="0" y="110"/>
                  </a:lnTo>
                  <a:lnTo>
                    <a:pt x="0" y="103"/>
                  </a:lnTo>
                  <a:lnTo>
                    <a:pt x="7" y="89"/>
                  </a:lnTo>
                  <a:lnTo>
                    <a:pt x="7" y="96"/>
                  </a:lnTo>
                  <a:lnTo>
                    <a:pt x="7" y="89"/>
                  </a:lnTo>
                  <a:lnTo>
                    <a:pt x="14" y="69"/>
                  </a:lnTo>
                  <a:lnTo>
                    <a:pt x="15" y="71"/>
                  </a:lnTo>
                  <a:lnTo>
                    <a:pt x="14" y="69"/>
                  </a:lnTo>
                  <a:lnTo>
                    <a:pt x="21" y="48"/>
                  </a:lnTo>
                  <a:lnTo>
                    <a:pt x="28" y="48"/>
                  </a:lnTo>
                  <a:lnTo>
                    <a:pt x="35" y="41"/>
                  </a:lnTo>
                  <a:lnTo>
                    <a:pt x="50" y="48"/>
                  </a:lnTo>
                  <a:lnTo>
                    <a:pt x="64" y="62"/>
                  </a:lnTo>
                  <a:lnTo>
                    <a:pt x="57" y="55"/>
                  </a:lnTo>
                  <a:lnTo>
                    <a:pt x="71" y="69"/>
                  </a:lnTo>
                  <a:lnTo>
                    <a:pt x="70" y="65"/>
                  </a:lnTo>
                  <a:lnTo>
                    <a:pt x="76" y="62"/>
                  </a:lnTo>
                  <a:lnTo>
                    <a:pt x="78" y="55"/>
                  </a:lnTo>
                  <a:lnTo>
                    <a:pt x="85" y="48"/>
                  </a:lnTo>
                  <a:lnTo>
                    <a:pt x="92" y="41"/>
                  </a:lnTo>
                  <a:lnTo>
                    <a:pt x="99" y="34"/>
                  </a:lnTo>
                  <a:lnTo>
                    <a:pt x="106" y="27"/>
                  </a:lnTo>
                  <a:lnTo>
                    <a:pt x="113" y="21"/>
                  </a:lnTo>
                  <a:lnTo>
                    <a:pt x="120" y="14"/>
                  </a:lnTo>
                  <a:lnTo>
                    <a:pt x="128" y="0"/>
                  </a:lnTo>
                  <a:lnTo>
                    <a:pt x="135" y="0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grpSp>
          <p:nvGrpSpPr>
            <p:cNvPr id="2450453" name="Group 321"/>
            <p:cNvGrpSpPr>
              <a:grpSpLocks/>
            </p:cNvGrpSpPr>
            <p:nvPr/>
          </p:nvGrpSpPr>
          <p:grpSpPr bwMode="auto">
            <a:xfrm>
              <a:off x="2592" y="3264"/>
              <a:ext cx="793" cy="386"/>
              <a:chOff x="3286" y="2520"/>
              <a:chExt cx="470" cy="184"/>
            </a:xfrm>
          </p:grpSpPr>
          <p:sp>
            <p:nvSpPr>
              <p:cNvPr id="126" name="Oval 322"/>
              <p:cNvSpPr>
                <a:spLocks noChangeArrowheads="1"/>
              </p:cNvSpPr>
              <p:nvPr/>
            </p:nvSpPr>
            <p:spPr bwMode="auto">
              <a:xfrm>
                <a:off x="3441" y="2642"/>
                <a:ext cx="44" cy="45"/>
              </a:xfrm>
              <a:prstGeom prst="ellipse">
                <a:avLst/>
              </a:prstGeom>
              <a:solidFill>
                <a:srgbClr val="C0C0C0"/>
              </a:solidFill>
              <a:ln w="12700">
                <a:solidFill>
                  <a:srgbClr val="91919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27" name="Oval 323"/>
              <p:cNvSpPr>
                <a:spLocks noChangeArrowheads="1"/>
              </p:cNvSpPr>
              <p:nvPr/>
            </p:nvSpPr>
            <p:spPr bwMode="auto">
              <a:xfrm>
                <a:off x="3408" y="2635"/>
                <a:ext cx="33" cy="34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28" name="Oval 324"/>
              <p:cNvSpPr>
                <a:spLocks noChangeArrowheads="1"/>
              </p:cNvSpPr>
              <p:nvPr/>
            </p:nvSpPr>
            <p:spPr bwMode="auto">
              <a:xfrm>
                <a:off x="3422" y="2612"/>
                <a:ext cx="33" cy="33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29" name="Oval 325"/>
              <p:cNvSpPr>
                <a:spLocks noChangeArrowheads="1"/>
              </p:cNvSpPr>
              <p:nvPr/>
            </p:nvSpPr>
            <p:spPr bwMode="auto">
              <a:xfrm>
                <a:off x="3441" y="2613"/>
                <a:ext cx="36" cy="3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30" name="Oval 326"/>
              <p:cNvSpPr>
                <a:spLocks noChangeArrowheads="1"/>
              </p:cNvSpPr>
              <p:nvPr/>
            </p:nvSpPr>
            <p:spPr bwMode="auto">
              <a:xfrm>
                <a:off x="3481" y="2635"/>
                <a:ext cx="38" cy="41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31" name="Oval 327"/>
              <p:cNvSpPr>
                <a:spLocks noChangeArrowheads="1"/>
              </p:cNvSpPr>
              <p:nvPr/>
            </p:nvSpPr>
            <p:spPr bwMode="auto">
              <a:xfrm>
                <a:off x="3431" y="2638"/>
                <a:ext cx="55" cy="31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32" name="Oval 328"/>
              <p:cNvSpPr>
                <a:spLocks noChangeArrowheads="1"/>
              </p:cNvSpPr>
              <p:nvPr/>
            </p:nvSpPr>
            <p:spPr bwMode="auto">
              <a:xfrm>
                <a:off x="3513" y="2643"/>
                <a:ext cx="36" cy="31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33" name="Oval 329"/>
              <p:cNvSpPr>
                <a:spLocks noChangeArrowheads="1"/>
              </p:cNvSpPr>
              <p:nvPr/>
            </p:nvSpPr>
            <p:spPr bwMode="auto">
              <a:xfrm>
                <a:off x="3543" y="2638"/>
                <a:ext cx="28" cy="40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34" name="Oval 330"/>
              <p:cNvSpPr>
                <a:spLocks noChangeArrowheads="1"/>
              </p:cNvSpPr>
              <p:nvPr/>
            </p:nvSpPr>
            <p:spPr bwMode="auto">
              <a:xfrm>
                <a:off x="3566" y="2638"/>
                <a:ext cx="58" cy="20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35" name="Oval 331"/>
              <p:cNvSpPr>
                <a:spLocks noChangeArrowheads="1"/>
              </p:cNvSpPr>
              <p:nvPr/>
            </p:nvSpPr>
            <p:spPr bwMode="auto">
              <a:xfrm>
                <a:off x="3588" y="2650"/>
                <a:ext cx="78" cy="29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36" name="Oval 332"/>
              <p:cNvSpPr>
                <a:spLocks noChangeArrowheads="1"/>
              </p:cNvSpPr>
              <p:nvPr/>
            </p:nvSpPr>
            <p:spPr bwMode="auto">
              <a:xfrm>
                <a:off x="3617" y="2631"/>
                <a:ext cx="49" cy="2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37" name="Oval 333"/>
              <p:cNvSpPr>
                <a:spLocks noChangeArrowheads="1"/>
              </p:cNvSpPr>
              <p:nvPr/>
            </p:nvSpPr>
            <p:spPr bwMode="auto">
              <a:xfrm>
                <a:off x="3648" y="2627"/>
                <a:ext cx="29" cy="5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38" name="Oval 334"/>
              <p:cNvSpPr>
                <a:spLocks noChangeArrowheads="1"/>
              </p:cNvSpPr>
              <p:nvPr/>
            </p:nvSpPr>
            <p:spPr bwMode="auto">
              <a:xfrm>
                <a:off x="3669" y="2634"/>
                <a:ext cx="32" cy="5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39" name="Oval 335"/>
              <p:cNvSpPr>
                <a:spLocks noChangeArrowheads="1"/>
              </p:cNvSpPr>
              <p:nvPr/>
            </p:nvSpPr>
            <p:spPr bwMode="auto">
              <a:xfrm>
                <a:off x="3695" y="2645"/>
                <a:ext cx="36" cy="46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40" name="Oval 336"/>
              <p:cNvSpPr>
                <a:spLocks noChangeArrowheads="1"/>
              </p:cNvSpPr>
              <p:nvPr/>
            </p:nvSpPr>
            <p:spPr bwMode="auto">
              <a:xfrm>
                <a:off x="3288" y="2579"/>
                <a:ext cx="41" cy="29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41" name="Oval 337"/>
              <p:cNvSpPr>
                <a:spLocks noChangeArrowheads="1"/>
              </p:cNvSpPr>
              <p:nvPr/>
            </p:nvSpPr>
            <p:spPr bwMode="auto">
              <a:xfrm>
                <a:off x="3304" y="2636"/>
                <a:ext cx="28" cy="23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42" name="Oval 338"/>
              <p:cNvSpPr>
                <a:spLocks noChangeArrowheads="1"/>
              </p:cNvSpPr>
              <p:nvPr/>
            </p:nvSpPr>
            <p:spPr bwMode="auto">
              <a:xfrm>
                <a:off x="3300" y="2606"/>
                <a:ext cx="99" cy="60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43" name="Oval 339"/>
              <p:cNvSpPr>
                <a:spLocks noChangeArrowheads="1"/>
              </p:cNvSpPr>
              <p:nvPr/>
            </p:nvSpPr>
            <p:spPr bwMode="auto">
              <a:xfrm>
                <a:off x="3297" y="2618"/>
                <a:ext cx="25" cy="19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44" name="Oval 340"/>
              <p:cNvSpPr>
                <a:spLocks noChangeArrowheads="1"/>
              </p:cNvSpPr>
              <p:nvPr/>
            </p:nvSpPr>
            <p:spPr bwMode="auto">
              <a:xfrm>
                <a:off x="3286" y="2633"/>
                <a:ext cx="113" cy="33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45" name="Oval 341"/>
              <p:cNvSpPr>
                <a:spLocks noChangeArrowheads="1"/>
              </p:cNvSpPr>
              <p:nvPr/>
            </p:nvSpPr>
            <p:spPr bwMode="auto">
              <a:xfrm>
                <a:off x="3521" y="2544"/>
                <a:ext cx="60" cy="4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46" name="Oval 342"/>
              <p:cNvSpPr>
                <a:spLocks noChangeArrowheads="1"/>
              </p:cNvSpPr>
              <p:nvPr/>
            </p:nvSpPr>
            <p:spPr bwMode="auto">
              <a:xfrm>
                <a:off x="3540" y="2611"/>
                <a:ext cx="32" cy="2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47" name="Oval 343"/>
              <p:cNvSpPr>
                <a:spLocks noChangeArrowheads="1"/>
              </p:cNvSpPr>
              <p:nvPr/>
            </p:nvSpPr>
            <p:spPr bwMode="auto">
              <a:xfrm>
                <a:off x="3511" y="2620"/>
                <a:ext cx="46" cy="34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48" name="Oval 344"/>
              <p:cNvSpPr>
                <a:spLocks noChangeArrowheads="1"/>
              </p:cNvSpPr>
              <p:nvPr/>
            </p:nvSpPr>
            <p:spPr bwMode="auto">
              <a:xfrm>
                <a:off x="3363" y="2616"/>
                <a:ext cx="24" cy="16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49" name="Oval 345"/>
              <p:cNvSpPr>
                <a:spLocks noChangeArrowheads="1"/>
              </p:cNvSpPr>
              <p:nvPr/>
            </p:nvSpPr>
            <p:spPr bwMode="auto">
              <a:xfrm>
                <a:off x="3600" y="2591"/>
                <a:ext cx="25" cy="1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50" name="Oval 346"/>
              <p:cNvSpPr>
                <a:spLocks noChangeArrowheads="1"/>
              </p:cNvSpPr>
              <p:nvPr/>
            </p:nvSpPr>
            <p:spPr bwMode="auto">
              <a:xfrm>
                <a:off x="3483" y="2635"/>
                <a:ext cx="23" cy="1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51" name="Oval 347"/>
              <p:cNvSpPr>
                <a:spLocks noChangeArrowheads="1"/>
              </p:cNvSpPr>
              <p:nvPr/>
            </p:nvSpPr>
            <p:spPr bwMode="auto">
              <a:xfrm>
                <a:off x="3356" y="2575"/>
                <a:ext cx="38" cy="2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52" name="Oval 348"/>
              <p:cNvSpPr>
                <a:spLocks noChangeArrowheads="1"/>
              </p:cNvSpPr>
              <p:nvPr/>
            </p:nvSpPr>
            <p:spPr bwMode="auto">
              <a:xfrm>
                <a:off x="3596" y="2603"/>
                <a:ext cx="39" cy="28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53" name="Oval 349"/>
              <p:cNvSpPr>
                <a:spLocks noChangeArrowheads="1"/>
              </p:cNvSpPr>
              <p:nvPr/>
            </p:nvSpPr>
            <p:spPr bwMode="auto">
              <a:xfrm>
                <a:off x="3551" y="2618"/>
                <a:ext cx="37" cy="2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54" name="Oval 350"/>
              <p:cNvSpPr>
                <a:spLocks noChangeArrowheads="1"/>
              </p:cNvSpPr>
              <p:nvPr/>
            </p:nvSpPr>
            <p:spPr bwMode="auto">
              <a:xfrm>
                <a:off x="3398" y="2630"/>
                <a:ext cx="40" cy="28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55" name="Oval 351"/>
              <p:cNvSpPr>
                <a:spLocks noChangeArrowheads="1"/>
              </p:cNvSpPr>
              <p:nvPr/>
            </p:nvSpPr>
            <p:spPr bwMode="auto">
              <a:xfrm>
                <a:off x="3341" y="2631"/>
                <a:ext cx="114" cy="3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56" name="Oval 352"/>
              <p:cNvSpPr>
                <a:spLocks noChangeArrowheads="1"/>
              </p:cNvSpPr>
              <p:nvPr/>
            </p:nvSpPr>
            <p:spPr bwMode="auto">
              <a:xfrm>
                <a:off x="3576" y="2612"/>
                <a:ext cx="41" cy="31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57" name="Oval 353"/>
              <p:cNvSpPr>
                <a:spLocks noChangeArrowheads="1"/>
              </p:cNvSpPr>
              <p:nvPr/>
            </p:nvSpPr>
            <p:spPr bwMode="auto">
              <a:xfrm>
                <a:off x="3502" y="2609"/>
                <a:ext cx="54" cy="41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58" name="Oval 354"/>
              <p:cNvSpPr>
                <a:spLocks noChangeArrowheads="1"/>
              </p:cNvSpPr>
              <p:nvPr/>
            </p:nvSpPr>
            <p:spPr bwMode="auto">
              <a:xfrm>
                <a:off x="3423" y="2606"/>
                <a:ext cx="69" cy="48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59" name="Oval 355"/>
              <p:cNvSpPr>
                <a:spLocks noChangeArrowheads="1"/>
              </p:cNvSpPr>
              <p:nvPr/>
            </p:nvSpPr>
            <p:spPr bwMode="auto">
              <a:xfrm>
                <a:off x="3368" y="2601"/>
                <a:ext cx="19" cy="1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60" name="Oval 356"/>
              <p:cNvSpPr>
                <a:spLocks noChangeArrowheads="1"/>
              </p:cNvSpPr>
              <p:nvPr/>
            </p:nvSpPr>
            <p:spPr bwMode="auto">
              <a:xfrm>
                <a:off x="3606" y="2579"/>
                <a:ext cx="19" cy="1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61" name="Oval 357"/>
              <p:cNvSpPr>
                <a:spLocks noChangeArrowheads="1"/>
              </p:cNvSpPr>
              <p:nvPr/>
            </p:nvSpPr>
            <p:spPr bwMode="auto">
              <a:xfrm>
                <a:off x="3578" y="2536"/>
                <a:ext cx="64" cy="46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62" name="Freeform 358"/>
              <p:cNvSpPr>
                <a:spLocks/>
              </p:cNvSpPr>
              <p:nvPr/>
            </p:nvSpPr>
            <p:spPr bwMode="auto">
              <a:xfrm>
                <a:off x="3345" y="2539"/>
                <a:ext cx="256" cy="105"/>
              </a:xfrm>
              <a:custGeom>
                <a:avLst/>
                <a:gdLst>
                  <a:gd name="T0" fmla="*/ 52 w 256"/>
                  <a:gd name="T1" fmla="*/ 5 h 105"/>
                  <a:gd name="T2" fmla="*/ 24 w 256"/>
                  <a:gd name="T3" fmla="*/ 8 h 105"/>
                  <a:gd name="T4" fmla="*/ 0 w 256"/>
                  <a:gd name="T5" fmla="*/ 74 h 105"/>
                  <a:gd name="T6" fmla="*/ 18 w 256"/>
                  <a:gd name="T7" fmla="*/ 94 h 105"/>
                  <a:gd name="T8" fmla="*/ 71 w 256"/>
                  <a:gd name="T9" fmla="*/ 93 h 105"/>
                  <a:gd name="T10" fmla="*/ 126 w 256"/>
                  <a:gd name="T11" fmla="*/ 104 h 105"/>
                  <a:gd name="T12" fmla="*/ 154 w 256"/>
                  <a:gd name="T13" fmla="*/ 97 h 105"/>
                  <a:gd name="T14" fmla="*/ 232 w 256"/>
                  <a:gd name="T15" fmla="*/ 85 h 105"/>
                  <a:gd name="T16" fmla="*/ 245 w 256"/>
                  <a:gd name="T17" fmla="*/ 76 h 105"/>
                  <a:gd name="T18" fmla="*/ 242 w 256"/>
                  <a:gd name="T19" fmla="*/ 58 h 105"/>
                  <a:gd name="T20" fmla="*/ 255 w 256"/>
                  <a:gd name="T21" fmla="*/ 40 h 105"/>
                  <a:gd name="T22" fmla="*/ 220 w 256"/>
                  <a:gd name="T23" fmla="*/ 18 h 105"/>
                  <a:gd name="T24" fmla="*/ 204 w 256"/>
                  <a:gd name="T25" fmla="*/ 9 h 105"/>
                  <a:gd name="T26" fmla="*/ 114 w 256"/>
                  <a:gd name="T27" fmla="*/ 0 h 105"/>
                  <a:gd name="T28" fmla="*/ 52 w 256"/>
                  <a:gd name="T29" fmla="*/ 5 h 10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56" h="105">
                    <a:moveTo>
                      <a:pt x="52" y="5"/>
                    </a:moveTo>
                    <a:lnTo>
                      <a:pt x="24" y="8"/>
                    </a:lnTo>
                    <a:lnTo>
                      <a:pt x="0" y="74"/>
                    </a:lnTo>
                    <a:lnTo>
                      <a:pt x="18" y="94"/>
                    </a:lnTo>
                    <a:lnTo>
                      <a:pt x="71" y="93"/>
                    </a:lnTo>
                    <a:lnTo>
                      <a:pt x="126" y="104"/>
                    </a:lnTo>
                    <a:lnTo>
                      <a:pt x="154" y="97"/>
                    </a:lnTo>
                    <a:lnTo>
                      <a:pt x="232" y="85"/>
                    </a:lnTo>
                    <a:lnTo>
                      <a:pt x="245" y="76"/>
                    </a:lnTo>
                    <a:lnTo>
                      <a:pt x="242" y="58"/>
                    </a:lnTo>
                    <a:lnTo>
                      <a:pt x="255" y="40"/>
                    </a:lnTo>
                    <a:lnTo>
                      <a:pt x="220" y="18"/>
                    </a:lnTo>
                    <a:lnTo>
                      <a:pt x="204" y="9"/>
                    </a:lnTo>
                    <a:lnTo>
                      <a:pt x="114" y="0"/>
                    </a:lnTo>
                    <a:lnTo>
                      <a:pt x="52" y="5"/>
                    </a:lnTo>
                  </a:path>
                </a:pathLst>
              </a:cu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63" name="Oval 359"/>
              <p:cNvSpPr>
                <a:spLocks noChangeArrowheads="1"/>
              </p:cNvSpPr>
              <p:nvPr/>
            </p:nvSpPr>
            <p:spPr bwMode="auto">
              <a:xfrm>
                <a:off x="3319" y="2618"/>
                <a:ext cx="43" cy="26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64" name="Oval 360"/>
              <p:cNvSpPr>
                <a:spLocks noChangeArrowheads="1"/>
              </p:cNvSpPr>
              <p:nvPr/>
            </p:nvSpPr>
            <p:spPr bwMode="auto">
              <a:xfrm>
                <a:off x="3306" y="2572"/>
                <a:ext cx="43" cy="28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65" name="Oval 361"/>
              <p:cNvSpPr>
                <a:spLocks noChangeArrowheads="1"/>
              </p:cNvSpPr>
              <p:nvPr/>
            </p:nvSpPr>
            <p:spPr bwMode="auto">
              <a:xfrm>
                <a:off x="3571" y="2554"/>
                <a:ext cx="44" cy="26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66" name="Oval 362"/>
              <p:cNvSpPr>
                <a:spLocks noChangeArrowheads="1"/>
              </p:cNvSpPr>
              <p:nvPr/>
            </p:nvSpPr>
            <p:spPr bwMode="auto">
              <a:xfrm>
                <a:off x="3567" y="2592"/>
                <a:ext cx="36" cy="20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67" name="Oval 363"/>
              <p:cNvSpPr>
                <a:spLocks noChangeArrowheads="1"/>
              </p:cNvSpPr>
              <p:nvPr/>
            </p:nvSpPr>
            <p:spPr bwMode="auto">
              <a:xfrm>
                <a:off x="3310" y="2576"/>
                <a:ext cx="47" cy="2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68" name="Oval 364"/>
              <p:cNvSpPr>
                <a:spLocks noChangeArrowheads="1"/>
              </p:cNvSpPr>
              <p:nvPr/>
            </p:nvSpPr>
            <p:spPr bwMode="auto">
              <a:xfrm>
                <a:off x="3320" y="2618"/>
                <a:ext cx="43" cy="28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69" name="Oval 365"/>
              <p:cNvSpPr>
                <a:spLocks noChangeArrowheads="1"/>
              </p:cNvSpPr>
              <p:nvPr/>
            </p:nvSpPr>
            <p:spPr bwMode="auto">
              <a:xfrm>
                <a:off x="3563" y="2557"/>
                <a:ext cx="47" cy="28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70" name="Oval 366"/>
              <p:cNvSpPr>
                <a:spLocks noChangeArrowheads="1"/>
              </p:cNvSpPr>
              <p:nvPr/>
            </p:nvSpPr>
            <p:spPr bwMode="auto">
              <a:xfrm>
                <a:off x="3557" y="2591"/>
                <a:ext cx="42" cy="22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71" name="Oval 367"/>
              <p:cNvSpPr>
                <a:spLocks noChangeArrowheads="1"/>
              </p:cNvSpPr>
              <p:nvPr/>
            </p:nvSpPr>
            <p:spPr bwMode="auto">
              <a:xfrm>
                <a:off x="3309" y="2586"/>
                <a:ext cx="40" cy="23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72" name="Oval 368"/>
              <p:cNvSpPr>
                <a:spLocks noChangeArrowheads="1"/>
              </p:cNvSpPr>
              <p:nvPr/>
            </p:nvSpPr>
            <p:spPr bwMode="auto">
              <a:xfrm>
                <a:off x="3314" y="2593"/>
                <a:ext cx="41" cy="16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73" name="Oval 369"/>
              <p:cNvSpPr>
                <a:spLocks noChangeArrowheads="1"/>
              </p:cNvSpPr>
              <p:nvPr/>
            </p:nvSpPr>
            <p:spPr bwMode="auto">
              <a:xfrm>
                <a:off x="3574" y="2608"/>
                <a:ext cx="31" cy="19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74" name="Oval 370"/>
              <p:cNvSpPr>
                <a:spLocks noChangeArrowheads="1"/>
              </p:cNvSpPr>
              <p:nvPr/>
            </p:nvSpPr>
            <p:spPr bwMode="auto">
              <a:xfrm>
                <a:off x="3572" y="2608"/>
                <a:ext cx="28" cy="18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75" name="Oval 371"/>
              <p:cNvSpPr>
                <a:spLocks noChangeArrowheads="1"/>
              </p:cNvSpPr>
              <p:nvPr/>
            </p:nvSpPr>
            <p:spPr bwMode="auto">
              <a:xfrm>
                <a:off x="3332" y="2586"/>
                <a:ext cx="44" cy="23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76" name="Oval 372"/>
              <p:cNvSpPr>
                <a:spLocks noChangeArrowheads="1"/>
              </p:cNvSpPr>
              <p:nvPr/>
            </p:nvSpPr>
            <p:spPr bwMode="auto">
              <a:xfrm>
                <a:off x="3695" y="2648"/>
                <a:ext cx="23" cy="43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77" name="Oval 373"/>
              <p:cNvSpPr>
                <a:spLocks noChangeArrowheads="1"/>
              </p:cNvSpPr>
              <p:nvPr/>
            </p:nvSpPr>
            <p:spPr bwMode="auto">
              <a:xfrm>
                <a:off x="3695" y="2669"/>
                <a:ext cx="61" cy="3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78" name="Oval 374"/>
              <p:cNvSpPr>
                <a:spLocks noChangeArrowheads="1"/>
              </p:cNvSpPr>
              <p:nvPr/>
            </p:nvSpPr>
            <p:spPr bwMode="auto">
              <a:xfrm>
                <a:off x="3340" y="2535"/>
                <a:ext cx="42" cy="32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79" name="Oval 375"/>
              <p:cNvSpPr>
                <a:spLocks noChangeArrowheads="1"/>
              </p:cNvSpPr>
              <p:nvPr/>
            </p:nvSpPr>
            <p:spPr bwMode="auto">
              <a:xfrm>
                <a:off x="3387" y="2532"/>
                <a:ext cx="42" cy="30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80" name="Oval 376"/>
              <p:cNvSpPr>
                <a:spLocks noChangeArrowheads="1"/>
              </p:cNvSpPr>
              <p:nvPr/>
            </p:nvSpPr>
            <p:spPr bwMode="auto">
              <a:xfrm>
                <a:off x="3341" y="2552"/>
                <a:ext cx="58" cy="6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81" name="Oval 377"/>
              <p:cNvSpPr>
                <a:spLocks noChangeArrowheads="1"/>
              </p:cNvSpPr>
              <p:nvPr/>
            </p:nvSpPr>
            <p:spPr bwMode="auto">
              <a:xfrm>
                <a:off x="3458" y="2538"/>
                <a:ext cx="43" cy="31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82" name="Oval 378"/>
              <p:cNvSpPr>
                <a:spLocks noChangeArrowheads="1"/>
              </p:cNvSpPr>
              <p:nvPr/>
            </p:nvSpPr>
            <p:spPr bwMode="auto">
              <a:xfrm>
                <a:off x="3526" y="2535"/>
                <a:ext cx="27" cy="21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83" name="Oval 379"/>
              <p:cNvSpPr>
                <a:spLocks noChangeArrowheads="1"/>
              </p:cNvSpPr>
              <p:nvPr/>
            </p:nvSpPr>
            <p:spPr bwMode="auto">
              <a:xfrm>
                <a:off x="3513" y="2543"/>
                <a:ext cx="23" cy="1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grpSp>
            <p:nvGrpSpPr>
              <p:cNvPr id="2450454" name="Group 380"/>
              <p:cNvGrpSpPr>
                <a:grpSpLocks/>
              </p:cNvGrpSpPr>
              <p:nvPr/>
            </p:nvGrpSpPr>
            <p:grpSpPr bwMode="auto">
              <a:xfrm>
                <a:off x="3553" y="2520"/>
                <a:ext cx="36" cy="23"/>
                <a:chOff x="3553" y="2520"/>
                <a:chExt cx="36" cy="23"/>
              </a:xfrm>
            </p:grpSpPr>
            <p:sp>
              <p:nvSpPr>
                <p:cNvPr id="195" name="Oval 381"/>
                <p:cNvSpPr>
                  <a:spLocks noChangeArrowheads="1"/>
                </p:cNvSpPr>
                <p:nvPr/>
              </p:nvSpPr>
              <p:spPr bwMode="auto">
                <a:xfrm>
                  <a:off x="3566" y="2520"/>
                  <a:ext cx="23" cy="16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196" name="Oval 382"/>
                <p:cNvSpPr>
                  <a:spLocks noChangeArrowheads="1"/>
                </p:cNvSpPr>
                <p:nvPr/>
              </p:nvSpPr>
              <p:spPr bwMode="auto">
                <a:xfrm>
                  <a:off x="3553" y="2528"/>
                  <a:ext cx="19" cy="15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</p:grpSp>
          <p:sp>
            <p:nvSpPr>
              <p:cNvPr id="185" name="Oval 383"/>
              <p:cNvSpPr>
                <a:spLocks noChangeArrowheads="1"/>
              </p:cNvSpPr>
              <p:nvPr/>
            </p:nvSpPr>
            <p:spPr bwMode="auto">
              <a:xfrm>
                <a:off x="3404" y="2532"/>
                <a:ext cx="40" cy="3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86" name="Oval 384"/>
              <p:cNvSpPr>
                <a:spLocks noChangeArrowheads="1"/>
              </p:cNvSpPr>
              <p:nvPr/>
            </p:nvSpPr>
            <p:spPr bwMode="auto">
              <a:xfrm>
                <a:off x="3556" y="2538"/>
                <a:ext cx="26" cy="20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87" name="Oval 385"/>
              <p:cNvSpPr>
                <a:spLocks noChangeArrowheads="1"/>
              </p:cNvSpPr>
              <p:nvPr/>
            </p:nvSpPr>
            <p:spPr bwMode="auto">
              <a:xfrm>
                <a:off x="3454" y="2531"/>
                <a:ext cx="23" cy="18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88" name="Oval 386"/>
              <p:cNvSpPr>
                <a:spLocks noChangeArrowheads="1"/>
              </p:cNvSpPr>
              <p:nvPr/>
            </p:nvSpPr>
            <p:spPr bwMode="auto">
              <a:xfrm>
                <a:off x="3440" y="2538"/>
                <a:ext cx="23" cy="20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89" name="Oval 387"/>
              <p:cNvSpPr>
                <a:spLocks noChangeArrowheads="1"/>
              </p:cNvSpPr>
              <p:nvPr/>
            </p:nvSpPr>
            <p:spPr bwMode="auto">
              <a:xfrm>
                <a:off x="3497" y="2535"/>
                <a:ext cx="32" cy="23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90" name="Oval 388"/>
              <p:cNvSpPr>
                <a:spLocks noChangeArrowheads="1"/>
              </p:cNvSpPr>
              <p:nvPr/>
            </p:nvSpPr>
            <p:spPr bwMode="auto">
              <a:xfrm>
                <a:off x="3464" y="2526"/>
                <a:ext cx="38" cy="2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91" name="Oval 389"/>
              <p:cNvSpPr>
                <a:spLocks noChangeArrowheads="1"/>
              </p:cNvSpPr>
              <p:nvPr/>
            </p:nvSpPr>
            <p:spPr bwMode="auto">
              <a:xfrm>
                <a:off x="3524" y="2534"/>
                <a:ext cx="37" cy="28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92" name="Oval 390"/>
              <p:cNvSpPr>
                <a:spLocks noChangeArrowheads="1"/>
              </p:cNvSpPr>
              <p:nvPr/>
            </p:nvSpPr>
            <p:spPr bwMode="auto">
              <a:xfrm>
                <a:off x="3376" y="2549"/>
                <a:ext cx="43" cy="26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93" name="Oval 391"/>
              <p:cNvSpPr>
                <a:spLocks noChangeArrowheads="1"/>
              </p:cNvSpPr>
              <p:nvPr/>
            </p:nvSpPr>
            <p:spPr bwMode="auto">
              <a:xfrm>
                <a:off x="3544" y="2558"/>
                <a:ext cx="45" cy="2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94" name="Oval 392"/>
              <p:cNvSpPr>
                <a:spLocks noChangeArrowheads="1"/>
              </p:cNvSpPr>
              <p:nvPr/>
            </p:nvSpPr>
            <p:spPr bwMode="auto">
              <a:xfrm>
                <a:off x="3544" y="2560"/>
                <a:ext cx="39" cy="23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</p:grpSp>
      </p:grpSp>
      <p:pic>
        <p:nvPicPr>
          <p:cNvPr id="33" name="Picture 393" descr="AG00435_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540" y="4605520"/>
            <a:ext cx="1049965" cy="120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94" descr="AG00459_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538" y="3678238"/>
            <a:ext cx="701703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0455" name="Group 395"/>
          <p:cNvGrpSpPr>
            <a:grpSpLocks/>
          </p:cNvGrpSpPr>
          <p:nvPr/>
        </p:nvGrpSpPr>
        <p:grpSpPr bwMode="auto">
          <a:xfrm>
            <a:off x="4187948" y="3026767"/>
            <a:ext cx="607193" cy="773708"/>
            <a:chOff x="2592" y="3264"/>
            <a:chExt cx="1056" cy="918"/>
          </a:xfrm>
        </p:grpSpPr>
        <p:sp>
          <p:nvSpPr>
            <p:cNvPr id="47" name="Freeform 396"/>
            <p:cNvSpPr>
              <a:spLocks/>
            </p:cNvSpPr>
            <p:nvPr/>
          </p:nvSpPr>
          <p:spPr bwMode="auto">
            <a:xfrm>
              <a:off x="2707" y="3620"/>
              <a:ext cx="941" cy="562"/>
            </a:xfrm>
            <a:custGeom>
              <a:avLst/>
              <a:gdLst>
                <a:gd name="T0" fmla="*/ 1584 w 558"/>
                <a:gd name="T1" fmla="*/ 1174 h 268"/>
                <a:gd name="T2" fmla="*/ 1322 w 558"/>
                <a:gd name="T3" fmla="*/ 329 h 268"/>
                <a:gd name="T4" fmla="*/ 1305 w 558"/>
                <a:gd name="T5" fmla="*/ 365 h 268"/>
                <a:gd name="T6" fmla="*/ 1285 w 558"/>
                <a:gd name="T7" fmla="*/ 369 h 268"/>
                <a:gd name="T8" fmla="*/ 1268 w 558"/>
                <a:gd name="T9" fmla="*/ 369 h 268"/>
                <a:gd name="T10" fmla="*/ 1246 w 558"/>
                <a:gd name="T11" fmla="*/ 352 h 268"/>
                <a:gd name="T12" fmla="*/ 1231 w 558"/>
                <a:gd name="T13" fmla="*/ 352 h 268"/>
                <a:gd name="T14" fmla="*/ 1218 w 558"/>
                <a:gd name="T15" fmla="*/ 396 h 268"/>
                <a:gd name="T16" fmla="*/ 1192 w 558"/>
                <a:gd name="T17" fmla="*/ 405 h 268"/>
                <a:gd name="T18" fmla="*/ 1164 w 558"/>
                <a:gd name="T19" fmla="*/ 356 h 268"/>
                <a:gd name="T20" fmla="*/ 1140 w 558"/>
                <a:gd name="T21" fmla="*/ 308 h 268"/>
                <a:gd name="T22" fmla="*/ 1127 w 558"/>
                <a:gd name="T23" fmla="*/ 277 h 268"/>
                <a:gd name="T24" fmla="*/ 1111 w 558"/>
                <a:gd name="T25" fmla="*/ 256 h 268"/>
                <a:gd name="T26" fmla="*/ 1078 w 558"/>
                <a:gd name="T27" fmla="*/ 201 h 268"/>
                <a:gd name="T28" fmla="*/ 1052 w 558"/>
                <a:gd name="T29" fmla="*/ 145 h 268"/>
                <a:gd name="T30" fmla="*/ 1019 w 558"/>
                <a:gd name="T31" fmla="*/ 84 h 268"/>
                <a:gd name="T32" fmla="*/ 1002 w 558"/>
                <a:gd name="T33" fmla="*/ 27 h 268"/>
                <a:gd name="T34" fmla="*/ 978 w 558"/>
                <a:gd name="T35" fmla="*/ 8 h 268"/>
                <a:gd name="T36" fmla="*/ 953 w 558"/>
                <a:gd name="T37" fmla="*/ 48 h 268"/>
                <a:gd name="T38" fmla="*/ 924 w 558"/>
                <a:gd name="T39" fmla="*/ 92 h 268"/>
                <a:gd name="T40" fmla="*/ 902 w 558"/>
                <a:gd name="T41" fmla="*/ 120 h 268"/>
                <a:gd name="T42" fmla="*/ 879 w 558"/>
                <a:gd name="T43" fmla="*/ 141 h 268"/>
                <a:gd name="T44" fmla="*/ 842 w 558"/>
                <a:gd name="T45" fmla="*/ 193 h 268"/>
                <a:gd name="T46" fmla="*/ 803 w 558"/>
                <a:gd name="T47" fmla="*/ 189 h 268"/>
                <a:gd name="T48" fmla="*/ 776 w 558"/>
                <a:gd name="T49" fmla="*/ 149 h 268"/>
                <a:gd name="T50" fmla="*/ 749 w 558"/>
                <a:gd name="T51" fmla="*/ 141 h 268"/>
                <a:gd name="T52" fmla="*/ 712 w 558"/>
                <a:gd name="T53" fmla="*/ 157 h 268"/>
                <a:gd name="T54" fmla="*/ 696 w 558"/>
                <a:gd name="T55" fmla="*/ 180 h 268"/>
                <a:gd name="T56" fmla="*/ 680 w 558"/>
                <a:gd name="T57" fmla="*/ 241 h 268"/>
                <a:gd name="T58" fmla="*/ 658 w 558"/>
                <a:gd name="T59" fmla="*/ 308 h 268"/>
                <a:gd name="T60" fmla="*/ 617 w 558"/>
                <a:gd name="T61" fmla="*/ 409 h 268"/>
                <a:gd name="T62" fmla="*/ 585 w 558"/>
                <a:gd name="T63" fmla="*/ 453 h 268"/>
                <a:gd name="T64" fmla="*/ 560 w 558"/>
                <a:gd name="T65" fmla="*/ 493 h 268"/>
                <a:gd name="T66" fmla="*/ 521 w 558"/>
                <a:gd name="T67" fmla="*/ 505 h 268"/>
                <a:gd name="T68" fmla="*/ 501 w 558"/>
                <a:gd name="T69" fmla="*/ 528 h 268"/>
                <a:gd name="T70" fmla="*/ 469 w 558"/>
                <a:gd name="T71" fmla="*/ 554 h 268"/>
                <a:gd name="T72" fmla="*/ 440 w 558"/>
                <a:gd name="T73" fmla="*/ 585 h 268"/>
                <a:gd name="T74" fmla="*/ 422 w 558"/>
                <a:gd name="T75" fmla="*/ 581 h 268"/>
                <a:gd name="T76" fmla="*/ 403 w 558"/>
                <a:gd name="T77" fmla="*/ 528 h 268"/>
                <a:gd name="T78" fmla="*/ 386 w 558"/>
                <a:gd name="T79" fmla="*/ 518 h 268"/>
                <a:gd name="T80" fmla="*/ 356 w 558"/>
                <a:gd name="T81" fmla="*/ 537 h 268"/>
                <a:gd name="T82" fmla="*/ 341 w 558"/>
                <a:gd name="T83" fmla="*/ 581 h 268"/>
                <a:gd name="T84" fmla="*/ 310 w 558"/>
                <a:gd name="T85" fmla="*/ 602 h 268"/>
                <a:gd name="T86" fmla="*/ 256 w 558"/>
                <a:gd name="T87" fmla="*/ 633 h 268"/>
                <a:gd name="T88" fmla="*/ 228 w 558"/>
                <a:gd name="T89" fmla="*/ 646 h 268"/>
                <a:gd name="T90" fmla="*/ 202 w 558"/>
                <a:gd name="T91" fmla="*/ 673 h 268"/>
                <a:gd name="T92" fmla="*/ 186 w 558"/>
                <a:gd name="T93" fmla="*/ 705 h 268"/>
                <a:gd name="T94" fmla="*/ 162 w 558"/>
                <a:gd name="T95" fmla="*/ 709 h 268"/>
                <a:gd name="T96" fmla="*/ 123 w 558"/>
                <a:gd name="T97" fmla="*/ 753 h 268"/>
                <a:gd name="T98" fmla="*/ 79 w 558"/>
                <a:gd name="T99" fmla="*/ 797 h 268"/>
                <a:gd name="T100" fmla="*/ 49 w 558"/>
                <a:gd name="T101" fmla="*/ 830 h 26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58" h="268">
                  <a:moveTo>
                    <a:pt x="13" y="188"/>
                  </a:moveTo>
                  <a:lnTo>
                    <a:pt x="0" y="267"/>
                  </a:lnTo>
                  <a:lnTo>
                    <a:pt x="453" y="267"/>
                  </a:lnTo>
                  <a:lnTo>
                    <a:pt x="557" y="267"/>
                  </a:lnTo>
                  <a:lnTo>
                    <a:pt x="470" y="76"/>
                  </a:lnTo>
                  <a:lnTo>
                    <a:pt x="468" y="75"/>
                  </a:lnTo>
                  <a:lnTo>
                    <a:pt x="466" y="74"/>
                  </a:lnTo>
                  <a:lnTo>
                    <a:pt x="465" y="75"/>
                  </a:lnTo>
                  <a:lnTo>
                    <a:pt x="463" y="75"/>
                  </a:lnTo>
                  <a:lnTo>
                    <a:pt x="461" y="78"/>
                  </a:lnTo>
                  <a:lnTo>
                    <a:pt x="460" y="80"/>
                  </a:lnTo>
                  <a:lnTo>
                    <a:pt x="459" y="83"/>
                  </a:lnTo>
                  <a:lnTo>
                    <a:pt x="457" y="84"/>
                  </a:lnTo>
                  <a:lnTo>
                    <a:pt x="456" y="85"/>
                  </a:lnTo>
                  <a:lnTo>
                    <a:pt x="453" y="84"/>
                  </a:lnTo>
                  <a:lnTo>
                    <a:pt x="452" y="84"/>
                  </a:lnTo>
                  <a:lnTo>
                    <a:pt x="451" y="85"/>
                  </a:lnTo>
                  <a:lnTo>
                    <a:pt x="449" y="88"/>
                  </a:lnTo>
                  <a:lnTo>
                    <a:pt x="448" y="85"/>
                  </a:lnTo>
                  <a:lnTo>
                    <a:pt x="446" y="84"/>
                  </a:lnTo>
                  <a:lnTo>
                    <a:pt x="444" y="82"/>
                  </a:lnTo>
                  <a:lnTo>
                    <a:pt x="442" y="80"/>
                  </a:lnTo>
                  <a:lnTo>
                    <a:pt x="440" y="81"/>
                  </a:lnTo>
                  <a:lnTo>
                    <a:pt x="438" y="80"/>
                  </a:lnTo>
                  <a:lnTo>
                    <a:pt x="437" y="80"/>
                  </a:lnTo>
                  <a:lnTo>
                    <a:pt x="435" y="79"/>
                  </a:lnTo>
                  <a:lnTo>
                    <a:pt x="433" y="78"/>
                  </a:lnTo>
                  <a:lnTo>
                    <a:pt x="433" y="80"/>
                  </a:lnTo>
                  <a:lnTo>
                    <a:pt x="432" y="82"/>
                  </a:lnTo>
                  <a:lnTo>
                    <a:pt x="431" y="85"/>
                  </a:lnTo>
                  <a:lnTo>
                    <a:pt x="430" y="89"/>
                  </a:lnTo>
                  <a:lnTo>
                    <a:pt x="428" y="90"/>
                  </a:lnTo>
                  <a:lnTo>
                    <a:pt x="427" y="91"/>
                  </a:lnTo>
                  <a:lnTo>
                    <a:pt x="425" y="92"/>
                  </a:lnTo>
                  <a:lnTo>
                    <a:pt x="422" y="93"/>
                  </a:lnTo>
                  <a:lnTo>
                    <a:pt x="419" y="92"/>
                  </a:lnTo>
                  <a:lnTo>
                    <a:pt x="416" y="91"/>
                  </a:lnTo>
                  <a:lnTo>
                    <a:pt x="414" y="88"/>
                  </a:lnTo>
                  <a:lnTo>
                    <a:pt x="411" y="85"/>
                  </a:lnTo>
                  <a:lnTo>
                    <a:pt x="409" y="81"/>
                  </a:lnTo>
                  <a:lnTo>
                    <a:pt x="406" y="78"/>
                  </a:lnTo>
                  <a:lnTo>
                    <a:pt x="404" y="76"/>
                  </a:lnTo>
                  <a:lnTo>
                    <a:pt x="403" y="72"/>
                  </a:lnTo>
                  <a:lnTo>
                    <a:pt x="401" y="70"/>
                  </a:lnTo>
                  <a:lnTo>
                    <a:pt x="400" y="69"/>
                  </a:lnTo>
                  <a:lnTo>
                    <a:pt x="399" y="66"/>
                  </a:lnTo>
                  <a:lnTo>
                    <a:pt x="397" y="64"/>
                  </a:lnTo>
                  <a:lnTo>
                    <a:pt x="396" y="63"/>
                  </a:lnTo>
                  <a:lnTo>
                    <a:pt x="395" y="60"/>
                  </a:lnTo>
                  <a:lnTo>
                    <a:pt x="394" y="60"/>
                  </a:lnTo>
                  <a:lnTo>
                    <a:pt x="393" y="59"/>
                  </a:lnTo>
                  <a:lnTo>
                    <a:pt x="391" y="58"/>
                  </a:lnTo>
                  <a:lnTo>
                    <a:pt x="388" y="56"/>
                  </a:lnTo>
                  <a:lnTo>
                    <a:pt x="385" y="53"/>
                  </a:lnTo>
                  <a:lnTo>
                    <a:pt x="381" y="49"/>
                  </a:lnTo>
                  <a:lnTo>
                    <a:pt x="379" y="46"/>
                  </a:lnTo>
                  <a:lnTo>
                    <a:pt x="376" y="43"/>
                  </a:lnTo>
                  <a:lnTo>
                    <a:pt x="372" y="39"/>
                  </a:lnTo>
                  <a:lnTo>
                    <a:pt x="371" y="36"/>
                  </a:lnTo>
                  <a:lnTo>
                    <a:pt x="370" y="33"/>
                  </a:lnTo>
                  <a:lnTo>
                    <a:pt x="367" y="28"/>
                  </a:lnTo>
                  <a:lnTo>
                    <a:pt x="364" y="25"/>
                  </a:lnTo>
                  <a:lnTo>
                    <a:pt x="360" y="22"/>
                  </a:lnTo>
                  <a:lnTo>
                    <a:pt x="358" y="19"/>
                  </a:lnTo>
                  <a:lnTo>
                    <a:pt x="357" y="14"/>
                  </a:lnTo>
                  <a:lnTo>
                    <a:pt x="355" y="10"/>
                  </a:lnTo>
                  <a:lnTo>
                    <a:pt x="354" y="9"/>
                  </a:lnTo>
                  <a:lnTo>
                    <a:pt x="352" y="6"/>
                  </a:lnTo>
                  <a:lnTo>
                    <a:pt x="349" y="3"/>
                  </a:lnTo>
                  <a:lnTo>
                    <a:pt x="347" y="1"/>
                  </a:lnTo>
                  <a:lnTo>
                    <a:pt x="346" y="0"/>
                  </a:lnTo>
                  <a:lnTo>
                    <a:pt x="344" y="2"/>
                  </a:lnTo>
                  <a:lnTo>
                    <a:pt x="342" y="3"/>
                  </a:lnTo>
                  <a:lnTo>
                    <a:pt x="339" y="5"/>
                  </a:lnTo>
                  <a:lnTo>
                    <a:pt x="337" y="9"/>
                  </a:lnTo>
                  <a:lnTo>
                    <a:pt x="335" y="11"/>
                  </a:lnTo>
                  <a:lnTo>
                    <a:pt x="333" y="15"/>
                  </a:lnTo>
                  <a:lnTo>
                    <a:pt x="331" y="18"/>
                  </a:lnTo>
                  <a:lnTo>
                    <a:pt x="328" y="19"/>
                  </a:lnTo>
                  <a:lnTo>
                    <a:pt x="325" y="21"/>
                  </a:lnTo>
                  <a:lnTo>
                    <a:pt x="323" y="21"/>
                  </a:lnTo>
                  <a:lnTo>
                    <a:pt x="321" y="22"/>
                  </a:lnTo>
                  <a:lnTo>
                    <a:pt x="319" y="25"/>
                  </a:lnTo>
                  <a:lnTo>
                    <a:pt x="317" y="27"/>
                  </a:lnTo>
                  <a:lnTo>
                    <a:pt x="315" y="29"/>
                  </a:lnTo>
                  <a:lnTo>
                    <a:pt x="313" y="30"/>
                  </a:lnTo>
                  <a:lnTo>
                    <a:pt x="311" y="31"/>
                  </a:lnTo>
                  <a:lnTo>
                    <a:pt x="309" y="32"/>
                  </a:lnTo>
                  <a:lnTo>
                    <a:pt x="306" y="33"/>
                  </a:lnTo>
                  <a:lnTo>
                    <a:pt x="305" y="34"/>
                  </a:lnTo>
                  <a:lnTo>
                    <a:pt x="299" y="41"/>
                  </a:lnTo>
                  <a:lnTo>
                    <a:pt x="296" y="44"/>
                  </a:lnTo>
                  <a:lnTo>
                    <a:pt x="293" y="45"/>
                  </a:lnTo>
                  <a:lnTo>
                    <a:pt x="289" y="46"/>
                  </a:lnTo>
                  <a:lnTo>
                    <a:pt x="286" y="45"/>
                  </a:lnTo>
                  <a:lnTo>
                    <a:pt x="282" y="43"/>
                  </a:lnTo>
                  <a:lnTo>
                    <a:pt x="281" y="40"/>
                  </a:lnTo>
                  <a:lnTo>
                    <a:pt x="279" y="38"/>
                  </a:lnTo>
                  <a:lnTo>
                    <a:pt x="276" y="36"/>
                  </a:lnTo>
                  <a:lnTo>
                    <a:pt x="273" y="34"/>
                  </a:lnTo>
                  <a:lnTo>
                    <a:pt x="270" y="35"/>
                  </a:lnTo>
                  <a:lnTo>
                    <a:pt x="268" y="34"/>
                  </a:lnTo>
                  <a:lnTo>
                    <a:pt x="264" y="33"/>
                  </a:lnTo>
                  <a:lnTo>
                    <a:pt x="263" y="32"/>
                  </a:lnTo>
                  <a:lnTo>
                    <a:pt x="261" y="32"/>
                  </a:lnTo>
                  <a:lnTo>
                    <a:pt x="256" y="34"/>
                  </a:lnTo>
                  <a:lnTo>
                    <a:pt x="252" y="35"/>
                  </a:lnTo>
                  <a:lnTo>
                    <a:pt x="250" y="36"/>
                  </a:lnTo>
                  <a:lnTo>
                    <a:pt x="247" y="36"/>
                  </a:lnTo>
                  <a:lnTo>
                    <a:pt x="246" y="37"/>
                  </a:lnTo>
                  <a:lnTo>
                    <a:pt x="246" y="39"/>
                  </a:lnTo>
                  <a:lnTo>
                    <a:pt x="245" y="41"/>
                  </a:lnTo>
                  <a:lnTo>
                    <a:pt x="244" y="45"/>
                  </a:lnTo>
                  <a:lnTo>
                    <a:pt x="243" y="49"/>
                  </a:lnTo>
                  <a:lnTo>
                    <a:pt x="241" y="52"/>
                  </a:lnTo>
                  <a:lnTo>
                    <a:pt x="239" y="55"/>
                  </a:lnTo>
                  <a:lnTo>
                    <a:pt x="239" y="58"/>
                  </a:lnTo>
                  <a:lnTo>
                    <a:pt x="237" y="64"/>
                  </a:lnTo>
                  <a:lnTo>
                    <a:pt x="234" y="66"/>
                  </a:lnTo>
                  <a:lnTo>
                    <a:pt x="231" y="70"/>
                  </a:lnTo>
                  <a:lnTo>
                    <a:pt x="228" y="74"/>
                  </a:lnTo>
                  <a:lnTo>
                    <a:pt x="224" y="80"/>
                  </a:lnTo>
                  <a:lnTo>
                    <a:pt x="220" y="89"/>
                  </a:lnTo>
                  <a:lnTo>
                    <a:pt x="217" y="93"/>
                  </a:lnTo>
                  <a:lnTo>
                    <a:pt x="215" y="95"/>
                  </a:lnTo>
                  <a:lnTo>
                    <a:pt x="213" y="97"/>
                  </a:lnTo>
                  <a:lnTo>
                    <a:pt x="211" y="99"/>
                  </a:lnTo>
                  <a:lnTo>
                    <a:pt x="206" y="103"/>
                  </a:lnTo>
                  <a:lnTo>
                    <a:pt x="204" y="105"/>
                  </a:lnTo>
                  <a:lnTo>
                    <a:pt x="202" y="107"/>
                  </a:lnTo>
                  <a:lnTo>
                    <a:pt x="200" y="111"/>
                  </a:lnTo>
                  <a:lnTo>
                    <a:pt x="197" y="112"/>
                  </a:lnTo>
                  <a:lnTo>
                    <a:pt x="194" y="113"/>
                  </a:lnTo>
                  <a:lnTo>
                    <a:pt x="189" y="115"/>
                  </a:lnTo>
                  <a:lnTo>
                    <a:pt x="185" y="117"/>
                  </a:lnTo>
                  <a:lnTo>
                    <a:pt x="183" y="115"/>
                  </a:lnTo>
                  <a:lnTo>
                    <a:pt x="181" y="116"/>
                  </a:lnTo>
                  <a:lnTo>
                    <a:pt x="180" y="117"/>
                  </a:lnTo>
                  <a:lnTo>
                    <a:pt x="178" y="118"/>
                  </a:lnTo>
                  <a:lnTo>
                    <a:pt x="176" y="120"/>
                  </a:lnTo>
                  <a:lnTo>
                    <a:pt x="173" y="122"/>
                  </a:lnTo>
                  <a:lnTo>
                    <a:pt x="170" y="124"/>
                  </a:lnTo>
                  <a:lnTo>
                    <a:pt x="168" y="125"/>
                  </a:lnTo>
                  <a:lnTo>
                    <a:pt x="165" y="126"/>
                  </a:lnTo>
                  <a:lnTo>
                    <a:pt x="164" y="126"/>
                  </a:lnTo>
                  <a:lnTo>
                    <a:pt x="162" y="128"/>
                  </a:lnTo>
                  <a:lnTo>
                    <a:pt x="160" y="131"/>
                  </a:lnTo>
                  <a:lnTo>
                    <a:pt x="155" y="133"/>
                  </a:lnTo>
                  <a:lnTo>
                    <a:pt x="153" y="132"/>
                  </a:lnTo>
                  <a:lnTo>
                    <a:pt x="152" y="133"/>
                  </a:lnTo>
                  <a:lnTo>
                    <a:pt x="149" y="132"/>
                  </a:lnTo>
                  <a:lnTo>
                    <a:pt x="148" y="132"/>
                  </a:lnTo>
                  <a:lnTo>
                    <a:pt x="146" y="130"/>
                  </a:lnTo>
                  <a:lnTo>
                    <a:pt x="144" y="128"/>
                  </a:lnTo>
                  <a:lnTo>
                    <a:pt x="143" y="123"/>
                  </a:lnTo>
                  <a:lnTo>
                    <a:pt x="142" y="120"/>
                  </a:lnTo>
                  <a:lnTo>
                    <a:pt x="140" y="119"/>
                  </a:lnTo>
                  <a:lnTo>
                    <a:pt x="139" y="118"/>
                  </a:lnTo>
                  <a:lnTo>
                    <a:pt x="137" y="119"/>
                  </a:lnTo>
                  <a:lnTo>
                    <a:pt x="136" y="118"/>
                  </a:lnTo>
                  <a:lnTo>
                    <a:pt x="133" y="119"/>
                  </a:lnTo>
                  <a:lnTo>
                    <a:pt x="132" y="120"/>
                  </a:lnTo>
                  <a:lnTo>
                    <a:pt x="128" y="120"/>
                  </a:lnTo>
                  <a:lnTo>
                    <a:pt x="125" y="122"/>
                  </a:lnTo>
                  <a:lnTo>
                    <a:pt x="124" y="123"/>
                  </a:lnTo>
                  <a:lnTo>
                    <a:pt x="123" y="126"/>
                  </a:lnTo>
                  <a:lnTo>
                    <a:pt x="121" y="130"/>
                  </a:lnTo>
                  <a:lnTo>
                    <a:pt x="120" y="132"/>
                  </a:lnTo>
                  <a:lnTo>
                    <a:pt x="117" y="133"/>
                  </a:lnTo>
                  <a:lnTo>
                    <a:pt x="115" y="134"/>
                  </a:lnTo>
                  <a:lnTo>
                    <a:pt x="112" y="135"/>
                  </a:lnTo>
                  <a:lnTo>
                    <a:pt x="109" y="137"/>
                  </a:lnTo>
                  <a:lnTo>
                    <a:pt x="100" y="139"/>
                  </a:lnTo>
                  <a:lnTo>
                    <a:pt x="98" y="139"/>
                  </a:lnTo>
                  <a:lnTo>
                    <a:pt x="93" y="141"/>
                  </a:lnTo>
                  <a:lnTo>
                    <a:pt x="90" y="144"/>
                  </a:lnTo>
                  <a:lnTo>
                    <a:pt x="87" y="146"/>
                  </a:lnTo>
                  <a:lnTo>
                    <a:pt x="84" y="147"/>
                  </a:lnTo>
                  <a:lnTo>
                    <a:pt x="81" y="148"/>
                  </a:lnTo>
                  <a:lnTo>
                    <a:pt x="80" y="147"/>
                  </a:lnTo>
                  <a:lnTo>
                    <a:pt x="79" y="148"/>
                  </a:lnTo>
                  <a:lnTo>
                    <a:pt x="76" y="150"/>
                  </a:lnTo>
                  <a:lnTo>
                    <a:pt x="73" y="150"/>
                  </a:lnTo>
                  <a:lnTo>
                    <a:pt x="71" y="153"/>
                  </a:lnTo>
                  <a:lnTo>
                    <a:pt x="69" y="154"/>
                  </a:lnTo>
                  <a:lnTo>
                    <a:pt x="67" y="155"/>
                  </a:lnTo>
                  <a:lnTo>
                    <a:pt x="66" y="157"/>
                  </a:lnTo>
                  <a:lnTo>
                    <a:pt x="65" y="160"/>
                  </a:lnTo>
                  <a:lnTo>
                    <a:pt x="62" y="162"/>
                  </a:lnTo>
                  <a:lnTo>
                    <a:pt x="60" y="162"/>
                  </a:lnTo>
                  <a:lnTo>
                    <a:pt x="58" y="161"/>
                  </a:lnTo>
                  <a:lnTo>
                    <a:pt x="57" y="161"/>
                  </a:lnTo>
                  <a:lnTo>
                    <a:pt x="55" y="162"/>
                  </a:lnTo>
                  <a:lnTo>
                    <a:pt x="52" y="164"/>
                  </a:lnTo>
                  <a:lnTo>
                    <a:pt x="48" y="167"/>
                  </a:lnTo>
                  <a:lnTo>
                    <a:pt x="43" y="171"/>
                  </a:lnTo>
                  <a:lnTo>
                    <a:pt x="38" y="175"/>
                  </a:lnTo>
                  <a:lnTo>
                    <a:pt x="35" y="177"/>
                  </a:lnTo>
                  <a:lnTo>
                    <a:pt x="31" y="178"/>
                  </a:lnTo>
                  <a:lnTo>
                    <a:pt x="28" y="181"/>
                  </a:lnTo>
                  <a:lnTo>
                    <a:pt x="25" y="183"/>
                  </a:lnTo>
                  <a:lnTo>
                    <a:pt x="22" y="187"/>
                  </a:lnTo>
                  <a:lnTo>
                    <a:pt x="19" y="188"/>
                  </a:lnTo>
                  <a:lnTo>
                    <a:pt x="17" y="189"/>
                  </a:lnTo>
                  <a:lnTo>
                    <a:pt x="13" y="18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48" name="Freeform 397"/>
            <p:cNvSpPr>
              <a:spLocks/>
            </p:cNvSpPr>
            <p:nvPr/>
          </p:nvSpPr>
          <p:spPr bwMode="auto">
            <a:xfrm>
              <a:off x="3409" y="3765"/>
              <a:ext cx="94" cy="65"/>
            </a:xfrm>
            <a:custGeom>
              <a:avLst/>
              <a:gdLst>
                <a:gd name="T0" fmla="*/ 146 w 56"/>
                <a:gd name="T1" fmla="*/ 0 h 31"/>
                <a:gd name="T2" fmla="*/ 133 w 56"/>
                <a:gd name="T3" fmla="*/ 0 h 31"/>
                <a:gd name="T4" fmla="*/ 119 w 56"/>
                <a:gd name="T5" fmla="*/ 8 h 31"/>
                <a:gd name="T6" fmla="*/ 119 w 56"/>
                <a:gd name="T7" fmla="*/ 31 h 31"/>
                <a:gd name="T8" fmla="*/ 104 w 56"/>
                <a:gd name="T9" fmla="*/ 48 h 31"/>
                <a:gd name="T10" fmla="*/ 87 w 56"/>
                <a:gd name="T11" fmla="*/ 44 h 31"/>
                <a:gd name="T12" fmla="*/ 104 w 56"/>
                <a:gd name="T13" fmla="*/ 44 h 31"/>
                <a:gd name="T14" fmla="*/ 87 w 56"/>
                <a:gd name="T15" fmla="*/ 44 h 31"/>
                <a:gd name="T16" fmla="*/ 50 w 56"/>
                <a:gd name="T17" fmla="*/ 21 h 31"/>
                <a:gd name="T18" fmla="*/ 34 w 56"/>
                <a:gd name="T19" fmla="*/ 40 h 31"/>
                <a:gd name="T20" fmla="*/ 22 w 56"/>
                <a:gd name="T21" fmla="*/ 61 h 31"/>
                <a:gd name="T22" fmla="*/ 20 w 56"/>
                <a:gd name="T23" fmla="*/ 84 h 31"/>
                <a:gd name="T24" fmla="*/ 5 w 56"/>
                <a:gd name="T25" fmla="*/ 101 h 31"/>
                <a:gd name="T26" fmla="*/ 0 w 56"/>
                <a:gd name="T27" fmla="*/ 124 h 31"/>
                <a:gd name="T28" fmla="*/ 13 w 56"/>
                <a:gd name="T29" fmla="*/ 124 h 31"/>
                <a:gd name="T30" fmla="*/ 29 w 56"/>
                <a:gd name="T31" fmla="*/ 115 h 31"/>
                <a:gd name="T32" fmla="*/ 42 w 56"/>
                <a:gd name="T33" fmla="*/ 132 h 31"/>
                <a:gd name="T34" fmla="*/ 57 w 56"/>
                <a:gd name="T35" fmla="*/ 132 h 31"/>
                <a:gd name="T36" fmla="*/ 71 w 56"/>
                <a:gd name="T37" fmla="*/ 109 h 31"/>
                <a:gd name="T38" fmla="*/ 84 w 56"/>
                <a:gd name="T39" fmla="*/ 101 h 31"/>
                <a:gd name="T40" fmla="*/ 99 w 56"/>
                <a:gd name="T41" fmla="*/ 101 h 31"/>
                <a:gd name="T42" fmla="*/ 112 w 56"/>
                <a:gd name="T43" fmla="*/ 101 h 31"/>
                <a:gd name="T44" fmla="*/ 128 w 56"/>
                <a:gd name="T45" fmla="*/ 80 h 31"/>
                <a:gd name="T46" fmla="*/ 141 w 56"/>
                <a:gd name="T47" fmla="*/ 92 h 31"/>
                <a:gd name="T48" fmla="*/ 149 w 56"/>
                <a:gd name="T49" fmla="*/ 71 h 31"/>
                <a:gd name="T50" fmla="*/ 154 w 56"/>
                <a:gd name="T51" fmla="*/ 48 h 31"/>
                <a:gd name="T52" fmla="*/ 154 w 56"/>
                <a:gd name="T53" fmla="*/ 21 h 31"/>
                <a:gd name="T54" fmla="*/ 146 w 56"/>
                <a:gd name="T55" fmla="*/ 0 h 31"/>
                <a:gd name="T56" fmla="*/ 146 w 56"/>
                <a:gd name="T57" fmla="*/ 0 h 3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6" h="31">
                  <a:moveTo>
                    <a:pt x="52" y="0"/>
                  </a:moveTo>
                  <a:lnTo>
                    <a:pt x="47" y="0"/>
                  </a:lnTo>
                  <a:lnTo>
                    <a:pt x="42" y="2"/>
                  </a:lnTo>
                  <a:lnTo>
                    <a:pt x="42" y="7"/>
                  </a:lnTo>
                  <a:lnTo>
                    <a:pt x="37" y="11"/>
                  </a:lnTo>
                  <a:lnTo>
                    <a:pt x="31" y="10"/>
                  </a:lnTo>
                  <a:lnTo>
                    <a:pt x="37" y="10"/>
                  </a:lnTo>
                  <a:lnTo>
                    <a:pt x="31" y="10"/>
                  </a:lnTo>
                  <a:lnTo>
                    <a:pt x="18" y="5"/>
                  </a:lnTo>
                  <a:lnTo>
                    <a:pt x="12" y="9"/>
                  </a:lnTo>
                  <a:lnTo>
                    <a:pt x="8" y="14"/>
                  </a:lnTo>
                  <a:lnTo>
                    <a:pt x="7" y="19"/>
                  </a:lnTo>
                  <a:lnTo>
                    <a:pt x="2" y="23"/>
                  </a:lnTo>
                  <a:lnTo>
                    <a:pt x="0" y="28"/>
                  </a:lnTo>
                  <a:lnTo>
                    <a:pt x="5" y="28"/>
                  </a:lnTo>
                  <a:lnTo>
                    <a:pt x="10" y="26"/>
                  </a:lnTo>
                  <a:lnTo>
                    <a:pt x="15" y="30"/>
                  </a:lnTo>
                  <a:lnTo>
                    <a:pt x="20" y="30"/>
                  </a:lnTo>
                  <a:lnTo>
                    <a:pt x="25" y="25"/>
                  </a:lnTo>
                  <a:lnTo>
                    <a:pt x="30" y="23"/>
                  </a:lnTo>
                  <a:lnTo>
                    <a:pt x="35" y="23"/>
                  </a:lnTo>
                  <a:lnTo>
                    <a:pt x="40" y="23"/>
                  </a:lnTo>
                  <a:lnTo>
                    <a:pt x="45" y="18"/>
                  </a:lnTo>
                  <a:lnTo>
                    <a:pt x="50" y="21"/>
                  </a:lnTo>
                  <a:lnTo>
                    <a:pt x="53" y="16"/>
                  </a:lnTo>
                  <a:lnTo>
                    <a:pt x="55" y="11"/>
                  </a:lnTo>
                  <a:lnTo>
                    <a:pt x="55" y="5"/>
                  </a:lnTo>
                  <a:lnTo>
                    <a:pt x="52" y="0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49" name="Freeform 398"/>
            <p:cNvSpPr>
              <a:spLocks/>
            </p:cNvSpPr>
            <p:nvPr/>
          </p:nvSpPr>
          <p:spPr bwMode="auto">
            <a:xfrm>
              <a:off x="3071" y="3570"/>
              <a:ext cx="289" cy="304"/>
            </a:xfrm>
            <a:custGeom>
              <a:avLst/>
              <a:gdLst>
                <a:gd name="T0" fmla="*/ 406 w 171"/>
                <a:gd name="T1" fmla="*/ 31 h 145"/>
                <a:gd name="T2" fmla="*/ 423 w 171"/>
                <a:gd name="T3" fmla="*/ 96 h 145"/>
                <a:gd name="T4" fmla="*/ 439 w 171"/>
                <a:gd name="T5" fmla="*/ 140 h 145"/>
                <a:gd name="T6" fmla="*/ 465 w 171"/>
                <a:gd name="T7" fmla="*/ 212 h 145"/>
                <a:gd name="T8" fmla="*/ 465 w 171"/>
                <a:gd name="T9" fmla="*/ 237 h 145"/>
                <a:gd name="T10" fmla="*/ 465 w 171"/>
                <a:gd name="T11" fmla="*/ 304 h 145"/>
                <a:gd name="T12" fmla="*/ 423 w 171"/>
                <a:gd name="T13" fmla="*/ 256 h 145"/>
                <a:gd name="T14" fmla="*/ 411 w 171"/>
                <a:gd name="T15" fmla="*/ 256 h 145"/>
                <a:gd name="T16" fmla="*/ 397 w 171"/>
                <a:gd name="T17" fmla="*/ 256 h 145"/>
                <a:gd name="T18" fmla="*/ 402 w 171"/>
                <a:gd name="T19" fmla="*/ 312 h 145"/>
                <a:gd name="T20" fmla="*/ 406 w 171"/>
                <a:gd name="T21" fmla="*/ 369 h 145"/>
                <a:gd name="T22" fmla="*/ 402 w 171"/>
                <a:gd name="T23" fmla="*/ 361 h 145"/>
                <a:gd name="T24" fmla="*/ 380 w 171"/>
                <a:gd name="T25" fmla="*/ 304 h 145"/>
                <a:gd name="T26" fmla="*/ 360 w 171"/>
                <a:gd name="T27" fmla="*/ 256 h 145"/>
                <a:gd name="T28" fmla="*/ 336 w 171"/>
                <a:gd name="T29" fmla="*/ 256 h 145"/>
                <a:gd name="T30" fmla="*/ 318 w 171"/>
                <a:gd name="T31" fmla="*/ 245 h 145"/>
                <a:gd name="T32" fmla="*/ 291 w 171"/>
                <a:gd name="T33" fmla="*/ 285 h 145"/>
                <a:gd name="T34" fmla="*/ 257 w 171"/>
                <a:gd name="T35" fmla="*/ 273 h 145"/>
                <a:gd name="T36" fmla="*/ 232 w 171"/>
                <a:gd name="T37" fmla="*/ 321 h 145"/>
                <a:gd name="T38" fmla="*/ 211 w 171"/>
                <a:gd name="T39" fmla="*/ 417 h 145"/>
                <a:gd name="T40" fmla="*/ 191 w 171"/>
                <a:gd name="T41" fmla="*/ 480 h 145"/>
                <a:gd name="T42" fmla="*/ 169 w 171"/>
                <a:gd name="T43" fmla="*/ 430 h 145"/>
                <a:gd name="T44" fmla="*/ 149 w 171"/>
                <a:gd name="T45" fmla="*/ 382 h 145"/>
                <a:gd name="T46" fmla="*/ 125 w 171"/>
                <a:gd name="T47" fmla="*/ 465 h 145"/>
                <a:gd name="T48" fmla="*/ 106 w 171"/>
                <a:gd name="T49" fmla="*/ 465 h 145"/>
                <a:gd name="T50" fmla="*/ 106 w 171"/>
                <a:gd name="T51" fmla="*/ 577 h 145"/>
                <a:gd name="T52" fmla="*/ 100 w 171"/>
                <a:gd name="T53" fmla="*/ 633 h 145"/>
                <a:gd name="T54" fmla="*/ 95 w 171"/>
                <a:gd name="T55" fmla="*/ 545 h 145"/>
                <a:gd name="T56" fmla="*/ 83 w 171"/>
                <a:gd name="T57" fmla="*/ 480 h 145"/>
                <a:gd name="T58" fmla="*/ 69 w 171"/>
                <a:gd name="T59" fmla="*/ 488 h 145"/>
                <a:gd name="T60" fmla="*/ 41 w 171"/>
                <a:gd name="T61" fmla="*/ 572 h 145"/>
                <a:gd name="T62" fmla="*/ 32 w 171"/>
                <a:gd name="T63" fmla="*/ 480 h 145"/>
                <a:gd name="T64" fmla="*/ 0 w 171"/>
                <a:gd name="T65" fmla="*/ 484 h 145"/>
                <a:gd name="T66" fmla="*/ 20 w 171"/>
                <a:gd name="T67" fmla="*/ 392 h 145"/>
                <a:gd name="T68" fmla="*/ 20 w 171"/>
                <a:gd name="T69" fmla="*/ 392 h 145"/>
                <a:gd name="T70" fmla="*/ 41 w 171"/>
                <a:gd name="T71" fmla="*/ 304 h 145"/>
                <a:gd name="T72" fmla="*/ 41 w 171"/>
                <a:gd name="T73" fmla="*/ 304 h 145"/>
                <a:gd name="T74" fmla="*/ 79 w 171"/>
                <a:gd name="T75" fmla="*/ 212 h 145"/>
                <a:gd name="T76" fmla="*/ 144 w 171"/>
                <a:gd name="T77" fmla="*/ 212 h 145"/>
                <a:gd name="T78" fmla="*/ 162 w 171"/>
                <a:gd name="T79" fmla="*/ 241 h 145"/>
                <a:gd name="T80" fmla="*/ 203 w 171"/>
                <a:gd name="T81" fmla="*/ 304 h 145"/>
                <a:gd name="T82" fmla="*/ 199 w 171"/>
                <a:gd name="T83" fmla="*/ 285 h 145"/>
                <a:gd name="T84" fmla="*/ 223 w 171"/>
                <a:gd name="T85" fmla="*/ 241 h 145"/>
                <a:gd name="T86" fmla="*/ 243 w 171"/>
                <a:gd name="T87" fmla="*/ 212 h 145"/>
                <a:gd name="T88" fmla="*/ 282 w 171"/>
                <a:gd name="T89" fmla="*/ 149 h 145"/>
                <a:gd name="T90" fmla="*/ 303 w 171"/>
                <a:gd name="T91" fmla="*/ 120 h 145"/>
                <a:gd name="T92" fmla="*/ 343 w 171"/>
                <a:gd name="T93" fmla="*/ 61 h 145"/>
                <a:gd name="T94" fmla="*/ 365 w 171"/>
                <a:gd name="T95" fmla="*/ 0 h 145"/>
                <a:gd name="T96" fmla="*/ 385 w 171"/>
                <a:gd name="T97" fmla="*/ 0 h 14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71" h="145">
                  <a:moveTo>
                    <a:pt x="135" y="0"/>
                  </a:moveTo>
                  <a:lnTo>
                    <a:pt x="142" y="7"/>
                  </a:lnTo>
                  <a:lnTo>
                    <a:pt x="144" y="16"/>
                  </a:lnTo>
                  <a:lnTo>
                    <a:pt x="148" y="22"/>
                  </a:lnTo>
                  <a:lnTo>
                    <a:pt x="150" y="27"/>
                  </a:lnTo>
                  <a:lnTo>
                    <a:pt x="154" y="32"/>
                  </a:lnTo>
                  <a:lnTo>
                    <a:pt x="155" y="38"/>
                  </a:lnTo>
                  <a:lnTo>
                    <a:pt x="163" y="48"/>
                  </a:lnTo>
                  <a:lnTo>
                    <a:pt x="170" y="69"/>
                  </a:lnTo>
                  <a:lnTo>
                    <a:pt x="163" y="54"/>
                  </a:lnTo>
                  <a:lnTo>
                    <a:pt x="163" y="55"/>
                  </a:lnTo>
                  <a:lnTo>
                    <a:pt x="163" y="69"/>
                  </a:lnTo>
                  <a:lnTo>
                    <a:pt x="148" y="53"/>
                  </a:lnTo>
                  <a:lnTo>
                    <a:pt x="148" y="58"/>
                  </a:lnTo>
                  <a:lnTo>
                    <a:pt x="150" y="63"/>
                  </a:lnTo>
                  <a:lnTo>
                    <a:pt x="144" y="58"/>
                  </a:lnTo>
                  <a:lnTo>
                    <a:pt x="141" y="53"/>
                  </a:lnTo>
                  <a:lnTo>
                    <a:pt x="139" y="58"/>
                  </a:lnTo>
                  <a:lnTo>
                    <a:pt x="139" y="65"/>
                  </a:lnTo>
                  <a:lnTo>
                    <a:pt x="141" y="71"/>
                  </a:lnTo>
                  <a:lnTo>
                    <a:pt x="141" y="76"/>
                  </a:lnTo>
                  <a:lnTo>
                    <a:pt x="142" y="84"/>
                  </a:lnTo>
                  <a:lnTo>
                    <a:pt x="142" y="89"/>
                  </a:lnTo>
                  <a:lnTo>
                    <a:pt x="141" y="82"/>
                  </a:lnTo>
                  <a:lnTo>
                    <a:pt x="137" y="75"/>
                  </a:lnTo>
                  <a:lnTo>
                    <a:pt x="133" y="69"/>
                  </a:lnTo>
                  <a:lnTo>
                    <a:pt x="129" y="63"/>
                  </a:lnTo>
                  <a:lnTo>
                    <a:pt x="126" y="58"/>
                  </a:lnTo>
                  <a:lnTo>
                    <a:pt x="124" y="53"/>
                  </a:lnTo>
                  <a:lnTo>
                    <a:pt x="118" y="58"/>
                  </a:lnTo>
                  <a:lnTo>
                    <a:pt x="116" y="53"/>
                  </a:lnTo>
                  <a:lnTo>
                    <a:pt x="111" y="56"/>
                  </a:lnTo>
                  <a:lnTo>
                    <a:pt x="106" y="60"/>
                  </a:lnTo>
                  <a:lnTo>
                    <a:pt x="102" y="65"/>
                  </a:lnTo>
                  <a:lnTo>
                    <a:pt x="96" y="62"/>
                  </a:lnTo>
                  <a:lnTo>
                    <a:pt x="90" y="62"/>
                  </a:lnTo>
                  <a:lnTo>
                    <a:pt x="85" y="65"/>
                  </a:lnTo>
                  <a:lnTo>
                    <a:pt x="81" y="73"/>
                  </a:lnTo>
                  <a:lnTo>
                    <a:pt x="77" y="84"/>
                  </a:lnTo>
                  <a:lnTo>
                    <a:pt x="74" y="95"/>
                  </a:lnTo>
                  <a:lnTo>
                    <a:pt x="70" y="102"/>
                  </a:lnTo>
                  <a:lnTo>
                    <a:pt x="67" y="109"/>
                  </a:lnTo>
                  <a:lnTo>
                    <a:pt x="63" y="104"/>
                  </a:lnTo>
                  <a:lnTo>
                    <a:pt x="59" y="98"/>
                  </a:lnTo>
                  <a:lnTo>
                    <a:pt x="55" y="93"/>
                  </a:lnTo>
                  <a:lnTo>
                    <a:pt x="52" y="87"/>
                  </a:lnTo>
                  <a:lnTo>
                    <a:pt x="46" y="100"/>
                  </a:lnTo>
                  <a:lnTo>
                    <a:pt x="44" y="106"/>
                  </a:lnTo>
                  <a:lnTo>
                    <a:pt x="41" y="91"/>
                  </a:lnTo>
                  <a:lnTo>
                    <a:pt x="37" y="106"/>
                  </a:lnTo>
                  <a:lnTo>
                    <a:pt x="37" y="120"/>
                  </a:lnTo>
                  <a:lnTo>
                    <a:pt x="37" y="131"/>
                  </a:lnTo>
                  <a:lnTo>
                    <a:pt x="35" y="139"/>
                  </a:lnTo>
                  <a:lnTo>
                    <a:pt x="35" y="144"/>
                  </a:lnTo>
                  <a:lnTo>
                    <a:pt x="33" y="129"/>
                  </a:lnTo>
                  <a:lnTo>
                    <a:pt x="33" y="124"/>
                  </a:lnTo>
                  <a:lnTo>
                    <a:pt x="31" y="117"/>
                  </a:lnTo>
                  <a:lnTo>
                    <a:pt x="29" y="109"/>
                  </a:lnTo>
                  <a:lnTo>
                    <a:pt x="29" y="104"/>
                  </a:lnTo>
                  <a:lnTo>
                    <a:pt x="24" y="111"/>
                  </a:lnTo>
                  <a:lnTo>
                    <a:pt x="22" y="117"/>
                  </a:lnTo>
                  <a:lnTo>
                    <a:pt x="14" y="130"/>
                  </a:lnTo>
                  <a:lnTo>
                    <a:pt x="21" y="110"/>
                  </a:lnTo>
                  <a:lnTo>
                    <a:pt x="11" y="109"/>
                  </a:lnTo>
                  <a:lnTo>
                    <a:pt x="0" y="137"/>
                  </a:lnTo>
                  <a:lnTo>
                    <a:pt x="0" y="110"/>
                  </a:lnTo>
                  <a:lnTo>
                    <a:pt x="0" y="103"/>
                  </a:lnTo>
                  <a:lnTo>
                    <a:pt x="7" y="89"/>
                  </a:lnTo>
                  <a:lnTo>
                    <a:pt x="7" y="96"/>
                  </a:lnTo>
                  <a:lnTo>
                    <a:pt x="7" y="89"/>
                  </a:lnTo>
                  <a:lnTo>
                    <a:pt x="14" y="69"/>
                  </a:lnTo>
                  <a:lnTo>
                    <a:pt x="15" y="71"/>
                  </a:lnTo>
                  <a:lnTo>
                    <a:pt x="14" y="69"/>
                  </a:lnTo>
                  <a:lnTo>
                    <a:pt x="21" y="48"/>
                  </a:lnTo>
                  <a:lnTo>
                    <a:pt x="28" y="48"/>
                  </a:lnTo>
                  <a:lnTo>
                    <a:pt x="35" y="41"/>
                  </a:lnTo>
                  <a:lnTo>
                    <a:pt x="50" y="48"/>
                  </a:lnTo>
                  <a:lnTo>
                    <a:pt x="64" y="62"/>
                  </a:lnTo>
                  <a:lnTo>
                    <a:pt x="57" y="55"/>
                  </a:lnTo>
                  <a:lnTo>
                    <a:pt x="71" y="69"/>
                  </a:lnTo>
                  <a:lnTo>
                    <a:pt x="70" y="65"/>
                  </a:lnTo>
                  <a:lnTo>
                    <a:pt x="76" y="62"/>
                  </a:lnTo>
                  <a:lnTo>
                    <a:pt x="78" y="55"/>
                  </a:lnTo>
                  <a:lnTo>
                    <a:pt x="85" y="48"/>
                  </a:lnTo>
                  <a:lnTo>
                    <a:pt x="92" y="41"/>
                  </a:lnTo>
                  <a:lnTo>
                    <a:pt x="99" y="34"/>
                  </a:lnTo>
                  <a:lnTo>
                    <a:pt x="106" y="27"/>
                  </a:lnTo>
                  <a:lnTo>
                    <a:pt x="113" y="21"/>
                  </a:lnTo>
                  <a:lnTo>
                    <a:pt x="120" y="14"/>
                  </a:lnTo>
                  <a:lnTo>
                    <a:pt x="128" y="0"/>
                  </a:lnTo>
                  <a:lnTo>
                    <a:pt x="135" y="0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grpSp>
          <p:nvGrpSpPr>
            <p:cNvPr id="2450456" name="Group 399"/>
            <p:cNvGrpSpPr>
              <a:grpSpLocks/>
            </p:cNvGrpSpPr>
            <p:nvPr/>
          </p:nvGrpSpPr>
          <p:grpSpPr bwMode="auto">
            <a:xfrm>
              <a:off x="2592" y="3264"/>
              <a:ext cx="793" cy="386"/>
              <a:chOff x="3286" y="2520"/>
              <a:chExt cx="470" cy="184"/>
            </a:xfrm>
          </p:grpSpPr>
          <p:sp>
            <p:nvSpPr>
              <p:cNvPr id="51" name="Oval 400"/>
              <p:cNvSpPr>
                <a:spLocks noChangeArrowheads="1"/>
              </p:cNvSpPr>
              <p:nvPr/>
            </p:nvSpPr>
            <p:spPr bwMode="auto">
              <a:xfrm>
                <a:off x="3441" y="2642"/>
                <a:ext cx="44" cy="45"/>
              </a:xfrm>
              <a:prstGeom prst="ellipse">
                <a:avLst/>
              </a:prstGeom>
              <a:solidFill>
                <a:srgbClr val="C0C0C0"/>
              </a:solidFill>
              <a:ln w="12700">
                <a:solidFill>
                  <a:srgbClr val="91919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2" name="Oval 401"/>
              <p:cNvSpPr>
                <a:spLocks noChangeArrowheads="1"/>
              </p:cNvSpPr>
              <p:nvPr/>
            </p:nvSpPr>
            <p:spPr bwMode="auto">
              <a:xfrm>
                <a:off x="3408" y="2635"/>
                <a:ext cx="33" cy="34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3" name="Oval 402"/>
              <p:cNvSpPr>
                <a:spLocks noChangeArrowheads="1"/>
              </p:cNvSpPr>
              <p:nvPr/>
            </p:nvSpPr>
            <p:spPr bwMode="auto">
              <a:xfrm>
                <a:off x="3422" y="2612"/>
                <a:ext cx="33" cy="33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4" name="Oval 403"/>
              <p:cNvSpPr>
                <a:spLocks noChangeArrowheads="1"/>
              </p:cNvSpPr>
              <p:nvPr/>
            </p:nvSpPr>
            <p:spPr bwMode="auto">
              <a:xfrm>
                <a:off x="3441" y="2613"/>
                <a:ext cx="36" cy="3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5" name="Oval 404"/>
              <p:cNvSpPr>
                <a:spLocks noChangeArrowheads="1"/>
              </p:cNvSpPr>
              <p:nvPr/>
            </p:nvSpPr>
            <p:spPr bwMode="auto">
              <a:xfrm>
                <a:off x="3481" y="2635"/>
                <a:ext cx="38" cy="41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6" name="Oval 405"/>
              <p:cNvSpPr>
                <a:spLocks noChangeArrowheads="1"/>
              </p:cNvSpPr>
              <p:nvPr/>
            </p:nvSpPr>
            <p:spPr bwMode="auto">
              <a:xfrm>
                <a:off x="3431" y="2638"/>
                <a:ext cx="55" cy="31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7" name="Oval 406"/>
              <p:cNvSpPr>
                <a:spLocks noChangeArrowheads="1"/>
              </p:cNvSpPr>
              <p:nvPr/>
            </p:nvSpPr>
            <p:spPr bwMode="auto">
              <a:xfrm>
                <a:off x="3513" y="2643"/>
                <a:ext cx="36" cy="31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8" name="Oval 407"/>
              <p:cNvSpPr>
                <a:spLocks noChangeArrowheads="1"/>
              </p:cNvSpPr>
              <p:nvPr/>
            </p:nvSpPr>
            <p:spPr bwMode="auto">
              <a:xfrm>
                <a:off x="3543" y="2638"/>
                <a:ext cx="28" cy="40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9" name="Oval 408"/>
              <p:cNvSpPr>
                <a:spLocks noChangeArrowheads="1"/>
              </p:cNvSpPr>
              <p:nvPr/>
            </p:nvSpPr>
            <p:spPr bwMode="auto">
              <a:xfrm>
                <a:off x="3566" y="2638"/>
                <a:ext cx="58" cy="20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60" name="Oval 409"/>
              <p:cNvSpPr>
                <a:spLocks noChangeArrowheads="1"/>
              </p:cNvSpPr>
              <p:nvPr/>
            </p:nvSpPr>
            <p:spPr bwMode="auto">
              <a:xfrm>
                <a:off x="3588" y="2650"/>
                <a:ext cx="78" cy="29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61" name="Oval 410"/>
              <p:cNvSpPr>
                <a:spLocks noChangeArrowheads="1"/>
              </p:cNvSpPr>
              <p:nvPr/>
            </p:nvSpPr>
            <p:spPr bwMode="auto">
              <a:xfrm>
                <a:off x="3617" y="2631"/>
                <a:ext cx="49" cy="2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62" name="Oval 411"/>
              <p:cNvSpPr>
                <a:spLocks noChangeArrowheads="1"/>
              </p:cNvSpPr>
              <p:nvPr/>
            </p:nvSpPr>
            <p:spPr bwMode="auto">
              <a:xfrm>
                <a:off x="3648" y="2627"/>
                <a:ext cx="29" cy="5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63" name="Oval 412"/>
              <p:cNvSpPr>
                <a:spLocks noChangeArrowheads="1"/>
              </p:cNvSpPr>
              <p:nvPr/>
            </p:nvSpPr>
            <p:spPr bwMode="auto">
              <a:xfrm>
                <a:off x="3669" y="2634"/>
                <a:ext cx="32" cy="5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64" name="Oval 413"/>
              <p:cNvSpPr>
                <a:spLocks noChangeArrowheads="1"/>
              </p:cNvSpPr>
              <p:nvPr/>
            </p:nvSpPr>
            <p:spPr bwMode="auto">
              <a:xfrm>
                <a:off x="3695" y="2645"/>
                <a:ext cx="36" cy="46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65" name="Oval 414"/>
              <p:cNvSpPr>
                <a:spLocks noChangeArrowheads="1"/>
              </p:cNvSpPr>
              <p:nvPr/>
            </p:nvSpPr>
            <p:spPr bwMode="auto">
              <a:xfrm>
                <a:off x="3288" y="2579"/>
                <a:ext cx="41" cy="29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66" name="Oval 415"/>
              <p:cNvSpPr>
                <a:spLocks noChangeArrowheads="1"/>
              </p:cNvSpPr>
              <p:nvPr/>
            </p:nvSpPr>
            <p:spPr bwMode="auto">
              <a:xfrm>
                <a:off x="3304" y="2636"/>
                <a:ext cx="28" cy="23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67" name="Oval 416"/>
              <p:cNvSpPr>
                <a:spLocks noChangeArrowheads="1"/>
              </p:cNvSpPr>
              <p:nvPr/>
            </p:nvSpPr>
            <p:spPr bwMode="auto">
              <a:xfrm>
                <a:off x="3300" y="2606"/>
                <a:ext cx="99" cy="60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68" name="Oval 417"/>
              <p:cNvSpPr>
                <a:spLocks noChangeArrowheads="1"/>
              </p:cNvSpPr>
              <p:nvPr/>
            </p:nvSpPr>
            <p:spPr bwMode="auto">
              <a:xfrm>
                <a:off x="3297" y="2618"/>
                <a:ext cx="25" cy="19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69" name="Oval 418"/>
              <p:cNvSpPr>
                <a:spLocks noChangeArrowheads="1"/>
              </p:cNvSpPr>
              <p:nvPr/>
            </p:nvSpPr>
            <p:spPr bwMode="auto">
              <a:xfrm>
                <a:off x="3286" y="2633"/>
                <a:ext cx="113" cy="33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70" name="Oval 419"/>
              <p:cNvSpPr>
                <a:spLocks noChangeArrowheads="1"/>
              </p:cNvSpPr>
              <p:nvPr/>
            </p:nvSpPr>
            <p:spPr bwMode="auto">
              <a:xfrm>
                <a:off x="3521" y="2544"/>
                <a:ext cx="60" cy="4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71" name="Oval 420"/>
              <p:cNvSpPr>
                <a:spLocks noChangeArrowheads="1"/>
              </p:cNvSpPr>
              <p:nvPr/>
            </p:nvSpPr>
            <p:spPr bwMode="auto">
              <a:xfrm>
                <a:off x="3540" y="2611"/>
                <a:ext cx="32" cy="2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72" name="Oval 421"/>
              <p:cNvSpPr>
                <a:spLocks noChangeArrowheads="1"/>
              </p:cNvSpPr>
              <p:nvPr/>
            </p:nvSpPr>
            <p:spPr bwMode="auto">
              <a:xfrm>
                <a:off x="3511" y="2620"/>
                <a:ext cx="46" cy="34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73" name="Oval 422"/>
              <p:cNvSpPr>
                <a:spLocks noChangeArrowheads="1"/>
              </p:cNvSpPr>
              <p:nvPr/>
            </p:nvSpPr>
            <p:spPr bwMode="auto">
              <a:xfrm>
                <a:off x="3363" y="2616"/>
                <a:ext cx="24" cy="16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74" name="Oval 423"/>
              <p:cNvSpPr>
                <a:spLocks noChangeArrowheads="1"/>
              </p:cNvSpPr>
              <p:nvPr/>
            </p:nvSpPr>
            <p:spPr bwMode="auto">
              <a:xfrm>
                <a:off x="3600" y="2591"/>
                <a:ext cx="25" cy="1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75" name="Oval 424"/>
              <p:cNvSpPr>
                <a:spLocks noChangeArrowheads="1"/>
              </p:cNvSpPr>
              <p:nvPr/>
            </p:nvSpPr>
            <p:spPr bwMode="auto">
              <a:xfrm>
                <a:off x="3483" y="2635"/>
                <a:ext cx="23" cy="1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76" name="Oval 425"/>
              <p:cNvSpPr>
                <a:spLocks noChangeArrowheads="1"/>
              </p:cNvSpPr>
              <p:nvPr/>
            </p:nvSpPr>
            <p:spPr bwMode="auto">
              <a:xfrm>
                <a:off x="3356" y="2575"/>
                <a:ext cx="38" cy="2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77" name="Oval 426"/>
              <p:cNvSpPr>
                <a:spLocks noChangeArrowheads="1"/>
              </p:cNvSpPr>
              <p:nvPr/>
            </p:nvSpPr>
            <p:spPr bwMode="auto">
              <a:xfrm>
                <a:off x="3596" y="2603"/>
                <a:ext cx="39" cy="28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78" name="Oval 427"/>
              <p:cNvSpPr>
                <a:spLocks noChangeArrowheads="1"/>
              </p:cNvSpPr>
              <p:nvPr/>
            </p:nvSpPr>
            <p:spPr bwMode="auto">
              <a:xfrm>
                <a:off x="3551" y="2618"/>
                <a:ext cx="37" cy="2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79" name="Oval 428"/>
              <p:cNvSpPr>
                <a:spLocks noChangeArrowheads="1"/>
              </p:cNvSpPr>
              <p:nvPr/>
            </p:nvSpPr>
            <p:spPr bwMode="auto">
              <a:xfrm>
                <a:off x="3398" y="2630"/>
                <a:ext cx="40" cy="28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80" name="Oval 429"/>
              <p:cNvSpPr>
                <a:spLocks noChangeArrowheads="1"/>
              </p:cNvSpPr>
              <p:nvPr/>
            </p:nvSpPr>
            <p:spPr bwMode="auto">
              <a:xfrm>
                <a:off x="3341" y="2631"/>
                <a:ext cx="114" cy="3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81" name="Oval 430"/>
              <p:cNvSpPr>
                <a:spLocks noChangeArrowheads="1"/>
              </p:cNvSpPr>
              <p:nvPr/>
            </p:nvSpPr>
            <p:spPr bwMode="auto">
              <a:xfrm>
                <a:off x="3576" y="2612"/>
                <a:ext cx="41" cy="31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82" name="Oval 431"/>
              <p:cNvSpPr>
                <a:spLocks noChangeArrowheads="1"/>
              </p:cNvSpPr>
              <p:nvPr/>
            </p:nvSpPr>
            <p:spPr bwMode="auto">
              <a:xfrm>
                <a:off x="3502" y="2609"/>
                <a:ext cx="54" cy="41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83" name="Oval 432"/>
              <p:cNvSpPr>
                <a:spLocks noChangeArrowheads="1"/>
              </p:cNvSpPr>
              <p:nvPr/>
            </p:nvSpPr>
            <p:spPr bwMode="auto">
              <a:xfrm>
                <a:off x="3423" y="2606"/>
                <a:ext cx="69" cy="48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84" name="Oval 433"/>
              <p:cNvSpPr>
                <a:spLocks noChangeArrowheads="1"/>
              </p:cNvSpPr>
              <p:nvPr/>
            </p:nvSpPr>
            <p:spPr bwMode="auto">
              <a:xfrm>
                <a:off x="3368" y="2601"/>
                <a:ext cx="19" cy="1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85" name="Oval 434"/>
              <p:cNvSpPr>
                <a:spLocks noChangeArrowheads="1"/>
              </p:cNvSpPr>
              <p:nvPr/>
            </p:nvSpPr>
            <p:spPr bwMode="auto">
              <a:xfrm>
                <a:off x="3606" y="2579"/>
                <a:ext cx="19" cy="1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86" name="Oval 435"/>
              <p:cNvSpPr>
                <a:spLocks noChangeArrowheads="1"/>
              </p:cNvSpPr>
              <p:nvPr/>
            </p:nvSpPr>
            <p:spPr bwMode="auto">
              <a:xfrm>
                <a:off x="3578" y="2536"/>
                <a:ext cx="64" cy="46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87" name="Freeform 436"/>
              <p:cNvSpPr>
                <a:spLocks/>
              </p:cNvSpPr>
              <p:nvPr/>
            </p:nvSpPr>
            <p:spPr bwMode="auto">
              <a:xfrm>
                <a:off x="3345" y="2539"/>
                <a:ext cx="256" cy="105"/>
              </a:xfrm>
              <a:custGeom>
                <a:avLst/>
                <a:gdLst>
                  <a:gd name="T0" fmla="*/ 52 w 256"/>
                  <a:gd name="T1" fmla="*/ 5 h 105"/>
                  <a:gd name="T2" fmla="*/ 24 w 256"/>
                  <a:gd name="T3" fmla="*/ 8 h 105"/>
                  <a:gd name="T4" fmla="*/ 0 w 256"/>
                  <a:gd name="T5" fmla="*/ 74 h 105"/>
                  <a:gd name="T6" fmla="*/ 18 w 256"/>
                  <a:gd name="T7" fmla="*/ 94 h 105"/>
                  <a:gd name="T8" fmla="*/ 71 w 256"/>
                  <a:gd name="T9" fmla="*/ 93 h 105"/>
                  <a:gd name="T10" fmla="*/ 126 w 256"/>
                  <a:gd name="T11" fmla="*/ 104 h 105"/>
                  <a:gd name="T12" fmla="*/ 154 w 256"/>
                  <a:gd name="T13" fmla="*/ 97 h 105"/>
                  <a:gd name="T14" fmla="*/ 232 w 256"/>
                  <a:gd name="T15" fmla="*/ 85 h 105"/>
                  <a:gd name="T16" fmla="*/ 245 w 256"/>
                  <a:gd name="T17" fmla="*/ 76 h 105"/>
                  <a:gd name="T18" fmla="*/ 242 w 256"/>
                  <a:gd name="T19" fmla="*/ 58 h 105"/>
                  <a:gd name="T20" fmla="*/ 255 w 256"/>
                  <a:gd name="T21" fmla="*/ 40 h 105"/>
                  <a:gd name="T22" fmla="*/ 220 w 256"/>
                  <a:gd name="T23" fmla="*/ 18 h 105"/>
                  <a:gd name="T24" fmla="*/ 204 w 256"/>
                  <a:gd name="T25" fmla="*/ 9 h 105"/>
                  <a:gd name="T26" fmla="*/ 114 w 256"/>
                  <a:gd name="T27" fmla="*/ 0 h 105"/>
                  <a:gd name="T28" fmla="*/ 52 w 256"/>
                  <a:gd name="T29" fmla="*/ 5 h 10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56" h="105">
                    <a:moveTo>
                      <a:pt x="52" y="5"/>
                    </a:moveTo>
                    <a:lnTo>
                      <a:pt x="24" y="8"/>
                    </a:lnTo>
                    <a:lnTo>
                      <a:pt x="0" y="74"/>
                    </a:lnTo>
                    <a:lnTo>
                      <a:pt x="18" y="94"/>
                    </a:lnTo>
                    <a:lnTo>
                      <a:pt x="71" y="93"/>
                    </a:lnTo>
                    <a:lnTo>
                      <a:pt x="126" y="104"/>
                    </a:lnTo>
                    <a:lnTo>
                      <a:pt x="154" y="97"/>
                    </a:lnTo>
                    <a:lnTo>
                      <a:pt x="232" y="85"/>
                    </a:lnTo>
                    <a:lnTo>
                      <a:pt x="245" y="76"/>
                    </a:lnTo>
                    <a:lnTo>
                      <a:pt x="242" y="58"/>
                    </a:lnTo>
                    <a:lnTo>
                      <a:pt x="255" y="40"/>
                    </a:lnTo>
                    <a:lnTo>
                      <a:pt x="220" y="18"/>
                    </a:lnTo>
                    <a:lnTo>
                      <a:pt x="204" y="9"/>
                    </a:lnTo>
                    <a:lnTo>
                      <a:pt x="114" y="0"/>
                    </a:lnTo>
                    <a:lnTo>
                      <a:pt x="52" y="5"/>
                    </a:lnTo>
                  </a:path>
                </a:pathLst>
              </a:cu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88" name="Oval 437"/>
              <p:cNvSpPr>
                <a:spLocks noChangeArrowheads="1"/>
              </p:cNvSpPr>
              <p:nvPr/>
            </p:nvSpPr>
            <p:spPr bwMode="auto">
              <a:xfrm>
                <a:off x="3319" y="2618"/>
                <a:ext cx="43" cy="26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89" name="Oval 438"/>
              <p:cNvSpPr>
                <a:spLocks noChangeArrowheads="1"/>
              </p:cNvSpPr>
              <p:nvPr/>
            </p:nvSpPr>
            <p:spPr bwMode="auto">
              <a:xfrm>
                <a:off x="3306" y="2572"/>
                <a:ext cx="43" cy="28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90" name="Oval 439"/>
              <p:cNvSpPr>
                <a:spLocks noChangeArrowheads="1"/>
              </p:cNvSpPr>
              <p:nvPr/>
            </p:nvSpPr>
            <p:spPr bwMode="auto">
              <a:xfrm>
                <a:off x="3571" y="2554"/>
                <a:ext cx="44" cy="26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91" name="Oval 440"/>
              <p:cNvSpPr>
                <a:spLocks noChangeArrowheads="1"/>
              </p:cNvSpPr>
              <p:nvPr/>
            </p:nvSpPr>
            <p:spPr bwMode="auto">
              <a:xfrm>
                <a:off x="3567" y="2592"/>
                <a:ext cx="36" cy="20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92" name="Oval 441"/>
              <p:cNvSpPr>
                <a:spLocks noChangeArrowheads="1"/>
              </p:cNvSpPr>
              <p:nvPr/>
            </p:nvSpPr>
            <p:spPr bwMode="auto">
              <a:xfrm>
                <a:off x="3310" y="2576"/>
                <a:ext cx="47" cy="2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93" name="Oval 442"/>
              <p:cNvSpPr>
                <a:spLocks noChangeArrowheads="1"/>
              </p:cNvSpPr>
              <p:nvPr/>
            </p:nvSpPr>
            <p:spPr bwMode="auto">
              <a:xfrm>
                <a:off x="3320" y="2618"/>
                <a:ext cx="43" cy="28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94" name="Oval 443"/>
              <p:cNvSpPr>
                <a:spLocks noChangeArrowheads="1"/>
              </p:cNvSpPr>
              <p:nvPr/>
            </p:nvSpPr>
            <p:spPr bwMode="auto">
              <a:xfrm>
                <a:off x="3563" y="2557"/>
                <a:ext cx="47" cy="28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95" name="Oval 444"/>
              <p:cNvSpPr>
                <a:spLocks noChangeArrowheads="1"/>
              </p:cNvSpPr>
              <p:nvPr/>
            </p:nvSpPr>
            <p:spPr bwMode="auto">
              <a:xfrm>
                <a:off x="3557" y="2591"/>
                <a:ext cx="42" cy="22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96" name="Oval 445"/>
              <p:cNvSpPr>
                <a:spLocks noChangeArrowheads="1"/>
              </p:cNvSpPr>
              <p:nvPr/>
            </p:nvSpPr>
            <p:spPr bwMode="auto">
              <a:xfrm>
                <a:off x="3309" y="2586"/>
                <a:ext cx="40" cy="23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97" name="Oval 446"/>
              <p:cNvSpPr>
                <a:spLocks noChangeArrowheads="1"/>
              </p:cNvSpPr>
              <p:nvPr/>
            </p:nvSpPr>
            <p:spPr bwMode="auto">
              <a:xfrm>
                <a:off x="3314" y="2593"/>
                <a:ext cx="41" cy="16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98" name="Oval 447"/>
              <p:cNvSpPr>
                <a:spLocks noChangeArrowheads="1"/>
              </p:cNvSpPr>
              <p:nvPr/>
            </p:nvSpPr>
            <p:spPr bwMode="auto">
              <a:xfrm>
                <a:off x="3574" y="2608"/>
                <a:ext cx="31" cy="19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99" name="Oval 448"/>
              <p:cNvSpPr>
                <a:spLocks noChangeArrowheads="1"/>
              </p:cNvSpPr>
              <p:nvPr/>
            </p:nvSpPr>
            <p:spPr bwMode="auto">
              <a:xfrm>
                <a:off x="3572" y="2608"/>
                <a:ext cx="28" cy="18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00" name="Oval 449"/>
              <p:cNvSpPr>
                <a:spLocks noChangeArrowheads="1"/>
              </p:cNvSpPr>
              <p:nvPr/>
            </p:nvSpPr>
            <p:spPr bwMode="auto">
              <a:xfrm>
                <a:off x="3332" y="2586"/>
                <a:ext cx="44" cy="23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01" name="Oval 450"/>
              <p:cNvSpPr>
                <a:spLocks noChangeArrowheads="1"/>
              </p:cNvSpPr>
              <p:nvPr/>
            </p:nvSpPr>
            <p:spPr bwMode="auto">
              <a:xfrm>
                <a:off x="3695" y="2648"/>
                <a:ext cx="23" cy="43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02" name="Oval 451"/>
              <p:cNvSpPr>
                <a:spLocks noChangeArrowheads="1"/>
              </p:cNvSpPr>
              <p:nvPr/>
            </p:nvSpPr>
            <p:spPr bwMode="auto">
              <a:xfrm>
                <a:off x="3695" y="2669"/>
                <a:ext cx="61" cy="3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03" name="Oval 452"/>
              <p:cNvSpPr>
                <a:spLocks noChangeArrowheads="1"/>
              </p:cNvSpPr>
              <p:nvPr/>
            </p:nvSpPr>
            <p:spPr bwMode="auto">
              <a:xfrm>
                <a:off x="3340" y="2535"/>
                <a:ext cx="42" cy="32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04" name="Oval 453"/>
              <p:cNvSpPr>
                <a:spLocks noChangeArrowheads="1"/>
              </p:cNvSpPr>
              <p:nvPr/>
            </p:nvSpPr>
            <p:spPr bwMode="auto">
              <a:xfrm>
                <a:off x="3387" y="2532"/>
                <a:ext cx="42" cy="30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05" name="Oval 454"/>
              <p:cNvSpPr>
                <a:spLocks noChangeArrowheads="1"/>
              </p:cNvSpPr>
              <p:nvPr/>
            </p:nvSpPr>
            <p:spPr bwMode="auto">
              <a:xfrm>
                <a:off x="3341" y="2552"/>
                <a:ext cx="58" cy="6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06" name="Oval 455"/>
              <p:cNvSpPr>
                <a:spLocks noChangeArrowheads="1"/>
              </p:cNvSpPr>
              <p:nvPr/>
            </p:nvSpPr>
            <p:spPr bwMode="auto">
              <a:xfrm>
                <a:off x="3458" y="2538"/>
                <a:ext cx="43" cy="31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07" name="Oval 456"/>
              <p:cNvSpPr>
                <a:spLocks noChangeArrowheads="1"/>
              </p:cNvSpPr>
              <p:nvPr/>
            </p:nvSpPr>
            <p:spPr bwMode="auto">
              <a:xfrm>
                <a:off x="3526" y="2535"/>
                <a:ext cx="27" cy="21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08" name="Oval 457"/>
              <p:cNvSpPr>
                <a:spLocks noChangeArrowheads="1"/>
              </p:cNvSpPr>
              <p:nvPr/>
            </p:nvSpPr>
            <p:spPr bwMode="auto">
              <a:xfrm>
                <a:off x="3513" y="2543"/>
                <a:ext cx="23" cy="1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grpSp>
            <p:nvGrpSpPr>
              <p:cNvPr id="2450457" name="Group 458"/>
              <p:cNvGrpSpPr>
                <a:grpSpLocks/>
              </p:cNvGrpSpPr>
              <p:nvPr/>
            </p:nvGrpSpPr>
            <p:grpSpPr bwMode="auto">
              <a:xfrm>
                <a:off x="3553" y="2520"/>
                <a:ext cx="36" cy="23"/>
                <a:chOff x="3553" y="2520"/>
                <a:chExt cx="36" cy="23"/>
              </a:xfrm>
            </p:grpSpPr>
            <p:sp>
              <p:nvSpPr>
                <p:cNvPr id="120" name="Oval 459"/>
                <p:cNvSpPr>
                  <a:spLocks noChangeArrowheads="1"/>
                </p:cNvSpPr>
                <p:nvPr/>
              </p:nvSpPr>
              <p:spPr bwMode="auto">
                <a:xfrm>
                  <a:off x="3566" y="2520"/>
                  <a:ext cx="23" cy="16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121" name="Oval 460"/>
                <p:cNvSpPr>
                  <a:spLocks noChangeArrowheads="1"/>
                </p:cNvSpPr>
                <p:nvPr/>
              </p:nvSpPr>
              <p:spPr bwMode="auto">
                <a:xfrm>
                  <a:off x="3553" y="2528"/>
                  <a:ext cx="19" cy="15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</p:grpSp>
          <p:sp>
            <p:nvSpPr>
              <p:cNvPr id="110" name="Oval 461"/>
              <p:cNvSpPr>
                <a:spLocks noChangeArrowheads="1"/>
              </p:cNvSpPr>
              <p:nvPr/>
            </p:nvSpPr>
            <p:spPr bwMode="auto">
              <a:xfrm>
                <a:off x="3404" y="2532"/>
                <a:ext cx="40" cy="3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11" name="Oval 462"/>
              <p:cNvSpPr>
                <a:spLocks noChangeArrowheads="1"/>
              </p:cNvSpPr>
              <p:nvPr/>
            </p:nvSpPr>
            <p:spPr bwMode="auto">
              <a:xfrm>
                <a:off x="3556" y="2538"/>
                <a:ext cx="26" cy="20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12" name="Oval 463"/>
              <p:cNvSpPr>
                <a:spLocks noChangeArrowheads="1"/>
              </p:cNvSpPr>
              <p:nvPr/>
            </p:nvSpPr>
            <p:spPr bwMode="auto">
              <a:xfrm>
                <a:off x="3454" y="2531"/>
                <a:ext cx="23" cy="18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13" name="Oval 464"/>
              <p:cNvSpPr>
                <a:spLocks noChangeArrowheads="1"/>
              </p:cNvSpPr>
              <p:nvPr/>
            </p:nvSpPr>
            <p:spPr bwMode="auto">
              <a:xfrm>
                <a:off x="3440" y="2538"/>
                <a:ext cx="23" cy="20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14" name="Oval 465"/>
              <p:cNvSpPr>
                <a:spLocks noChangeArrowheads="1"/>
              </p:cNvSpPr>
              <p:nvPr/>
            </p:nvSpPr>
            <p:spPr bwMode="auto">
              <a:xfrm>
                <a:off x="3497" y="2535"/>
                <a:ext cx="32" cy="23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15" name="Oval 466"/>
              <p:cNvSpPr>
                <a:spLocks noChangeArrowheads="1"/>
              </p:cNvSpPr>
              <p:nvPr/>
            </p:nvSpPr>
            <p:spPr bwMode="auto">
              <a:xfrm>
                <a:off x="3464" y="2526"/>
                <a:ext cx="38" cy="2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16" name="Oval 467"/>
              <p:cNvSpPr>
                <a:spLocks noChangeArrowheads="1"/>
              </p:cNvSpPr>
              <p:nvPr/>
            </p:nvSpPr>
            <p:spPr bwMode="auto">
              <a:xfrm>
                <a:off x="3524" y="2534"/>
                <a:ext cx="37" cy="28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17" name="Oval 468"/>
              <p:cNvSpPr>
                <a:spLocks noChangeArrowheads="1"/>
              </p:cNvSpPr>
              <p:nvPr/>
            </p:nvSpPr>
            <p:spPr bwMode="auto">
              <a:xfrm>
                <a:off x="3376" y="2549"/>
                <a:ext cx="43" cy="26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18" name="Oval 469"/>
              <p:cNvSpPr>
                <a:spLocks noChangeArrowheads="1"/>
              </p:cNvSpPr>
              <p:nvPr/>
            </p:nvSpPr>
            <p:spPr bwMode="auto">
              <a:xfrm>
                <a:off x="3544" y="2558"/>
                <a:ext cx="45" cy="2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119" name="Oval 470"/>
              <p:cNvSpPr>
                <a:spLocks noChangeArrowheads="1"/>
              </p:cNvSpPr>
              <p:nvPr/>
            </p:nvSpPr>
            <p:spPr bwMode="auto">
              <a:xfrm>
                <a:off x="3544" y="2560"/>
                <a:ext cx="39" cy="23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</p:grpSp>
      </p:grpSp>
      <p:grpSp>
        <p:nvGrpSpPr>
          <p:cNvPr id="2450458" name="Group 471"/>
          <p:cNvGrpSpPr>
            <a:grpSpLocks/>
          </p:cNvGrpSpPr>
          <p:nvPr/>
        </p:nvGrpSpPr>
        <p:grpSpPr bwMode="auto">
          <a:xfrm>
            <a:off x="3197519" y="3616406"/>
            <a:ext cx="1360435" cy="1324497"/>
            <a:chOff x="1728" y="2910"/>
            <a:chExt cx="711" cy="739"/>
          </a:xfrm>
        </p:grpSpPr>
        <p:sp>
          <p:nvSpPr>
            <p:cNvPr id="42" name="Freeform 472"/>
            <p:cNvSpPr>
              <a:spLocks/>
            </p:cNvSpPr>
            <p:nvPr/>
          </p:nvSpPr>
          <p:spPr bwMode="auto">
            <a:xfrm>
              <a:off x="1972" y="3052"/>
              <a:ext cx="153" cy="111"/>
            </a:xfrm>
            <a:custGeom>
              <a:avLst/>
              <a:gdLst>
                <a:gd name="T0" fmla="*/ 0 w 153"/>
                <a:gd name="T1" fmla="*/ 64 h 111"/>
                <a:gd name="T2" fmla="*/ 0 w 153"/>
                <a:gd name="T3" fmla="*/ 0 h 111"/>
                <a:gd name="T4" fmla="*/ 152 w 153"/>
                <a:gd name="T5" fmla="*/ 50 h 111"/>
                <a:gd name="T6" fmla="*/ 149 w 153"/>
                <a:gd name="T7" fmla="*/ 79 h 111"/>
                <a:gd name="T8" fmla="*/ 139 w 153"/>
                <a:gd name="T9" fmla="*/ 110 h 111"/>
                <a:gd name="T10" fmla="*/ 0 w 153"/>
                <a:gd name="T11" fmla="*/ 64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3" h="111">
                  <a:moveTo>
                    <a:pt x="0" y="64"/>
                  </a:moveTo>
                  <a:lnTo>
                    <a:pt x="0" y="0"/>
                  </a:lnTo>
                  <a:lnTo>
                    <a:pt x="152" y="50"/>
                  </a:lnTo>
                  <a:lnTo>
                    <a:pt x="149" y="79"/>
                  </a:lnTo>
                  <a:lnTo>
                    <a:pt x="139" y="110"/>
                  </a:lnTo>
                  <a:lnTo>
                    <a:pt x="0" y="64"/>
                  </a:lnTo>
                </a:path>
              </a:pathLst>
            </a:cu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43" name="Freeform 473"/>
            <p:cNvSpPr>
              <a:spLocks/>
            </p:cNvSpPr>
            <p:nvPr/>
          </p:nvSpPr>
          <p:spPr bwMode="auto">
            <a:xfrm>
              <a:off x="2292" y="3141"/>
              <a:ext cx="146" cy="105"/>
            </a:xfrm>
            <a:custGeom>
              <a:avLst/>
              <a:gdLst>
                <a:gd name="T0" fmla="*/ 145 w 146"/>
                <a:gd name="T1" fmla="*/ 104 h 105"/>
                <a:gd name="T2" fmla="*/ 145 w 146"/>
                <a:gd name="T3" fmla="*/ 45 h 105"/>
                <a:gd name="T4" fmla="*/ 0 w 146"/>
                <a:gd name="T5" fmla="*/ 0 h 105"/>
                <a:gd name="T6" fmla="*/ 0 w 146"/>
                <a:gd name="T7" fmla="*/ 74 h 105"/>
                <a:gd name="T8" fmla="*/ 145 w 146"/>
                <a:gd name="T9" fmla="*/ 104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6" h="105">
                  <a:moveTo>
                    <a:pt x="145" y="104"/>
                  </a:moveTo>
                  <a:lnTo>
                    <a:pt x="145" y="45"/>
                  </a:lnTo>
                  <a:lnTo>
                    <a:pt x="0" y="0"/>
                  </a:lnTo>
                  <a:lnTo>
                    <a:pt x="0" y="74"/>
                  </a:lnTo>
                  <a:lnTo>
                    <a:pt x="145" y="104"/>
                  </a:lnTo>
                </a:path>
              </a:pathLst>
            </a:cu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grpSp>
          <p:nvGrpSpPr>
            <p:cNvPr id="2450459" name="Group 474"/>
            <p:cNvGrpSpPr>
              <a:grpSpLocks/>
            </p:cNvGrpSpPr>
            <p:nvPr/>
          </p:nvGrpSpPr>
          <p:grpSpPr bwMode="auto">
            <a:xfrm>
              <a:off x="1728" y="2910"/>
              <a:ext cx="711" cy="739"/>
              <a:chOff x="1728" y="2910"/>
              <a:chExt cx="711" cy="739"/>
            </a:xfrm>
          </p:grpSpPr>
          <p:sp>
            <p:nvSpPr>
              <p:cNvPr id="45" name="Freeform 475"/>
              <p:cNvSpPr>
                <a:spLocks/>
              </p:cNvSpPr>
              <p:nvPr/>
            </p:nvSpPr>
            <p:spPr bwMode="auto">
              <a:xfrm>
                <a:off x="1728" y="2980"/>
                <a:ext cx="710" cy="669"/>
              </a:xfrm>
              <a:custGeom>
                <a:avLst/>
                <a:gdLst>
                  <a:gd name="T0" fmla="*/ 40 w 710"/>
                  <a:gd name="T1" fmla="*/ 668 h 669"/>
                  <a:gd name="T2" fmla="*/ 83 w 710"/>
                  <a:gd name="T3" fmla="*/ 668 h 669"/>
                  <a:gd name="T4" fmla="*/ 126 w 710"/>
                  <a:gd name="T5" fmla="*/ 664 h 669"/>
                  <a:gd name="T6" fmla="*/ 167 w 710"/>
                  <a:gd name="T7" fmla="*/ 653 h 669"/>
                  <a:gd name="T8" fmla="*/ 215 w 710"/>
                  <a:gd name="T9" fmla="*/ 633 h 669"/>
                  <a:gd name="T10" fmla="*/ 260 w 710"/>
                  <a:gd name="T11" fmla="*/ 606 h 669"/>
                  <a:gd name="T12" fmla="*/ 308 w 710"/>
                  <a:gd name="T13" fmla="*/ 569 h 669"/>
                  <a:gd name="T14" fmla="*/ 351 w 710"/>
                  <a:gd name="T15" fmla="*/ 531 h 669"/>
                  <a:gd name="T16" fmla="*/ 391 w 710"/>
                  <a:gd name="T17" fmla="*/ 492 h 669"/>
                  <a:gd name="T18" fmla="*/ 432 w 710"/>
                  <a:gd name="T19" fmla="*/ 448 h 669"/>
                  <a:gd name="T20" fmla="*/ 471 w 710"/>
                  <a:gd name="T21" fmla="*/ 399 h 669"/>
                  <a:gd name="T22" fmla="*/ 509 w 710"/>
                  <a:gd name="T23" fmla="*/ 342 h 669"/>
                  <a:gd name="T24" fmla="*/ 539 w 710"/>
                  <a:gd name="T25" fmla="*/ 286 h 669"/>
                  <a:gd name="T26" fmla="*/ 560 w 710"/>
                  <a:gd name="T27" fmla="*/ 234 h 669"/>
                  <a:gd name="T28" fmla="*/ 686 w 710"/>
                  <a:gd name="T29" fmla="*/ 251 h 669"/>
                  <a:gd name="T30" fmla="*/ 646 w 710"/>
                  <a:gd name="T31" fmla="*/ 217 h 669"/>
                  <a:gd name="T32" fmla="*/ 616 w 710"/>
                  <a:gd name="T33" fmla="*/ 183 h 669"/>
                  <a:gd name="T34" fmla="*/ 590 w 710"/>
                  <a:gd name="T35" fmla="*/ 152 h 669"/>
                  <a:gd name="T36" fmla="*/ 564 w 710"/>
                  <a:gd name="T37" fmla="*/ 117 h 669"/>
                  <a:gd name="T38" fmla="*/ 534 w 710"/>
                  <a:gd name="T39" fmla="*/ 70 h 669"/>
                  <a:gd name="T40" fmla="*/ 508 w 710"/>
                  <a:gd name="T41" fmla="*/ 21 h 669"/>
                  <a:gd name="T42" fmla="*/ 485 w 710"/>
                  <a:gd name="T43" fmla="*/ 7 h 669"/>
                  <a:gd name="T44" fmla="*/ 461 w 710"/>
                  <a:gd name="T45" fmla="*/ 29 h 669"/>
                  <a:gd name="T46" fmla="*/ 432 w 710"/>
                  <a:gd name="T47" fmla="*/ 53 h 669"/>
                  <a:gd name="T48" fmla="*/ 404 w 710"/>
                  <a:gd name="T49" fmla="*/ 68 h 669"/>
                  <a:gd name="T50" fmla="*/ 374 w 710"/>
                  <a:gd name="T51" fmla="*/ 84 h 669"/>
                  <a:gd name="T52" fmla="*/ 342 w 710"/>
                  <a:gd name="T53" fmla="*/ 100 h 669"/>
                  <a:gd name="T54" fmla="*/ 311 w 710"/>
                  <a:gd name="T55" fmla="*/ 113 h 669"/>
                  <a:gd name="T56" fmla="*/ 282 w 710"/>
                  <a:gd name="T57" fmla="*/ 125 h 669"/>
                  <a:gd name="T58" fmla="*/ 243 w 710"/>
                  <a:gd name="T59" fmla="*/ 137 h 669"/>
                  <a:gd name="T60" fmla="*/ 387 w 710"/>
                  <a:gd name="T61" fmla="*/ 227 h 669"/>
                  <a:gd name="T62" fmla="*/ 353 w 710"/>
                  <a:gd name="T63" fmla="*/ 310 h 669"/>
                  <a:gd name="T64" fmla="*/ 327 w 710"/>
                  <a:gd name="T65" fmla="*/ 360 h 669"/>
                  <a:gd name="T66" fmla="*/ 290 w 710"/>
                  <a:gd name="T67" fmla="*/ 424 h 669"/>
                  <a:gd name="T68" fmla="*/ 245 w 710"/>
                  <a:gd name="T69" fmla="*/ 482 h 669"/>
                  <a:gd name="T70" fmla="*/ 202 w 710"/>
                  <a:gd name="T71" fmla="*/ 526 h 669"/>
                  <a:gd name="T72" fmla="*/ 171 w 710"/>
                  <a:gd name="T73" fmla="*/ 554 h 669"/>
                  <a:gd name="T74" fmla="*/ 127 w 710"/>
                  <a:gd name="T75" fmla="*/ 578 h 669"/>
                  <a:gd name="T76" fmla="*/ 72 w 710"/>
                  <a:gd name="T77" fmla="*/ 602 h 669"/>
                  <a:gd name="T78" fmla="*/ 0 w 710"/>
                  <a:gd name="T79" fmla="*/ 612 h 66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710" h="669">
                    <a:moveTo>
                      <a:pt x="0" y="664"/>
                    </a:moveTo>
                    <a:lnTo>
                      <a:pt x="40" y="668"/>
                    </a:lnTo>
                    <a:lnTo>
                      <a:pt x="59" y="668"/>
                    </a:lnTo>
                    <a:lnTo>
                      <a:pt x="83" y="668"/>
                    </a:lnTo>
                    <a:lnTo>
                      <a:pt x="105" y="666"/>
                    </a:lnTo>
                    <a:lnTo>
                      <a:pt x="126" y="664"/>
                    </a:lnTo>
                    <a:lnTo>
                      <a:pt x="148" y="660"/>
                    </a:lnTo>
                    <a:lnTo>
                      <a:pt x="167" y="653"/>
                    </a:lnTo>
                    <a:lnTo>
                      <a:pt x="189" y="645"/>
                    </a:lnTo>
                    <a:lnTo>
                      <a:pt x="215" y="633"/>
                    </a:lnTo>
                    <a:lnTo>
                      <a:pt x="238" y="618"/>
                    </a:lnTo>
                    <a:lnTo>
                      <a:pt x="260" y="606"/>
                    </a:lnTo>
                    <a:lnTo>
                      <a:pt x="285" y="588"/>
                    </a:lnTo>
                    <a:lnTo>
                      <a:pt x="308" y="569"/>
                    </a:lnTo>
                    <a:lnTo>
                      <a:pt x="331" y="550"/>
                    </a:lnTo>
                    <a:lnTo>
                      <a:pt x="351" y="531"/>
                    </a:lnTo>
                    <a:lnTo>
                      <a:pt x="373" y="511"/>
                    </a:lnTo>
                    <a:lnTo>
                      <a:pt x="391" y="492"/>
                    </a:lnTo>
                    <a:lnTo>
                      <a:pt x="412" y="470"/>
                    </a:lnTo>
                    <a:lnTo>
                      <a:pt x="432" y="448"/>
                    </a:lnTo>
                    <a:lnTo>
                      <a:pt x="453" y="420"/>
                    </a:lnTo>
                    <a:lnTo>
                      <a:pt x="471" y="399"/>
                    </a:lnTo>
                    <a:lnTo>
                      <a:pt x="490" y="369"/>
                    </a:lnTo>
                    <a:lnTo>
                      <a:pt x="509" y="342"/>
                    </a:lnTo>
                    <a:lnTo>
                      <a:pt x="525" y="316"/>
                    </a:lnTo>
                    <a:lnTo>
                      <a:pt x="539" y="286"/>
                    </a:lnTo>
                    <a:lnTo>
                      <a:pt x="551" y="261"/>
                    </a:lnTo>
                    <a:lnTo>
                      <a:pt x="560" y="234"/>
                    </a:lnTo>
                    <a:lnTo>
                      <a:pt x="709" y="270"/>
                    </a:lnTo>
                    <a:lnTo>
                      <a:pt x="686" y="251"/>
                    </a:lnTo>
                    <a:lnTo>
                      <a:pt x="668" y="234"/>
                    </a:lnTo>
                    <a:lnTo>
                      <a:pt x="646" y="217"/>
                    </a:lnTo>
                    <a:lnTo>
                      <a:pt x="630" y="199"/>
                    </a:lnTo>
                    <a:lnTo>
                      <a:pt x="616" y="183"/>
                    </a:lnTo>
                    <a:lnTo>
                      <a:pt x="603" y="170"/>
                    </a:lnTo>
                    <a:lnTo>
                      <a:pt x="590" y="152"/>
                    </a:lnTo>
                    <a:lnTo>
                      <a:pt x="578" y="136"/>
                    </a:lnTo>
                    <a:lnTo>
                      <a:pt x="564" y="117"/>
                    </a:lnTo>
                    <a:lnTo>
                      <a:pt x="550" y="93"/>
                    </a:lnTo>
                    <a:lnTo>
                      <a:pt x="534" y="70"/>
                    </a:lnTo>
                    <a:lnTo>
                      <a:pt x="521" y="47"/>
                    </a:lnTo>
                    <a:lnTo>
                      <a:pt x="508" y="21"/>
                    </a:lnTo>
                    <a:lnTo>
                      <a:pt x="497" y="0"/>
                    </a:lnTo>
                    <a:lnTo>
                      <a:pt x="485" y="7"/>
                    </a:lnTo>
                    <a:lnTo>
                      <a:pt x="474" y="19"/>
                    </a:lnTo>
                    <a:lnTo>
                      <a:pt x="461" y="29"/>
                    </a:lnTo>
                    <a:lnTo>
                      <a:pt x="447" y="41"/>
                    </a:lnTo>
                    <a:lnTo>
                      <a:pt x="432" y="53"/>
                    </a:lnTo>
                    <a:lnTo>
                      <a:pt x="418" y="61"/>
                    </a:lnTo>
                    <a:lnTo>
                      <a:pt x="404" y="68"/>
                    </a:lnTo>
                    <a:lnTo>
                      <a:pt x="389" y="78"/>
                    </a:lnTo>
                    <a:lnTo>
                      <a:pt x="374" y="84"/>
                    </a:lnTo>
                    <a:lnTo>
                      <a:pt x="357" y="93"/>
                    </a:lnTo>
                    <a:lnTo>
                      <a:pt x="342" y="100"/>
                    </a:lnTo>
                    <a:lnTo>
                      <a:pt x="327" y="108"/>
                    </a:lnTo>
                    <a:lnTo>
                      <a:pt x="311" y="113"/>
                    </a:lnTo>
                    <a:lnTo>
                      <a:pt x="296" y="119"/>
                    </a:lnTo>
                    <a:lnTo>
                      <a:pt x="282" y="125"/>
                    </a:lnTo>
                    <a:lnTo>
                      <a:pt x="265" y="132"/>
                    </a:lnTo>
                    <a:lnTo>
                      <a:pt x="243" y="137"/>
                    </a:lnTo>
                    <a:lnTo>
                      <a:pt x="398" y="188"/>
                    </a:lnTo>
                    <a:lnTo>
                      <a:pt x="387" y="227"/>
                    </a:lnTo>
                    <a:lnTo>
                      <a:pt x="376" y="256"/>
                    </a:lnTo>
                    <a:lnTo>
                      <a:pt x="353" y="310"/>
                    </a:lnTo>
                    <a:lnTo>
                      <a:pt x="340" y="335"/>
                    </a:lnTo>
                    <a:lnTo>
                      <a:pt x="327" y="360"/>
                    </a:lnTo>
                    <a:lnTo>
                      <a:pt x="309" y="391"/>
                    </a:lnTo>
                    <a:lnTo>
                      <a:pt x="290" y="424"/>
                    </a:lnTo>
                    <a:lnTo>
                      <a:pt x="271" y="449"/>
                    </a:lnTo>
                    <a:lnTo>
                      <a:pt x="245" y="482"/>
                    </a:lnTo>
                    <a:lnTo>
                      <a:pt x="223" y="504"/>
                    </a:lnTo>
                    <a:lnTo>
                      <a:pt x="202" y="526"/>
                    </a:lnTo>
                    <a:lnTo>
                      <a:pt x="184" y="543"/>
                    </a:lnTo>
                    <a:lnTo>
                      <a:pt x="171" y="554"/>
                    </a:lnTo>
                    <a:lnTo>
                      <a:pt x="148" y="566"/>
                    </a:lnTo>
                    <a:lnTo>
                      <a:pt x="127" y="578"/>
                    </a:lnTo>
                    <a:lnTo>
                      <a:pt x="105" y="592"/>
                    </a:lnTo>
                    <a:lnTo>
                      <a:pt x="72" y="602"/>
                    </a:lnTo>
                    <a:lnTo>
                      <a:pt x="48" y="609"/>
                    </a:lnTo>
                    <a:lnTo>
                      <a:pt x="0" y="612"/>
                    </a:lnTo>
                    <a:lnTo>
                      <a:pt x="0" y="664"/>
                    </a:lnTo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6" name="Freeform 476"/>
              <p:cNvSpPr>
                <a:spLocks/>
              </p:cNvSpPr>
              <p:nvPr/>
            </p:nvSpPr>
            <p:spPr bwMode="auto">
              <a:xfrm>
                <a:off x="1729" y="2910"/>
                <a:ext cx="710" cy="689"/>
              </a:xfrm>
              <a:custGeom>
                <a:avLst/>
                <a:gdLst>
                  <a:gd name="T0" fmla="*/ 39 w 710"/>
                  <a:gd name="T1" fmla="*/ 688 h 689"/>
                  <a:gd name="T2" fmla="*/ 82 w 710"/>
                  <a:gd name="T3" fmla="*/ 688 h 689"/>
                  <a:gd name="T4" fmla="*/ 125 w 710"/>
                  <a:gd name="T5" fmla="*/ 683 h 689"/>
                  <a:gd name="T6" fmla="*/ 166 w 710"/>
                  <a:gd name="T7" fmla="*/ 671 h 689"/>
                  <a:gd name="T8" fmla="*/ 214 w 710"/>
                  <a:gd name="T9" fmla="*/ 651 h 689"/>
                  <a:gd name="T10" fmla="*/ 259 w 710"/>
                  <a:gd name="T11" fmla="*/ 623 h 689"/>
                  <a:gd name="T12" fmla="*/ 307 w 710"/>
                  <a:gd name="T13" fmla="*/ 586 h 689"/>
                  <a:gd name="T14" fmla="*/ 350 w 710"/>
                  <a:gd name="T15" fmla="*/ 546 h 689"/>
                  <a:gd name="T16" fmla="*/ 390 w 710"/>
                  <a:gd name="T17" fmla="*/ 506 h 689"/>
                  <a:gd name="T18" fmla="*/ 432 w 710"/>
                  <a:gd name="T19" fmla="*/ 461 h 689"/>
                  <a:gd name="T20" fmla="*/ 470 w 710"/>
                  <a:gd name="T21" fmla="*/ 410 h 689"/>
                  <a:gd name="T22" fmla="*/ 508 w 710"/>
                  <a:gd name="T23" fmla="*/ 352 h 689"/>
                  <a:gd name="T24" fmla="*/ 539 w 710"/>
                  <a:gd name="T25" fmla="*/ 294 h 689"/>
                  <a:gd name="T26" fmla="*/ 559 w 710"/>
                  <a:gd name="T27" fmla="*/ 241 h 689"/>
                  <a:gd name="T28" fmla="*/ 685 w 710"/>
                  <a:gd name="T29" fmla="*/ 259 h 689"/>
                  <a:gd name="T30" fmla="*/ 645 w 710"/>
                  <a:gd name="T31" fmla="*/ 223 h 689"/>
                  <a:gd name="T32" fmla="*/ 615 w 710"/>
                  <a:gd name="T33" fmla="*/ 189 h 689"/>
                  <a:gd name="T34" fmla="*/ 589 w 710"/>
                  <a:gd name="T35" fmla="*/ 157 h 689"/>
                  <a:gd name="T36" fmla="*/ 564 w 710"/>
                  <a:gd name="T37" fmla="*/ 120 h 689"/>
                  <a:gd name="T38" fmla="*/ 533 w 710"/>
                  <a:gd name="T39" fmla="*/ 73 h 689"/>
                  <a:gd name="T40" fmla="*/ 507 w 710"/>
                  <a:gd name="T41" fmla="*/ 22 h 689"/>
                  <a:gd name="T42" fmla="*/ 484 w 710"/>
                  <a:gd name="T43" fmla="*/ 8 h 689"/>
                  <a:gd name="T44" fmla="*/ 460 w 710"/>
                  <a:gd name="T45" fmla="*/ 31 h 689"/>
                  <a:gd name="T46" fmla="*/ 431 w 710"/>
                  <a:gd name="T47" fmla="*/ 55 h 689"/>
                  <a:gd name="T48" fmla="*/ 404 w 710"/>
                  <a:gd name="T49" fmla="*/ 71 h 689"/>
                  <a:gd name="T50" fmla="*/ 373 w 710"/>
                  <a:gd name="T51" fmla="*/ 88 h 689"/>
                  <a:gd name="T52" fmla="*/ 341 w 710"/>
                  <a:gd name="T53" fmla="*/ 104 h 689"/>
                  <a:gd name="T54" fmla="*/ 311 w 710"/>
                  <a:gd name="T55" fmla="*/ 116 h 689"/>
                  <a:gd name="T56" fmla="*/ 281 w 710"/>
                  <a:gd name="T57" fmla="*/ 128 h 689"/>
                  <a:gd name="T58" fmla="*/ 243 w 710"/>
                  <a:gd name="T59" fmla="*/ 140 h 689"/>
                  <a:gd name="T60" fmla="*/ 386 w 710"/>
                  <a:gd name="T61" fmla="*/ 234 h 689"/>
                  <a:gd name="T62" fmla="*/ 352 w 710"/>
                  <a:gd name="T63" fmla="*/ 319 h 689"/>
                  <a:gd name="T64" fmla="*/ 327 w 710"/>
                  <a:gd name="T65" fmla="*/ 370 h 689"/>
                  <a:gd name="T66" fmla="*/ 289 w 710"/>
                  <a:gd name="T67" fmla="*/ 438 h 689"/>
                  <a:gd name="T68" fmla="*/ 257 w 710"/>
                  <a:gd name="T69" fmla="*/ 491 h 689"/>
                  <a:gd name="T70" fmla="*/ 231 w 710"/>
                  <a:gd name="T71" fmla="*/ 531 h 689"/>
                  <a:gd name="T72" fmla="*/ 199 w 710"/>
                  <a:gd name="T73" fmla="*/ 571 h 689"/>
                  <a:gd name="T74" fmla="*/ 165 w 710"/>
                  <a:gd name="T75" fmla="*/ 604 h 689"/>
                  <a:gd name="T76" fmla="*/ 125 w 710"/>
                  <a:gd name="T77" fmla="*/ 630 h 689"/>
                  <a:gd name="T78" fmla="*/ 83 w 710"/>
                  <a:gd name="T79" fmla="*/ 651 h 689"/>
                  <a:gd name="T80" fmla="*/ 37 w 710"/>
                  <a:gd name="T81" fmla="*/ 670 h 68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710" h="689">
                    <a:moveTo>
                      <a:pt x="0" y="683"/>
                    </a:moveTo>
                    <a:lnTo>
                      <a:pt x="39" y="688"/>
                    </a:lnTo>
                    <a:lnTo>
                      <a:pt x="59" y="688"/>
                    </a:lnTo>
                    <a:lnTo>
                      <a:pt x="82" y="688"/>
                    </a:lnTo>
                    <a:lnTo>
                      <a:pt x="104" y="686"/>
                    </a:lnTo>
                    <a:lnTo>
                      <a:pt x="125" y="683"/>
                    </a:lnTo>
                    <a:lnTo>
                      <a:pt x="147" y="678"/>
                    </a:lnTo>
                    <a:lnTo>
                      <a:pt x="166" y="671"/>
                    </a:lnTo>
                    <a:lnTo>
                      <a:pt x="188" y="663"/>
                    </a:lnTo>
                    <a:lnTo>
                      <a:pt x="214" y="651"/>
                    </a:lnTo>
                    <a:lnTo>
                      <a:pt x="237" y="636"/>
                    </a:lnTo>
                    <a:lnTo>
                      <a:pt x="259" y="623"/>
                    </a:lnTo>
                    <a:lnTo>
                      <a:pt x="284" y="606"/>
                    </a:lnTo>
                    <a:lnTo>
                      <a:pt x="307" y="586"/>
                    </a:lnTo>
                    <a:lnTo>
                      <a:pt x="330" y="566"/>
                    </a:lnTo>
                    <a:lnTo>
                      <a:pt x="350" y="546"/>
                    </a:lnTo>
                    <a:lnTo>
                      <a:pt x="372" y="526"/>
                    </a:lnTo>
                    <a:lnTo>
                      <a:pt x="390" y="506"/>
                    </a:lnTo>
                    <a:lnTo>
                      <a:pt x="411" y="483"/>
                    </a:lnTo>
                    <a:lnTo>
                      <a:pt x="432" y="461"/>
                    </a:lnTo>
                    <a:lnTo>
                      <a:pt x="452" y="433"/>
                    </a:lnTo>
                    <a:lnTo>
                      <a:pt x="470" y="410"/>
                    </a:lnTo>
                    <a:lnTo>
                      <a:pt x="490" y="380"/>
                    </a:lnTo>
                    <a:lnTo>
                      <a:pt x="508" y="352"/>
                    </a:lnTo>
                    <a:lnTo>
                      <a:pt x="524" y="324"/>
                    </a:lnTo>
                    <a:lnTo>
                      <a:pt x="539" y="294"/>
                    </a:lnTo>
                    <a:lnTo>
                      <a:pt x="550" y="269"/>
                    </a:lnTo>
                    <a:lnTo>
                      <a:pt x="559" y="241"/>
                    </a:lnTo>
                    <a:lnTo>
                      <a:pt x="709" y="278"/>
                    </a:lnTo>
                    <a:lnTo>
                      <a:pt x="685" y="259"/>
                    </a:lnTo>
                    <a:lnTo>
                      <a:pt x="667" y="241"/>
                    </a:lnTo>
                    <a:lnTo>
                      <a:pt x="645" y="223"/>
                    </a:lnTo>
                    <a:lnTo>
                      <a:pt x="629" y="206"/>
                    </a:lnTo>
                    <a:lnTo>
                      <a:pt x="615" y="189"/>
                    </a:lnTo>
                    <a:lnTo>
                      <a:pt x="602" y="176"/>
                    </a:lnTo>
                    <a:lnTo>
                      <a:pt x="589" y="157"/>
                    </a:lnTo>
                    <a:lnTo>
                      <a:pt x="577" y="140"/>
                    </a:lnTo>
                    <a:lnTo>
                      <a:pt x="564" y="120"/>
                    </a:lnTo>
                    <a:lnTo>
                      <a:pt x="549" y="96"/>
                    </a:lnTo>
                    <a:lnTo>
                      <a:pt x="533" y="73"/>
                    </a:lnTo>
                    <a:lnTo>
                      <a:pt x="521" y="49"/>
                    </a:lnTo>
                    <a:lnTo>
                      <a:pt x="507" y="22"/>
                    </a:lnTo>
                    <a:lnTo>
                      <a:pt x="496" y="0"/>
                    </a:lnTo>
                    <a:lnTo>
                      <a:pt x="484" y="8"/>
                    </a:lnTo>
                    <a:lnTo>
                      <a:pt x="473" y="21"/>
                    </a:lnTo>
                    <a:lnTo>
                      <a:pt x="460" y="31"/>
                    </a:lnTo>
                    <a:lnTo>
                      <a:pt x="446" y="43"/>
                    </a:lnTo>
                    <a:lnTo>
                      <a:pt x="431" y="55"/>
                    </a:lnTo>
                    <a:lnTo>
                      <a:pt x="417" y="64"/>
                    </a:lnTo>
                    <a:lnTo>
                      <a:pt x="404" y="71"/>
                    </a:lnTo>
                    <a:lnTo>
                      <a:pt x="388" y="80"/>
                    </a:lnTo>
                    <a:lnTo>
                      <a:pt x="373" y="88"/>
                    </a:lnTo>
                    <a:lnTo>
                      <a:pt x="356" y="96"/>
                    </a:lnTo>
                    <a:lnTo>
                      <a:pt x="341" y="104"/>
                    </a:lnTo>
                    <a:lnTo>
                      <a:pt x="327" y="111"/>
                    </a:lnTo>
                    <a:lnTo>
                      <a:pt x="311" y="116"/>
                    </a:lnTo>
                    <a:lnTo>
                      <a:pt x="296" y="123"/>
                    </a:lnTo>
                    <a:lnTo>
                      <a:pt x="281" y="128"/>
                    </a:lnTo>
                    <a:lnTo>
                      <a:pt x="265" y="136"/>
                    </a:lnTo>
                    <a:lnTo>
                      <a:pt x="243" y="140"/>
                    </a:lnTo>
                    <a:lnTo>
                      <a:pt x="397" y="193"/>
                    </a:lnTo>
                    <a:lnTo>
                      <a:pt x="386" y="234"/>
                    </a:lnTo>
                    <a:lnTo>
                      <a:pt x="375" y="263"/>
                    </a:lnTo>
                    <a:lnTo>
                      <a:pt x="352" y="319"/>
                    </a:lnTo>
                    <a:lnTo>
                      <a:pt x="339" y="345"/>
                    </a:lnTo>
                    <a:lnTo>
                      <a:pt x="327" y="370"/>
                    </a:lnTo>
                    <a:lnTo>
                      <a:pt x="303" y="413"/>
                    </a:lnTo>
                    <a:lnTo>
                      <a:pt x="289" y="438"/>
                    </a:lnTo>
                    <a:lnTo>
                      <a:pt x="272" y="468"/>
                    </a:lnTo>
                    <a:lnTo>
                      <a:pt x="257" y="491"/>
                    </a:lnTo>
                    <a:lnTo>
                      <a:pt x="244" y="511"/>
                    </a:lnTo>
                    <a:lnTo>
                      <a:pt x="231" y="531"/>
                    </a:lnTo>
                    <a:lnTo>
                      <a:pt x="216" y="551"/>
                    </a:lnTo>
                    <a:lnTo>
                      <a:pt x="199" y="571"/>
                    </a:lnTo>
                    <a:lnTo>
                      <a:pt x="182" y="586"/>
                    </a:lnTo>
                    <a:lnTo>
                      <a:pt x="165" y="604"/>
                    </a:lnTo>
                    <a:lnTo>
                      <a:pt x="145" y="618"/>
                    </a:lnTo>
                    <a:lnTo>
                      <a:pt x="125" y="630"/>
                    </a:lnTo>
                    <a:lnTo>
                      <a:pt x="104" y="641"/>
                    </a:lnTo>
                    <a:lnTo>
                      <a:pt x="83" y="651"/>
                    </a:lnTo>
                    <a:lnTo>
                      <a:pt x="61" y="661"/>
                    </a:lnTo>
                    <a:lnTo>
                      <a:pt x="37" y="670"/>
                    </a:lnTo>
                    <a:lnTo>
                      <a:pt x="0" y="683"/>
                    </a:lnTo>
                  </a:path>
                </a:pathLst>
              </a:cu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</p:grpSp>
      </p:grpSp>
      <p:grpSp>
        <p:nvGrpSpPr>
          <p:cNvPr id="2450460" name="1 Grupo"/>
          <p:cNvGrpSpPr/>
          <p:nvPr/>
        </p:nvGrpSpPr>
        <p:grpSpPr>
          <a:xfrm>
            <a:off x="4395224" y="5345906"/>
            <a:ext cx="2985088" cy="1071562"/>
            <a:chOff x="5063538" y="4878388"/>
            <a:chExt cx="2985088" cy="1071562"/>
          </a:xfrm>
        </p:grpSpPr>
        <p:sp>
          <p:nvSpPr>
            <p:cNvPr id="11" name="Rectangle 24">
              <a:hlinkClick r:id="rId17" action="ppaction://hlinkpres?slideindex=1&amp;slidetitle="/>
            </p:cNvPr>
            <p:cNvSpPr>
              <a:spLocks noChangeArrowheads="1"/>
            </p:cNvSpPr>
            <p:nvPr/>
          </p:nvSpPr>
          <p:spPr bwMode="auto">
            <a:xfrm>
              <a:off x="6134101" y="5556250"/>
              <a:ext cx="1914525" cy="393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s-ES" sz="2000" b="1">
                  <a:solidFill>
                    <a:srgbClr val="0000FF"/>
                  </a:solidFill>
                </a:rPr>
                <a:t>GEOLÓGICOS</a:t>
              </a:r>
            </a:p>
          </p:txBody>
        </p:sp>
        <p:grpSp>
          <p:nvGrpSpPr>
            <p:cNvPr id="2450461" name="Group 31"/>
            <p:cNvGrpSpPr>
              <a:grpSpLocks/>
            </p:cNvGrpSpPr>
            <p:nvPr/>
          </p:nvGrpSpPr>
          <p:grpSpPr bwMode="auto">
            <a:xfrm>
              <a:off x="5063538" y="4878388"/>
              <a:ext cx="1266172" cy="337542"/>
              <a:chOff x="3249" y="3202"/>
              <a:chExt cx="1236" cy="243"/>
            </a:xfrm>
          </p:grpSpPr>
          <p:grpSp>
            <p:nvGrpSpPr>
              <p:cNvPr id="2450462" name="Group 32"/>
              <p:cNvGrpSpPr>
                <a:grpSpLocks/>
              </p:cNvGrpSpPr>
              <p:nvPr/>
            </p:nvGrpSpPr>
            <p:grpSpPr bwMode="auto">
              <a:xfrm>
                <a:off x="3576" y="3202"/>
                <a:ext cx="681" cy="161"/>
                <a:chOff x="3576" y="3202"/>
                <a:chExt cx="681" cy="161"/>
              </a:xfrm>
            </p:grpSpPr>
            <p:sp>
              <p:nvSpPr>
                <p:cNvPr id="466" name="Arc 33"/>
                <p:cNvSpPr>
                  <a:spLocks/>
                </p:cNvSpPr>
                <p:nvPr/>
              </p:nvSpPr>
              <p:spPr bwMode="auto">
                <a:xfrm>
                  <a:off x="3576" y="3202"/>
                  <a:ext cx="681" cy="161"/>
                </a:xfrm>
                <a:custGeom>
                  <a:avLst/>
                  <a:gdLst>
                    <a:gd name="T0" fmla="*/ 8 w 43200"/>
                    <a:gd name="T1" fmla="*/ 0 h 40798"/>
                    <a:gd name="T2" fmla="*/ 3 w 43200"/>
                    <a:gd name="T3" fmla="*/ 0 h 40798"/>
                    <a:gd name="T4" fmla="*/ 5 w 43200"/>
                    <a:gd name="T5" fmla="*/ 0 h 4079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40798" fill="none" extrusionOk="0">
                      <a:moveTo>
                        <a:pt x="31499" y="0"/>
                      </a:moveTo>
                      <a:cubicBezTo>
                        <a:pt x="38685" y="3705"/>
                        <a:pt x="43200" y="11113"/>
                        <a:pt x="43200" y="19198"/>
                      </a:cubicBezTo>
                      <a:cubicBezTo>
                        <a:pt x="43200" y="31127"/>
                        <a:pt x="33529" y="40798"/>
                        <a:pt x="21600" y="40798"/>
                      </a:cubicBezTo>
                      <a:cubicBezTo>
                        <a:pt x="9670" y="40798"/>
                        <a:pt x="0" y="31127"/>
                        <a:pt x="0" y="19198"/>
                      </a:cubicBezTo>
                      <a:cubicBezTo>
                        <a:pt x="0" y="11275"/>
                        <a:pt x="4336" y="3989"/>
                        <a:pt x="11299" y="211"/>
                      </a:cubicBezTo>
                    </a:path>
                    <a:path w="43200" h="40798" stroke="0" extrusionOk="0">
                      <a:moveTo>
                        <a:pt x="31499" y="0"/>
                      </a:moveTo>
                      <a:cubicBezTo>
                        <a:pt x="38685" y="3705"/>
                        <a:pt x="43200" y="11113"/>
                        <a:pt x="43200" y="19198"/>
                      </a:cubicBezTo>
                      <a:cubicBezTo>
                        <a:pt x="43200" y="31127"/>
                        <a:pt x="33529" y="40798"/>
                        <a:pt x="21600" y="40798"/>
                      </a:cubicBezTo>
                      <a:cubicBezTo>
                        <a:pt x="9670" y="40798"/>
                        <a:pt x="0" y="31127"/>
                        <a:pt x="0" y="19198"/>
                      </a:cubicBezTo>
                      <a:cubicBezTo>
                        <a:pt x="0" y="11275"/>
                        <a:pt x="4336" y="3989"/>
                        <a:pt x="11299" y="211"/>
                      </a:cubicBezTo>
                      <a:lnTo>
                        <a:pt x="21600" y="19198"/>
                      </a:lnTo>
                      <a:lnTo>
                        <a:pt x="31499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467" name="Arc 34"/>
                <p:cNvSpPr>
                  <a:spLocks/>
                </p:cNvSpPr>
                <p:nvPr/>
              </p:nvSpPr>
              <p:spPr bwMode="auto">
                <a:xfrm>
                  <a:off x="3662" y="3234"/>
                  <a:ext cx="511" cy="96"/>
                </a:xfrm>
                <a:custGeom>
                  <a:avLst/>
                  <a:gdLst>
                    <a:gd name="T0" fmla="*/ 4 w 43200"/>
                    <a:gd name="T1" fmla="*/ 0 h 40899"/>
                    <a:gd name="T2" fmla="*/ 2 w 43200"/>
                    <a:gd name="T3" fmla="*/ 0 h 40899"/>
                    <a:gd name="T4" fmla="*/ 3 w 43200"/>
                    <a:gd name="T5" fmla="*/ 0 h 4089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40899" fill="none" extrusionOk="0">
                      <a:moveTo>
                        <a:pt x="31301" y="0"/>
                      </a:moveTo>
                      <a:cubicBezTo>
                        <a:pt x="38596" y="3667"/>
                        <a:pt x="43200" y="11134"/>
                        <a:pt x="43200" y="19299"/>
                      </a:cubicBezTo>
                      <a:cubicBezTo>
                        <a:pt x="43200" y="31228"/>
                        <a:pt x="33529" y="40899"/>
                        <a:pt x="21600" y="40899"/>
                      </a:cubicBezTo>
                      <a:cubicBezTo>
                        <a:pt x="9670" y="40899"/>
                        <a:pt x="0" y="31228"/>
                        <a:pt x="0" y="19299"/>
                      </a:cubicBezTo>
                      <a:cubicBezTo>
                        <a:pt x="0" y="11363"/>
                        <a:pt x="4351" y="4066"/>
                        <a:pt x="11333" y="295"/>
                      </a:cubicBezTo>
                    </a:path>
                    <a:path w="43200" h="40899" stroke="0" extrusionOk="0">
                      <a:moveTo>
                        <a:pt x="31301" y="0"/>
                      </a:moveTo>
                      <a:cubicBezTo>
                        <a:pt x="38596" y="3667"/>
                        <a:pt x="43200" y="11134"/>
                        <a:pt x="43200" y="19299"/>
                      </a:cubicBezTo>
                      <a:cubicBezTo>
                        <a:pt x="43200" y="31228"/>
                        <a:pt x="33529" y="40899"/>
                        <a:pt x="21600" y="40899"/>
                      </a:cubicBezTo>
                      <a:cubicBezTo>
                        <a:pt x="9670" y="40899"/>
                        <a:pt x="0" y="31228"/>
                        <a:pt x="0" y="19299"/>
                      </a:cubicBezTo>
                      <a:cubicBezTo>
                        <a:pt x="0" y="11363"/>
                        <a:pt x="4351" y="4066"/>
                        <a:pt x="11333" y="295"/>
                      </a:cubicBezTo>
                      <a:lnTo>
                        <a:pt x="21600" y="19299"/>
                      </a:lnTo>
                      <a:lnTo>
                        <a:pt x="31301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468" name="Arc 35"/>
                <p:cNvSpPr>
                  <a:spLocks/>
                </p:cNvSpPr>
                <p:nvPr/>
              </p:nvSpPr>
              <p:spPr bwMode="auto">
                <a:xfrm>
                  <a:off x="3775" y="3267"/>
                  <a:ext cx="284" cy="31"/>
                </a:xfrm>
                <a:custGeom>
                  <a:avLst/>
                  <a:gdLst>
                    <a:gd name="T0" fmla="*/ 1 w 43200"/>
                    <a:gd name="T1" fmla="*/ 0 h 41133"/>
                    <a:gd name="T2" fmla="*/ 1 w 43200"/>
                    <a:gd name="T3" fmla="*/ 0 h 41133"/>
                    <a:gd name="T4" fmla="*/ 1 w 43200"/>
                    <a:gd name="T5" fmla="*/ 0 h 4113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41133" fill="none" extrusionOk="0">
                      <a:moveTo>
                        <a:pt x="30820" y="0"/>
                      </a:moveTo>
                      <a:cubicBezTo>
                        <a:pt x="38378" y="3567"/>
                        <a:pt x="43200" y="11175"/>
                        <a:pt x="43200" y="19533"/>
                      </a:cubicBezTo>
                      <a:cubicBezTo>
                        <a:pt x="43200" y="31462"/>
                        <a:pt x="33529" y="41133"/>
                        <a:pt x="21600" y="41133"/>
                      </a:cubicBezTo>
                      <a:cubicBezTo>
                        <a:pt x="9670" y="41133"/>
                        <a:pt x="0" y="31462"/>
                        <a:pt x="0" y="19533"/>
                      </a:cubicBezTo>
                      <a:cubicBezTo>
                        <a:pt x="0" y="11313"/>
                        <a:pt x="4665" y="3805"/>
                        <a:pt x="12035" y="165"/>
                      </a:cubicBezTo>
                    </a:path>
                    <a:path w="43200" h="41133" stroke="0" extrusionOk="0">
                      <a:moveTo>
                        <a:pt x="30820" y="0"/>
                      </a:moveTo>
                      <a:cubicBezTo>
                        <a:pt x="38378" y="3567"/>
                        <a:pt x="43200" y="11175"/>
                        <a:pt x="43200" y="19533"/>
                      </a:cubicBezTo>
                      <a:cubicBezTo>
                        <a:pt x="43200" y="31462"/>
                        <a:pt x="33529" y="41133"/>
                        <a:pt x="21600" y="41133"/>
                      </a:cubicBezTo>
                      <a:cubicBezTo>
                        <a:pt x="9670" y="41133"/>
                        <a:pt x="0" y="31462"/>
                        <a:pt x="0" y="19533"/>
                      </a:cubicBezTo>
                      <a:cubicBezTo>
                        <a:pt x="0" y="11313"/>
                        <a:pt x="4665" y="3805"/>
                        <a:pt x="12035" y="165"/>
                      </a:cubicBezTo>
                      <a:lnTo>
                        <a:pt x="21600" y="19533"/>
                      </a:lnTo>
                      <a:lnTo>
                        <a:pt x="3082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</p:grpSp>
          <p:sp>
            <p:nvSpPr>
              <p:cNvPr id="464" name="Arc 36"/>
              <p:cNvSpPr>
                <a:spLocks/>
              </p:cNvSpPr>
              <p:nvPr/>
            </p:nvSpPr>
            <p:spPr bwMode="auto">
              <a:xfrm>
                <a:off x="3463" y="3203"/>
                <a:ext cx="909" cy="200"/>
              </a:xfrm>
              <a:custGeom>
                <a:avLst/>
                <a:gdLst>
                  <a:gd name="T0" fmla="*/ 14 w 43200"/>
                  <a:gd name="T1" fmla="*/ 0 h 40756"/>
                  <a:gd name="T2" fmla="*/ 5 w 43200"/>
                  <a:gd name="T3" fmla="*/ 0 h 40756"/>
                  <a:gd name="T4" fmla="*/ 10 w 43200"/>
                  <a:gd name="T5" fmla="*/ 0 h 407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756" fill="none" extrusionOk="0">
                    <a:moveTo>
                      <a:pt x="31580" y="0"/>
                    </a:moveTo>
                    <a:cubicBezTo>
                      <a:pt x="38721" y="3720"/>
                      <a:pt x="43200" y="11104"/>
                      <a:pt x="43200" y="19156"/>
                    </a:cubicBezTo>
                    <a:cubicBezTo>
                      <a:pt x="43200" y="31085"/>
                      <a:pt x="33529" y="40756"/>
                      <a:pt x="21600" y="40756"/>
                    </a:cubicBezTo>
                    <a:cubicBezTo>
                      <a:pt x="9670" y="40756"/>
                      <a:pt x="0" y="31085"/>
                      <a:pt x="0" y="19156"/>
                    </a:cubicBezTo>
                    <a:cubicBezTo>
                      <a:pt x="0" y="11209"/>
                      <a:pt x="4363" y="3904"/>
                      <a:pt x="11360" y="137"/>
                    </a:cubicBezTo>
                  </a:path>
                  <a:path w="43200" h="40756" stroke="0" extrusionOk="0">
                    <a:moveTo>
                      <a:pt x="31580" y="0"/>
                    </a:moveTo>
                    <a:cubicBezTo>
                      <a:pt x="38721" y="3720"/>
                      <a:pt x="43200" y="11104"/>
                      <a:pt x="43200" y="19156"/>
                    </a:cubicBezTo>
                    <a:cubicBezTo>
                      <a:pt x="43200" y="31085"/>
                      <a:pt x="33529" y="40756"/>
                      <a:pt x="21600" y="40756"/>
                    </a:cubicBezTo>
                    <a:cubicBezTo>
                      <a:pt x="9670" y="40756"/>
                      <a:pt x="0" y="31085"/>
                      <a:pt x="0" y="19156"/>
                    </a:cubicBezTo>
                    <a:cubicBezTo>
                      <a:pt x="0" y="11209"/>
                      <a:pt x="4363" y="3904"/>
                      <a:pt x="11360" y="137"/>
                    </a:cubicBezTo>
                    <a:lnTo>
                      <a:pt x="21600" y="19156"/>
                    </a:lnTo>
                    <a:lnTo>
                      <a:pt x="3158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65" name="Arc 37"/>
              <p:cNvSpPr>
                <a:spLocks/>
              </p:cNvSpPr>
              <p:nvPr/>
            </p:nvSpPr>
            <p:spPr bwMode="auto">
              <a:xfrm>
                <a:off x="3249" y="3203"/>
                <a:ext cx="1236" cy="242"/>
              </a:xfrm>
              <a:custGeom>
                <a:avLst/>
                <a:gdLst>
                  <a:gd name="T0" fmla="*/ 26 w 43200"/>
                  <a:gd name="T1" fmla="*/ 0 h 40767"/>
                  <a:gd name="T2" fmla="*/ 9 w 43200"/>
                  <a:gd name="T3" fmla="*/ 0 h 40767"/>
                  <a:gd name="T4" fmla="*/ 18 w 43200"/>
                  <a:gd name="T5" fmla="*/ 1 h 407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767" fill="none" extrusionOk="0">
                    <a:moveTo>
                      <a:pt x="31559" y="-1"/>
                    </a:moveTo>
                    <a:cubicBezTo>
                      <a:pt x="38711" y="3716"/>
                      <a:pt x="43200" y="11106"/>
                      <a:pt x="43200" y="19167"/>
                    </a:cubicBezTo>
                    <a:cubicBezTo>
                      <a:pt x="43200" y="31096"/>
                      <a:pt x="33529" y="40767"/>
                      <a:pt x="21600" y="40767"/>
                    </a:cubicBezTo>
                    <a:cubicBezTo>
                      <a:pt x="9670" y="40767"/>
                      <a:pt x="0" y="31096"/>
                      <a:pt x="0" y="19167"/>
                    </a:cubicBezTo>
                    <a:cubicBezTo>
                      <a:pt x="0" y="11234"/>
                      <a:pt x="4348" y="3940"/>
                      <a:pt x="11325" y="166"/>
                    </a:cubicBezTo>
                  </a:path>
                  <a:path w="43200" h="40767" stroke="0" extrusionOk="0">
                    <a:moveTo>
                      <a:pt x="31559" y="-1"/>
                    </a:moveTo>
                    <a:cubicBezTo>
                      <a:pt x="38711" y="3716"/>
                      <a:pt x="43200" y="11106"/>
                      <a:pt x="43200" y="19167"/>
                    </a:cubicBezTo>
                    <a:cubicBezTo>
                      <a:pt x="43200" y="31096"/>
                      <a:pt x="33529" y="40767"/>
                      <a:pt x="21600" y="40767"/>
                    </a:cubicBezTo>
                    <a:cubicBezTo>
                      <a:pt x="9670" y="40767"/>
                      <a:pt x="0" y="31096"/>
                      <a:pt x="0" y="19167"/>
                    </a:cubicBezTo>
                    <a:cubicBezTo>
                      <a:pt x="0" y="11234"/>
                      <a:pt x="4348" y="3940"/>
                      <a:pt x="11325" y="166"/>
                    </a:cubicBezTo>
                    <a:lnTo>
                      <a:pt x="21600" y="19167"/>
                    </a:lnTo>
                    <a:lnTo>
                      <a:pt x="3155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</p:grpSp>
        <p:grpSp>
          <p:nvGrpSpPr>
            <p:cNvPr id="2450463" name="Group 477"/>
            <p:cNvGrpSpPr>
              <a:grpSpLocks/>
            </p:cNvGrpSpPr>
            <p:nvPr/>
          </p:nvGrpSpPr>
          <p:grpSpPr bwMode="auto">
            <a:xfrm>
              <a:off x="6009930" y="5078413"/>
              <a:ext cx="1325726" cy="400050"/>
              <a:chOff x="4112" y="3444"/>
              <a:chExt cx="911" cy="445"/>
            </a:xfrm>
          </p:grpSpPr>
          <p:sp>
            <p:nvSpPr>
              <p:cNvPr id="38" name="Freeform 478"/>
              <p:cNvSpPr>
                <a:spLocks/>
              </p:cNvSpPr>
              <p:nvPr/>
            </p:nvSpPr>
            <p:spPr bwMode="auto">
              <a:xfrm>
                <a:off x="4498" y="3596"/>
                <a:ext cx="523" cy="292"/>
              </a:xfrm>
              <a:custGeom>
                <a:avLst/>
                <a:gdLst>
                  <a:gd name="T0" fmla="*/ 522 w 523"/>
                  <a:gd name="T1" fmla="*/ 291 h 292"/>
                  <a:gd name="T2" fmla="*/ 522 w 523"/>
                  <a:gd name="T3" fmla="*/ 270 h 292"/>
                  <a:gd name="T4" fmla="*/ 484 w 523"/>
                  <a:gd name="T5" fmla="*/ 264 h 292"/>
                  <a:gd name="T6" fmla="*/ 450 w 523"/>
                  <a:gd name="T7" fmla="*/ 257 h 292"/>
                  <a:gd name="T8" fmla="*/ 419 w 523"/>
                  <a:gd name="T9" fmla="*/ 248 h 292"/>
                  <a:gd name="T10" fmla="*/ 386 w 523"/>
                  <a:gd name="T11" fmla="*/ 240 h 292"/>
                  <a:gd name="T12" fmla="*/ 359 w 523"/>
                  <a:gd name="T13" fmla="*/ 231 h 292"/>
                  <a:gd name="T14" fmla="*/ 336 w 523"/>
                  <a:gd name="T15" fmla="*/ 223 h 292"/>
                  <a:gd name="T16" fmla="*/ 314 w 523"/>
                  <a:gd name="T17" fmla="*/ 214 h 292"/>
                  <a:gd name="T18" fmla="*/ 290 w 523"/>
                  <a:gd name="T19" fmla="*/ 204 h 292"/>
                  <a:gd name="T20" fmla="*/ 268 w 523"/>
                  <a:gd name="T21" fmla="*/ 193 h 292"/>
                  <a:gd name="T22" fmla="*/ 244 w 523"/>
                  <a:gd name="T23" fmla="*/ 179 h 292"/>
                  <a:gd name="T24" fmla="*/ 224 w 523"/>
                  <a:gd name="T25" fmla="*/ 166 h 292"/>
                  <a:gd name="T26" fmla="*/ 204 w 523"/>
                  <a:gd name="T27" fmla="*/ 153 h 292"/>
                  <a:gd name="T28" fmla="*/ 186 w 523"/>
                  <a:gd name="T29" fmla="*/ 138 h 292"/>
                  <a:gd name="T30" fmla="*/ 163 w 523"/>
                  <a:gd name="T31" fmla="*/ 121 h 292"/>
                  <a:gd name="T32" fmla="*/ 139 w 523"/>
                  <a:gd name="T33" fmla="*/ 101 h 292"/>
                  <a:gd name="T34" fmla="*/ 124 w 523"/>
                  <a:gd name="T35" fmla="*/ 87 h 292"/>
                  <a:gd name="T36" fmla="*/ 109 w 523"/>
                  <a:gd name="T37" fmla="*/ 71 h 292"/>
                  <a:gd name="T38" fmla="*/ 94 w 523"/>
                  <a:gd name="T39" fmla="*/ 56 h 292"/>
                  <a:gd name="T40" fmla="*/ 81 w 523"/>
                  <a:gd name="T41" fmla="*/ 42 h 292"/>
                  <a:gd name="T42" fmla="*/ 65 w 523"/>
                  <a:gd name="T43" fmla="*/ 19 h 292"/>
                  <a:gd name="T44" fmla="*/ 55 w 523"/>
                  <a:gd name="T45" fmla="*/ 0 h 292"/>
                  <a:gd name="T46" fmla="*/ 0 w 523"/>
                  <a:gd name="T47" fmla="*/ 6 h 292"/>
                  <a:gd name="T48" fmla="*/ 18 w 523"/>
                  <a:gd name="T49" fmla="*/ 37 h 292"/>
                  <a:gd name="T50" fmla="*/ 45 w 523"/>
                  <a:gd name="T51" fmla="*/ 71 h 292"/>
                  <a:gd name="T52" fmla="*/ 73 w 523"/>
                  <a:gd name="T53" fmla="*/ 100 h 292"/>
                  <a:gd name="T54" fmla="*/ 109 w 523"/>
                  <a:gd name="T55" fmla="*/ 130 h 292"/>
                  <a:gd name="T56" fmla="*/ 158 w 523"/>
                  <a:gd name="T57" fmla="*/ 173 h 292"/>
                  <a:gd name="T58" fmla="*/ 213 w 523"/>
                  <a:gd name="T59" fmla="*/ 209 h 292"/>
                  <a:gd name="T60" fmla="*/ 270 w 523"/>
                  <a:gd name="T61" fmla="*/ 240 h 292"/>
                  <a:gd name="T62" fmla="*/ 321 w 523"/>
                  <a:gd name="T63" fmla="*/ 258 h 292"/>
                  <a:gd name="T64" fmla="*/ 385 w 523"/>
                  <a:gd name="T65" fmla="*/ 277 h 292"/>
                  <a:gd name="T66" fmla="*/ 437 w 523"/>
                  <a:gd name="T67" fmla="*/ 284 h 292"/>
                  <a:gd name="T68" fmla="*/ 522 w 523"/>
                  <a:gd name="T69" fmla="*/ 291 h 29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23" h="292">
                    <a:moveTo>
                      <a:pt x="522" y="291"/>
                    </a:moveTo>
                    <a:lnTo>
                      <a:pt x="522" y="270"/>
                    </a:lnTo>
                    <a:lnTo>
                      <a:pt x="484" y="264"/>
                    </a:lnTo>
                    <a:lnTo>
                      <a:pt x="450" y="257"/>
                    </a:lnTo>
                    <a:lnTo>
                      <a:pt x="419" y="248"/>
                    </a:lnTo>
                    <a:lnTo>
                      <a:pt x="386" y="240"/>
                    </a:lnTo>
                    <a:lnTo>
                      <a:pt x="359" y="231"/>
                    </a:lnTo>
                    <a:lnTo>
                      <a:pt x="336" y="223"/>
                    </a:lnTo>
                    <a:lnTo>
                      <a:pt x="314" y="214"/>
                    </a:lnTo>
                    <a:lnTo>
                      <a:pt x="290" y="204"/>
                    </a:lnTo>
                    <a:lnTo>
                      <a:pt x="268" y="193"/>
                    </a:lnTo>
                    <a:lnTo>
                      <a:pt x="244" y="179"/>
                    </a:lnTo>
                    <a:lnTo>
                      <a:pt x="224" y="166"/>
                    </a:lnTo>
                    <a:lnTo>
                      <a:pt x="204" y="153"/>
                    </a:lnTo>
                    <a:lnTo>
                      <a:pt x="186" y="138"/>
                    </a:lnTo>
                    <a:lnTo>
                      <a:pt x="163" y="121"/>
                    </a:lnTo>
                    <a:lnTo>
                      <a:pt x="139" y="101"/>
                    </a:lnTo>
                    <a:lnTo>
                      <a:pt x="124" y="87"/>
                    </a:lnTo>
                    <a:lnTo>
                      <a:pt x="109" y="71"/>
                    </a:lnTo>
                    <a:lnTo>
                      <a:pt x="94" y="56"/>
                    </a:lnTo>
                    <a:lnTo>
                      <a:pt x="81" y="42"/>
                    </a:lnTo>
                    <a:lnTo>
                      <a:pt x="65" y="19"/>
                    </a:lnTo>
                    <a:lnTo>
                      <a:pt x="55" y="0"/>
                    </a:lnTo>
                    <a:lnTo>
                      <a:pt x="0" y="6"/>
                    </a:lnTo>
                    <a:lnTo>
                      <a:pt x="18" y="37"/>
                    </a:lnTo>
                    <a:lnTo>
                      <a:pt x="45" y="71"/>
                    </a:lnTo>
                    <a:lnTo>
                      <a:pt x="73" y="100"/>
                    </a:lnTo>
                    <a:lnTo>
                      <a:pt x="109" y="130"/>
                    </a:lnTo>
                    <a:lnTo>
                      <a:pt x="158" y="173"/>
                    </a:lnTo>
                    <a:lnTo>
                      <a:pt x="213" y="209"/>
                    </a:lnTo>
                    <a:lnTo>
                      <a:pt x="270" y="240"/>
                    </a:lnTo>
                    <a:lnTo>
                      <a:pt x="321" y="258"/>
                    </a:lnTo>
                    <a:lnTo>
                      <a:pt x="385" y="277"/>
                    </a:lnTo>
                    <a:lnTo>
                      <a:pt x="437" y="284"/>
                    </a:lnTo>
                    <a:lnTo>
                      <a:pt x="522" y="291"/>
                    </a:lnTo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9" name="Freeform 479"/>
              <p:cNvSpPr>
                <a:spLocks/>
              </p:cNvSpPr>
              <p:nvPr/>
            </p:nvSpPr>
            <p:spPr bwMode="auto">
              <a:xfrm>
                <a:off x="4112" y="3444"/>
                <a:ext cx="273" cy="209"/>
              </a:xfrm>
              <a:custGeom>
                <a:avLst/>
                <a:gdLst>
                  <a:gd name="T0" fmla="*/ 272 w 273"/>
                  <a:gd name="T1" fmla="*/ 47 h 209"/>
                  <a:gd name="T2" fmla="*/ 272 w 273"/>
                  <a:gd name="T3" fmla="*/ 0 h 209"/>
                  <a:gd name="T4" fmla="*/ 261 w 273"/>
                  <a:gd name="T5" fmla="*/ 12 h 209"/>
                  <a:gd name="T6" fmla="*/ 249 w 273"/>
                  <a:gd name="T7" fmla="*/ 24 h 209"/>
                  <a:gd name="T8" fmla="*/ 233 w 273"/>
                  <a:gd name="T9" fmla="*/ 37 h 209"/>
                  <a:gd name="T10" fmla="*/ 213 w 273"/>
                  <a:gd name="T11" fmla="*/ 52 h 209"/>
                  <a:gd name="T12" fmla="*/ 193 w 273"/>
                  <a:gd name="T13" fmla="*/ 69 h 209"/>
                  <a:gd name="T14" fmla="*/ 174 w 273"/>
                  <a:gd name="T15" fmla="*/ 84 h 209"/>
                  <a:gd name="T16" fmla="*/ 156 w 273"/>
                  <a:gd name="T17" fmla="*/ 97 h 209"/>
                  <a:gd name="T18" fmla="*/ 139 w 273"/>
                  <a:gd name="T19" fmla="*/ 108 h 209"/>
                  <a:gd name="T20" fmla="*/ 121 w 273"/>
                  <a:gd name="T21" fmla="*/ 119 h 209"/>
                  <a:gd name="T22" fmla="*/ 102 w 273"/>
                  <a:gd name="T23" fmla="*/ 129 h 209"/>
                  <a:gd name="T24" fmla="*/ 80 w 273"/>
                  <a:gd name="T25" fmla="*/ 140 h 209"/>
                  <a:gd name="T26" fmla="*/ 59 w 273"/>
                  <a:gd name="T27" fmla="*/ 149 h 209"/>
                  <a:gd name="T28" fmla="*/ 38 w 273"/>
                  <a:gd name="T29" fmla="*/ 157 h 209"/>
                  <a:gd name="T30" fmla="*/ 16 w 273"/>
                  <a:gd name="T31" fmla="*/ 165 h 209"/>
                  <a:gd name="T32" fmla="*/ 0 w 273"/>
                  <a:gd name="T33" fmla="*/ 171 h 209"/>
                  <a:gd name="T34" fmla="*/ 0 w 273"/>
                  <a:gd name="T35" fmla="*/ 208 h 209"/>
                  <a:gd name="T36" fmla="*/ 30 w 273"/>
                  <a:gd name="T37" fmla="*/ 200 h 209"/>
                  <a:gd name="T38" fmla="*/ 74 w 273"/>
                  <a:gd name="T39" fmla="*/ 184 h 209"/>
                  <a:gd name="T40" fmla="*/ 129 w 273"/>
                  <a:gd name="T41" fmla="*/ 164 h 209"/>
                  <a:gd name="T42" fmla="*/ 170 w 273"/>
                  <a:gd name="T43" fmla="*/ 141 h 209"/>
                  <a:gd name="T44" fmla="*/ 208 w 273"/>
                  <a:gd name="T45" fmla="*/ 110 h 209"/>
                  <a:gd name="T46" fmla="*/ 245 w 273"/>
                  <a:gd name="T47" fmla="*/ 84 h 209"/>
                  <a:gd name="T48" fmla="*/ 272 w 273"/>
                  <a:gd name="T49" fmla="*/ 59 h 209"/>
                  <a:gd name="T50" fmla="*/ 272 w 273"/>
                  <a:gd name="T51" fmla="*/ 0 h 209"/>
                  <a:gd name="T52" fmla="*/ 272 w 273"/>
                  <a:gd name="T53" fmla="*/ 1 h 209"/>
                  <a:gd name="T54" fmla="*/ 272 w 273"/>
                  <a:gd name="T55" fmla="*/ 47 h 20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73" h="209">
                    <a:moveTo>
                      <a:pt x="272" y="47"/>
                    </a:moveTo>
                    <a:lnTo>
                      <a:pt x="272" y="0"/>
                    </a:lnTo>
                    <a:lnTo>
                      <a:pt x="261" y="12"/>
                    </a:lnTo>
                    <a:lnTo>
                      <a:pt x="249" y="24"/>
                    </a:lnTo>
                    <a:lnTo>
                      <a:pt x="233" y="37"/>
                    </a:lnTo>
                    <a:lnTo>
                      <a:pt x="213" y="52"/>
                    </a:lnTo>
                    <a:lnTo>
                      <a:pt x="193" y="69"/>
                    </a:lnTo>
                    <a:lnTo>
                      <a:pt x="174" y="84"/>
                    </a:lnTo>
                    <a:lnTo>
                      <a:pt x="156" y="97"/>
                    </a:lnTo>
                    <a:lnTo>
                      <a:pt x="139" y="108"/>
                    </a:lnTo>
                    <a:lnTo>
                      <a:pt x="121" y="119"/>
                    </a:lnTo>
                    <a:lnTo>
                      <a:pt x="102" y="129"/>
                    </a:lnTo>
                    <a:lnTo>
                      <a:pt x="80" y="140"/>
                    </a:lnTo>
                    <a:lnTo>
                      <a:pt x="59" y="149"/>
                    </a:lnTo>
                    <a:lnTo>
                      <a:pt x="38" y="157"/>
                    </a:lnTo>
                    <a:lnTo>
                      <a:pt x="16" y="165"/>
                    </a:lnTo>
                    <a:lnTo>
                      <a:pt x="0" y="171"/>
                    </a:lnTo>
                    <a:lnTo>
                      <a:pt x="0" y="208"/>
                    </a:lnTo>
                    <a:lnTo>
                      <a:pt x="30" y="200"/>
                    </a:lnTo>
                    <a:lnTo>
                      <a:pt x="74" y="184"/>
                    </a:lnTo>
                    <a:lnTo>
                      <a:pt x="129" y="164"/>
                    </a:lnTo>
                    <a:lnTo>
                      <a:pt x="170" y="141"/>
                    </a:lnTo>
                    <a:lnTo>
                      <a:pt x="208" y="110"/>
                    </a:lnTo>
                    <a:lnTo>
                      <a:pt x="245" y="84"/>
                    </a:lnTo>
                    <a:lnTo>
                      <a:pt x="272" y="59"/>
                    </a:lnTo>
                    <a:lnTo>
                      <a:pt x="272" y="0"/>
                    </a:lnTo>
                    <a:lnTo>
                      <a:pt x="272" y="1"/>
                    </a:lnTo>
                    <a:lnTo>
                      <a:pt x="272" y="47"/>
                    </a:lnTo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0" name="Freeform 480"/>
              <p:cNvSpPr>
                <a:spLocks/>
              </p:cNvSpPr>
              <p:nvPr/>
            </p:nvSpPr>
            <p:spPr bwMode="auto">
              <a:xfrm>
                <a:off x="4386" y="3445"/>
                <a:ext cx="325" cy="129"/>
              </a:xfrm>
              <a:custGeom>
                <a:avLst/>
                <a:gdLst>
                  <a:gd name="T0" fmla="*/ 324 w 325"/>
                  <a:gd name="T1" fmla="*/ 128 h 129"/>
                  <a:gd name="T2" fmla="*/ 324 w 325"/>
                  <a:gd name="T3" fmla="*/ 88 h 129"/>
                  <a:gd name="T4" fmla="*/ 303 w 325"/>
                  <a:gd name="T5" fmla="*/ 85 h 129"/>
                  <a:gd name="T6" fmla="*/ 282 w 325"/>
                  <a:gd name="T7" fmla="*/ 82 h 129"/>
                  <a:gd name="T8" fmla="*/ 262 w 325"/>
                  <a:gd name="T9" fmla="*/ 78 h 129"/>
                  <a:gd name="T10" fmla="*/ 240 w 325"/>
                  <a:gd name="T11" fmla="*/ 73 h 129"/>
                  <a:gd name="T12" fmla="*/ 216 w 325"/>
                  <a:gd name="T13" fmla="*/ 68 h 129"/>
                  <a:gd name="T14" fmla="*/ 190 w 325"/>
                  <a:gd name="T15" fmla="*/ 63 h 129"/>
                  <a:gd name="T16" fmla="*/ 157 w 325"/>
                  <a:gd name="T17" fmla="*/ 54 h 129"/>
                  <a:gd name="T18" fmla="*/ 125 w 325"/>
                  <a:gd name="T19" fmla="*/ 46 h 129"/>
                  <a:gd name="T20" fmla="*/ 104 w 325"/>
                  <a:gd name="T21" fmla="*/ 40 h 129"/>
                  <a:gd name="T22" fmla="*/ 79 w 325"/>
                  <a:gd name="T23" fmla="*/ 32 h 129"/>
                  <a:gd name="T24" fmla="*/ 52 w 325"/>
                  <a:gd name="T25" fmla="*/ 22 h 129"/>
                  <a:gd name="T26" fmla="*/ 28 w 325"/>
                  <a:gd name="T27" fmla="*/ 13 h 129"/>
                  <a:gd name="T28" fmla="*/ 10 w 325"/>
                  <a:gd name="T29" fmla="*/ 5 h 129"/>
                  <a:gd name="T30" fmla="*/ 0 w 325"/>
                  <a:gd name="T31" fmla="*/ 0 h 129"/>
                  <a:gd name="T32" fmla="*/ 0 w 325"/>
                  <a:gd name="T33" fmla="*/ 49 h 129"/>
                  <a:gd name="T34" fmla="*/ 20 w 325"/>
                  <a:gd name="T35" fmla="*/ 61 h 129"/>
                  <a:gd name="T36" fmla="*/ 61 w 325"/>
                  <a:gd name="T37" fmla="*/ 78 h 129"/>
                  <a:gd name="T38" fmla="*/ 109 w 325"/>
                  <a:gd name="T39" fmla="*/ 95 h 129"/>
                  <a:gd name="T40" fmla="*/ 151 w 325"/>
                  <a:gd name="T41" fmla="*/ 105 h 129"/>
                  <a:gd name="T42" fmla="*/ 200 w 325"/>
                  <a:gd name="T43" fmla="*/ 117 h 129"/>
                  <a:gd name="T44" fmla="*/ 249 w 325"/>
                  <a:gd name="T45" fmla="*/ 125 h 129"/>
                  <a:gd name="T46" fmla="*/ 283 w 325"/>
                  <a:gd name="T47" fmla="*/ 128 h 129"/>
                  <a:gd name="T48" fmla="*/ 324 w 325"/>
                  <a:gd name="T49" fmla="*/ 128 h 12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25" h="129">
                    <a:moveTo>
                      <a:pt x="324" y="128"/>
                    </a:moveTo>
                    <a:lnTo>
                      <a:pt x="324" y="88"/>
                    </a:lnTo>
                    <a:lnTo>
                      <a:pt x="303" y="85"/>
                    </a:lnTo>
                    <a:lnTo>
                      <a:pt x="282" y="82"/>
                    </a:lnTo>
                    <a:lnTo>
                      <a:pt x="262" y="78"/>
                    </a:lnTo>
                    <a:lnTo>
                      <a:pt x="240" y="73"/>
                    </a:lnTo>
                    <a:lnTo>
                      <a:pt x="216" y="68"/>
                    </a:lnTo>
                    <a:lnTo>
                      <a:pt x="190" y="63"/>
                    </a:lnTo>
                    <a:lnTo>
                      <a:pt x="157" y="54"/>
                    </a:lnTo>
                    <a:lnTo>
                      <a:pt x="125" y="46"/>
                    </a:lnTo>
                    <a:lnTo>
                      <a:pt x="104" y="40"/>
                    </a:lnTo>
                    <a:lnTo>
                      <a:pt x="79" y="32"/>
                    </a:lnTo>
                    <a:lnTo>
                      <a:pt x="52" y="22"/>
                    </a:lnTo>
                    <a:lnTo>
                      <a:pt x="28" y="13"/>
                    </a:lnTo>
                    <a:lnTo>
                      <a:pt x="10" y="5"/>
                    </a:lnTo>
                    <a:lnTo>
                      <a:pt x="0" y="0"/>
                    </a:lnTo>
                    <a:lnTo>
                      <a:pt x="0" y="49"/>
                    </a:lnTo>
                    <a:lnTo>
                      <a:pt x="20" y="61"/>
                    </a:lnTo>
                    <a:lnTo>
                      <a:pt x="61" y="78"/>
                    </a:lnTo>
                    <a:lnTo>
                      <a:pt x="109" y="95"/>
                    </a:lnTo>
                    <a:lnTo>
                      <a:pt x="151" y="105"/>
                    </a:lnTo>
                    <a:lnTo>
                      <a:pt x="200" y="117"/>
                    </a:lnTo>
                    <a:lnTo>
                      <a:pt x="249" y="125"/>
                    </a:lnTo>
                    <a:lnTo>
                      <a:pt x="283" y="128"/>
                    </a:lnTo>
                    <a:lnTo>
                      <a:pt x="324" y="128"/>
                    </a:lnTo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1" name="Freeform 481"/>
              <p:cNvSpPr>
                <a:spLocks/>
              </p:cNvSpPr>
              <p:nvPr/>
            </p:nvSpPr>
            <p:spPr bwMode="auto">
              <a:xfrm>
                <a:off x="4112" y="3492"/>
                <a:ext cx="911" cy="397"/>
              </a:xfrm>
              <a:custGeom>
                <a:avLst/>
                <a:gdLst>
                  <a:gd name="T0" fmla="*/ 860 w 911"/>
                  <a:gd name="T1" fmla="*/ 396 h 397"/>
                  <a:gd name="T2" fmla="*/ 806 w 911"/>
                  <a:gd name="T3" fmla="*/ 396 h 397"/>
                  <a:gd name="T4" fmla="*/ 749 w 911"/>
                  <a:gd name="T5" fmla="*/ 393 h 397"/>
                  <a:gd name="T6" fmla="*/ 697 w 911"/>
                  <a:gd name="T7" fmla="*/ 386 h 397"/>
                  <a:gd name="T8" fmla="*/ 635 w 911"/>
                  <a:gd name="T9" fmla="*/ 374 h 397"/>
                  <a:gd name="T10" fmla="*/ 577 w 911"/>
                  <a:gd name="T11" fmla="*/ 359 h 397"/>
                  <a:gd name="T12" fmla="*/ 516 w 911"/>
                  <a:gd name="T13" fmla="*/ 337 h 397"/>
                  <a:gd name="T14" fmla="*/ 461 w 911"/>
                  <a:gd name="T15" fmla="*/ 314 h 397"/>
                  <a:gd name="T16" fmla="*/ 409 w 911"/>
                  <a:gd name="T17" fmla="*/ 291 h 397"/>
                  <a:gd name="T18" fmla="*/ 356 w 911"/>
                  <a:gd name="T19" fmla="*/ 266 h 397"/>
                  <a:gd name="T20" fmla="*/ 307 w 911"/>
                  <a:gd name="T21" fmla="*/ 237 h 397"/>
                  <a:gd name="T22" fmla="*/ 259 w 911"/>
                  <a:gd name="T23" fmla="*/ 204 h 397"/>
                  <a:gd name="T24" fmla="*/ 219 w 911"/>
                  <a:gd name="T25" fmla="*/ 171 h 397"/>
                  <a:gd name="T26" fmla="*/ 192 w 911"/>
                  <a:gd name="T27" fmla="*/ 140 h 397"/>
                  <a:gd name="T28" fmla="*/ 27 w 911"/>
                  <a:gd name="T29" fmla="*/ 150 h 397"/>
                  <a:gd name="T30" fmla="*/ 83 w 911"/>
                  <a:gd name="T31" fmla="*/ 128 h 397"/>
                  <a:gd name="T32" fmla="*/ 123 w 911"/>
                  <a:gd name="T33" fmla="*/ 111 h 397"/>
                  <a:gd name="T34" fmla="*/ 155 w 911"/>
                  <a:gd name="T35" fmla="*/ 93 h 397"/>
                  <a:gd name="T36" fmla="*/ 187 w 911"/>
                  <a:gd name="T37" fmla="*/ 71 h 397"/>
                  <a:gd name="T38" fmla="*/ 224 w 911"/>
                  <a:gd name="T39" fmla="*/ 42 h 397"/>
                  <a:gd name="T40" fmla="*/ 260 w 911"/>
                  <a:gd name="T41" fmla="*/ 14 h 397"/>
                  <a:gd name="T42" fmla="*/ 288 w 911"/>
                  <a:gd name="T43" fmla="*/ 6 h 397"/>
                  <a:gd name="T44" fmla="*/ 319 w 911"/>
                  <a:gd name="T45" fmla="*/ 20 h 397"/>
                  <a:gd name="T46" fmla="*/ 357 w 911"/>
                  <a:gd name="T47" fmla="*/ 33 h 397"/>
                  <a:gd name="T48" fmla="*/ 392 w 911"/>
                  <a:gd name="T49" fmla="*/ 43 h 397"/>
                  <a:gd name="T50" fmla="*/ 432 w 911"/>
                  <a:gd name="T51" fmla="*/ 52 h 397"/>
                  <a:gd name="T52" fmla="*/ 472 w 911"/>
                  <a:gd name="T53" fmla="*/ 61 h 397"/>
                  <a:gd name="T54" fmla="*/ 512 w 911"/>
                  <a:gd name="T55" fmla="*/ 69 h 397"/>
                  <a:gd name="T56" fmla="*/ 549 w 911"/>
                  <a:gd name="T57" fmla="*/ 76 h 397"/>
                  <a:gd name="T58" fmla="*/ 600 w 911"/>
                  <a:gd name="T59" fmla="*/ 82 h 397"/>
                  <a:gd name="T60" fmla="*/ 414 w 911"/>
                  <a:gd name="T61" fmla="*/ 136 h 397"/>
                  <a:gd name="T62" fmla="*/ 458 w 911"/>
                  <a:gd name="T63" fmla="*/ 185 h 397"/>
                  <a:gd name="T64" fmla="*/ 491 w 911"/>
                  <a:gd name="T65" fmla="*/ 214 h 397"/>
                  <a:gd name="T66" fmla="*/ 539 w 911"/>
                  <a:gd name="T67" fmla="*/ 253 h 397"/>
                  <a:gd name="T68" fmla="*/ 581 w 911"/>
                  <a:gd name="T69" fmla="*/ 283 h 397"/>
                  <a:gd name="T70" fmla="*/ 614 w 911"/>
                  <a:gd name="T71" fmla="*/ 306 h 397"/>
                  <a:gd name="T72" fmla="*/ 655 w 911"/>
                  <a:gd name="T73" fmla="*/ 328 h 397"/>
                  <a:gd name="T74" fmla="*/ 698 w 911"/>
                  <a:gd name="T75" fmla="*/ 347 h 397"/>
                  <a:gd name="T76" fmla="*/ 749 w 911"/>
                  <a:gd name="T77" fmla="*/ 363 h 397"/>
                  <a:gd name="T78" fmla="*/ 804 w 911"/>
                  <a:gd name="T79" fmla="*/ 374 h 397"/>
                  <a:gd name="T80" fmla="*/ 861 w 911"/>
                  <a:gd name="T81" fmla="*/ 384 h 39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911" h="397">
                    <a:moveTo>
                      <a:pt x="910" y="393"/>
                    </a:moveTo>
                    <a:lnTo>
                      <a:pt x="860" y="396"/>
                    </a:lnTo>
                    <a:lnTo>
                      <a:pt x="835" y="396"/>
                    </a:lnTo>
                    <a:lnTo>
                      <a:pt x="806" y="396"/>
                    </a:lnTo>
                    <a:lnTo>
                      <a:pt x="777" y="394"/>
                    </a:lnTo>
                    <a:lnTo>
                      <a:pt x="749" y="393"/>
                    </a:lnTo>
                    <a:lnTo>
                      <a:pt x="722" y="390"/>
                    </a:lnTo>
                    <a:lnTo>
                      <a:pt x="697" y="386"/>
                    </a:lnTo>
                    <a:lnTo>
                      <a:pt x="669" y="382"/>
                    </a:lnTo>
                    <a:lnTo>
                      <a:pt x="635" y="374"/>
                    </a:lnTo>
                    <a:lnTo>
                      <a:pt x="606" y="366"/>
                    </a:lnTo>
                    <a:lnTo>
                      <a:pt x="577" y="359"/>
                    </a:lnTo>
                    <a:lnTo>
                      <a:pt x="546" y="349"/>
                    </a:lnTo>
                    <a:lnTo>
                      <a:pt x="516" y="337"/>
                    </a:lnTo>
                    <a:lnTo>
                      <a:pt x="486" y="326"/>
                    </a:lnTo>
                    <a:lnTo>
                      <a:pt x="461" y="314"/>
                    </a:lnTo>
                    <a:lnTo>
                      <a:pt x="433" y="303"/>
                    </a:lnTo>
                    <a:lnTo>
                      <a:pt x="409" y="291"/>
                    </a:lnTo>
                    <a:lnTo>
                      <a:pt x="383" y="279"/>
                    </a:lnTo>
                    <a:lnTo>
                      <a:pt x="356" y="266"/>
                    </a:lnTo>
                    <a:lnTo>
                      <a:pt x="330" y="250"/>
                    </a:lnTo>
                    <a:lnTo>
                      <a:pt x="307" y="237"/>
                    </a:lnTo>
                    <a:lnTo>
                      <a:pt x="282" y="220"/>
                    </a:lnTo>
                    <a:lnTo>
                      <a:pt x="259" y="204"/>
                    </a:lnTo>
                    <a:lnTo>
                      <a:pt x="237" y="188"/>
                    </a:lnTo>
                    <a:lnTo>
                      <a:pt x="219" y="171"/>
                    </a:lnTo>
                    <a:lnTo>
                      <a:pt x="204" y="156"/>
                    </a:lnTo>
                    <a:lnTo>
                      <a:pt x="192" y="140"/>
                    </a:lnTo>
                    <a:lnTo>
                      <a:pt x="0" y="162"/>
                    </a:lnTo>
                    <a:lnTo>
                      <a:pt x="27" y="150"/>
                    </a:lnTo>
                    <a:lnTo>
                      <a:pt x="59" y="139"/>
                    </a:lnTo>
                    <a:lnTo>
                      <a:pt x="83" y="128"/>
                    </a:lnTo>
                    <a:lnTo>
                      <a:pt x="102" y="121"/>
                    </a:lnTo>
                    <a:lnTo>
                      <a:pt x="123" y="111"/>
                    </a:lnTo>
                    <a:lnTo>
                      <a:pt x="139" y="103"/>
                    </a:lnTo>
                    <a:lnTo>
                      <a:pt x="155" y="93"/>
                    </a:lnTo>
                    <a:lnTo>
                      <a:pt x="170" y="82"/>
                    </a:lnTo>
                    <a:lnTo>
                      <a:pt x="187" y="71"/>
                    </a:lnTo>
                    <a:lnTo>
                      <a:pt x="206" y="57"/>
                    </a:lnTo>
                    <a:lnTo>
                      <a:pt x="224" y="42"/>
                    </a:lnTo>
                    <a:lnTo>
                      <a:pt x="240" y="30"/>
                    </a:lnTo>
                    <a:lnTo>
                      <a:pt x="260" y="14"/>
                    </a:lnTo>
                    <a:lnTo>
                      <a:pt x="273" y="0"/>
                    </a:lnTo>
                    <a:lnTo>
                      <a:pt x="288" y="6"/>
                    </a:lnTo>
                    <a:lnTo>
                      <a:pt x="303" y="13"/>
                    </a:lnTo>
                    <a:lnTo>
                      <a:pt x="319" y="20"/>
                    </a:lnTo>
                    <a:lnTo>
                      <a:pt x="338" y="26"/>
                    </a:lnTo>
                    <a:lnTo>
                      <a:pt x="357" y="33"/>
                    </a:lnTo>
                    <a:lnTo>
                      <a:pt x="375" y="38"/>
                    </a:lnTo>
                    <a:lnTo>
                      <a:pt x="392" y="43"/>
                    </a:lnTo>
                    <a:lnTo>
                      <a:pt x="412" y="48"/>
                    </a:lnTo>
                    <a:lnTo>
                      <a:pt x="432" y="52"/>
                    </a:lnTo>
                    <a:lnTo>
                      <a:pt x="453" y="57"/>
                    </a:lnTo>
                    <a:lnTo>
                      <a:pt x="472" y="61"/>
                    </a:lnTo>
                    <a:lnTo>
                      <a:pt x="491" y="66"/>
                    </a:lnTo>
                    <a:lnTo>
                      <a:pt x="512" y="69"/>
                    </a:lnTo>
                    <a:lnTo>
                      <a:pt x="531" y="72"/>
                    </a:lnTo>
                    <a:lnTo>
                      <a:pt x="549" y="76"/>
                    </a:lnTo>
                    <a:lnTo>
                      <a:pt x="571" y="80"/>
                    </a:lnTo>
                    <a:lnTo>
                      <a:pt x="600" y="82"/>
                    </a:lnTo>
                    <a:lnTo>
                      <a:pt x="401" y="113"/>
                    </a:lnTo>
                    <a:lnTo>
                      <a:pt x="414" y="136"/>
                    </a:lnTo>
                    <a:lnTo>
                      <a:pt x="430" y="153"/>
                    </a:lnTo>
                    <a:lnTo>
                      <a:pt x="458" y="185"/>
                    </a:lnTo>
                    <a:lnTo>
                      <a:pt x="475" y="199"/>
                    </a:lnTo>
                    <a:lnTo>
                      <a:pt x="491" y="214"/>
                    </a:lnTo>
                    <a:lnTo>
                      <a:pt x="521" y="238"/>
                    </a:lnTo>
                    <a:lnTo>
                      <a:pt x="539" y="253"/>
                    </a:lnTo>
                    <a:lnTo>
                      <a:pt x="561" y="270"/>
                    </a:lnTo>
                    <a:lnTo>
                      <a:pt x="581" y="283"/>
                    </a:lnTo>
                    <a:lnTo>
                      <a:pt x="597" y="294"/>
                    </a:lnTo>
                    <a:lnTo>
                      <a:pt x="614" y="306"/>
                    </a:lnTo>
                    <a:lnTo>
                      <a:pt x="634" y="317"/>
                    </a:lnTo>
                    <a:lnTo>
                      <a:pt x="655" y="328"/>
                    </a:lnTo>
                    <a:lnTo>
                      <a:pt x="677" y="337"/>
                    </a:lnTo>
                    <a:lnTo>
                      <a:pt x="698" y="347"/>
                    </a:lnTo>
                    <a:lnTo>
                      <a:pt x="725" y="356"/>
                    </a:lnTo>
                    <a:lnTo>
                      <a:pt x="749" y="363"/>
                    </a:lnTo>
                    <a:lnTo>
                      <a:pt x="777" y="369"/>
                    </a:lnTo>
                    <a:lnTo>
                      <a:pt x="804" y="374"/>
                    </a:lnTo>
                    <a:lnTo>
                      <a:pt x="832" y="380"/>
                    </a:lnTo>
                    <a:lnTo>
                      <a:pt x="861" y="384"/>
                    </a:lnTo>
                    <a:lnTo>
                      <a:pt x="910" y="393"/>
                    </a:lnTo>
                  </a:path>
                </a:pathLst>
              </a:cu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542949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13 Imagen" descr="Altimetrí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15625" r="8211" b="15625"/>
          <a:stretch>
            <a:fillRect/>
          </a:stretch>
        </p:blipFill>
        <p:spPr bwMode="auto">
          <a:xfrm>
            <a:off x="3708400" y="0"/>
            <a:ext cx="54356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0" y="2214563"/>
            <a:ext cx="91440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Clr>
                <a:srgbClr val="FF3300"/>
              </a:buClr>
              <a:buSzPct val="150000"/>
              <a:buFont typeface="Wingdings" pitchFamily="2" charset="2"/>
              <a:buNone/>
            </a:pPr>
            <a:r>
              <a:rPr lang="es-ES_tradnl" altLang="es-MX" sz="3200" b="0" dirty="0">
                <a:solidFill>
                  <a:srgbClr val="000000"/>
                </a:solidFill>
              </a:rPr>
              <a:t>÷ 0 y 200 msnm el 72.6%</a:t>
            </a:r>
            <a:endParaRPr lang="es-ES_tradnl" altLang="es-MX" sz="2800" b="0" dirty="0">
              <a:solidFill>
                <a:srgbClr val="000000"/>
              </a:solidFill>
            </a:endParaRPr>
          </a:p>
        </p:txBody>
      </p:sp>
      <p:sp>
        <p:nvSpPr>
          <p:cNvPr id="13320" name="Text Box 12"/>
          <p:cNvSpPr txBox="1">
            <a:spLocks noChangeArrowheads="1"/>
          </p:cNvSpPr>
          <p:nvPr/>
        </p:nvSpPr>
        <p:spPr bwMode="auto">
          <a:xfrm>
            <a:off x="0" y="2995613"/>
            <a:ext cx="91440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Clr>
                <a:srgbClr val="FF3300"/>
              </a:buClr>
              <a:buSzPct val="150000"/>
              <a:buFont typeface="Wingdings" pitchFamily="2" charset="2"/>
              <a:buNone/>
            </a:pPr>
            <a:r>
              <a:rPr lang="es-ES_tradnl" altLang="es-MX" sz="3200" b="0">
                <a:solidFill>
                  <a:srgbClr val="000000"/>
                </a:solidFill>
              </a:rPr>
              <a:t>÷ 200 y 1,000 msnm el 18.0%</a:t>
            </a:r>
            <a:endParaRPr lang="es-ES_tradnl" altLang="es-MX" sz="2800" b="0">
              <a:solidFill>
                <a:srgbClr val="000000"/>
              </a:solidFill>
            </a:endParaRPr>
          </a:p>
        </p:txBody>
      </p:sp>
      <p:sp>
        <p:nvSpPr>
          <p:cNvPr id="13321" name="Text Box 13"/>
          <p:cNvSpPr txBox="1">
            <a:spLocks noChangeArrowheads="1"/>
          </p:cNvSpPr>
          <p:nvPr/>
        </p:nvSpPr>
        <p:spPr bwMode="auto">
          <a:xfrm>
            <a:off x="0" y="3860800"/>
            <a:ext cx="91440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Clr>
                <a:srgbClr val="FF3300"/>
              </a:buClr>
              <a:buSzPct val="150000"/>
              <a:buFont typeface="Wingdings" pitchFamily="2" charset="2"/>
              <a:buNone/>
            </a:pPr>
            <a:r>
              <a:rPr lang="es-ES_tradnl" altLang="es-MX" sz="3200" b="0">
                <a:solidFill>
                  <a:srgbClr val="000000"/>
                </a:solidFill>
              </a:rPr>
              <a:t>÷ 1,000 y 2,000 msnm el 6.8%</a:t>
            </a:r>
            <a:endParaRPr lang="es-ES_tradnl" altLang="es-MX" sz="2800" b="0">
              <a:solidFill>
                <a:srgbClr val="000000"/>
              </a:solidFill>
            </a:endParaRPr>
          </a:p>
        </p:txBody>
      </p:sp>
      <p:sp>
        <p:nvSpPr>
          <p:cNvPr id="13322" name="Text Box 14"/>
          <p:cNvSpPr txBox="1">
            <a:spLocks noChangeArrowheads="1"/>
          </p:cNvSpPr>
          <p:nvPr/>
        </p:nvSpPr>
        <p:spPr bwMode="auto">
          <a:xfrm>
            <a:off x="0" y="4797425"/>
            <a:ext cx="91440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Clr>
                <a:srgbClr val="FF3300"/>
              </a:buClr>
              <a:buSzPct val="150000"/>
              <a:buFont typeface="Wingdings" pitchFamily="2" charset="2"/>
              <a:buNone/>
            </a:pPr>
            <a:r>
              <a:rPr lang="es-ES_tradnl" altLang="es-MX" sz="3200" b="0">
                <a:solidFill>
                  <a:srgbClr val="000000"/>
                </a:solidFill>
              </a:rPr>
              <a:t>÷ 2,000 y 3,000 msnm el 2.4%</a:t>
            </a:r>
            <a:endParaRPr lang="es-ES_tradnl" altLang="es-MX" sz="2800" b="0">
              <a:solidFill>
                <a:srgbClr val="000000"/>
              </a:solidFill>
            </a:endParaRPr>
          </a:p>
        </p:txBody>
      </p:sp>
      <p:sp>
        <p:nvSpPr>
          <p:cNvPr id="13323" name="Text Box 15"/>
          <p:cNvSpPr txBox="1">
            <a:spLocks noChangeArrowheads="1"/>
          </p:cNvSpPr>
          <p:nvPr/>
        </p:nvSpPr>
        <p:spPr bwMode="auto">
          <a:xfrm>
            <a:off x="0" y="5659438"/>
            <a:ext cx="91440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Clr>
                <a:srgbClr val="FF3300"/>
              </a:buClr>
              <a:buSzPct val="150000"/>
              <a:buFont typeface="Wingdings" pitchFamily="2" charset="2"/>
              <a:buNone/>
            </a:pPr>
            <a:r>
              <a:rPr lang="es-ES_tradnl" altLang="es-MX" sz="3200" b="0">
                <a:solidFill>
                  <a:srgbClr val="000000"/>
                </a:solidFill>
              </a:rPr>
              <a:t>+ de 3,000 msnm el 0.2%</a:t>
            </a:r>
          </a:p>
        </p:txBody>
      </p:sp>
    </p:spTree>
    <p:extLst>
      <p:ext uri="{BB962C8B-B14F-4D97-AF65-F5344CB8AC3E}">
        <p14:creationId xmlns:p14="http://schemas.microsoft.com/office/powerpoint/2010/main" val="2528490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K:\ESCRITORIO_TODO\OAXACA\fotos\101MSDCF\DSC096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4" y="3497695"/>
            <a:ext cx="3817616" cy="286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184746" y="852144"/>
            <a:ext cx="4747293" cy="2144808"/>
            <a:chOff x="184747" y="852144"/>
            <a:chExt cx="4440046" cy="1952212"/>
          </a:xfrm>
        </p:grpSpPr>
        <p:pic>
          <p:nvPicPr>
            <p:cNvPr id="1026" name="Picture 2" descr="K:\UNAM_MAQUINA\ARTICULO_TUXTLAS\LOS TUXTLAS\tuxtlas_project_final_new\fotos_tuxtlas\san_martin\sanmartin_6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293" r="4881"/>
            <a:stretch/>
          </p:blipFill>
          <p:spPr bwMode="auto">
            <a:xfrm>
              <a:off x="1834867" y="852144"/>
              <a:ext cx="2789926" cy="1952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3" descr="K:\TUXTLAS_MONOGENETICOS\poster\santamartaridge2_siemens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747" y="852144"/>
              <a:ext cx="1983199" cy="1952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3 CuadroTexto"/>
          <p:cNvSpPr txBox="1"/>
          <p:nvPr/>
        </p:nvSpPr>
        <p:spPr>
          <a:xfrm>
            <a:off x="671651" y="191760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Geomorfología</a:t>
            </a:r>
            <a:endParaRPr lang="es-MX" sz="2400" b="1" dirty="0">
              <a:solidFill>
                <a:srgbClr val="00206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028" name="Picture 4" descr="I:\LAP_DELL\fotos_dell\fotos_PC\tuxtla_28_mayo\DSC006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342" y="852144"/>
            <a:ext cx="2893568" cy="217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940152" y="852144"/>
            <a:ext cx="1883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 smtClean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Lomeríos </a:t>
            </a:r>
            <a:endParaRPr lang="es-MX" sz="1400" b="1" dirty="0">
              <a:solidFill>
                <a:srgbClr val="00206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262050" y="851531"/>
            <a:ext cx="2178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 smtClean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Relieves Volcánicos</a:t>
            </a:r>
            <a:endParaRPr lang="es-MX" sz="1400" b="1" dirty="0">
              <a:solidFill>
                <a:srgbClr val="00206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3" name="Picture 4" descr="K:\ESCRITORIO_TODO\OAXACA\fotos\102MSDCF\DSC000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48041" y="3851996"/>
            <a:ext cx="2834409" cy="212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5690548" y="3524875"/>
            <a:ext cx="1883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 smtClean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Valles</a:t>
            </a:r>
            <a:endParaRPr lang="es-MX" sz="1400" b="1" dirty="0">
              <a:solidFill>
                <a:srgbClr val="00206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291878" y="3497695"/>
            <a:ext cx="1883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 smtClean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Mesetas</a:t>
            </a:r>
            <a:endParaRPr lang="es-MX" sz="1400" b="1" dirty="0">
              <a:solidFill>
                <a:srgbClr val="00206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67184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14 Imagen" descr="uso_de_suel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15625" r="8211" b="15625"/>
          <a:stretch>
            <a:fillRect/>
          </a:stretch>
        </p:blipFill>
        <p:spPr bwMode="auto">
          <a:xfrm>
            <a:off x="4214810" y="0"/>
            <a:ext cx="4831640" cy="514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0" y="0"/>
            <a:ext cx="421481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>
                <a:srgbClr val="FF3300"/>
              </a:buClr>
              <a:buSzPct val="150000"/>
              <a:buFont typeface="Wingdings" pitchFamily="2" charset="2"/>
              <a:buNone/>
            </a:pPr>
            <a:r>
              <a:rPr lang="es-ES_tradnl" altLang="es-MX" sz="3200" b="0" dirty="0">
                <a:solidFill>
                  <a:srgbClr val="000000"/>
                </a:solidFill>
              </a:rPr>
              <a:t>Uso del Suelo:</a:t>
            </a:r>
          </a:p>
        </p:txBody>
      </p:sp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0" y="2203450"/>
            <a:ext cx="91440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Clr>
                <a:srgbClr val="FF3300"/>
              </a:buClr>
              <a:buSzPct val="150000"/>
              <a:buFont typeface="Wingdings" pitchFamily="2" charset="2"/>
              <a:buNone/>
            </a:pPr>
            <a:r>
              <a:rPr lang="es-ES_tradnl" altLang="es-MX" sz="3200" b="0">
                <a:solidFill>
                  <a:srgbClr val="000000"/>
                </a:solidFill>
              </a:rPr>
              <a:t>Pastizales: 47.6%</a:t>
            </a:r>
            <a:endParaRPr lang="es-ES_tradnl" altLang="es-MX" sz="2800" b="0">
              <a:solidFill>
                <a:srgbClr val="000000"/>
              </a:solidFill>
            </a:endParaRP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0" y="2852738"/>
            <a:ext cx="91440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Clr>
                <a:srgbClr val="FF3300"/>
              </a:buClr>
              <a:buSzPct val="150000"/>
              <a:buFont typeface="Wingdings" pitchFamily="2" charset="2"/>
              <a:buNone/>
            </a:pPr>
            <a:r>
              <a:rPr lang="es-ES_tradnl" altLang="es-MX" sz="3200" b="0">
                <a:solidFill>
                  <a:srgbClr val="000000"/>
                </a:solidFill>
              </a:rPr>
              <a:t>Bosques y Selvas: 21.2%</a:t>
            </a:r>
            <a:endParaRPr lang="es-ES_tradnl" altLang="es-MX" sz="2800" b="0">
              <a:solidFill>
                <a:srgbClr val="000000"/>
              </a:solidFill>
            </a:endParaRPr>
          </a:p>
        </p:txBody>
      </p:sp>
      <p:sp>
        <p:nvSpPr>
          <p:cNvPr id="14345" name="Text Box 10"/>
          <p:cNvSpPr txBox="1">
            <a:spLocks noChangeArrowheads="1"/>
          </p:cNvSpPr>
          <p:nvPr/>
        </p:nvSpPr>
        <p:spPr bwMode="auto">
          <a:xfrm>
            <a:off x="0" y="3573463"/>
            <a:ext cx="91440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Clr>
                <a:srgbClr val="FF3300"/>
              </a:buClr>
              <a:buSzPct val="150000"/>
              <a:buFont typeface="Wingdings" pitchFamily="2" charset="2"/>
              <a:buNone/>
            </a:pPr>
            <a:r>
              <a:rPr lang="es-ES_tradnl" altLang="es-MX" sz="3200" b="0">
                <a:solidFill>
                  <a:srgbClr val="000000"/>
                </a:solidFill>
              </a:rPr>
              <a:t>Agricultura de Temporal: 17.2%</a:t>
            </a:r>
            <a:endParaRPr lang="es-ES_tradnl" altLang="es-MX" sz="2800" b="0">
              <a:solidFill>
                <a:srgbClr val="000000"/>
              </a:solidFill>
            </a:endParaRPr>
          </a:p>
        </p:txBody>
      </p:sp>
      <p:sp>
        <p:nvSpPr>
          <p:cNvPr id="14346" name="Text Box 11"/>
          <p:cNvSpPr txBox="1">
            <a:spLocks noChangeArrowheads="1"/>
          </p:cNvSpPr>
          <p:nvPr/>
        </p:nvSpPr>
        <p:spPr bwMode="auto">
          <a:xfrm>
            <a:off x="0" y="4292600"/>
            <a:ext cx="91440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Clr>
                <a:srgbClr val="FF3300"/>
              </a:buClr>
              <a:buSzPct val="150000"/>
              <a:buFont typeface="Wingdings" pitchFamily="2" charset="2"/>
              <a:buNone/>
            </a:pPr>
            <a:r>
              <a:rPr lang="es-ES_tradnl" altLang="es-MX" sz="3200" b="0">
                <a:solidFill>
                  <a:srgbClr val="000000"/>
                </a:solidFill>
              </a:rPr>
              <a:t>Cuerpos de Agua: 2.9%</a:t>
            </a:r>
            <a:endParaRPr lang="es-ES_tradnl" altLang="es-MX" sz="2800" b="0">
              <a:solidFill>
                <a:srgbClr val="000000"/>
              </a:solidFill>
            </a:endParaRPr>
          </a:p>
        </p:txBody>
      </p:sp>
      <p:sp>
        <p:nvSpPr>
          <p:cNvPr id="14347" name="Text Box 12"/>
          <p:cNvSpPr txBox="1">
            <a:spLocks noChangeArrowheads="1"/>
          </p:cNvSpPr>
          <p:nvPr/>
        </p:nvSpPr>
        <p:spPr bwMode="auto">
          <a:xfrm>
            <a:off x="0" y="5013325"/>
            <a:ext cx="91440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Clr>
                <a:srgbClr val="FF3300"/>
              </a:buClr>
              <a:buSzPct val="150000"/>
              <a:buFont typeface="Wingdings" pitchFamily="2" charset="2"/>
              <a:buNone/>
            </a:pPr>
            <a:r>
              <a:rPr lang="es-ES_tradnl" altLang="es-MX" sz="3200" b="0">
                <a:solidFill>
                  <a:srgbClr val="000000"/>
                </a:solidFill>
              </a:rPr>
              <a:t>Agricultura de Riego: 2.3%</a:t>
            </a:r>
          </a:p>
        </p:txBody>
      </p:sp>
      <p:sp>
        <p:nvSpPr>
          <p:cNvPr id="14348" name="Text Box 13"/>
          <p:cNvSpPr txBox="1">
            <a:spLocks noChangeArrowheads="1"/>
          </p:cNvSpPr>
          <p:nvPr/>
        </p:nvSpPr>
        <p:spPr bwMode="auto">
          <a:xfrm>
            <a:off x="0" y="5805488"/>
            <a:ext cx="91440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rgbClr val="FFFF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Clr>
                <a:srgbClr val="FF3300"/>
              </a:buClr>
              <a:buSzPct val="150000"/>
              <a:buFont typeface="Wingdings" pitchFamily="2" charset="2"/>
              <a:buNone/>
            </a:pPr>
            <a:r>
              <a:rPr lang="es-ES_tradnl" altLang="es-MX" sz="3200" b="0">
                <a:solidFill>
                  <a:srgbClr val="000000"/>
                </a:solidFill>
              </a:rPr>
              <a:t>Usos Diversos: 8.8%</a:t>
            </a:r>
          </a:p>
        </p:txBody>
      </p:sp>
    </p:spTree>
    <p:extLst>
      <p:ext uri="{BB962C8B-B14F-4D97-AF65-F5344CB8AC3E}">
        <p14:creationId xmlns:p14="http://schemas.microsoft.com/office/powerpoint/2010/main" val="1765298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4754"/>
            <a:ext cx="4032448" cy="5167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97733"/>
            <a:ext cx="4032448" cy="520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764" y="836712"/>
            <a:ext cx="861237" cy="81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199" y="801916"/>
            <a:ext cx="2547805" cy="1042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29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39552" y="168783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Geología</a:t>
            </a:r>
            <a:endParaRPr lang="es-MX" sz="2400" b="1" dirty="0">
              <a:solidFill>
                <a:srgbClr val="00206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5" name="Picture 2" descr="fotos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76194"/>
            <a:ext cx="4488583" cy="598362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:\LAP_DELL\fotos_dell\fotos_SPC\SANANDRESTUXTLA\DSC001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102" y="1988840"/>
            <a:ext cx="3905374" cy="292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951102" y="1988840"/>
            <a:ext cx="3977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Material meteorizado</a:t>
            </a:r>
            <a:endParaRPr lang="es-MX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596086" y="784336"/>
            <a:ext cx="3977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Tipo </a:t>
            </a:r>
            <a:r>
              <a:rPr lang="es-ES_tradnl" sz="24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de roca</a:t>
            </a:r>
            <a:endParaRPr lang="es-MX" sz="2400" b="1" dirty="0">
              <a:solidFill>
                <a:srgbClr val="00206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26529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0" y="2060848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dirty="0" smtClean="0">
                <a:solidFill>
                  <a:schemeClr val="tx2">
                    <a:lumMod val="50000"/>
                  </a:schemeClr>
                </a:solidFill>
                <a:latin typeface="Elephant" pitchFamily="18" charset="0"/>
              </a:rPr>
              <a:t>¿</a:t>
            </a:r>
            <a:r>
              <a:rPr lang="es-MX" sz="7200" dirty="0" smtClean="0">
                <a:solidFill>
                  <a:schemeClr val="tx2">
                    <a:lumMod val="50000"/>
                  </a:schemeClr>
                </a:solidFill>
                <a:latin typeface="Elephant" pitchFamily="18" charset="0"/>
              </a:rPr>
              <a:t>Pero qué es</a:t>
            </a:r>
          </a:p>
          <a:p>
            <a:pPr algn="ctr"/>
            <a:r>
              <a:rPr lang="es-MX" sz="7200" dirty="0" smtClean="0">
                <a:solidFill>
                  <a:schemeClr val="tx2">
                    <a:lumMod val="50000"/>
                  </a:schemeClr>
                </a:solidFill>
                <a:latin typeface="Elephant" pitchFamily="18" charset="0"/>
              </a:rPr>
              <a:t> Riesgo?</a:t>
            </a:r>
            <a:endParaRPr lang="es-MX" sz="7200" dirty="0">
              <a:solidFill>
                <a:schemeClr val="tx2">
                  <a:lumMod val="50000"/>
                </a:schemeClr>
              </a:solidFill>
              <a:latin typeface="Elephant" pitchFamily="18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166" y="116632"/>
            <a:ext cx="1001330" cy="922714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84672" cy="9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62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4870105" y="332656"/>
            <a:ext cx="3977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Estructuras geológicas</a:t>
            </a:r>
            <a:endParaRPr lang="es-MX" sz="2400" b="1" dirty="0">
              <a:solidFill>
                <a:srgbClr val="00206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3075" name="Picture 3" descr="K:\ESCRITORIO_TODO\OAXACA\fotos\101MSDCF\DSC099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36547" y="1596787"/>
            <a:ext cx="4352408" cy="326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K:\ESCRITORIO_TODO\PROYECTOS_SPC_VER\IXTACZOQUITLAN\FOTO_06072012\RIO 2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275" y="1038692"/>
            <a:ext cx="5821934" cy="436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804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9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" t="8588" r="3997" b="16700"/>
          <a:stretch/>
        </p:blipFill>
        <p:spPr>
          <a:xfrm>
            <a:off x="0" y="1196752"/>
            <a:ext cx="5076056" cy="5536627"/>
          </a:xfrm>
          <a:prstGeom prst="rect">
            <a:avLst/>
          </a:prstGeom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ABD1E-DA92-F744-8DB8-3E481DE375C1}" type="slidenum">
              <a:rPr lang="es-ES" smtClean="0"/>
              <a:pPr/>
              <a:t>41</a:t>
            </a:fld>
            <a:endParaRPr lang="es-E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756404"/>
              </p:ext>
            </p:extLst>
          </p:nvPr>
        </p:nvGraphicFramePr>
        <p:xfrm>
          <a:off x="4291558" y="851841"/>
          <a:ext cx="4709598" cy="408389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80772"/>
                <a:gridCol w="1928826"/>
              </a:tblGrid>
              <a:tr h="5658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kern="1200" dirty="0" smtClean="0">
                          <a:solidFill>
                            <a:srgbClr val="002060"/>
                          </a:solidFill>
                          <a:latin typeface="Bell MT" panose="02020503060305020303" pitchFamily="18" charset="0"/>
                        </a:rPr>
                        <a:t>Infraestructura y población expuesta</a:t>
                      </a:r>
                      <a:r>
                        <a:rPr lang="es-ES" sz="1400" b="1" kern="1200" baseline="0" dirty="0" smtClean="0">
                          <a:solidFill>
                            <a:srgbClr val="002060"/>
                          </a:solidFill>
                          <a:latin typeface="Bell MT" panose="02020503060305020303" pitchFamily="18" charset="0"/>
                        </a:rPr>
                        <a:t> a los deslizamientos </a:t>
                      </a:r>
                      <a:endParaRPr lang="es-ES" sz="1400" b="1" kern="1200" dirty="0" smtClean="0">
                        <a:solidFill>
                          <a:srgbClr val="002060"/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002060"/>
                          </a:solidFill>
                          <a:latin typeface="Bell MT" panose="02020503060305020303" pitchFamily="18" charset="0"/>
                        </a:rPr>
                        <a:t>Cantidad</a:t>
                      </a:r>
                    </a:p>
                    <a:p>
                      <a:endParaRPr lang="es-MX" sz="1400" b="1" dirty="0">
                        <a:solidFill>
                          <a:srgbClr val="002060"/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</a:tr>
              <a:tr h="319823">
                <a:tc>
                  <a:txBody>
                    <a:bodyPr/>
                    <a:lstStyle/>
                    <a:p>
                      <a:r>
                        <a:rPr lang="es-MX" sz="1400" b="1" dirty="0" smtClean="0">
                          <a:solidFill>
                            <a:srgbClr val="002060"/>
                          </a:solidFill>
                          <a:latin typeface="Bell MT" panose="02020503060305020303" pitchFamily="18" charset="0"/>
                        </a:rPr>
                        <a:t>Municipios</a:t>
                      </a:r>
                      <a:endParaRPr lang="es-MX" sz="1400" b="1" dirty="0">
                        <a:solidFill>
                          <a:srgbClr val="002060"/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dirty="0" smtClean="0">
                          <a:solidFill>
                            <a:srgbClr val="002060"/>
                          </a:solidFill>
                          <a:latin typeface="Bell MT" panose="02020503060305020303" pitchFamily="18" charset="0"/>
                        </a:rPr>
                        <a:t>177</a:t>
                      </a:r>
                      <a:endParaRPr lang="es-MX" sz="1400" b="1" dirty="0">
                        <a:solidFill>
                          <a:srgbClr val="002060"/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</a:tr>
              <a:tr h="319823">
                <a:tc>
                  <a:txBody>
                    <a:bodyPr/>
                    <a:lstStyle/>
                    <a:p>
                      <a:r>
                        <a:rPr lang="es-MX" sz="1400" b="1" dirty="0" smtClean="0">
                          <a:solidFill>
                            <a:srgbClr val="002060"/>
                          </a:solidFill>
                          <a:latin typeface="Bell MT" panose="02020503060305020303" pitchFamily="18" charset="0"/>
                        </a:rPr>
                        <a:t>Localidades</a:t>
                      </a:r>
                      <a:r>
                        <a:rPr lang="es-MX" sz="1400" b="1" baseline="0" dirty="0" smtClean="0">
                          <a:solidFill>
                            <a:srgbClr val="002060"/>
                          </a:solidFill>
                          <a:latin typeface="Bell MT" panose="02020503060305020303" pitchFamily="18" charset="0"/>
                        </a:rPr>
                        <a:t> afectadas</a:t>
                      </a:r>
                      <a:endParaRPr lang="es-MX" sz="1400" b="1" dirty="0">
                        <a:solidFill>
                          <a:srgbClr val="002060"/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dirty="0" smtClean="0">
                          <a:solidFill>
                            <a:srgbClr val="002060"/>
                          </a:solidFill>
                          <a:latin typeface="Bell MT" panose="02020503060305020303" pitchFamily="18" charset="0"/>
                        </a:rPr>
                        <a:t>8984</a:t>
                      </a:r>
                      <a:endParaRPr lang="es-MX" sz="1400" b="1" dirty="0">
                        <a:solidFill>
                          <a:srgbClr val="002060"/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</a:tr>
              <a:tr h="319823">
                <a:tc>
                  <a:txBody>
                    <a:bodyPr/>
                    <a:lstStyle/>
                    <a:p>
                      <a:r>
                        <a:rPr lang="es-MX" sz="1400" b="1" dirty="0" smtClean="0">
                          <a:solidFill>
                            <a:srgbClr val="002060"/>
                          </a:solidFill>
                          <a:latin typeface="Bell MT" panose="02020503060305020303" pitchFamily="18" charset="0"/>
                        </a:rPr>
                        <a:t>Habitantes</a:t>
                      </a:r>
                      <a:endParaRPr lang="es-MX" sz="1400" b="1" dirty="0">
                        <a:solidFill>
                          <a:srgbClr val="002060"/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dirty="0" smtClean="0">
                          <a:solidFill>
                            <a:srgbClr val="002060"/>
                          </a:solidFill>
                          <a:latin typeface="Bell MT" panose="02020503060305020303" pitchFamily="18" charset="0"/>
                        </a:rPr>
                        <a:t>3,270,129/7,000,000</a:t>
                      </a:r>
                      <a:endParaRPr lang="es-MX" sz="1400" b="1" dirty="0">
                        <a:solidFill>
                          <a:srgbClr val="002060"/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</a:tr>
              <a:tr h="319823">
                <a:tc>
                  <a:txBody>
                    <a:bodyPr/>
                    <a:lstStyle/>
                    <a:p>
                      <a:r>
                        <a:rPr lang="es-MX" sz="1400" b="1" dirty="0" smtClean="0">
                          <a:solidFill>
                            <a:srgbClr val="002060"/>
                          </a:solidFill>
                          <a:latin typeface="Bell MT" panose="02020503060305020303" pitchFamily="18" charset="0"/>
                        </a:rPr>
                        <a:t>Hospitales (SS)</a:t>
                      </a:r>
                      <a:endParaRPr lang="es-MX" sz="1400" b="1" dirty="0">
                        <a:solidFill>
                          <a:srgbClr val="002060"/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dirty="0" smtClean="0">
                          <a:solidFill>
                            <a:srgbClr val="002060"/>
                          </a:solidFill>
                          <a:latin typeface="Bell MT" panose="02020503060305020303" pitchFamily="18" charset="0"/>
                        </a:rPr>
                        <a:t>650</a:t>
                      </a:r>
                      <a:endParaRPr lang="es-MX" sz="1400" b="1" dirty="0">
                        <a:solidFill>
                          <a:srgbClr val="002060"/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</a:tr>
              <a:tr h="319823">
                <a:tc>
                  <a:txBody>
                    <a:bodyPr/>
                    <a:lstStyle/>
                    <a:p>
                      <a:r>
                        <a:rPr lang="es-MX" sz="1400" b="1" dirty="0" smtClean="0">
                          <a:solidFill>
                            <a:srgbClr val="002060"/>
                          </a:solidFill>
                          <a:latin typeface="Bell MT" panose="02020503060305020303" pitchFamily="18" charset="0"/>
                        </a:rPr>
                        <a:t>Escuelas </a:t>
                      </a:r>
                      <a:endParaRPr lang="es-MX" sz="1400" b="1" dirty="0">
                        <a:solidFill>
                          <a:srgbClr val="002060"/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dirty="0" smtClean="0">
                          <a:solidFill>
                            <a:srgbClr val="002060"/>
                          </a:solidFill>
                          <a:latin typeface="Bell MT" panose="02020503060305020303" pitchFamily="18" charset="0"/>
                        </a:rPr>
                        <a:t>10,218/20,579</a:t>
                      </a:r>
                      <a:endParaRPr lang="es-MX" sz="1400" b="1" dirty="0">
                        <a:solidFill>
                          <a:srgbClr val="002060"/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</a:tr>
              <a:tr h="319823">
                <a:tc>
                  <a:txBody>
                    <a:bodyPr/>
                    <a:lstStyle/>
                    <a:p>
                      <a:r>
                        <a:rPr lang="es-MX" sz="1400" b="1" dirty="0" smtClean="0">
                          <a:solidFill>
                            <a:srgbClr val="002060"/>
                          </a:solidFill>
                          <a:latin typeface="Bell MT" panose="02020503060305020303" pitchFamily="18" charset="0"/>
                        </a:rPr>
                        <a:t>Gaseras</a:t>
                      </a:r>
                      <a:endParaRPr lang="es-MX" sz="1400" b="1" dirty="0">
                        <a:solidFill>
                          <a:srgbClr val="002060"/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dirty="0" smtClean="0">
                          <a:solidFill>
                            <a:srgbClr val="002060"/>
                          </a:solidFill>
                          <a:latin typeface="Bell MT" panose="02020503060305020303" pitchFamily="18" charset="0"/>
                        </a:rPr>
                        <a:t>34/91</a:t>
                      </a:r>
                      <a:endParaRPr lang="es-MX" sz="1400" b="1" dirty="0">
                        <a:solidFill>
                          <a:srgbClr val="002060"/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</a:tr>
              <a:tr h="319823">
                <a:tc>
                  <a:txBody>
                    <a:bodyPr/>
                    <a:lstStyle/>
                    <a:p>
                      <a:r>
                        <a:rPr lang="es-MX" sz="1400" b="1" dirty="0" smtClean="0">
                          <a:solidFill>
                            <a:srgbClr val="002060"/>
                          </a:solidFill>
                          <a:latin typeface="Bell MT" panose="02020503060305020303" pitchFamily="18" charset="0"/>
                        </a:rPr>
                        <a:t>Gasolineras</a:t>
                      </a:r>
                      <a:endParaRPr lang="es-MX" sz="1400" b="1" dirty="0">
                        <a:solidFill>
                          <a:srgbClr val="002060"/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dirty="0" smtClean="0">
                          <a:solidFill>
                            <a:srgbClr val="002060"/>
                          </a:solidFill>
                          <a:latin typeface="Bell MT" panose="02020503060305020303" pitchFamily="18" charset="0"/>
                        </a:rPr>
                        <a:t>88/245</a:t>
                      </a:r>
                      <a:endParaRPr lang="es-MX" sz="1400" b="1" dirty="0">
                        <a:solidFill>
                          <a:srgbClr val="002060"/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</a:tr>
              <a:tr h="319823">
                <a:tc>
                  <a:txBody>
                    <a:bodyPr/>
                    <a:lstStyle/>
                    <a:p>
                      <a:r>
                        <a:rPr lang="es-MX" sz="1400" b="1" dirty="0" smtClean="0">
                          <a:solidFill>
                            <a:srgbClr val="002060"/>
                          </a:solidFill>
                          <a:latin typeface="Bell MT" panose="02020503060305020303" pitchFamily="18" charset="0"/>
                        </a:rPr>
                        <a:t>Vía férrea</a:t>
                      </a:r>
                      <a:endParaRPr lang="es-MX" sz="1400" b="1" dirty="0">
                        <a:solidFill>
                          <a:srgbClr val="002060"/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dirty="0" smtClean="0">
                          <a:solidFill>
                            <a:srgbClr val="002060"/>
                          </a:solidFill>
                          <a:latin typeface="Bell MT" panose="02020503060305020303" pitchFamily="18" charset="0"/>
                        </a:rPr>
                        <a:t>639 /1,093</a:t>
                      </a:r>
                      <a:r>
                        <a:rPr lang="es-MX" sz="1400" b="1" baseline="0" dirty="0" smtClean="0">
                          <a:solidFill>
                            <a:srgbClr val="002060"/>
                          </a:solidFill>
                          <a:latin typeface="Bell MT" panose="02020503060305020303" pitchFamily="18" charset="0"/>
                        </a:rPr>
                        <a:t> </a:t>
                      </a:r>
                      <a:r>
                        <a:rPr lang="es-MX" sz="1400" b="1" dirty="0" smtClean="0">
                          <a:solidFill>
                            <a:srgbClr val="002060"/>
                          </a:solidFill>
                          <a:latin typeface="Bell MT" panose="02020503060305020303" pitchFamily="18" charset="0"/>
                        </a:rPr>
                        <a:t>km</a:t>
                      </a:r>
                      <a:endParaRPr lang="es-MX" sz="1400" b="1" dirty="0">
                        <a:solidFill>
                          <a:srgbClr val="002060"/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</a:tr>
              <a:tr h="319823">
                <a:tc>
                  <a:txBody>
                    <a:bodyPr/>
                    <a:lstStyle/>
                    <a:p>
                      <a:r>
                        <a:rPr lang="es-MX" sz="1400" b="1" dirty="0" smtClean="0">
                          <a:solidFill>
                            <a:srgbClr val="002060"/>
                          </a:solidFill>
                          <a:latin typeface="Bell MT" panose="02020503060305020303" pitchFamily="18" charset="0"/>
                        </a:rPr>
                        <a:t>Camino federal</a:t>
                      </a:r>
                      <a:endParaRPr lang="es-MX" sz="1400" b="1" dirty="0">
                        <a:solidFill>
                          <a:srgbClr val="002060"/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dirty="0" smtClean="0">
                          <a:solidFill>
                            <a:srgbClr val="002060"/>
                          </a:solidFill>
                          <a:latin typeface="Bell MT" panose="02020503060305020303" pitchFamily="18" charset="0"/>
                        </a:rPr>
                        <a:t>1,676/2,813</a:t>
                      </a:r>
                      <a:r>
                        <a:rPr lang="es-MX" sz="1400" b="1" baseline="0" dirty="0" smtClean="0">
                          <a:solidFill>
                            <a:srgbClr val="002060"/>
                          </a:solidFill>
                          <a:latin typeface="Bell MT" panose="02020503060305020303" pitchFamily="18" charset="0"/>
                        </a:rPr>
                        <a:t> km</a:t>
                      </a:r>
                      <a:endParaRPr lang="es-MX" sz="1400" b="1" dirty="0">
                        <a:solidFill>
                          <a:srgbClr val="002060"/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</a:tr>
              <a:tr h="319823">
                <a:tc>
                  <a:txBody>
                    <a:bodyPr/>
                    <a:lstStyle/>
                    <a:p>
                      <a:r>
                        <a:rPr lang="es-MX" sz="1400" b="1" dirty="0" smtClean="0">
                          <a:solidFill>
                            <a:srgbClr val="002060"/>
                          </a:solidFill>
                          <a:latin typeface="Bell MT" panose="02020503060305020303" pitchFamily="18" charset="0"/>
                        </a:rPr>
                        <a:t>Camino estatal y municipal </a:t>
                      </a:r>
                      <a:endParaRPr lang="es-MX" sz="1400" b="1" dirty="0">
                        <a:solidFill>
                          <a:srgbClr val="002060"/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dirty="0" smtClean="0">
                          <a:solidFill>
                            <a:srgbClr val="002060"/>
                          </a:solidFill>
                          <a:latin typeface="Bell MT" panose="02020503060305020303" pitchFamily="18" charset="0"/>
                        </a:rPr>
                        <a:t>14,306/24,375</a:t>
                      </a:r>
                      <a:r>
                        <a:rPr lang="es-MX" sz="1400" b="1" baseline="0" dirty="0" smtClean="0">
                          <a:solidFill>
                            <a:srgbClr val="002060"/>
                          </a:solidFill>
                          <a:latin typeface="Bell MT" panose="02020503060305020303" pitchFamily="18" charset="0"/>
                        </a:rPr>
                        <a:t> km</a:t>
                      </a:r>
                      <a:endParaRPr lang="es-MX" sz="1400" b="1" dirty="0">
                        <a:solidFill>
                          <a:srgbClr val="002060"/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</a:tr>
              <a:tr h="319823">
                <a:tc>
                  <a:txBody>
                    <a:bodyPr/>
                    <a:lstStyle/>
                    <a:p>
                      <a:r>
                        <a:rPr lang="es-MX" sz="1400" b="1" dirty="0" smtClean="0">
                          <a:solidFill>
                            <a:srgbClr val="002060"/>
                          </a:solidFill>
                          <a:latin typeface="Bell MT" panose="02020503060305020303" pitchFamily="18" charset="0"/>
                        </a:rPr>
                        <a:t>Ductos de PEMEX</a:t>
                      </a:r>
                      <a:endParaRPr lang="es-MX" sz="1400" b="1" dirty="0">
                        <a:solidFill>
                          <a:srgbClr val="002060"/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dirty="0" smtClean="0">
                          <a:solidFill>
                            <a:srgbClr val="002060"/>
                          </a:solidFill>
                          <a:latin typeface="Bell MT" panose="02020503060305020303" pitchFamily="18" charset="0"/>
                        </a:rPr>
                        <a:t>534/1,808</a:t>
                      </a:r>
                      <a:r>
                        <a:rPr lang="es-MX" sz="1400" b="1" baseline="0" dirty="0" smtClean="0">
                          <a:solidFill>
                            <a:srgbClr val="002060"/>
                          </a:solidFill>
                          <a:latin typeface="Bell MT" panose="02020503060305020303" pitchFamily="18" charset="0"/>
                        </a:rPr>
                        <a:t> km</a:t>
                      </a:r>
                      <a:endParaRPr lang="es-MX" sz="1400" b="1" dirty="0">
                        <a:solidFill>
                          <a:srgbClr val="002060"/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11 Rectángulo"/>
          <p:cNvSpPr/>
          <p:nvPr/>
        </p:nvSpPr>
        <p:spPr>
          <a:xfrm>
            <a:off x="510926" y="121731"/>
            <a:ext cx="8373144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IDENTIFICACIÓN DEL PELIGRO (DESLIZAMIENTOS)</a:t>
            </a:r>
            <a:endParaRPr lang="es-MX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142421" y="2060848"/>
            <a:ext cx="1728192" cy="115929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600" b="1" dirty="0" smtClean="0">
                <a:solidFill>
                  <a:schemeClr val="tx1"/>
                </a:solidFill>
                <a:latin typeface="Bell MT" panose="02020503060305020303" pitchFamily="18" charset="0"/>
              </a:rPr>
              <a:t>71,000 km</a:t>
            </a:r>
            <a:r>
              <a:rPr lang="es-MX" sz="1600" b="1" baseline="30000" dirty="0" smtClean="0">
                <a:solidFill>
                  <a:schemeClr val="tx1"/>
                </a:solidFill>
                <a:latin typeface="Bell MT" panose="02020503060305020303" pitchFamily="18" charset="0"/>
              </a:rPr>
              <a:t>2</a:t>
            </a:r>
          </a:p>
          <a:p>
            <a:endParaRPr lang="es-MX" sz="1600" b="1" baseline="30000" dirty="0">
              <a:solidFill>
                <a:schemeClr val="tx1"/>
              </a:solidFill>
              <a:latin typeface="Bell MT" panose="02020503060305020303" pitchFamily="18" charset="0"/>
            </a:endParaRPr>
          </a:p>
          <a:p>
            <a:r>
              <a:rPr lang="es-MX" sz="1600" b="1" baseline="30000" dirty="0" smtClean="0">
                <a:solidFill>
                  <a:schemeClr val="tx1"/>
                </a:solidFill>
                <a:latin typeface="Bell MT" panose="02020503060305020303" pitchFamily="18" charset="0"/>
              </a:rPr>
              <a:t>Muy Alto 	1%</a:t>
            </a:r>
          </a:p>
          <a:p>
            <a:r>
              <a:rPr lang="es-MX" sz="1600" b="1" baseline="30000" dirty="0" smtClean="0">
                <a:solidFill>
                  <a:schemeClr val="tx1"/>
                </a:solidFill>
                <a:latin typeface="Bell MT" panose="02020503060305020303" pitchFamily="18" charset="0"/>
              </a:rPr>
              <a:t>Alto 	10%</a:t>
            </a:r>
            <a:endParaRPr lang="es-MX" sz="1600" b="1" baseline="30000" dirty="0">
              <a:solidFill>
                <a:schemeClr val="tx1"/>
              </a:solidFill>
              <a:latin typeface="Bell MT" panose="02020503060305020303" pitchFamily="18" charset="0"/>
            </a:endParaRPr>
          </a:p>
          <a:p>
            <a:r>
              <a:rPr lang="es-MX" sz="1600" b="1" baseline="30000" dirty="0" smtClean="0">
                <a:solidFill>
                  <a:schemeClr val="tx1"/>
                </a:solidFill>
                <a:latin typeface="Bell MT" panose="02020503060305020303" pitchFamily="18" charset="0"/>
              </a:rPr>
              <a:t>Medio 	30%</a:t>
            </a:r>
          </a:p>
          <a:p>
            <a:r>
              <a:rPr lang="es-MX" sz="1600" b="1" baseline="30000" dirty="0" smtClean="0">
                <a:solidFill>
                  <a:schemeClr val="tx1"/>
                </a:solidFill>
                <a:latin typeface="Bell MT" panose="02020503060305020303" pitchFamily="18" charset="0"/>
              </a:rPr>
              <a:t>Bajo	59%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251520" y="5743629"/>
            <a:ext cx="1657011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600" b="1" dirty="0" smtClean="0">
                <a:latin typeface="Bell MT" panose="02020503060305020303" pitchFamily="18" charset="0"/>
              </a:rPr>
              <a:t>Zona baja 30% Se inunda</a:t>
            </a:r>
            <a:endParaRPr lang="es-MX" sz="1600" b="1" baseline="30000" dirty="0" smtClean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699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71651" y="116632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“ANTROPOGENICOS”</a:t>
            </a:r>
            <a:endParaRPr lang="es-MX" sz="2400" b="1" dirty="0">
              <a:solidFill>
                <a:srgbClr val="00206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50912" y="5828550"/>
            <a:ext cx="784887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marL="342900" lvl="0" indent="-342900">
              <a:buFont typeface="Wingdings" panose="05000000000000000000" pitchFamily="2" charset="2"/>
              <a:buChar char="Ø"/>
              <a:defRPr sz="2400" b="1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MX" dirty="0"/>
              <a:t>La construcción de canales de irrigación de agua</a:t>
            </a:r>
            <a:r>
              <a:rPr lang="es-MX" dirty="0" smtClean="0"/>
              <a:t>.</a:t>
            </a:r>
            <a:endParaRPr lang="es-MX" dirty="0"/>
          </a:p>
        </p:txBody>
      </p:sp>
      <p:sp>
        <p:nvSpPr>
          <p:cNvPr id="5" name="4 CuadroTexto"/>
          <p:cNvSpPr txBox="1"/>
          <p:nvPr/>
        </p:nvSpPr>
        <p:spPr>
          <a:xfrm>
            <a:off x="467544" y="792024"/>
            <a:ext cx="784887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_tradnl" sz="24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</a:t>
            </a:r>
            <a:r>
              <a:rPr lang="es-ES_tradnl" sz="2400" b="1" dirty="0" smtClean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eforestación</a:t>
            </a:r>
            <a:endParaRPr lang="es-MX" sz="2400" b="1" dirty="0">
              <a:solidFill>
                <a:srgbClr val="00206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50911" y="1433608"/>
            <a:ext cx="784887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s-MX" sz="24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La construcción de carreteras mal localizadas. 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50911" y="2028744"/>
            <a:ext cx="784887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s-MX" sz="24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La Explotación inadecuada </a:t>
            </a:r>
            <a:r>
              <a:rPr lang="es-MX" sz="2400" b="1" dirty="0" smtClean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de </a:t>
            </a:r>
            <a:r>
              <a:rPr lang="es-MX" sz="24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bancos de material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73494" y="2708920"/>
            <a:ext cx="7848872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s-MX" sz="24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Fugas incontroladas en tuberías de agua y descarga directa de aguas domésticas y de las fosas sépticas.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67544" y="3717032"/>
            <a:ext cx="7848872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s-MX" sz="24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Cambios topográficos para adaptar los terrenos al proceso de urbanización.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50911" y="4748430"/>
            <a:ext cx="7848872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s-MX" sz="24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Rellenos generalmente sin compactación o compactados inadecuadamente</a:t>
            </a:r>
          </a:p>
        </p:txBody>
      </p:sp>
    </p:spTree>
    <p:extLst>
      <p:ext uri="{BB962C8B-B14F-4D97-AF65-F5344CB8AC3E}">
        <p14:creationId xmlns:p14="http://schemas.microsoft.com/office/powerpoint/2010/main" val="1599278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0" y="178635"/>
            <a:ext cx="784887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_tradnl" sz="24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</a:t>
            </a:r>
            <a:r>
              <a:rPr lang="es-ES_tradnl" sz="2400" b="1" dirty="0" smtClean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eforestación</a:t>
            </a:r>
            <a:endParaRPr lang="es-MX" sz="2400" b="1" dirty="0">
              <a:solidFill>
                <a:srgbClr val="00206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099" name="Picture 3" descr="I:\LAP_DELL\SPC\choapas\DSC021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3504151" cy="26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:\LAP_DELL\fotos_dell\fotos_PC\fotos\Imagen 13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3491880" cy="26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I:\LAP_DELL\fotos_dell\fotos_PC\tuxtlas_29,30,31.1\DSC012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734" y="3501008"/>
            <a:ext cx="4346516" cy="325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930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201232" y="3789040"/>
            <a:ext cx="5184576" cy="2775575"/>
            <a:chOff x="-3372" y="891155"/>
            <a:chExt cx="9144000" cy="5245109"/>
          </a:xfrm>
        </p:grpSpPr>
        <p:pic>
          <p:nvPicPr>
            <p:cNvPr id="40962" name="Picture 2" descr="C:\Users\wendy\Contacts\Desktop\laderas_fotos_2013\Ixtaxotitlan\DSC05320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09" b="10510"/>
            <a:stretch/>
          </p:blipFill>
          <p:spPr bwMode="auto">
            <a:xfrm>
              <a:off x="-3372" y="891155"/>
              <a:ext cx="9144000" cy="5245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3 Flecha abajo"/>
            <p:cNvSpPr/>
            <p:nvPr/>
          </p:nvSpPr>
          <p:spPr>
            <a:xfrm>
              <a:off x="394816" y="3796262"/>
              <a:ext cx="216024" cy="504056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" name="11 Flecha abajo"/>
            <p:cNvSpPr/>
            <p:nvPr/>
          </p:nvSpPr>
          <p:spPr>
            <a:xfrm>
              <a:off x="2123728" y="3544234"/>
              <a:ext cx="216024" cy="504056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3" name="12 Flecha abajo"/>
            <p:cNvSpPr/>
            <p:nvPr/>
          </p:nvSpPr>
          <p:spPr>
            <a:xfrm>
              <a:off x="2987824" y="3403749"/>
              <a:ext cx="216024" cy="504056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" name="13 Flecha abajo"/>
            <p:cNvSpPr/>
            <p:nvPr/>
          </p:nvSpPr>
          <p:spPr>
            <a:xfrm>
              <a:off x="4234765" y="3102381"/>
              <a:ext cx="216024" cy="504056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14 Flecha abajo"/>
            <p:cNvSpPr/>
            <p:nvPr/>
          </p:nvSpPr>
          <p:spPr>
            <a:xfrm>
              <a:off x="6084166" y="2923941"/>
              <a:ext cx="251469" cy="359154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15 Flecha abajo"/>
            <p:cNvSpPr/>
            <p:nvPr/>
          </p:nvSpPr>
          <p:spPr>
            <a:xfrm>
              <a:off x="8028384" y="2671913"/>
              <a:ext cx="216024" cy="504056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0" name="Picture 4" descr="F:\Wendy Octubre 2014\usb\des_Necoxtla_mendoza\DSC_02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54" y="788037"/>
            <a:ext cx="3755408" cy="249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303780" y="0"/>
            <a:ext cx="784887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s-MX" sz="24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La construcción de carreteras mal localizadas. </a:t>
            </a:r>
          </a:p>
        </p:txBody>
      </p:sp>
      <p:pic>
        <p:nvPicPr>
          <p:cNvPr id="17" name="Picture 2" descr="C:\Users\wendy\Contacts\Desktop\laderas_fotos_2013\Ramón Espinasa\130928-130930\IMG_71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334" y="819972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128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10 Grupo"/>
          <p:cNvGrpSpPr/>
          <p:nvPr/>
        </p:nvGrpSpPr>
        <p:grpSpPr>
          <a:xfrm>
            <a:off x="4716016" y="713963"/>
            <a:ext cx="3890834" cy="2499013"/>
            <a:chOff x="179512" y="994892"/>
            <a:chExt cx="8582694" cy="5721796"/>
          </a:xfrm>
        </p:grpSpPr>
        <p:pic>
          <p:nvPicPr>
            <p:cNvPr id="10" name="Picture 2" descr="F:\resumen COSCOMATE\IMG_855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994892"/>
              <a:ext cx="8582694" cy="5721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7 Conector recto de flecha"/>
            <p:cNvCxnSpPr/>
            <p:nvPr/>
          </p:nvCxnSpPr>
          <p:spPr>
            <a:xfrm flipH="1">
              <a:off x="4283968" y="1844824"/>
              <a:ext cx="2448272" cy="4680520"/>
            </a:xfrm>
            <a:prstGeom prst="straightConnector1">
              <a:avLst/>
            </a:prstGeom>
            <a:ln w="31750" cmpd="sng">
              <a:solidFill>
                <a:schemeClr val="tx1">
                  <a:lumMod val="95000"/>
                  <a:lumOff val="5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CuadroTexto"/>
            <p:cNvSpPr txBox="1"/>
            <p:nvPr/>
          </p:nvSpPr>
          <p:spPr>
            <a:xfrm rot="17939170">
              <a:off x="4523100" y="2929556"/>
              <a:ext cx="2128089" cy="746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120 m</a:t>
              </a:r>
              <a:endParaRPr lang="es-MX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sp>
        <p:nvSpPr>
          <p:cNvPr id="12" name="11 CuadroTexto"/>
          <p:cNvSpPr txBox="1"/>
          <p:nvPr/>
        </p:nvSpPr>
        <p:spPr>
          <a:xfrm>
            <a:off x="107504" y="40445"/>
            <a:ext cx="900127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s-MX" sz="24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La Explotación inadecuada  de bancos de </a:t>
            </a:r>
            <a:r>
              <a:rPr lang="es-MX" sz="2400" b="1" dirty="0" smtClean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material y abandonados </a:t>
            </a:r>
            <a:endParaRPr lang="es-MX" sz="2400" b="1" dirty="0">
              <a:solidFill>
                <a:srgbClr val="00206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2050" name="Picture 2" descr="I:\pc_vuelo_19-2008\DSC004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0"/>
          <a:stretch/>
        </p:blipFill>
        <p:spPr bwMode="auto">
          <a:xfrm>
            <a:off x="5102018" y="3534971"/>
            <a:ext cx="3384376" cy="310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:\LAP_DELL\fotos_dell\fotos_PC\fo\DSC014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27619" y="1472749"/>
            <a:ext cx="5904466" cy="442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167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wendy\Contacts\Desktop\laderas_fotos_2013\Banderilla\DSC052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04914"/>
            <a:ext cx="364785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260781" y="0"/>
            <a:ext cx="7848872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s-MX" sz="24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Cambios topográficos para adaptar los terrenos al proceso de urbanización.</a:t>
            </a:r>
          </a:p>
        </p:txBody>
      </p:sp>
      <p:pic>
        <p:nvPicPr>
          <p:cNvPr id="7170" name="Picture 2" descr="I:\LAP_DELL\fotos_dell\fotos_PC\fotos\Imagen 11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44" y="980728"/>
            <a:ext cx="3669821" cy="275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:\LAP_DELL\fotos_dell\fotos_PC\tuxtla_28_mayo\DSC005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99573" y="1662574"/>
            <a:ext cx="5475157" cy="410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082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Users\wendy\Contacts\Desktop\laderas_fotos_2013\Ramón Espinasa\131001\IMG_78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72" y="860629"/>
            <a:ext cx="4032448" cy="302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-508" y="0"/>
            <a:ext cx="9144508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s-MX" sz="20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Rellenos generalmente sin compactación o compactados inadecuadamente</a:t>
            </a:r>
          </a:p>
        </p:txBody>
      </p:sp>
      <p:pic>
        <p:nvPicPr>
          <p:cNvPr id="8194" name="Picture 2" descr="I:\LAP_DELL\fotos_dell\fotos_PC\fo\DSC014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149080"/>
            <a:ext cx="3200764" cy="240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wendy\Contacts\Desktop\laderas_fotos_2013\San Juan Teshuacan_Zongolica\DSC046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336" y="853407"/>
            <a:ext cx="4041466" cy="303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503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:\LAP_DELL\SPC\HUATUSCO\Fotos\DSC00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9" y="620688"/>
            <a:ext cx="4932040" cy="369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051933"/>
            <a:ext cx="5035316" cy="3776488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270929" y="0"/>
            <a:ext cx="784887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s-MX" sz="2400" b="1" dirty="0" smtClean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Descarga </a:t>
            </a:r>
            <a:r>
              <a:rPr lang="es-MX" sz="24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directa de aguas </a:t>
            </a:r>
            <a:r>
              <a:rPr lang="es-MX" sz="2400" b="1" dirty="0" smtClean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domésticas</a:t>
            </a:r>
            <a:endParaRPr lang="es-MX" sz="2400" b="1" dirty="0">
              <a:solidFill>
                <a:srgbClr val="00206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59332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13732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s-MX" sz="4000" b="1" dirty="0" smtClean="0"/>
          </a:p>
          <a:p>
            <a:pPr marL="0" indent="0" algn="ctr">
              <a:buNone/>
            </a:pPr>
            <a:r>
              <a:rPr lang="es-MX" sz="9600" b="1" dirty="0" smtClean="0"/>
              <a:t>Preguntas</a:t>
            </a:r>
          </a:p>
          <a:p>
            <a:pPr marL="0" indent="0" algn="ctr">
              <a:buNone/>
            </a:pPr>
            <a:r>
              <a:rPr lang="es-MX" sz="9600" b="1" dirty="0" smtClean="0"/>
              <a:t>???</a:t>
            </a:r>
            <a:endParaRPr lang="es-MX" sz="9600" b="1" dirty="0"/>
          </a:p>
        </p:txBody>
      </p:sp>
    </p:spTree>
    <p:extLst>
      <p:ext uri="{BB962C8B-B14F-4D97-AF65-F5344CB8AC3E}">
        <p14:creationId xmlns:p14="http://schemas.microsoft.com/office/powerpoint/2010/main" val="383499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1115616" y="276738"/>
            <a:ext cx="6792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Baskerville Old Face" pitchFamily="18" charset="0"/>
              </a:rPr>
              <a:t>EL RIESGO DE DESASTRE </a:t>
            </a:r>
            <a:endParaRPr lang="es-MX" sz="2400" b="1" dirty="0">
              <a:latin typeface="Baskerville Old Face" pitchFamily="18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51521" y="4509120"/>
            <a:ext cx="8615938" cy="20621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dirty="0" smtClean="0">
                <a:latin typeface="Bell MT" pitchFamily="18" charset="0"/>
              </a:rPr>
              <a:t>El </a:t>
            </a:r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</a:rPr>
              <a:t>RIESGO DE DESASTRE </a:t>
            </a:r>
            <a:r>
              <a:rPr lang="es-MX" sz="3200" dirty="0" smtClean="0">
                <a:latin typeface="Bell MT" pitchFamily="18" charset="0"/>
              </a:rPr>
              <a:t>es  la </a:t>
            </a:r>
            <a:r>
              <a:rPr lang="es-MX" sz="3200" dirty="0">
                <a:latin typeface="Bell MT" pitchFamily="18" charset="0"/>
              </a:rPr>
              <a:t>probabilidad de daños y pérdidas </a:t>
            </a:r>
            <a:r>
              <a:rPr lang="es-MX" sz="3200" dirty="0" smtClean="0">
                <a:latin typeface="Bell MT" pitchFamily="18" charset="0"/>
              </a:rPr>
              <a:t>futuras en una población vulnerable, expuesta  ante  </a:t>
            </a:r>
            <a:r>
              <a:rPr lang="es-MX" sz="3200" dirty="0">
                <a:latin typeface="Bell MT" pitchFamily="18" charset="0"/>
              </a:rPr>
              <a:t>la ocurrencia de un evento </a:t>
            </a:r>
            <a:r>
              <a:rPr lang="es-MX" sz="3200" dirty="0" smtClean="0">
                <a:latin typeface="Bell MT" pitchFamily="18" charset="0"/>
              </a:rPr>
              <a:t>peligroso</a:t>
            </a:r>
            <a:endParaRPr lang="es-MX" sz="3200" dirty="0">
              <a:latin typeface="Bell MT" pitchFamily="18" charset="0"/>
            </a:endParaRPr>
          </a:p>
        </p:txBody>
      </p:sp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4104487765"/>
              </p:ext>
            </p:extLst>
          </p:nvPr>
        </p:nvGraphicFramePr>
        <p:xfrm>
          <a:off x="-142908" y="1071546"/>
          <a:ext cx="5831508" cy="2945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" name="3 Grupo"/>
          <p:cNvGrpSpPr/>
          <p:nvPr/>
        </p:nvGrpSpPr>
        <p:grpSpPr>
          <a:xfrm>
            <a:off x="5500694" y="2500306"/>
            <a:ext cx="4834913" cy="1015663"/>
            <a:chOff x="4774119" y="2081815"/>
            <a:chExt cx="4834913" cy="1015663"/>
          </a:xfrm>
        </p:grpSpPr>
        <p:sp>
          <p:nvSpPr>
            <p:cNvPr id="6" name="5 CuadroTexto"/>
            <p:cNvSpPr txBox="1"/>
            <p:nvPr/>
          </p:nvSpPr>
          <p:spPr>
            <a:xfrm>
              <a:off x="4774119" y="2081815"/>
              <a:ext cx="483491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6000" b="1" dirty="0" smtClean="0">
                  <a:solidFill>
                    <a:srgbClr val="FF0000"/>
                  </a:solidFill>
                  <a:latin typeface="Colonna MT" pitchFamily="82" charset="0"/>
                </a:rPr>
                <a:t>R = P  V </a:t>
              </a:r>
              <a:endParaRPr lang="es-MX" sz="6000" b="1" dirty="0">
                <a:solidFill>
                  <a:srgbClr val="FF0000"/>
                </a:solidFill>
                <a:latin typeface="Colonna MT" pitchFamily="82" charset="0"/>
              </a:endParaRPr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6845821" y="2367567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 smtClean="0">
                  <a:latin typeface="Comic Sans MS" pitchFamily="66" charset="0"/>
                </a:rPr>
                <a:t>x</a:t>
              </a:r>
              <a:endParaRPr lang="es-MX" b="1" dirty="0"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9711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35124" y="1500174"/>
            <a:ext cx="5721052" cy="4498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s-MX"/>
            </a:defPPr>
            <a:lvl1pPr marL="1143000" indent="-1143000">
              <a:lnSpc>
                <a:spcPct val="250000"/>
              </a:lnSpc>
              <a:buFont typeface="+mj-lt"/>
              <a:buAutoNum type="romanUcPeriod" startAt="3"/>
              <a:defRPr sz="1100">
                <a:solidFill>
                  <a:schemeClr val="tx2">
                    <a:lumMod val="50000"/>
                  </a:schemeClr>
                </a:solidFill>
                <a:latin typeface="Elephant" pitchFamily="18" charset="0"/>
              </a:defRPr>
            </a:lvl1pPr>
          </a:lstStyle>
          <a:p>
            <a:pPr marL="1143000" lvl="1" indent="-1143000">
              <a:lnSpc>
                <a:spcPct val="250000"/>
              </a:lnSpc>
              <a:buFont typeface="+mj-lt"/>
              <a:buAutoNum type="romanUcPeriod"/>
            </a:pPr>
            <a:r>
              <a:rPr lang="es-MX" sz="1100" dirty="0">
                <a:solidFill>
                  <a:schemeClr val="tx2">
                    <a:lumMod val="50000"/>
                  </a:schemeClr>
                </a:solidFill>
                <a:latin typeface="Elephant" pitchFamily="18" charset="0"/>
              </a:rPr>
              <a:t>Conceptos básicos de riesgo de desastres.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166" y="116632"/>
            <a:ext cx="1001330" cy="922714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84672" cy="984672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2339244" y="404664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2">
                    <a:lumMod val="50000"/>
                  </a:schemeClr>
                </a:solidFill>
                <a:latin typeface="Elephant" pitchFamily="18" charset="0"/>
              </a:rPr>
              <a:t>TEMAS: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35124" y="2170298"/>
            <a:ext cx="5708512" cy="5155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s-MX"/>
            </a:defPPr>
            <a:lvl2pPr marL="971550" lvl="1" indent="-514350" algn="just">
              <a:lnSpc>
                <a:spcPct val="250000"/>
              </a:lnSpc>
              <a:buFont typeface="+mj-lt"/>
              <a:buAutoNum type="romanUcPeriod"/>
              <a:defRPr sz="2400">
                <a:solidFill>
                  <a:schemeClr val="bg1">
                    <a:lumMod val="95000"/>
                  </a:schemeClr>
                </a:solidFill>
                <a:latin typeface="Elephant" pitchFamily="18" charset="0"/>
              </a:defRPr>
            </a:lvl2pPr>
          </a:lstStyle>
          <a:p>
            <a:pPr marL="1143000" lvl="1" indent="-1143000" algn="l">
              <a:buFont typeface="+mj-lt"/>
              <a:buAutoNum type="romanUcPeriod" startAt="3"/>
            </a:pPr>
            <a:r>
              <a:rPr lang="es-MX" sz="1100" dirty="0">
                <a:solidFill>
                  <a:schemeClr val="tx2">
                    <a:lumMod val="50000"/>
                  </a:schemeClr>
                </a:solidFill>
              </a:rPr>
              <a:t>El </a:t>
            </a:r>
            <a:r>
              <a:rPr lang="es-MX" sz="1100" dirty="0" smtClean="0">
                <a:solidFill>
                  <a:schemeClr val="tx2">
                    <a:lumMod val="50000"/>
                  </a:schemeClr>
                </a:solidFill>
              </a:rPr>
              <a:t>contexto </a:t>
            </a:r>
            <a:r>
              <a:rPr lang="es-MX" sz="1100" dirty="0">
                <a:solidFill>
                  <a:schemeClr val="tx2">
                    <a:lumMod val="50000"/>
                  </a:schemeClr>
                </a:solidFill>
              </a:rPr>
              <a:t>geográfico de los riesgos. 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35124" y="2949524"/>
            <a:ext cx="5721052" cy="5155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143000" indent="-1143000">
              <a:lnSpc>
                <a:spcPct val="250000"/>
              </a:lnSpc>
              <a:buFont typeface="+mj-lt"/>
              <a:buAutoNum type="romanUcPeriod" startAt="3"/>
            </a:pPr>
            <a:r>
              <a:rPr lang="es-MX" sz="1100" dirty="0">
                <a:solidFill>
                  <a:schemeClr val="tx2">
                    <a:lumMod val="50000"/>
                  </a:schemeClr>
                </a:solidFill>
                <a:latin typeface="Elephant" pitchFamily="18" charset="0"/>
              </a:rPr>
              <a:t>Caso de Estudio Veracruz.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28596" y="4021094"/>
            <a:ext cx="8429684" cy="114954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971550" lvl="1" indent="-514350" algn="just">
              <a:lnSpc>
                <a:spcPct val="150000"/>
              </a:lnSpc>
              <a:buFont typeface="+mj-lt"/>
              <a:buAutoNum type="romanUcPeriod" startAt="4"/>
            </a:pPr>
            <a:r>
              <a:rPr lang="es-MX" sz="2400" dirty="0" smtClean="0">
                <a:solidFill>
                  <a:schemeClr val="bg1">
                    <a:lumMod val="95000"/>
                  </a:schemeClr>
                </a:solidFill>
                <a:latin typeface="Elephant" pitchFamily="18" charset="0"/>
              </a:rPr>
              <a:t>La importancia del Sector educativo y de la comunicación de los Riesgos.</a:t>
            </a:r>
            <a:endParaRPr lang="es-MX" sz="2400" dirty="0">
              <a:solidFill>
                <a:schemeClr val="bg1">
                  <a:lumMod val="95000"/>
                </a:schemeClr>
              </a:solidFill>
              <a:latin typeface="Elephan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153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FC73-7890-4324-B6D7-2FB520ADDC0B}" type="slidenum">
              <a:rPr lang="es-MX" smtClean="0"/>
              <a:pPr/>
              <a:t>51</a:t>
            </a:fld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251520" y="1205085"/>
            <a:ext cx="632074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 smtClean="0">
                <a:latin typeface="Bell MT" pitchFamily="18" charset="0"/>
              </a:rPr>
              <a:t>El papel de la educación como instrumento de cambio y transformación de la sociedad, es fundamental en la gestión del riesgo de desastre para lograr que la población adquiera:</a:t>
            </a:r>
          </a:p>
          <a:p>
            <a:pPr algn="r"/>
            <a:endParaRPr lang="es-MX" dirty="0">
              <a:latin typeface="Bell MT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363" y="928670"/>
            <a:ext cx="2515637" cy="2428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827584" y="188640"/>
            <a:ext cx="6264696" cy="646331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FF99"/>
              </a:gs>
              <a:gs pos="100000">
                <a:srgbClr val="FFFFCC"/>
              </a:gs>
            </a:gsLst>
            <a:lin ang="5400000" scaled="0"/>
            <a:tileRect/>
          </a:gra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Bell MT" pitchFamily="18" charset="0"/>
              </a:rPr>
              <a:t>IMPORTANCIA DEL SECTOR EDUCATIVO EN LA GESTION DEL RIESGO</a:t>
            </a:r>
            <a:endParaRPr lang="es-MX" dirty="0"/>
          </a:p>
        </p:txBody>
      </p:sp>
      <p:grpSp>
        <p:nvGrpSpPr>
          <p:cNvPr id="6" name="5 Grupo"/>
          <p:cNvGrpSpPr/>
          <p:nvPr/>
        </p:nvGrpSpPr>
        <p:grpSpPr>
          <a:xfrm>
            <a:off x="1571604" y="2864688"/>
            <a:ext cx="5112568" cy="3806256"/>
            <a:chOff x="2267744" y="2636912"/>
            <a:chExt cx="5544616" cy="4221088"/>
          </a:xfrm>
        </p:grpSpPr>
        <p:sp>
          <p:nvSpPr>
            <p:cNvPr id="3" name="2 Elipse"/>
            <p:cNvSpPr/>
            <p:nvPr/>
          </p:nvSpPr>
          <p:spPr>
            <a:xfrm>
              <a:off x="2267744" y="2636912"/>
              <a:ext cx="5544616" cy="4221088"/>
            </a:xfrm>
            <a:prstGeom prst="ellipse">
              <a:avLst/>
            </a:prstGeom>
            <a:solidFill>
              <a:srgbClr val="FFFF00">
                <a:alpha val="46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aphicFrame>
          <p:nvGraphicFramePr>
            <p:cNvPr id="7" name="6 Diagrama"/>
            <p:cNvGraphicFramePr/>
            <p:nvPr>
              <p:extLst>
                <p:ext uri="{D42A27DB-BD31-4B8C-83A1-F6EECF244321}">
                  <p14:modId xmlns:p14="http://schemas.microsoft.com/office/powerpoint/2010/main" val="276183853"/>
                </p:ext>
              </p:extLst>
            </p:nvPr>
          </p:nvGraphicFramePr>
          <p:xfrm>
            <a:off x="2753180" y="3077484"/>
            <a:ext cx="4573744" cy="332958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528870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3582380" y="6214614"/>
            <a:ext cx="2133600" cy="365125"/>
          </a:xfrm>
        </p:spPr>
        <p:txBody>
          <a:bodyPr/>
          <a:lstStyle/>
          <a:p>
            <a:fld id="{416BFC73-7890-4324-B6D7-2FB520ADDC0B}" type="slidenum">
              <a:rPr lang="es-MX" smtClean="0"/>
              <a:pPr/>
              <a:t>52</a:t>
            </a:fld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785786" y="4079351"/>
            <a:ext cx="7444037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Bell MT" pitchFamily="18" charset="0"/>
              </a:rPr>
              <a:t>LOS ESTUDIANTES SERÁN ENTONCES  AGENTES PARA LA REDUCCIÓN DE LOS RIESGOS DE DESASTRES Y NO VÍCTIMAS PASIVAS DE LOS MISMOS.</a:t>
            </a:r>
            <a:endParaRPr lang="es-MX" sz="2000" b="1" dirty="0">
              <a:latin typeface="Bell MT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46301" y="1844824"/>
            <a:ext cx="80057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>
                <a:latin typeface="Bell MT" pitchFamily="18" charset="0"/>
              </a:rPr>
              <a:t>Una persona que culmina su educación básica con un dominio en aspectos vinculados </a:t>
            </a:r>
            <a:r>
              <a:rPr lang="es-MX" sz="2400" dirty="0" smtClean="0">
                <a:latin typeface="Bell MT" pitchFamily="18" charset="0"/>
              </a:rPr>
              <a:t>al Riesgo </a:t>
            </a:r>
            <a:r>
              <a:rPr lang="es-MX" sz="2400" dirty="0">
                <a:latin typeface="Bell MT" pitchFamily="18" charset="0"/>
              </a:rPr>
              <a:t>de </a:t>
            </a:r>
            <a:r>
              <a:rPr lang="es-MX" sz="2400" dirty="0" smtClean="0">
                <a:latin typeface="Bell MT" pitchFamily="18" charset="0"/>
              </a:rPr>
              <a:t>Desastres  </a:t>
            </a:r>
            <a:r>
              <a:rPr lang="es-MX" sz="2400" dirty="0">
                <a:latin typeface="Bell MT" pitchFamily="18" charset="0"/>
              </a:rPr>
              <a:t>MINIMIZARÁ su grado de vulnerabilidad individual.</a:t>
            </a:r>
          </a:p>
          <a:p>
            <a:endParaRPr lang="es-MX" dirty="0"/>
          </a:p>
        </p:txBody>
      </p:sp>
      <p:sp>
        <p:nvSpPr>
          <p:cNvPr id="9" name="8 Rectángulo"/>
          <p:cNvSpPr/>
          <p:nvPr/>
        </p:nvSpPr>
        <p:spPr>
          <a:xfrm>
            <a:off x="714995" y="548680"/>
            <a:ext cx="7868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50850" algn="l"/>
              </a:tabLst>
            </a:pPr>
            <a:r>
              <a:rPr lang="es-MX" sz="2400" dirty="0" smtClean="0">
                <a:latin typeface="Bell MT" pitchFamily="18" charset="0"/>
              </a:rPr>
              <a:t>El sistema educativo alberga un porcentaje  alto de la población más vulnerable (niños, niñas y adolescentes), en un proceso de formación.</a:t>
            </a:r>
            <a:endParaRPr lang="es-MX" dirty="0"/>
          </a:p>
        </p:txBody>
      </p:sp>
      <p:sp>
        <p:nvSpPr>
          <p:cNvPr id="10" name="9 Flecha abajo"/>
          <p:cNvSpPr/>
          <p:nvPr/>
        </p:nvSpPr>
        <p:spPr>
          <a:xfrm>
            <a:off x="3998019" y="3143248"/>
            <a:ext cx="1302323" cy="720080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Rectángulo"/>
          <p:cNvSpPr/>
          <p:nvPr/>
        </p:nvSpPr>
        <p:spPr>
          <a:xfrm>
            <a:off x="357158" y="5951560"/>
            <a:ext cx="828680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dk1"/>
                </a:solidFill>
                <a:latin typeface="Bell MT" pitchFamily="18" charset="0"/>
              </a:rPr>
              <a:t>SOCIEDAD RESILIENTE y MENOS VULNERABLE</a:t>
            </a:r>
            <a:endParaRPr lang="es-MX" sz="2400" b="1" dirty="0">
              <a:solidFill>
                <a:schemeClr val="dk1"/>
              </a:solidFill>
              <a:latin typeface="Bell MT" pitchFamily="18" charset="0"/>
            </a:endParaRPr>
          </a:p>
        </p:txBody>
      </p:sp>
      <p:sp>
        <p:nvSpPr>
          <p:cNvPr id="12" name="11 Flecha abajo"/>
          <p:cNvSpPr/>
          <p:nvPr/>
        </p:nvSpPr>
        <p:spPr>
          <a:xfrm>
            <a:off x="4161578" y="5375496"/>
            <a:ext cx="975205" cy="482154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5882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133745" y="2204864"/>
            <a:ext cx="7182671" cy="3785652"/>
          </a:xfrm>
          <a:prstGeom prst="rect">
            <a:avLst/>
          </a:prstGeom>
          <a:scene3d>
            <a:camera prst="orthographicFront"/>
            <a:lightRig rig="flat" dir="t"/>
          </a:scene3d>
          <a:sp3d prstMaterial="metal">
            <a:bevelT/>
            <a:bevelB w="165100" prst="coolSlant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</a:rPr>
              <a:t>“</a:t>
            </a:r>
            <a:r>
              <a:rPr lang="es-MX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</a:rPr>
              <a:t>El reto de una comunidad educativa está en lograr convertir </a:t>
            </a:r>
            <a:r>
              <a:rPr lang="es-MX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</a:rPr>
              <a:t>sus vulnerabilidades </a:t>
            </a:r>
            <a:r>
              <a:rPr lang="es-MX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</a:rPr>
              <a:t>en capacidades, para reducir el riesgo y ser </a:t>
            </a:r>
            <a:r>
              <a:rPr lang="es-MX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</a:rPr>
              <a:t>más </a:t>
            </a:r>
            <a:r>
              <a:rPr lang="es-MX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</a:rPr>
              <a:t>resiliente</a:t>
            </a:r>
            <a:r>
              <a:rPr lang="es-MX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</a:rPr>
              <a:t> </a:t>
            </a:r>
            <a:r>
              <a:rPr lang="es-MX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</a:rPr>
              <a:t>ante los desastres”</a:t>
            </a:r>
            <a:endParaRPr lang="es-MX" sz="4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76914"/>
            <a:ext cx="2191012" cy="2099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87" y="260648"/>
            <a:ext cx="1898317" cy="20162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622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FC73-7890-4324-B6D7-2FB520ADDC0B}" type="slidenum">
              <a:rPr lang="es-MX" smtClean="0"/>
              <a:pPr/>
              <a:t>54</a:t>
            </a:fld>
            <a:endParaRPr lang="es-MX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2674386" cy="2300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650305" y="1340768"/>
            <a:ext cx="5882135" cy="353943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3200" i="1" baseline="30000" dirty="0">
                <a:latin typeface="Bell MT" pitchFamily="18" charset="0"/>
              </a:rPr>
              <a:t>1</a:t>
            </a:r>
            <a:r>
              <a:rPr lang="es-MX" sz="3200" i="1" dirty="0" smtClean="0">
                <a:latin typeface="Bell MT" pitchFamily="18" charset="0"/>
              </a:rPr>
              <a:t>La educación que protege el bienestar, promueve las oportunidades de aprendizaje y nutre el desarrollo integral (social, emocional, cognitivo y físico) de niñas, niños y adolescentes afectados por conflictos y desastres.”</a:t>
            </a:r>
          </a:p>
          <a:p>
            <a:pPr algn="just"/>
            <a:endParaRPr lang="es-MX" sz="3200" dirty="0" smtClean="0">
              <a:latin typeface="Bell MT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55576" y="5534561"/>
            <a:ext cx="76309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200" dirty="0" smtClean="0">
                <a:latin typeface="Bell MT" pitchFamily="18" charset="0"/>
              </a:rPr>
              <a:t>1 INEE; 2004. Manual de Normas mínimas para la educación en situaciones de emergencia, crisis crónica y reconstrucción temprana</a:t>
            </a:r>
            <a:r>
              <a:rPr lang="es-MX" sz="2000" dirty="0" smtClean="0">
                <a:latin typeface="Bell MT" pitchFamily="18" charset="0"/>
              </a:rPr>
              <a:t>.</a:t>
            </a:r>
          </a:p>
          <a:p>
            <a:pPr algn="just"/>
            <a:endParaRPr lang="es-MX" sz="2000" dirty="0" smtClean="0">
              <a:latin typeface="Bell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512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416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42910" y="2714620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ell MT" pitchFamily="18" charset="0"/>
              </a:rPr>
              <a:t>GRACIAS</a:t>
            </a:r>
            <a:endParaRPr lang="es-MX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162185" y="5915962"/>
            <a:ext cx="684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ll MT" pitchFamily="18" charset="0"/>
              </a:rPr>
              <a:t>Ciudad  Universitaria a 28 de noviembre  de 2015</a:t>
            </a:r>
            <a:endParaRPr lang="es-MX" sz="1400" b="1" i="1" dirty="0">
              <a:solidFill>
                <a:schemeClr val="tx1">
                  <a:lumMod val="95000"/>
                  <a:lumOff val="5000"/>
                </a:schemeClr>
              </a:solidFill>
              <a:latin typeface="Bell MT" pitchFamily="18" charset="0"/>
            </a:endParaRPr>
          </a:p>
        </p:txBody>
      </p:sp>
      <p:pic>
        <p:nvPicPr>
          <p:cNvPr id="8" name="7 Imagen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7418" y="71041"/>
            <a:ext cx="916523" cy="854174"/>
          </a:xfrm>
          <a:prstGeom prst="rect">
            <a:avLst/>
          </a:prstGeom>
          <a:noFill/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84672" cy="984672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1992536" y="5085184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ll MT" pitchFamily="18" charset="0"/>
                <a:hlinkClick r:id="rId4"/>
              </a:rPr>
              <a:t>astro.rodriguez@gmail.com</a:t>
            </a:r>
            <a:endParaRPr lang="es-MX" sz="14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Bell MT" pitchFamily="18" charset="0"/>
            </a:endParaRPr>
          </a:p>
          <a:p>
            <a:pPr algn="r"/>
            <a:r>
              <a:rPr lang="es-MX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ll MT" pitchFamily="18" charset="0"/>
              </a:rPr>
              <a:t>Tel: 56224263 </a:t>
            </a:r>
            <a:r>
              <a:rPr lang="es-MX" sz="1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ll MT" pitchFamily="18" charset="0"/>
              </a:rPr>
              <a:t>ext</a:t>
            </a:r>
            <a:r>
              <a:rPr lang="es-MX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ll MT" pitchFamily="18" charset="0"/>
              </a:rPr>
              <a:t> 111 </a:t>
            </a:r>
            <a:endParaRPr lang="es-MX" sz="1400" b="1" i="1" dirty="0">
              <a:solidFill>
                <a:schemeClr val="tx1">
                  <a:lumMod val="95000"/>
                  <a:lumOff val="5000"/>
                </a:schemeClr>
              </a:solidFill>
              <a:latin typeface="Bell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506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1115616" y="276738"/>
            <a:ext cx="6792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Baskerville Old Face" pitchFamily="18" charset="0"/>
              </a:rPr>
              <a:t>EL RIESGO DE DESASTRE </a:t>
            </a:r>
            <a:endParaRPr lang="es-MX" sz="2400" b="1" dirty="0">
              <a:latin typeface="Baskerville Old Face" pitchFamily="18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214282" y="1571612"/>
            <a:ext cx="8748464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800" dirty="0">
                <a:latin typeface="Bell MT" pitchFamily="18" charset="0"/>
              </a:rPr>
              <a:t>E</a:t>
            </a:r>
            <a:r>
              <a:rPr lang="es-MX" sz="2800" dirty="0" smtClean="0">
                <a:latin typeface="Bell MT" pitchFamily="18" charset="0"/>
              </a:rPr>
              <a:t>l riesgo es producto de procesos sociales particulares, </a:t>
            </a:r>
            <a:r>
              <a:rPr lang="es-MX" sz="2800" dirty="0">
                <a:latin typeface="Bell MT" pitchFamily="18" charset="0"/>
              </a:rPr>
              <a:t>y</a:t>
            </a:r>
            <a:r>
              <a:rPr lang="es-MX" sz="2800" dirty="0" smtClean="0">
                <a:latin typeface="Bell MT" pitchFamily="18" charset="0"/>
              </a:rPr>
              <a:t> también de los estilos o modelos de crecimiento y desarrollo.</a:t>
            </a:r>
            <a:endParaRPr lang="es-MX" sz="2800" dirty="0">
              <a:latin typeface="Bell MT" pitchFamily="18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799915" y="869246"/>
            <a:ext cx="779912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Bell MT" pitchFamily="18" charset="0"/>
              </a:rPr>
              <a:t>“</a:t>
            </a:r>
            <a:r>
              <a:rPr lang="es-MX" b="1" dirty="0" smtClean="0">
                <a:latin typeface="Bell MT" pitchFamily="18" charset="0"/>
              </a:rPr>
              <a:t>CONSTRUCCIÓN SOCIAL DEL RIESGO DE DESASTRE”</a:t>
            </a:r>
            <a:endParaRPr lang="es-MX" b="1" dirty="0">
              <a:latin typeface="Bell MT" pitchFamily="18" charset="0"/>
            </a:endParaRPr>
          </a:p>
        </p:txBody>
      </p:sp>
      <p:pic>
        <p:nvPicPr>
          <p:cNvPr id="1026" name="Picture 2" descr="F:\FOTOS_\Deslaves_14\DSC085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214686"/>
            <a:ext cx="3595713" cy="269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6 Imagen" descr="Santa Fe 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369" y="3143248"/>
            <a:ext cx="4591893" cy="278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92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584425" y="548680"/>
            <a:ext cx="54553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b="1" i="1" dirty="0">
                <a:latin typeface="Baskerville Old Face" pitchFamily="18" charset="0"/>
              </a:rPr>
              <a:t>¿Qué es un Fenómeno Natural?</a:t>
            </a:r>
            <a:endParaRPr lang="es-MX" sz="3200" dirty="0">
              <a:latin typeface="Baskerville Old Face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67544" y="1142984"/>
            <a:ext cx="8424936" cy="10772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ES  TODA  MANIFESTACIÓN  </a:t>
            </a:r>
          </a:p>
          <a:p>
            <a:pPr algn="ctr"/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DE  LA NATURALEZA</a:t>
            </a:r>
            <a:r>
              <a:rPr lang="es-MX" sz="3200" dirty="0" smtClean="0">
                <a:latin typeface="Baskerville Old Face" pitchFamily="18" charset="0"/>
              </a:rPr>
              <a:t>.</a:t>
            </a:r>
          </a:p>
        </p:txBody>
      </p:sp>
      <p:sp>
        <p:nvSpPr>
          <p:cNvPr id="9" name="8 Rectángulo"/>
          <p:cNvSpPr/>
          <p:nvPr/>
        </p:nvSpPr>
        <p:spPr>
          <a:xfrm>
            <a:off x="904435" y="4075363"/>
            <a:ext cx="2590477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dirty="0" smtClean="0">
                <a:latin typeface="Baskerville Old Face" pitchFamily="18" charset="0"/>
              </a:rPr>
              <a:t>Lluvias		</a:t>
            </a:r>
          </a:p>
          <a:p>
            <a:pPr algn="just"/>
            <a:r>
              <a:rPr lang="es-MX" dirty="0" smtClean="0">
                <a:latin typeface="Baskerville Old Face" pitchFamily="18" charset="0"/>
              </a:rPr>
              <a:t>Viento</a:t>
            </a:r>
          </a:p>
          <a:p>
            <a:pPr algn="just"/>
            <a:r>
              <a:rPr lang="es-MX" dirty="0" smtClean="0">
                <a:latin typeface="Baskerville Old Face" pitchFamily="18" charset="0"/>
              </a:rPr>
              <a:t>Caída de nieve</a:t>
            </a:r>
          </a:p>
          <a:p>
            <a:pPr algn="just"/>
            <a:r>
              <a:rPr lang="es-MX" dirty="0" smtClean="0">
                <a:latin typeface="Baskerville Old Face" pitchFamily="18" charset="0"/>
              </a:rPr>
              <a:t>Temblores (1-3 Mg)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4572000" y="4075362"/>
            <a:ext cx="3600400" cy="1077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600" dirty="0" smtClean="0">
                <a:latin typeface="Baskerville Old Face" pitchFamily="18" charset="0"/>
              </a:rPr>
              <a:t>Terremoto (6-9 Mg)</a:t>
            </a:r>
          </a:p>
          <a:p>
            <a:pPr algn="just"/>
            <a:r>
              <a:rPr lang="es-MX" sz="1600" dirty="0" smtClean="0">
                <a:latin typeface="Baskerville Old Face" pitchFamily="18" charset="0"/>
              </a:rPr>
              <a:t>“Tsunami</a:t>
            </a:r>
            <a:r>
              <a:rPr lang="es-MX" sz="1600" dirty="0">
                <a:latin typeface="Baskerville Old Face" pitchFamily="18" charset="0"/>
              </a:rPr>
              <a:t>" o maremoto, </a:t>
            </a:r>
            <a:endParaRPr lang="es-MX" sz="1600" dirty="0" smtClean="0">
              <a:latin typeface="Baskerville Old Face" pitchFamily="18" charset="0"/>
            </a:endParaRPr>
          </a:p>
          <a:p>
            <a:pPr algn="just"/>
            <a:r>
              <a:rPr lang="es-MX" sz="1600" dirty="0" smtClean="0">
                <a:latin typeface="Baskerville Old Face" pitchFamily="18" charset="0"/>
              </a:rPr>
              <a:t>Huracanes de magnitud 4, 5</a:t>
            </a:r>
          </a:p>
          <a:p>
            <a:pPr algn="just"/>
            <a:r>
              <a:rPr lang="es-MX" sz="1600" dirty="0" smtClean="0">
                <a:latin typeface="Baskerville Old Face" pitchFamily="18" charset="0"/>
              </a:rPr>
              <a:t>Lluvias torrenciales</a:t>
            </a:r>
            <a:endParaRPr lang="es-MX" sz="1600" dirty="0">
              <a:latin typeface="Baskerville Old Face" pitchFamily="18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643438" y="2428868"/>
            <a:ext cx="3547885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dirty="0" smtClean="0">
                <a:latin typeface="Baskerville Old Face" pitchFamily="18" charset="0"/>
              </a:rPr>
              <a:t> </a:t>
            </a:r>
            <a:r>
              <a:rPr lang="es-MX" sz="2400" b="1" dirty="0" smtClean="0">
                <a:latin typeface="Baskerville Old Face" pitchFamily="18" charset="0"/>
              </a:rPr>
              <a:t>EXTRAORDINARIO</a:t>
            </a:r>
          </a:p>
          <a:p>
            <a:pPr algn="ctr"/>
            <a:r>
              <a:rPr lang="es-MX" sz="2400" b="1" dirty="0" smtClean="0">
                <a:latin typeface="Baskerville Old Face" pitchFamily="18" charset="0"/>
              </a:rPr>
              <a:t>(Pr 10-100 años)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714348" y="2428868"/>
            <a:ext cx="2888197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REGULARIDAD</a:t>
            </a:r>
          </a:p>
          <a:p>
            <a:pPr algn="ctr"/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(Pr 1-10 años)</a:t>
            </a:r>
          </a:p>
        </p:txBody>
      </p:sp>
      <p:sp>
        <p:nvSpPr>
          <p:cNvPr id="13" name="12 Flecha abajo"/>
          <p:cNvSpPr/>
          <p:nvPr/>
        </p:nvSpPr>
        <p:spPr>
          <a:xfrm>
            <a:off x="1584425" y="3436631"/>
            <a:ext cx="1043359" cy="504056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Flecha abajo"/>
          <p:cNvSpPr/>
          <p:nvPr/>
        </p:nvSpPr>
        <p:spPr>
          <a:xfrm>
            <a:off x="5976913" y="3436631"/>
            <a:ext cx="1043359" cy="504056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Rectángulo"/>
          <p:cNvSpPr/>
          <p:nvPr/>
        </p:nvSpPr>
        <p:spPr>
          <a:xfrm>
            <a:off x="323528" y="5445224"/>
            <a:ext cx="8568952" cy="11521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itchFamily="34" charset="0"/>
              </a:rPr>
              <a:t>La ocurrencia de un "fenómeno natural" sea ordinario o incluso extraordinario </a:t>
            </a:r>
            <a:r>
              <a:rPr lang="es-MX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itchFamily="34" charset="0"/>
              </a:rPr>
              <a:t>no </a:t>
            </a:r>
            <a: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itchFamily="34" charset="0"/>
              </a:rPr>
              <a:t>necesariamente provoca un "desastre </a:t>
            </a:r>
            <a:r>
              <a:rPr lang="es-MX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itchFamily="34" charset="0"/>
              </a:rPr>
              <a:t>".</a:t>
            </a:r>
            <a:endParaRPr lang="es-MX" sz="2400" dirty="0">
              <a:solidFill>
                <a:schemeClr val="tx1">
                  <a:lumMod val="95000"/>
                  <a:lumOff val="5000"/>
                </a:schemeClr>
              </a:solidFill>
              <a:latin typeface="Berlin Sans FB Demi" pitchFamily="34" charset="0"/>
            </a:endParaRPr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166" y="116632"/>
            <a:ext cx="1001330" cy="922714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84672" cy="9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67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045637" y="404664"/>
            <a:ext cx="68387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4000" b="1" i="1" dirty="0">
                <a:latin typeface="Baskerville Old Face" pitchFamily="18" charset="0"/>
              </a:rPr>
              <a:t>¿Cuándo un Fenómeno Natural </a:t>
            </a:r>
            <a:endParaRPr lang="es-MX" sz="4000" b="1" i="1" dirty="0" smtClean="0">
              <a:latin typeface="Baskerville Old Face" pitchFamily="18" charset="0"/>
            </a:endParaRPr>
          </a:p>
          <a:p>
            <a:pPr algn="ctr"/>
            <a:r>
              <a:rPr lang="es-MX" sz="4000" b="1" i="1" dirty="0" smtClean="0">
                <a:latin typeface="Baskerville Old Face" pitchFamily="18" charset="0"/>
              </a:rPr>
              <a:t>es </a:t>
            </a:r>
            <a:r>
              <a:rPr lang="es-MX" sz="4000" b="1" i="1" dirty="0">
                <a:latin typeface="Baskerville Old Face" pitchFamily="18" charset="0"/>
              </a:rPr>
              <a:t>Peligroso?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23528" y="2060848"/>
            <a:ext cx="83529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3200" dirty="0">
                <a:latin typeface="Baskerville Old Face" pitchFamily="18" charset="0"/>
              </a:rPr>
              <a:t>Algunos fenómenos, por su </a:t>
            </a:r>
            <a:r>
              <a:rPr lang="es-MX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tipo</a:t>
            </a:r>
            <a:r>
              <a:rPr lang="es-MX" sz="3200" dirty="0">
                <a:latin typeface="Baskerville Old Face" pitchFamily="18" charset="0"/>
              </a:rPr>
              <a:t> y </a:t>
            </a:r>
            <a:r>
              <a:rPr lang="es-MX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magnitud</a:t>
            </a:r>
            <a:r>
              <a:rPr lang="es-MX" sz="3200" dirty="0">
                <a:latin typeface="Baskerville Old Face" pitchFamily="18" charset="0"/>
              </a:rPr>
              <a:t> así como por lo </a:t>
            </a:r>
            <a:r>
              <a:rPr lang="es-MX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sorpresivo de su </a:t>
            </a:r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ocurrencia</a:t>
            </a:r>
            <a:r>
              <a:rPr lang="es-MX" sz="3200" dirty="0" smtClean="0">
                <a:latin typeface="Baskerville Old Face" pitchFamily="18" charset="0"/>
              </a:rPr>
              <a:t>, constituyen </a:t>
            </a:r>
            <a:r>
              <a:rPr lang="es-MX" sz="3200" dirty="0">
                <a:latin typeface="Baskerville Old Face" pitchFamily="18" charset="0"/>
              </a:rPr>
              <a:t>un peligro. </a:t>
            </a:r>
            <a:endParaRPr lang="es-MX" sz="3200" dirty="0" smtClean="0">
              <a:latin typeface="Baskerville Old Face" pitchFamily="18" charset="0"/>
            </a:endParaRPr>
          </a:p>
          <a:p>
            <a:pPr algn="just"/>
            <a:endParaRPr lang="es-MX" sz="3200" dirty="0">
              <a:latin typeface="Baskerville Old Face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11560" y="4302881"/>
            <a:ext cx="8064896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Baskerville Old Face" pitchFamily="18" charset="0"/>
              </a:rPr>
              <a:t>AMENAZA O PELIGRO (HAZARD - </a:t>
            </a:r>
            <a:r>
              <a:rPr lang="es-MX" sz="2400" b="1" dirty="0" smtClean="0">
                <a:latin typeface="Baskerville Old Face" pitchFamily="18" charset="0"/>
              </a:rPr>
              <a:t>H)</a:t>
            </a:r>
          </a:p>
          <a:p>
            <a:pPr algn="ctr"/>
            <a:r>
              <a:rPr lang="es-MX" sz="2400" dirty="0">
                <a:latin typeface="Baskerville Old Face" pitchFamily="18" charset="0"/>
              </a:rPr>
              <a:t>D</a:t>
            </a:r>
            <a:r>
              <a:rPr lang="es-MX" sz="2400" dirty="0" smtClean="0">
                <a:latin typeface="Baskerville Old Face" pitchFamily="18" charset="0"/>
              </a:rPr>
              <a:t>efinida </a:t>
            </a:r>
            <a:r>
              <a:rPr lang="es-MX" sz="2400" dirty="0">
                <a:latin typeface="Baskerville Old Face" pitchFamily="18" charset="0"/>
              </a:rPr>
              <a:t>como la probabilidad de ocurrencia de un</a:t>
            </a:r>
          </a:p>
          <a:p>
            <a:pPr algn="ctr"/>
            <a:r>
              <a:rPr lang="es-MX" sz="2400" dirty="0">
                <a:latin typeface="Baskerville Old Face" pitchFamily="18" charset="0"/>
              </a:rPr>
              <a:t>evento potencialmente desastroso durante cierto período de tiempo en un sitio dado.</a:t>
            </a: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166" y="116632"/>
            <a:ext cx="1001330" cy="922714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84672" cy="9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62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52092" y="836712"/>
            <a:ext cx="7436332" cy="156966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Baskerville Old Face" pitchFamily="18" charset="0"/>
              </a:rPr>
              <a:t>PELIGRO NATURALES</a:t>
            </a:r>
            <a:endParaRPr lang="es-MX" sz="3200" b="1" dirty="0">
              <a:latin typeface="Baskerville Old Face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s-MX" sz="3200" b="1" dirty="0" smtClean="0">
                <a:latin typeface="Baskerville Old Face" pitchFamily="18" charset="0"/>
              </a:rPr>
              <a:t>Geológicos</a:t>
            </a:r>
          </a:p>
          <a:p>
            <a:pPr marL="742950" indent="-742950">
              <a:buFont typeface="+mj-lt"/>
              <a:buAutoNum type="arabicPeriod"/>
            </a:pPr>
            <a:r>
              <a:rPr lang="es-MX" sz="3200" b="1" dirty="0" smtClean="0">
                <a:latin typeface="Baskerville Old Face" pitchFamily="18" charset="0"/>
              </a:rPr>
              <a:t>Hidrometeorológicos (inundaciones</a:t>
            </a: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166" y="116632"/>
            <a:ext cx="1001330" cy="922714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84672" cy="984672"/>
          </a:xfrm>
          <a:prstGeom prst="rect">
            <a:avLst/>
          </a:prstGeom>
        </p:spPr>
      </p:pic>
      <p:pic>
        <p:nvPicPr>
          <p:cNvPr id="9" name="Picture 2" descr="F:\examen_cooncurso\Imagen 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3382"/>
            <a:ext cx="4027512" cy="302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disco_EEEEEE\LAP_TODO\fotos todo\DSC00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97" y="2503382"/>
            <a:ext cx="4147813" cy="311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FOTOS\BARRANCA_GRANDE\DSC001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318" y="4220059"/>
            <a:ext cx="3491880" cy="26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329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1468</TotalTime>
  <Words>1346</Words>
  <Application>Microsoft Macintosh PowerPoint</Application>
  <PresentationFormat>Presentación en pantalla (4:3)</PresentationFormat>
  <Paragraphs>235</Paragraphs>
  <Slides>56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57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RIESGO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 Cass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Wendy Vanessa Morales</dc:creator>
  <cp:lastModifiedBy>Jonathan Pineda</cp:lastModifiedBy>
  <cp:revision>73</cp:revision>
  <dcterms:created xsi:type="dcterms:W3CDTF">2014-07-14T19:17:07Z</dcterms:created>
  <dcterms:modified xsi:type="dcterms:W3CDTF">2015-11-28T18:11:17Z</dcterms:modified>
</cp:coreProperties>
</file>