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1.bin" ContentType="application/vnd.openxmlformats-officedocument.oleObject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0" r:id="rId1"/>
  </p:sldMasterIdLst>
  <p:notesMasterIdLst>
    <p:notesMasterId r:id="rId70"/>
  </p:notesMasterIdLst>
  <p:handoutMasterIdLst>
    <p:handoutMasterId r:id="rId71"/>
  </p:handoutMasterIdLst>
  <p:sldIdLst>
    <p:sldId id="334" r:id="rId2"/>
    <p:sldId id="423" r:id="rId3"/>
    <p:sldId id="437" r:id="rId4"/>
    <p:sldId id="438" r:id="rId5"/>
    <p:sldId id="439" r:id="rId6"/>
    <p:sldId id="440" r:id="rId7"/>
    <p:sldId id="443" r:id="rId8"/>
    <p:sldId id="441" r:id="rId9"/>
    <p:sldId id="452" r:id="rId10"/>
    <p:sldId id="446" r:id="rId11"/>
    <p:sldId id="444" r:id="rId12"/>
    <p:sldId id="453" r:id="rId13"/>
    <p:sldId id="454" r:id="rId14"/>
    <p:sldId id="455" r:id="rId15"/>
    <p:sldId id="456" r:id="rId16"/>
    <p:sldId id="474" r:id="rId17"/>
    <p:sldId id="476" r:id="rId18"/>
    <p:sldId id="477" r:id="rId19"/>
    <p:sldId id="478" r:id="rId20"/>
    <p:sldId id="479" r:id="rId21"/>
    <p:sldId id="462" r:id="rId22"/>
    <p:sldId id="460" r:id="rId23"/>
    <p:sldId id="461" r:id="rId24"/>
    <p:sldId id="457" r:id="rId25"/>
    <p:sldId id="458" r:id="rId26"/>
    <p:sldId id="480" r:id="rId27"/>
    <p:sldId id="484" r:id="rId28"/>
    <p:sldId id="463" r:id="rId29"/>
    <p:sldId id="483" r:id="rId30"/>
    <p:sldId id="373" r:id="rId31"/>
    <p:sldId id="375" r:id="rId32"/>
    <p:sldId id="264" r:id="rId33"/>
    <p:sldId id="265" r:id="rId34"/>
    <p:sldId id="527" r:id="rId35"/>
    <p:sldId id="528" r:id="rId36"/>
    <p:sldId id="465" r:id="rId37"/>
    <p:sldId id="486" r:id="rId38"/>
    <p:sldId id="544" r:id="rId39"/>
    <p:sldId id="548" r:id="rId40"/>
    <p:sldId id="549" r:id="rId41"/>
    <p:sldId id="485" r:id="rId42"/>
    <p:sldId id="487" r:id="rId43"/>
    <p:sldId id="547" r:id="rId44"/>
    <p:sldId id="497" r:id="rId45"/>
    <p:sldId id="498" r:id="rId46"/>
    <p:sldId id="499" r:id="rId47"/>
    <p:sldId id="500" r:id="rId48"/>
    <p:sldId id="501" r:id="rId49"/>
    <p:sldId id="502" r:id="rId50"/>
    <p:sldId id="503" r:id="rId51"/>
    <p:sldId id="504" r:id="rId52"/>
    <p:sldId id="505" r:id="rId53"/>
    <p:sldId id="506" r:id="rId54"/>
    <p:sldId id="507" r:id="rId55"/>
    <p:sldId id="508" r:id="rId56"/>
    <p:sldId id="492" r:id="rId57"/>
    <p:sldId id="495" r:id="rId58"/>
    <p:sldId id="493" r:id="rId59"/>
    <p:sldId id="494" r:id="rId60"/>
    <p:sldId id="545" r:id="rId61"/>
    <p:sldId id="468" r:id="rId62"/>
    <p:sldId id="546" r:id="rId63"/>
    <p:sldId id="470" r:id="rId64"/>
    <p:sldId id="519" r:id="rId65"/>
    <p:sldId id="520" r:id="rId66"/>
    <p:sldId id="524" r:id="rId67"/>
    <p:sldId id="525" r:id="rId68"/>
    <p:sldId id="550" r:id="rId69"/>
  </p:sldIdLst>
  <p:sldSz cx="9144000" cy="6858000" type="screen4x3"/>
  <p:notesSz cx="7053263" cy="9309100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CCFFFF"/>
    <a:srgbClr val="FFCC00"/>
    <a:srgbClr val="FFFFCC"/>
    <a:srgbClr val="FFFFFF"/>
    <a:srgbClr val="FFFF00"/>
    <a:srgbClr val="FF9900"/>
    <a:srgbClr val="FFCC99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30" autoAdjust="0"/>
    <p:restoredTop sz="90929"/>
  </p:normalViewPr>
  <p:slideViewPr>
    <p:cSldViewPr>
      <p:cViewPr>
        <p:scale>
          <a:sx n="100" d="100"/>
          <a:sy n="100" d="100"/>
        </p:scale>
        <p:origin x="-112" y="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notesMaster" Target="notesMasters/notesMaster1.xml"/><Relationship Id="rId71" Type="http://schemas.openxmlformats.org/officeDocument/2006/relationships/handoutMaster" Target="handoutMasters/handoutMaster1.xml"/><Relationship Id="rId72" Type="http://schemas.openxmlformats.org/officeDocument/2006/relationships/printerSettings" Target="printerSettings/printerSettings1.bin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presProps" Target="presProps.xml"/><Relationship Id="rId74" Type="http://schemas.openxmlformats.org/officeDocument/2006/relationships/viewProps" Target="viewProps.xml"/><Relationship Id="rId75" Type="http://schemas.openxmlformats.org/officeDocument/2006/relationships/theme" Target="theme/theme1.xml"/><Relationship Id="rId76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Relationship Id="rId2" Type="http://schemas.openxmlformats.org/officeDocument/2006/relationships/image" Target="../media/image5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56414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97" tIns="46749" rIns="93497" bIns="4674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95217" y="0"/>
            <a:ext cx="3056414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97" tIns="46749" rIns="93497" bIns="4674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01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029"/>
            <a:ext cx="3056414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97" tIns="46749" rIns="93497" bIns="4674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01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95217" y="8842029"/>
            <a:ext cx="3056414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97" tIns="46749" rIns="93497" bIns="4674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A47CB04C-B85E-496F-8546-A7926076EFB5}" type="slidenum">
              <a:rPr lang="es-ES" altLang="es-MX"/>
              <a:pPr/>
              <a:t>‹Nr.›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16522154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56414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97" tIns="46749" rIns="93497" bIns="4674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6849" y="0"/>
            <a:ext cx="3056414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97" tIns="46749" rIns="93497" bIns="4674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0150" y="698500"/>
            <a:ext cx="4654550" cy="34909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0435" y="4421823"/>
            <a:ext cx="5172393" cy="4189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97" tIns="46749" rIns="93497" bIns="467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512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3645"/>
            <a:ext cx="3056414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97" tIns="46749" rIns="93497" bIns="4674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12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6849" y="8843645"/>
            <a:ext cx="3056414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97" tIns="46749" rIns="93497" bIns="4674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67DB84B8-584A-4C8D-A98C-54ACCF776E22}" type="slidenum">
              <a:rPr lang="es-ES" altLang="es-MX"/>
              <a:pPr/>
              <a:t>‹Nr.›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26891170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Marcador de imagen d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Marcador de nota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MX" smtClean="0"/>
          </a:p>
        </p:txBody>
      </p:sp>
      <p:sp>
        <p:nvSpPr>
          <p:cNvPr id="36868" name="Marcador de número de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0740FD-A300-4C3D-8C7A-E2EAD11735EE}" type="slidenum">
              <a:rPr lang="es-ES" altLang="es-MX"/>
              <a:pPr/>
              <a:t>19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40572388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A4A432-C1D5-41D1-B778-13204D2F07E4}" type="slidenum">
              <a:rPr lang="es-ES" altLang="es-MX"/>
              <a:pPr/>
              <a:t>28</a:t>
            </a:fld>
            <a:endParaRPr lang="es-ES" altLang="es-MX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61988"/>
            <a:ext cx="4719637" cy="3540125"/>
          </a:xfrm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538" y="4423439"/>
            <a:ext cx="5151167" cy="4200408"/>
          </a:xfrm>
          <a:noFill/>
          <a:ln/>
        </p:spPr>
        <p:txBody>
          <a:bodyPr lIns="90609" tIns="45304" rIns="90609" bIns="45304"/>
          <a:lstStyle/>
          <a:p>
            <a:endParaRPr lang="es-MX" altLang="es-MX" smtClean="0"/>
          </a:p>
        </p:txBody>
      </p:sp>
    </p:spTree>
    <p:extLst>
      <p:ext uri="{BB962C8B-B14F-4D97-AF65-F5344CB8AC3E}">
        <p14:creationId xmlns:p14="http://schemas.microsoft.com/office/powerpoint/2010/main" val="9885394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B84B8-584A-4C8D-A98C-54ACCF776E22}" type="slidenum">
              <a:rPr lang="es-ES" altLang="es-MX" smtClean="0"/>
              <a:pPr/>
              <a:t>35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24637168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828847-A1EC-4EA9-B9FB-EA48E55F91DB}" type="slidenum">
              <a:rPr lang="es-ES" altLang="es-MX"/>
              <a:pPr/>
              <a:t>36</a:t>
            </a:fld>
            <a:endParaRPr lang="es-ES" altLang="es-MX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61988"/>
            <a:ext cx="4719637" cy="3540125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538" y="4423439"/>
            <a:ext cx="5151167" cy="4200408"/>
          </a:xfrm>
          <a:noFill/>
          <a:ln/>
        </p:spPr>
        <p:txBody>
          <a:bodyPr lIns="90609" tIns="45304" rIns="90609" bIns="45304"/>
          <a:lstStyle/>
          <a:p>
            <a:pPr eaLnBrk="1" hangingPunct="1"/>
            <a:endParaRPr lang="es-MX" altLang="es-MX" smtClean="0"/>
          </a:p>
        </p:txBody>
      </p:sp>
    </p:spTree>
    <p:extLst>
      <p:ext uri="{BB962C8B-B14F-4D97-AF65-F5344CB8AC3E}">
        <p14:creationId xmlns:p14="http://schemas.microsoft.com/office/powerpoint/2010/main" val="16697234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DB84B8-584A-4C8D-A98C-54ACCF776E22}" type="slidenum">
              <a:rPr lang="es-ES" altLang="es-MX" smtClean="0"/>
              <a:pPr/>
              <a:t>44</a:t>
            </a:fld>
            <a:endParaRPr lang="es-ES" altLang="es-MX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22B700-2348-4E64-ADEE-964CB5D5177C}" type="slidenum">
              <a:rPr lang="es-ES" altLang="es-MX"/>
              <a:pPr/>
              <a:t>49</a:t>
            </a:fld>
            <a:endParaRPr lang="es-ES" altLang="es-MX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5327" y="4421823"/>
            <a:ext cx="5642610" cy="4189095"/>
          </a:xfrm>
          <a:noFill/>
          <a:ln/>
        </p:spPr>
        <p:txBody>
          <a:bodyPr/>
          <a:lstStyle/>
          <a:p>
            <a:pPr eaLnBrk="1" hangingPunct="1"/>
            <a:endParaRPr lang="es-MX" altLang="es-MX" smtClean="0"/>
          </a:p>
        </p:txBody>
      </p:sp>
    </p:spTree>
    <p:extLst>
      <p:ext uri="{BB962C8B-B14F-4D97-AF65-F5344CB8AC3E}">
        <p14:creationId xmlns:p14="http://schemas.microsoft.com/office/powerpoint/2010/main" val="2535053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Forma libre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5" name="4 Forma libre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6" name="2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1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2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87D748-C836-43B2-AC1F-88BF792A1581}" type="slidenum">
              <a:rPr lang="es-ES" altLang="es-MX"/>
              <a:pPr/>
              <a:t>‹Nr.›</a:t>
            </a:fld>
            <a:endParaRPr lang="es-ES" altLang="es-MX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2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1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65A327-53ED-448C-A045-5B9E29255525}" type="slidenum">
              <a:rPr lang="es-ES" altLang="es-MX"/>
              <a:pPr/>
              <a:t>‹Nr.›</a:t>
            </a:fld>
            <a:endParaRPr lang="es-ES" alt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2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1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ED5C3F-5F2D-414D-92DD-FCD67AF0DB55}" type="slidenum">
              <a:rPr lang="es-ES" altLang="es-MX"/>
              <a:pPr/>
              <a:t>‹Nr.›</a:t>
            </a:fld>
            <a:endParaRPr lang="es-ES" alt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2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1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7A099B-4813-4DEB-A062-8B721D950FF8}" type="slidenum">
              <a:rPr lang="es-ES" altLang="es-MX"/>
              <a:pPr/>
              <a:t>‹Nr.›</a:t>
            </a:fld>
            <a:endParaRPr lang="es-ES" alt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Forma libre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5" name="4 Forma libre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90C8FD-772E-4FF5-8D3F-78FF8FA2890E}" type="slidenum">
              <a:rPr lang="es-ES" altLang="es-MX"/>
              <a:pPr/>
              <a:t>‹Nr.›</a:t>
            </a:fld>
            <a:endParaRPr lang="es-ES" altLang="es-MX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2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1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3CAF1D-4BFA-47BE-9D0E-136EC465201D}" type="slidenum">
              <a:rPr lang="es-ES" altLang="es-MX"/>
              <a:pPr/>
              <a:t>‹Nr.›</a:t>
            </a:fld>
            <a:endParaRPr lang="es-ES" altLang="es-MX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4C7AF1-5BD1-40C1-AE90-0CE9D5C6538C}" type="slidenum">
              <a:rPr lang="es-ES" altLang="es-MX"/>
              <a:pPr/>
              <a:t>‹Nr.›</a:t>
            </a:fld>
            <a:endParaRPr lang="es-ES" altLang="es-MX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/>
          <a:lstStyle>
            <a:lvl1pPr algn="l">
              <a:defRPr sz="46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2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1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A872C4-B867-47D7-940E-C0C33C36D59D}" type="slidenum">
              <a:rPr lang="es-ES" altLang="es-MX"/>
              <a:pPr/>
              <a:t>‹Nr.›</a:t>
            </a:fld>
            <a:endParaRPr lang="es-ES" alt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1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F86721-5B63-4E79-BEE0-FEE9507F0DFF}" type="slidenum">
              <a:rPr lang="es-ES" altLang="es-MX"/>
              <a:pPr/>
              <a:t>‹Nr.›</a:t>
            </a:fld>
            <a:endParaRPr lang="es-ES" alt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156575" y="6421438"/>
            <a:ext cx="762000" cy="365125"/>
          </a:xfrm>
        </p:spPr>
        <p:txBody>
          <a:bodyPr/>
          <a:lstStyle>
            <a:lvl1pPr>
              <a:defRPr/>
            </a:lvl1pPr>
          </a:lstStyle>
          <a:p>
            <a:fld id="{0911E165-EDCB-410E-98C8-33536D3172C7}" type="slidenum">
              <a:rPr lang="es-ES" altLang="es-MX"/>
              <a:pPr/>
              <a:t>‹Nr.›</a:t>
            </a:fld>
            <a:endParaRPr lang="es-ES" altLang="es-MX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s-ES" noProof="0" smtClean="0"/>
              <a:t>Haga clic en el icono para agregar una imagen</a:t>
            </a:r>
            <a:endParaRPr lang="en-US" noProof="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1AAEDA-4A98-4E65-ADA3-367725A1EF6C}" type="slidenum">
              <a:rPr lang="es-ES" altLang="es-MX"/>
              <a:pPr/>
              <a:t>‹Nr.›</a:t>
            </a:fld>
            <a:endParaRPr lang="es-ES" alt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Forma libre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6" name="15 Forma libre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028" name="8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467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 smtClean="0"/>
              <a:t>Haga clic para modificar el estilo de título del patrón</a:t>
            </a:r>
            <a:endParaRPr lang="en-US" altLang="es-MX" smtClean="0"/>
          </a:p>
        </p:txBody>
      </p:sp>
      <p:sp>
        <p:nvSpPr>
          <p:cNvPr id="1029" name="29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 smtClean="0"/>
              <a:t>Haga clic para modificar el estilo de texto del patrón</a:t>
            </a:r>
          </a:p>
          <a:p>
            <a:pPr lvl="1"/>
            <a:r>
              <a:rPr lang="es-ES" altLang="es-MX" smtClean="0"/>
              <a:t>Segundo nivel</a:t>
            </a:r>
          </a:p>
          <a:p>
            <a:pPr lvl="2"/>
            <a:r>
              <a:rPr lang="es-ES" altLang="es-MX" smtClean="0"/>
              <a:t>Tercer nivel</a:t>
            </a:r>
          </a:p>
          <a:p>
            <a:pPr lvl="3"/>
            <a:r>
              <a:rPr lang="es-ES" altLang="es-MX" smtClean="0"/>
              <a:t>Cuarto nivel</a:t>
            </a:r>
          </a:p>
          <a:p>
            <a:pPr lvl="4"/>
            <a:r>
              <a:rPr lang="es-ES" altLang="es-MX" smtClean="0"/>
              <a:t>Quinto nivel</a:t>
            </a:r>
            <a:endParaRPr lang="en-US" altLang="es-MX" smtClean="0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2"/>
          </p:nvPr>
        </p:nvSpPr>
        <p:spPr>
          <a:xfrm>
            <a:off x="457200" y="6421438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2" name="21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421438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153400" y="6421438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AFADA5"/>
                </a:solidFill>
              </a:defRPr>
            </a:lvl1pPr>
          </a:lstStyle>
          <a:p>
            <a:fld id="{6CA1ADC4-62CD-4C2B-918C-6905F3C7B750}" type="slidenum">
              <a:rPr lang="es-ES" altLang="es-MX"/>
              <a:pPr/>
              <a:t>‹Nr.›</a:t>
            </a:fld>
            <a:endParaRPr lang="es-ES" altLang="es-MX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19" r:id="rId1"/>
    <p:sldLayoutId id="2147483810" r:id="rId2"/>
    <p:sldLayoutId id="2147483820" r:id="rId3"/>
    <p:sldLayoutId id="2147483811" r:id="rId4"/>
    <p:sldLayoutId id="2147483821" r:id="rId5"/>
    <p:sldLayoutId id="2147483812" r:id="rId6"/>
    <p:sldLayoutId id="2147483813" r:id="rId7"/>
    <p:sldLayoutId id="2147483822" r:id="rId8"/>
    <p:sldLayoutId id="2147483823" r:id="rId9"/>
    <p:sldLayoutId id="2147483814" r:id="rId10"/>
    <p:sldLayoutId id="214748381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9pPr>
    </p:titleStyle>
    <p:bodyStyle>
      <a:lvl1pPr marL="419100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1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555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Arial" pitchFamily="34" charset="0"/>
        <a:buChar char="○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36538" algn="l" rtl="0" eaLnBrk="0" fontAlgn="base" hangingPunct="0">
        <a:spcBef>
          <a:spcPct val="20000"/>
        </a:spcBef>
        <a:spcAft>
          <a:spcPct val="0"/>
        </a:spcAft>
        <a:buClr>
          <a:srgbClr val="9BBB59"/>
        </a:buClr>
        <a:buSzPct val="9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89075" indent="-182563" algn="l" rtl="0" eaLnBrk="0" fontAlgn="base" hangingPunct="0">
        <a:spcBef>
          <a:spcPct val="20000"/>
        </a:spcBef>
        <a:spcAft>
          <a:spcPct val="0"/>
        </a:spcAft>
        <a:buClr>
          <a:srgbClr val="8064A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png"/><Relationship Id="rId5" Type="http://schemas.openxmlformats.org/officeDocument/2006/relationships/image" Target="../media/image20.jpeg"/><Relationship Id="rId6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5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38.jpeg"/><Relationship Id="rId6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5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file:///I:\2015\EVENTOS_2015\UNIVERSUM_17_OCTUBRE_2015\EVOLUCI&#211;N%20DEL%20OT%20A%20NIVEL%20INTERNACIONAL.docx!OLE_LINK1" TargetMode="External"/><Relationship Id="rId4" Type="http://schemas.openxmlformats.org/officeDocument/2006/relationships/image" Target="../media/image4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emf"/><Relationship Id="rId3" Type="http://schemas.openxmlformats.org/officeDocument/2006/relationships/image" Target="../media/image46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hyperlink" Target="http://www.semarnat.gob.mx/temas/ordenamiento-ecologico/programa-de-ordenamiento-ecologico-general-del-territorio-poegt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9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oleObject" Target="../embeddings/oleObject1.bin"/><Relationship Id="rId5" Type="http://schemas.openxmlformats.org/officeDocument/2006/relationships/oleObject" Target="../embeddings/Hoja_de_Microsoft_Excel_97_-_20041.xls"/><Relationship Id="rId6" Type="http://schemas.openxmlformats.org/officeDocument/2006/relationships/image" Target="../media/image53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oleObject" Target="file:///I:\2015\EVENTOS_2015\UNIVERSUM_17_OCTUBRE_2015\tmp_Jalisco.xls!Hoja3!L1C1:L47C5" TargetMode="External"/><Relationship Id="rId5" Type="http://schemas.openxmlformats.org/officeDocument/2006/relationships/image" Target="../media/image55.emf"/><Relationship Id="rId6" Type="http://schemas.openxmlformats.org/officeDocument/2006/relationships/image" Target="../media/image57.jpeg"/><Relationship Id="rId7" Type="http://schemas.openxmlformats.org/officeDocument/2006/relationships/oleObject" Target="file:///I:\2015\EVENTOS_2015\UNIVERSUM_17_OCTUBRE_2015\Chema\Tere\OT-SEDESOL\2004\Jalisco\Anexos_Cuadros_Metodolog&#237;a_OT_version2.xls!Cuadro_Mapa!L3C2:L18C9" TargetMode="External"/><Relationship Id="rId8" Type="http://schemas.openxmlformats.org/officeDocument/2006/relationships/image" Target="../media/image56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Documento1!OLE_LINK2" TargetMode="External"/><Relationship Id="rId4" Type="http://schemas.openxmlformats.org/officeDocument/2006/relationships/image" Target="../media/image64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eg"/><Relationship Id="rId3" Type="http://schemas.openxmlformats.org/officeDocument/2006/relationships/hyperlink" Target="http://www.semarnat.gob.mx/temas/ordenamiento-ecologico/ordenamientos-ecologicos-expedidos" TargetMode="Externa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jpeg"/><Relationship Id="rId3" Type="http://schemas.openxmlformats.org/officeDocument/2006/relationships/hyperlink" Target="http://www.semarnat.gob.mx/temas/ordenamiento-ecologico/ordenamientos-ecologicos-expedidos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jpeg"/><Relationship Id="rId3" Type="http://schemas.openxmlformats.org/officeDocument/2006/relationships/hyperlink" Target="http://www.semarnat.gob.mx/temas/ordenamiento-ecologico/ordenamientos-ecologicos-expedidos" TargetMode="Externa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jpeg"/><Relationship Id="rId3" Type="http://schemas.openxmlformats.org/officeDocument/2006/relationships/hyperlink" Target="http://www.semarnat.gob.mx/temas/ordenamiento-ecologico/ordenamientos-ecologicos-expedidos" TargetMode="Externa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850" y="332656"/>
            <a:ext cx="8280400" cy="1143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3200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El espacio geográfico como escenario de las interacciones sociedad-naturaleza y la necesidad de ordenarlo</a:t>
            </a:r>
            <a:endParaRPr lang="es-ES" sz="3200" i="1" dirty="0" smtClean="0">
              <a:solidFill>
                <a:schemeClr val="bg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1188" y="1700213"/>
            <a:ext cx="7770812" cy="3313112"/>
          </a:xfrm>
        </p:spPr>
        <p:txBody>
          <a:bodyPr/>
          <a:lstStyle/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s-MX" sz="24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María Teresa Sánchez Salazar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s-MX" sz="2400" i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Instituto de </a:t>
            </a:r>
            <a:r>
              <a:rPr lang="es-MX" sz="2400" i="1" dirty="0" err="1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Geografía,UNAM</a:t>
            </a:r>
            <a:endParaRPr lang="es-MX" sz="2400" i="1" dirty="0" smtClean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endParaRPr lang="es-MX" sz="2400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s-MX" sz="2200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Dirección General de Divulgación de la Ciencia-UNAM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endParaRPr lang="es-MX" sz="2400" dirty="0" smtClean="0">
              <a:solidFill>
                <a:srgbClr val="CC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endParaRPr lang="es-MX" sz="2400" dirty="0" smtClean="0">
              <a:solidFill>
                <a:srgbClr val="CC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s-MX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UNIVERSUM</a:t>
            </a:r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, Ciudad Universitaria, 17 de octubre de 2015</a:t>
            </a:r>
            <a:endParaRPr lang="es-E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9220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43738" y="5761038"/>
            <a:ext cx="2100262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81650"/>
            <a:ext cx="1198563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692150"/>
            <a:ext cx="8435280" cy="6029325"/>
          </a:xfrm>
        </p:spPr>
        <p:txBody>
          <a:bodyPr>
            <a:normAutofit/>
          </a:bodyPr>
          <a:lstStyle/>
          <a:p>
            <a:pPr marL="420624" indent="-384048" eaLnBrk="1" fontAlgn="auto" hangingPunct="1">
              <a:spcBef>
                <a:spcPts val="600"/>
              </a:spcBef>
              <a:spcAft>
                <a:spcPts val="900"/>
              </a:spcAft>
              <a:buFont typeface="Wingdings 2"/>
              <a:buChar char=""/>
              <a:defRPr/>
            </a:pPr>
            <a:r>
              <a:rPr lang="es-MX" sz="2300" b="1" dirty="0" smtClean="0">
                <a:latin typeface="+mj-lt"/>
              </a:rPr>
              <a:t>GEOGRAFÍA</a:t>
            </a:r>
            <a:r>
              <a:rPr lang="es-MX" sz="2300" dirty="0" smtClean="0">
                <a:latin typeface="+mj-lt"/>
              </a:rPr>
              <a:t> </a:t>
            </a:r>
            <a:r>
              <a:rPr lang="es-MX" sz="2300" dirty="0" smtClean="0">
                <a:solidFill>
                  <a:srgbClr val="FFFF99"/>
                </a:solidFill>
                <a:latin typeface="+mj-lt"/>
              </a:rPr>
              <a:t>= objeto de estudio = </a:t>
            </a:r>
            <a:r>
              <a:rPr lang="es-MX" sz="2300" dirty="0" smtClean="0">
                <a:solidFill>
                  <a:srgbClr val="CCFFFF"/>
                </a:solidFill>
                <a:latin typeface="+mj-lt"/>
              </a:rPr>
              <a:t>espacio/territorio.</a:t>
            </a:r>
          </a:p>
          <a:p>
            <a:pPr marL="420624" indent="-384048" eaLnBrk="1" fontAlgn="auto" hangingPunct="1">
              <a:spcBef>
                <a:spcPts val="600"/>
              </a:spcBef>
              <a:spcAft>
                <a:spcPts val="900"/>
              </a:spcAft>
              <a:buFont typeface="Wingdings 2"/>
              <a:buChar char=""/>
              <a:defRPr/>
            </a:pPr>
            <a:r>
              <a:rPr lang="es-MX" sz="2300" b="1" dirty="0" smtClean="0">
                <a:solidFill>
                  <a:srgbClr val="CCFFFF"/>
                </a:solidFill>
                <a:latin typeface="+mj-lt"/>
              </a:rPr>
              <a:t>MAPA</a:t>
            </a:r>
            <a:r>
              <a:rPr lang="es-MX" sz="2300" dirty="0" smtClean="0">
                <a:solidFill>
                  <a:srgbClr val="CCFFFF"/>
                </a:solidFill>
                <a:latin typeface="+mj-lt"/>
              </a:rPr>
              <a:t> (lenguaje cartográfico) </a:t>
            </a:r>
            <a:r>
              <a:rPr lang="es-MX" sz="2300" dirty="0" smtClean="0">
                <a:latin typeface="+mj-lt"/>
              </a:rPr>
              <a:t>= </a:t>
            </a:r>
            <a:r>
              <a:rPr lang="es-MX" sz="2300" b="1" dirty="0" smtClean="0">
                <a:solidFill>
                  <a:srgbClr val="FFFF99"/>
                </a:solidFill>
                <a:latin typeface="+mj-lt"/>
              </a:rPr>
              <a:t>medio de expresión natural </a:t>
            </a:r>
            <a:r>
              <a:rPr lang="es-MX" sz="2300" dirty="0" smtClean="0">
                <a:latin typeface="+mj-lt"/>
              </a:rPr>
              <a:t>de la Geografía.</a:t>
            </a:r>
          </a:p>
          <a:p>
            <a:pPr marL="420624" indent="-384048" eaLnBrk="1" fontAlgn="auto" hangingPunct="1">
              <a:spcBef>
                <a:spcPts val="600"/>
              </a:spcBef>
              <a:spcAft>
                <a:spcPts val="900"/>
              </a:spcAft>
              <a:buFont typeface="Wingdings 2"/>
              <a:buChar char=""/>
              <a:defRPr/>
            </a:pPr>
            <a:r>
              <a:rPr lang="es-MX" sz="2300" b="1" dirty="0" smtClean="0">
                <a:solidFill>
                  <a:srgbClr val="CCFFFF"/>
                </a:solidFill>
                <a:latin typeface="+mj-lt"/>
              </a:rPr>
              <a:t>MAPA</a:t>
            </a:r>
            <a:r>
              <a:rPr lang="es-MX" sz="2300" dirty="0" smtClean="0">
                <a:latin typeface="+mj-lt"/>
              </a:rPr>
              <a:t> = </a:t>
            </a:r>
            <a:r>
              <a:rPr lang="es-MX" sz="2300" b="1" dirty="0" smtClean="0">
                <a:solidFill>
                  <a:srgbClr val="FFFF99"/>
                </a:solidFill>
                <a:latin typeface="+mj-lt"/>
              </a:rPr>
              <a:t>herramienta de análisis </a:t>
            </a:r>
            <a:r>
              <a:rPr lang="es-MX" sz="2300" dirty="0" smtClean="0">
                <a:latin typeface="+mj-lt"/>
              </a:rPr>
              <a:t>del </a:t>
            </a:r>
            <a:r>
              <a:rPr lang="es-MX" sz="2300" dirty="0" smtClean="0">
                <a:solidFill>
                  <a:srgbClr val="CCFFFF"/>
                </a:solidFill>
                <a:latin typeface="+mj-lt"/>
              </a:rPr>
              <a:t>comportamiento espacial</a:t>
            </a:r>
            <a:r>
              <a:rPr lang="es-MX" sz="2300" dirty="0" smtClean="0">
                <a:solidFill>
                  <a:schemeClr val="accent1"/>
                </a:solidFill>
                <a:latin typeface="+mj-lt"/>
              </a:rPr>
              <a:t> </a:t>
            </a:r>
            <a:r>
              <a:rPr lang="es-MX" sz="2300" dirty="0" smtClean="0">
                <a:latin typeface="+mj-lt"/>
              </a:rPr>
              <a:t>y la </a:t>
            </a:r>
            <a:r>
              <a:rPr lang="es-MX" sz="2300" dirty="0" smtClean="0">
                <a:solidFill>
                  <a:srgbClr val="CCFFFF"/>
                </a:solidFill>
                <a:latin typeface="+mj-lt"/>
              </a:rPr>
              <a:t>dinámica temporal </a:t>
            </a:r>
            <a:r>
              <a:rPr lang="es-MX" sz="2300" dirty="0" smtClean="0">
                <a:latin typeface="+mj-lt"/>
              </a:rPr>
              <a:t>de fenómenos y procesos en el espacio.</a:t>
            </a:r>
          </a:p>
          <a:p>
            <a:pPr marL="420624" indent="-384048" eaLnBrk="1" fontAlgn="auto" hangingPunct="1">
              <a:spcBef>
                <a:spcPts val="600"/>
              </a:spcBef>
              <a:spcAft>
                <a:spcPts val="900"/>
              </a:spcAft>
              <a:buFont typeface="Wingdings 2"/>
              <a:buChar char=""/>
              <a:defRPr/>
            </a:pPr>
            <a:r>
              <a:rPr lang="es-MX" sz="2300" b="1" dirty="0" smtClean="0">
                <a:solidFill>
                  <a:srgbClr val="CCFFFF"/>
                </a:solidFill>
                <a:latin typeface="+mj-lt"/>
              </a:rPr>
              <a:t>MAPA</a:t>
            </a:r>
            <a:r>
              <a:rPr lang="es-MX" sz="2300" dirty="0" smtClean="0">
                <a:latin typeface="+mj-lt"/>
              </a:rPr>
              <a:t> = </a:t>
            </a:r>
            <a:r>
              <a:rPr lang="es-MX" sz="2300" b="1" dirty="0" smtClean="0">
                <a:solidFill>
                  <a:srgbClr val="FFFF99"/>
                </a:solidFill>
                <a:latin typeface="+mj-lt"/>
              </a:rPr>
              <a:t>herramienta de síntesis </a:t>
            </a:r>
            <a:r>
              <a:rPr lang="es-MX" sz="2300" dirty="0" smtClean="0">
                <a:latin typeface="+mj-lt"/>
              </a:rPr>
              <a:t>= </a:t>
            </a:r>
            <a:r>
              <a:rPr lang="es-MX" sz="2300" dirty="0" smtClean="0">
                <a:solidFill>
                  <a:srgbClr val="CCFFFF"/>
                </a:solidFill>
                <a:latin typeface="+mj-lt"/>
              </a:rPr>
              <a:t>relaciones</a:t>
            </a:r>
            <a:r>
              <a:rPr lang="es-MX" sz="2300" dirty="0" smtClean="0">
                <a:solidFill>
                  <a:schemeClr val="accent1"/>
                </a:solidFill>
                <a:latin typeface="+mj-lt"/>
              </a:rPr>
              <a:t> </a:t>
            </a:r>
            <a:r>
              <a:rPr lang="es-MX" sz="2300" dirty="0" smtClean="0">
                <a:latin typeface="+mj-lt"/>
              </a:rPr>
              <a:t>entre los diversos componentes del espacio/territorio = </a:t>
            </a:r>
            <a:r>
              <a:rPr lang="es-MX" sz="23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diagnóstico de problemas de naturaleza espacial.</a:t>
            </a:r>
          </a:p>
          <a:p>
            <a:pPr marL="420624" indent="-384048" eaLnBrk="1" fontAlgn="auto" hangingPunct="1">
              <a:spcBef>
                <a:spcPts val="600"/>
              </a:spcBef>
              <a:spcAft>
                <a:spcPts val="900"/>
              </a:spcAft>
              <a:buFont typeface="Wingdings 2"/>
              <a:buChar char=""/>
              <a:defRPr/>
            </a:pPr>
            <a:r>
              <a:rPr lang="es-MX" sz="2300" b="1" dirty="0" smtClean="0">
                <a:solidFill>
                  <a:srgbClr val="CCFFFF"/>
                </a:solidFill>
                <a:latin typeface="+mj-lt"/>
              </a:rPr>
              <a:t>MAPA</a:t>
            </a:r>
            <a:r>
              <a:rPr lang="es-MX" sz="2300" dirty="0" smtClean="0">
                <a:latin typeface="+mj-lt"/>
              </a:rPr>
              <a:t> = </a:t>
            </a:r>
            <a:r>
              <a:rPr lang="es-MX" sz="2300" b="1" dirty="0" smtClean="0">
                <a:solidFill>
                  <a:srgbClr val="FFFF99"/>
                </a:solidFill>
                <a:latin typeface="+mj-lt"/>
              </a:rPr>
              <a:t>medio de expresión y comunicación de la GEOGRAFÍA </a:t>
            </a:r>
            <a:r>
              <a:rPr lang="es-MX" sz="2300" dirty="0" smtClean="0">
                <a:latin typeface="+mj-lt"/>
              </a:rPr>
              <a:t>de los resultados de sus diagnósticos (análisis y síntesis) </a:t>
            </a:r>
            <a:r>
              <a:rPr lang="es-MX" sz="2300" dirty="0" smtClean="0">
                <a:solidFill>
                  <a:srgbClr val="FFFF99"/>
                </a:solidFill>
                <a:latin typeface="+mj-lt"/>
              </a:rPr>
              <a:t>a los lectores potenciales</a:t>
            </a:r>
            <a:r>
              <a:rPr lang="es-MX" sz="2300" dirty="0" smtClean="0">
                <a:latin typeface="+mj-lt"/>
              </a:rPr>
              <a:t>: investigadores, </a:t>
            </a:r>
            <a:r>
              <a:rPr lang="es-MX" sz="23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profesores, estudiantes,  funcionarios públicos,</a:t>
            </a:r>
            <a:r>
              <a:rPr lang="es-MX" sz="23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es-MX" sz="2300" dirty="0" smtClean="0">
                <a:latin typeface="+mj-lt"/>
              </a:rPr>
              <a:t>profesionistas y público en general.  </a:t>
            </a:r>
          </a:p>
          <a:p>
            <a:pPr marL="420624" indent="-384048" eaLnBrk="1" fontAlgn="auto" hangingPunct="1">
              <a:spcBef>
                <a:spcPts val="600"/>
              </a:spcBef>
              <a:spcAft>
                <a:spcPts val="900"/>
              </a:spcAft>
              <a:buFont typeface="Wingdings 2"/>
              <a:buChar char=""/>
              <a:defRPr/>
            </a:pPr>
            <a:r>
              <a:rPr lang="es-MX" sz="2300" b="1" dirty="0" smtClean="0">
                <a:solidFill>
                  <a:srgbClr val="CCFFFF"/>
                </a:solidFill>
                <a:latin typeface="+mj-lt"/>
              </a:rPr>
              <a:t>ATLAS</a:t>
            </a:r>
            <a:r>
              <a:rPr lang="es-MX" sz="2300" dirty="0" smtClean="0">
                <a:latin typeface="+mj-lt"/>
              </a:rPr>
              <a:t> = Colección de mapas temáticos a la </a:t>
            </a:r>
            <a:r>
              <a:rPr lang="es-MX" sz="2300" dirty="0" smtClean="0">
                <a:solidFill>
                  <a:srgbClr val="FFFF99"/>
                </a:solidFill>
                <a:latin typeface="+mj-lt"/>
              </a:rPr>
              <a:t>misma escala o escalas complementarias</a:t>
            </a:r>
            <a:r>
              <a:rPr lang="es-MX" sz="2300" dirty="0" smtClean="0">
                <a:latin typeface="+mj-lt"/>
              </a:rPr>
              <a:t>. Ventajas: correlación entre mapas.</a:t>
            </a: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457200" y="-27384"/>
            <a:ext cx="8686800" cy="635000"/>
          </a:xfrm>
          <a:prstGeom prst="rect">
            <a:avLst/>
          </a:prstGeom>
        </p:spPr>
        <p:txBody>
          <a:bodyPr lIns="45720" rIns="45720" anchor="ctr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MX" sz="32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El lenguaje de la Geografía: el mapa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15888"/>
            <a:ext cx="8686800" cy="6350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MX" sz="32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 escalas en Geografía</a:t>
            </a:r>
            <a:endParaRPr lang="es-MX" sz="3200" b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8313" y="908050"/>
            <a:ext cx="8675687" cy="5949950"/>
          </a:xfrm>
        </p:spPr>
        <p:txBody>
          <a:bodyPr>
            <a:normAutofit/>
          </a:bodyPr>
          <a:lstStyle/>
          <a:p>
            <a:pPr marL="420624" indent="-384048" eaLnBrk="1" fontAlgn="auto" hangingPunct="1">
              <a:spcBef>
                <a:spcPts val="600"/>
              </a:spcBef>
              <a:spcAft>
                <a:spcPts val="1200"/>
              </a:spcAft>
              <a:buFont typeface="Wingdings 2"/>
              <a:buNone/>
              <a:defRPr/>
            </a:pPr>
            <a:r>
              <a:rPr lang="es-MX" sz="2400" b="1" dirty="0" smtClean="0">
                <a:solidFill>
                  <a:srgbClr val="FFFFFF"/>
                </a:solidFill>
                <a:latin typeface="+mj-lt"/>
                <a:cs typeface="Arial" pitchFamily="34" charset="0"/>
              </a:rPr>
              <a:t>	</a:t>
            </a:r>
            <a:r>
              <a:rPr lang="es-MX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Geografía			Mapa			Escala</a:t>
            </a:r>
          </a:p>
          <a:p>
            <a:pPr marL="420624" indent="-384048" eaLnBrk="1" fontAlgn="auto" hangingPunct="1">
              <a:spcBef>
                <a:spcPts val="600"/>
              </a:spcBef>
              <a:spcAft>
                <a:spcPts val="1200"/>
              </a:spcAft>
              <a:buFont typeface="Wingdings 2"/>
              <a:buChar char=""/>
              <a:defRPr/>
            </a:pPr>
            <a:endParaRPr lang="es-MX" sz="800" dirty="0" smtClean="0">
              <a:solidFill>
                <a:srgbClr val="FFFF99"/>
              </a:solidFill>
              <a:latin typeface="+mj-lt"/>
              <a:cs typeface="Arial" pitchFamily="34" charset="0"/>
            </a:endParaRPr>
          </a:p>
          <a:p>
            <a:pPr marL="420624" indent="-384048" eaLnBrk="1" fontAlgn="auto" hangingPunct="1">
              <a:spcBef>
                <a:spcPts val="600"/>
              </a:spcBef>
              <a:spcAft>
                <a:spcPts val="1200"/>
              </a:spcAft>
              <a:buFont typeface="Wingdings 2"/>
              <a:buChar char=""/>
              <a:defRPr/>
            </a:pPr>
            <a:r>
              <a:rPr lang="es-MX" sz="2400" dirty="0" smtClean="0">
                <a:solidFill>
                  <a:srgbClr val="FFFF99"/>
                </a:solidFill>
                <a:latin typeface="+mj-lt"/>
                <a:cs typeface="Arial" pitchFamily="34" charset="0"/>
              </a:rPr>
              <a:t>Concepto de escala: </a:t>
            </a:r>
            <a:r>
              <a:rPr lang="es-MX" sz="2400" dirty="0" smtClean="0">
                <a:latin typeface="+mj-lt"/>
                <a:cs typeface="Arial" pitchFamily="34" charset="0"/>
              </a:rPr>
              <a:t>inherente a la Geografía</a:t>
            </a:r>
          </a:p>
          <a:p>
            <a:pPr marL="420624" indent="-384048" eaLnBrk="1" fontAlgn="auto" hangingPunct="1">
              <a:spcBef>
                <a:spcPts val="600"/>
              </a:spcBef>
              <a:spcAft>
                <a:spcPts val="1200"/>
              </a:spcAft>
              <a:buFont typeface="Wingdings 2"/>
              <a:buChar char=""/>
              <a:defRPr/>
            </a:pPr>
            <a:r>
              <a:rPr lang="es-MX" sz="2400" b="1" dirty="0" smtClean="0">
                <a:solidFill>
                  <a:srgbClr val="CCFFFF"/>
                </a:solidFill>
                <a:latin typeface="+mj-lt"/>
                <a:cs typeface="Arial" pitchFamily="34" charset="0"/>
              </a:rPr>
              <a:t>Escala</a:t>
            </a:r>
            <a:r>
              <a:rPr lang="es-MX" sz="2400" dirty="0" smtClean="0">
                <a:solidFill>
                  <a:srgbClr val="CCFFFF"/>
                </a:solidFill>
                <a:latin typeface="+mj-lt"/>
                <a:cs typeface="Arial" pitchFamily="34" charset="0"/>
              </a:rPr>
              <a:t> </a:t>
            </a:r>
            <a:r>
              <a:rPr lang="es-MX" sz="2400" dirty="0" smtClean="0">
                <a:latin typeface="+mj-lt"/>
                <a:cs typeface="Arial" pitchFamily="34" charset="0"/>
              </a:rPr>
              <a:t>= la relación entre la </a:t>
            </a:r>
            <a:r>
              <a:rPr lang="es-MX" sz="2400" dirty="0" smtClean="0">
                <a:solidFill>
                  <a:srgbClr val="FFFF99"/>
                </a:solidFill>
                <a:latin typeface="+mj-lt"/>
                <a:cs typeface="Arial" pitchFamily="34" charset="0"/>
              </a:rPr>
              <a:t>magnitud real </a:t>
            </a:r>
            <a:r>
              <a:rPr lang="es-MX" sz="2400" dirty="0" smtClean="0">
                <a:latin typeface="+mj-lt"/>
                <a:cs typeface="Arial" pitchFamily="34" charset="0"/>
              </a:rPr>
              <a:t>y su </a:t>
            </a:r>
            <a:r>
              <a:rPr lang="es-MX" sz="2400" dirty="0" smtClean="0">
                <a:solidFill>
                  <a:srgbClr val="FFFF99"/>
                </a:solidFill>
                <a:latin typeface="+mj-lt"/>
                <a:cs typeface="Arial" pitchFamily="34" charset="0"/>
              </a:rPr>
              <a:t>representación gráfica en un mapa </a:t>
            </a:r>
          </a:p>
          <a:p>
            <a:pPr marL="420624" indent="-384048" eaLnBrk="1" fontAlgn="auto" hangingPunct="1">
              <a:spcBef>
                <a:spcPts val="600"/>
              </a:spcBef>
              <a:spcAft>
                <a:spcPts val="1200"/>
              </a:spcAft>
              <a:buFont typeface="Wingdings 2"/>
              <a:buChar char=""/>
              <a:defRPr/>
            </a:pPr>
            <a:r>
              <a:rPr lang="es-MX" sz="2400" dirty="0" smtClean="0">
                <a:solidFill>
                  <a:schemeClr val="tx2"/>
                </a:solidFill>
                <a:latin typeface="+mj-lt"/>
              </a:rPr>
              <a:t>El </a:t>
            </a:r>
            <a:r>
              <a:rPr lang="es-MX" sz="2400" dirty="0" smtClean="0">
                <a:latin typeface="+mj-lt"/>
              </a:rPr>
              <a:t>estudio</a:t>
            </a:r>
            <a:r>
              <a:rPr lang="es-MX" sz="2400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s-MX" sz="2400" dirty="0" smtClean="0">
                <a:solidFill>
                  <a:schemeClr val="tx2"/>
                </a:solidFill>
                <a:latin typeface="+mj-lt"/>
              </a:rPr>
              <a:t>de cualquier </a:t>
            </a:r>
            <a:r>
              <a:rPr lang="es-MX" sz="2400" dirty="0" smtClean="0">
                <a:solidFill>
                  <a:srgbClr val="FFFF99"/>
                </a:solidFill>
                <a:latin typeface="+mj-lt"/>
              </a:rPr>
              <a:t>espacio geográfico </a:t>
            </a:r>
            <a:r>
              <a:rPr lang="es-MX" sz="2400" dirty="0" smtClean="0">
                <a:solidFill>
                  <a:schemeClr val="tx2"/>
                </a:solidFill>
                <a:latin typeface="+mj-lt"/>
              </a:rPr>
              <a:t>implica la elección de una </a:t>
            </a:r>
            <a:r>
              <a:rPr lang="es-MX" sz="2400" dirty="0" smtClean="0">
                <a:solidFill>
                  <a:srgbClr val="CCFFFF"/>
                </a:solidFill>
                <a:latin typeface="+mj-lt"/>
              </a:rPr>
              <a:t>escala.</a:t>
            </a:r>
            <a:r>
              <a:rPr lang="es-MX" sz="2400" i="1" dirty="0" smtClean="0">
                <a:solidFill>
                  <a:srgbClr val="CCFFFF"/>
                </a:solidFill>
                <a:latin typeface="+mj-lt"/>
              </a:rPr>
              <a:t> </a:t>
            </a:r>
          </a:p>
          <a:p>
            <a:pPr marL="420624" indent="-384048" eaLnBrk="1" fontAlgn="auto" hangingPunct="1">
              <a:spcBef>
                <a:spcPts val="600"/>
              </a:spcBef>
              <a:spcAft>
                <a:spcPts val="1200"/>
              </a:spcAft>
              <a:buFont typeface="Wingdings 2"/>
              <a:buChar char=""/>
              <a:defRPr/>
            </a:pPr>
            <a:r>
              <a:rPr lang="es-MX" sz="2400" dirty="0" smtClean="0">
                <a:solidFill>
                  <a:schemeClr val="tx2"/>
                </a:solidFill>
                <a:latin typeface="+mj-lt"/>
              </a:rPr>
              <a:t>Relación entre </a:t>
            </a:r>
            <a:r>
              <a:rPr lang="es-MX" sz="2400" u="sng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escala</a:t>
            </a:r>
            <a:r>
              <a:rPr lang="es-MX" sz="2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y </a:t>
            </a:r>
            <a:r>
              <a:rPr lang="es-MX" sz="2400" u="sng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problema</a:t>
            </a:r>
            <a:r>
              <a:rPr lang="es-MX" sz="2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es-MX" sz="2400" dirty="0" smtClean="0">
                <a:solidFill>
                  <a:srgbClr val="FFFF99"/>
                </a:solidFill>
                <a:latin typeface="+mj-lt"/>
              </a:rPr>
              <a:t>(naturaleza, magnitud y complejidad).</a:t>
            </a:r>
          </a:p>
          <a:p>
            <a:pPr marL="420624" indent="-384048" eaLnBrk="1" fontAlgn="auto" hangingPunct="1">
              <a:spcBef>
                <a:spcPts val="600"/>
              </a:spcBef>
              <a:spcAft>
                <a:spcPts val="1200"/>
              </a:spcAft>
              <a:buFont typeface="Wingdings 2"/>
              <a:buChar char=""/>
              <a:defRPr/>
            </a:pPr>
            <a:r>
              <a:rPr lang="es-MX" sz="2400" dirty="0" smtClean="0">
                <a:solidFill>
                  <a:schemeClr val="tx2"/>
                </a:solidFill>
                <a:latin typeface="+mj-lt"/>
              </a:rPr>
              <a:t>La elección de la </a:t>
            </a:r>
            <a:r>
              <a:rPr lang="es-MX" sz="2400" b="1" dirty="0" smtClean="0">
                <a:solidFill>
                  <a:srgbClr val="CCFFFF"/>
                </a:solidFill>
                <a:latin typeface="+mj-lt"/>
              </a:rPr>
              <a:t>escala</a:t>
            </a:r>
            <a:r>
              <a:rPr lang="es-MX" sz="2400" dirty="0" smtClean="0">
                <a:solidFill>
                  <a:schemeClr val="tx2"/>
                </a:solidFill>
                <a:latin typeface="+mj-lt"/>
              </a:rPr>
              <a:t> = fundamentada en el </a:t>
            </a:r>
            <a:r>
              <a:rPr lang="es-MX" sz="2400" b="1" dirty="0" smtClean="0">
                <a:solidFill>
                  <a:srgbClr val="FFFF99"/>
                </a:solidFill>
                <a:latin typeface="+mj-lt"/>
              </a:rPr>
              <a:t>tipo de fenómeno/proceso a analizar</a:t>
            </a:r>
          </a:p>
          <a:p>
            <a:pPr marL="420624" indent="-384048" eaLnBrk="1" fontAlgn="auto" hangingPunct="1">
              <a:spcBef>
                <a:spcPts val="600"/>
              </a:spcBef>
              <a:spcAft>
                <a:spcPts val="1200"/>
              </a:spcAft>
              <a:buFont typeface="Wingdings 2"/>
              <a:buChar char=""/>
              <a:defRPr/>
            </a:pPr>
            <a:endParaRPr lang="es-MX" sz="2400" dirty="0" smtClean="0">
              <a:solidFill>
                <a:srgbClr val="FFFF99"/>
              </a:solidFill>
              <a:latin typeface="+mj-lt"/>
            </a:endParaRPr>
          </a:p>
          <a:p>
            <a:pPr marL="420624" indent="-384048" eaLnBrk="1" fontAlgn="auto" hangingPunct="1">
              <a:spcBef>
                <a:spcPts val="600"/>
              </a:spcBef>
              <a:spcAft>
                <a:spcPts val="1200"/>
              </a:spcAft>
              <a:buFont typeface="Wingdings 2"/>
              <a:buChar char=""/>
              <a:defRPr/>
            </a:pPr>
            <a:endParaRPr lang="es-MX" sz="2400" dirty="0" smtClean="0">
              <a:latin typeface="+mj-lt"/>
            </a:endParaRPr>
          </a:p>
        </p:txBody>
      </p:sp>
      <p:cxnSp>
        <p:nvCxnSpPr>
          <p:cNvPr id="8" name="7 Conector recto de flecha"/>
          <p:cNvCxnSpPr/>
          <p:nvPr/>
        </p:nvCxnSpPr>
        <p:spPr>
          <a:xfrm>
            <a:off x="2411413" y="1125538"/>
            <a:ext cx="1584325" cy="0"/>
          </a:xfrm>
          <a:prstGeom prst="straightConnector1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 de flecha"/>
          <p:cNvCxnSpPr/>
          <p:nvPr/>
        </p:nvCxnSpPr>
        <p:spPr>
          <a:xfrm>
            <a:off x="5148263" y="1125538"/>
            <a:ext cx="1584325" cy="0"/>
          </a:xfrm>
          <a:prstGeom prst="straightConnector1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Rectángulo"/>
          <p:cNvSpPr/>
          <p:nvPr/>
        </p:nvSpPr>
        <p:spPr>
          <a:xfrm>
            <a:off x="827088" y="908050"/>
            <a:ext cx="7273925" cy="576263"/>
          </a:xfrm>
          <a:prstGeom prst="rect">
            <a:avLst/>
          </a:prstGeom>
          <a:noFill/>
          <a:ln w="28575">
            <a:solidFill>
              <a:srgbClr val="CC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MX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65175"/>
            <a:ext cx="8218488" cy="6092825"/>
          </a:xfrm>
        </p:spPr>
        <p:txBody>
          <a:bodyPr>
            <a:normAutofit/>
          </a:bodyPr>
          <a:lstStyle/>
          <a:p>
            <a:pPr marL="420624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es-MX" sz="2400" dirty="0" smtClean="0">
                <a:solidFill>
                  <a:schemeClr val="tx2"/>
                </a:solidFill>
                <a:latin typeface="+mj-lt"/>
              </a:rPr>
              <a:t>Interacción </a:t>
            </a:r>
            <a:r>
              <a:rPr lang="es-MX" sz="2400" b="1" dirty="0" smtClean="0">
                <a:solidFill>
                  <a:srgbClr val="CCFFFF"/>
                </a:solidFill>
                <a:latin typeface="+mj-lt"/>
              </a:rPr>
              <a:t>Población-Economía-Medio biofísico-Territorio</a:t>
            </a:r>
            <a:r>
              <a:rPr lang="es-MX" sz="2400" dirty="0" smtClean="0">
                <a:solidFill>
                  <a:srgbClr val="CCFFFF"/>
                </a:solidFill>
                <a:latin typeface="+mj-lt"/>
              </a:rPr>
              <a:t> </a:t>
            </a:r>
            <a:r>
              <a:rPr lang="es-MX" sz="2400" dirty="0" smtClean="0">
                <a:solidFill>
                  <a:srgbClr val="FFFF99"/>
                </a:solidFill>
                <a:latin typeface="+mj-lt"/>
              </a:rPr>
              <a:t>en ausencia de planificación pública</a:t>
            </a:r>
            <a:r>
              <a:rPr lang="es-MX" sz="2400" dirty="0" smtClean="0">
                <a:solidFill>
                  <a:srgbClr val="CCFFFF"/>
                </a:solidFill>
                <a:latin typeface="+mj-lt"/>
              </a:rPr>
              <a:t> </a:t>
            </a:r>
            <a:r>
              <a:rPr lang="es-MX" sz="2400" dirty="0" smtClean="0">
                <a:solidFill>
                  <a:schemeClr val="tx2"/>
                </a:solidFill>
                <a:latin typeface="+mj-lt"/>
              </a:rPr>
              <a:t>= </a:t>
            </a:r>
            <a:r>
              <a:rPr lang="es-MX" sz="2400" b="1" u="sng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sistema territorial indeseable e insostenible</a:t>
            </a:r>
            <a:r>
              <a:rPr lang="es-MX" sz="2400" dirty="0" smtClean="0">
                <a:solidFill>
                  <a:schemeClr val="tx2"/>
                </a:solidFill>
                <a:latin typeface="+mj-lt"/>
              </a:rPr>
              <a:t> = desequilibrios, despilfarro, degradación, disfuncionalidades, ineficiencia, inequidades</a:t>
            </a:r>
          </a:p>
          <a:p>
            <a:pPr marL="722376" lvl="1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s-MX" b="1" dirty="0" smtClean="0">
                <a:solidFill>
                  <a:srgbClr val="FFFF99"/>
                </a:solidFill>
                <a:latin typeface="+mj-lt"/>
              </a:rPr>
              <a:t>Recursos naturales: </a:t>
            </a:r>
          </a:p>
          <a:p>
            <a:pPr marL="1005840" lvl="2" indent="-256032" eaLnBrk="1" fontAlgn="auto" hangingPunct="1">
              <a:spcAft>
                <a:spcPts val="0"/>
              </a:spcAft>
              <a:buFont typeface="Arial"/>
              <a:buChar char="○"/>
              <a:defRPr/>
            </a:pPr>
            <a:r>
              <a:rPr lang="es-MX" i="1" dirty="0" smtClean="0">
                <a:solidFill>
                  <a:schemeClr val="tx2"/>
                </a:solidFill>
                <a:latin typeface="+mj-lt"/>
              </a:rPr>
              <a:t>Intensidad de extracción </a:t>
            </a:r>
            <a:r>
              <a:rPr lang="es-MX" i="1" dirty="0" smtClean="0">
                <a:solidFill>
                  <a:srgbClr val="CCFFFF"/>
                </a:solidFill>
                <a:latin typeface="+mj-lt"/>
              </a:rPr>
              <a:t>vs. </a:t>
            </a:r>
            <a:r>
              <a:rPr lang="es-MX" i="1" dirty="0" smtClean="0">
                <a:solidFill>
                  <a:schemeClr val="tx2"/>
                </a:solidFill>
                <a:latin typeface="+mj-lt"/>
              </a:rPr>
              <a:t>Capacidad de reproducción</a:t>
            </a:r>
          </a:p>
          <a:p>
            <a:pPr marL="722376" lvl="1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s-MX" b="1" dirty="0" smtClean="0">
                <a:solidFill>
                  <a:srgbClr val="FFFF99"/>
                </a:solidFill>
                <a:latin typeface="+mj-lt"/>
              </a:rPr>
              <a:t>Uso del suelo: </a:t>
            </a:r>
          </a:p>
          <a:p>
            <a:pPr marL="1005840" lvl="2" indent="-256032" eaLnBrk="1" fontAlgn="auto" hangingPunct="1">
              <a:spcAft>
                <a:spcPts val="0"/>
              </a:spcAft>
              <a:buFont typeface="Arial"/>
              <a:buChar char="○"/>
              <a:defRPr/>
            </a:pPr>
            <a:r>
              <a:rPr lang="es-MX" i="1" dirty="0" smtClean="0">
                <a:solidFill>
                  <a:schemeClr val="tx2"/>
                </a:solidFill>
                <a:latin typeface="+mj-lt"/>
              </a:rPr>
              <a:t>Aptitud </a:t>
            </a:r>
            <a:r>
              <a:rPr lang="es-MX" i="1" dirty="0" smtClean="0">
                <a:solidFill>
                  <a:srgbClr val="CCFFFF"/>
                </a:solidFill>
                <a:latin typeface="+mj-lt"/>
              </a:rPr>
              <a:t>vs. </a:t>
            </a:r>
            <a:r>
              <a:rPr lang="es-MX" i="1" dirty="0" smtClean="0">
                <a:solidFill>
                  <a:schemeClr val="tx2"/>
                </a:solidFill>
                <a:latin typeface="+mj-lt"/>
              </a:rPr>
              <a:t>Demanda y conflictos de intereses y de uso</a:t>
            </a:r>
          </a:p>
          <a:p>
            <a:pPr marL="722376" lvl="1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s-MX" b="1" dirty="0" smtClean="0">
                <a:solidFill>
                  <a:srgbClr val="FFFF99"/>
                </a:solidFill>
                <a:latin typeface="+mj-lt"/>
              </a:rPr>
              <a:t>Ocupación:</a:t>
            </a:r>
          </a:p>
          <a:p>
            <a:pPr marL="1005840" lvl="2" indent="-256032" eaLnBrk="1" fontAlgn="auto" hangingPunct="1">
              <a:spcAft>
                <a:spcPts val="0"/>
              </a:spcAft>
              <a:buFont typeface="Arial"/>
              <a:buChar char="○"/>
              <a:defRPr/>
            </a:pPr>
            <a:r>
              <a:rPr lang="es-MX" i="1" dirty="0" smtClean="0">
                <a:latin typeface="+mj-lt"/>
              </a:rPr>
              <a:t>Población y Actividades Económicas </a:t>
            </a:r>
            <a:r>
              <a:rPr lang="es-MX" i="1" dirty="0" smtClean="0">
                <a:solidFill>
                  <a:srgbClr val="CCFFFF"/>
                </a:solidFill>
                <a:latin typeface="+mj-lt"/>
              </a:rPr>
              <a:t>vs. </a:t>
            </a:r>
            <a:r>
              <a:rPr lang="es-MX" i="1" dirty="0" smtClean="0">
                <a:latin typeface="+mj-lt"/>
              </a:rPr>
              <a:t>Vulnerabilidad ante peligros/amenazas</a:t>
            </a:r>
            <a:endParaRPr lang="es-MX" b="1" dirty="0" smtClean="0">
              <a:latin typeface="+mj-lt"/>
            </a:endParaRPr>
          </a:p>
          <a:p>
            <a:pPr marL="722376" lvl="1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s-MX" b="1" dirty="0" smtClean="0">
                <a:solidFill>
                  <a:srgbClr val="FFFF99"/>
                </a:solidFill>
                <a:latin typeface="+mj-lt"/>
              </a:rPr>
              <a:t>Impacto ambiental: </a:t>
            </a:r>
          </a:p>
          <a:p>
            <a:pPr marL="1005840" lvl="2" indent="-256032" eaLnBrk="1" fontAlgn="auto" hangingPunct="1">
              <a:spcAft>
                <a:spcPts val="0"/>
              </a:spcAft>
              <a:buFont typeface="Arial"/>
              <a:buChar char="○"/>
              <a:defRPr/>
            </a:pPr>
            <a:r>
              <a:rPr lang="es-MX" i="1" dirty="0" smtClean="0">
                <a:solidFill>
                  <a:schemeClr val="tx2"/>
                </a:solidFill>
                <a:latin typeface="+mj-lt"/>
              </a:rPr>
              <a:t>Contaminación </a:t>
            </a:r>
            <a:r>
              <a:rPr lang="es-MX" i="1" dirty="0" smtClean="0">
                <a:solidFill>
                  <a:srgbClr val="CCFFFF"/>
                </a:solidFill>
                <a:latin typeface="+mj-lt"/>
              </a:rPr>
              <a:t>vs. </a:t>
            </a:r>
            <a:r>
              <a:rPr lang="es-MX" i="1" dirty="0" smtClean="0">
                <a:solidFill>
                  <a:schemeClr val="tx2"/>
                </a:solidFill>
                <a:latin typeface="+mj-lt"/>
              </a:rPr>
              <a:t>Capacidad de asimilación/reciclaje</a:t>
            </a:r>
          </a:p>
          <a:p>
            <a:pPr marL="722376" lvl="1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s-MX" sz="20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0" y="-26988"/>
            <a:ext cx="9144000" cy="633413"/>
          </a:xfrm>
          <a:prstGeom prst="rect">
            <a:avLst/>
          </a:prstGeom>
        </p:spPr>
        <p:txBody>
          <a:bodyPr lIns="45720" rIns="45720" anchor="ctr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MX" sz="32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De dónde surge la necesidad de ordenar el espacio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65175"/>
            <a:ext cx="8218488" cy="6092825"/>
          </a:xfrm>
        </p:spPr>
        <p:txBody>
          <a:bodyPr>
            <a:normAutofit lnSpcReduction="10000"/>
          </a:bodyPr>
          <a:lstStyle/>
          <a:p>
            <a:pPr marL="420624" indent="-384048" eaLnBrk="1" fontAlgn="auto" hangingPunct="1">
              <a:spcAft>
                <a:spcPts val="1200"/>
              </a:spcAft>
              <a:buFont typeface="Wingdings 2"/>
              <a:buChar char=""/>
              <a:defRPr/>
            </a:pPr>
            <a:r>
              <a:rPr lang="es-MX" sz="2400" dirty="0" smtClean="0">
                <a:solidFill>
                  <a:schemeClr val="tx2"/>
                </a:solidFill>
                <a:latin typeface="+mj-lt"/>
              </a:rPr>
              <a:t>Lo cotidiano = ausencia de planificación pública = se impone el </a:t>
            </a:r>
            <a:r>
              <a:rPr lang="es-MX" sz="2400" dirty="0" smtClean="0">
                <a:solidFill>
                  <a:srgbClr val="FFFF99"/>
                </a:solidFill>
                <a:latin typeface="+mj-lt"/>
              </a:rPr>
              <a:t>interés privado (más fuerte) </a:t>
            </a:r>
            <a:r>
              <a:rPr lang="es-MX" sz="2400" dirty="0" smtClean="0">
                <a:solidFill>
                  <a:schemeClr val="tx2"/>
                </a:solidFill>
                <a:latin typeface="+mj-lt"/>
              </a:rPr>
              <a:t>en detrimento del </a:t>
            </a:r>
            <a:r>
              <a:rPr lang="es-MX" sz="2400" dirty="0" smtClean="0">
                <a:solidFill>
                  <a:srgbClr val="FFFF99"/>
                </a:solidFill>
                <a:latin typeface="+mj-lt"/>
              </a:rPr>
              <a:t>interés general = </a:t>
            </a:r>
            <a:r>
              <a:rPr lang="es-MX" sz="2400" dirty="0" smtClean="0">
                <a:solidFill>
                  <a:schemeClr val="tx2"/>
                </a:solidFill>
                <a:latin typeface="+mj-lt"/>
              </a:rPr>
              <a:t>situaciones de </a:t>
            </a:r>
            <a:r>
              <a:rPr lang="es-MX" sz="2400" b="1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uso desordenado del territorio y sus efectos tangibles:</a:t>
            </a:r>
          </a:p>
          <a:p>
            <a:pPr marL="722376" lvl="1" indent="-274320" eaLnBrk="1" fontAlgn="auto" hangingPunct="1">
              <a:spcAft>
                <a:spcPts val="1200"/>
              </a:spcAft>
              <a:buFont typeface="Wingdings 2"/>
              <a:buChar char=""/>
              <a:defRPr/>
            </a:pPr>
            <a:r>
              <a:rPr lang="es-MX" sz="2400" dirty="0" smtClean="0">
                <a:solidFill>
                  <a:srgbClr val="FFFF99"/>
                </a:solidFill>
                <a:latin typeface="+mj-lt"/>
              </a:rPr>
              <a:t>Sobreexplotación o manejo inadecuado de los recursos naturales </a:t>
            </a:r>
            <a:r>
              <a:rPr lang="es-MX" sz="2400" dirty="0" smtClean="0">
                <a:solidFill>
                  <a:schemeClr val="tx2"/>
                </a:solidFill>
                <a:latin typeface="+mj-lt"/>
              </a:rPr>
              <a:t>= </a:t>
            </a:r>
            <a:r>
              <a:rPr lang="es-MX" sz="2400" dirty="0" smtClean="0">
                <a:solidFill>
                  <a:srgbClr val="FFFFFF"/>
                </a:solidFill>
                <a:latin typeface="+mj-lt"/>
              </a:rPr>
              <a:t>aceleración de procesos activos = amenazas naturales</a:t>
            </a:r>
          </a:p>
          <a:p>
            <a:pPr marL="722376" lvl="1" indent="-274320" eaLnBrk="1" fontAlgn="auto" hangingPunct="1">
              <a:spcAft>
                <a:spcPts val="1200"/>
              </a:spcAft>
              <a:buFont typeface="Wingdings 2"/>
              <a:buChar char=""/>
              <a:defRPr/>
            </a:pPr>
            <a:r>
              <a:rPr lang="es-MX" sz="2400" dirty="0" smtClean="0">
                <a:solidFill>
                  <a:srgbClr val="FFFF99"/>
                </a:solidFill>
                <a:latin typeface="+mj-lt"/>
              </a:rPr>
              <a:t>Degradación de ecosistemas y paisaje</a:t>
            </a:r>
          </a:p>
          <a:p>
            <a:pPr marL="722376" lvl="1" indent="-274320" eaLnBrk="1" fontAlgn="auto" hangingPunct="1">
              <a:spcAft>
                <a:spcPts val="1200"/>
              </a:spcAft>
              <a:buFont typeface="Wingdings 2"/>
              <a:buChar char=""/>
              <a:defRPr/>
            </a:pPr>
            <a:r>
              <a:rPr lang="es-MX" sz="2400" dirty="0" smtClean="0">
                <a:latin typeface="+mj-lt"/>
              </a:rPr>
              <a:t>Afectación de áreas por </a:t>
            </a:r>
            <a:r>
              <a:rPr lang="es-MX" sz="2400" dirty="0" smtClean="0">
                <a:solidFill>
                  <a:srgbClr val="FFFF99"/>
                </a:solidFill>
                <a:latin typeface="+mj-lt"/>
              </a:rPr>
              <a:t>diversos tipos de contaminación </a:t>
            </a:r>
            <a:r>
              <a:rPr lang="es-MX" sz="2400" dirty="0" smtClean="0">
                <a:latin typeface="+mj-lt"/>
              </a:rPr>
              <a:t>= </a:t>
            </a:r>
            <a:r>
              <a:rPr lang="es-MX" sz="2400" dirty="0" smtClean="0">
                <a:solidFill>
                  <a:srgbClr val="FFFF99"/>
                </a:solidFill>
                <a:latin typeface="+mj-lt"/>
              </a:rPr>
              <a:t>riesgos sanitarios</a:t>
            </a:r>
          </a:p>
          <a:p>
            <a:pPr marL="722376" lvl="1" indent="-274320" eaLnBrk="1" fontAlgn="auto" hangingPunct="1">
              <a:spcAft>
                <a:spcPts val="1200"/>
              </a:spcAft>
              <a:buFont typeface="Wingdings 2"/>
              <a:buChar char=""/>
              <a:defRPr/>
            </a:pPr>
            <a:r>
              <a:rPr lang="es-MX" sz="2400" dirty="0" smtClean="0">
                <a:latin typeface="+mj-lt"/>
              </a:rPr>
              <a:t>Uso del territorio no acorde con su </a:t>
            </a:r>
            <a:r>
              <a:rPr lang="es-MX" sz="2400" dirty="0" smtClean="0">
                <a:solidFill>
                  <a:srgbClr val="FFFF99"/>
                </a:solidFill>
                <a:latin typeface="+mj-lt"/>
              </a:rPr>
              <a:t>aptitud natural</a:t>
            </a:r>
          </a:p>
          <a:p>
            <a:pPr marL="722376" lvl="1" indent="-274320" eaLnBrk="1" fontAlgn="auto" hangingPunct="1">
              <a:spcAft>
                <a:spcPts val="1200"/>
              </a:spcAft>
              <a:buFont typeface="Wingdings 2"/>
              <a:buChar char=""/>
              <a:defRPr/>
            </a:pPr>
            <a:r>
              <a:rPr lang="es-MX" sz="2400" dirty="0" smtClean="0">
                <a:latin typeface="+mj-lt"/>
              </a:rPr>
              <a:t>Ocupación por la población y las actividades económicas de </a:t>
            </a:r>
            <a:r>
              <a:rPr lang="es-MX" sz="2400" dirty="0" smtClean="0">
                <a:solidFill>
                  <a:srgbClr val="FFFF99"/>
                </a:solidFill>
                <a:latin typeface="+mj-lt"/>
              </a:rPr>
              <a:t>áreas expuestas a riesgos de desastres naturales y </a:t>
            </a:r>
            <a:r>
              <a:rPr lang="es-MX" sz="2400" dirty="0" err="1" smtClean="0">
                <a:solidFill>
                  <a:srgbClr val="FFFF99"/>
                </a:solidFill>
                <a:latin typeface="+mj-lt"/>
              </a:rPr>
              <a:t>antrópicos</a:t>
            </a:r>
            <a:endParaRPr lang="es-MX" sz="2400" dirty="0" smtClean="0">
              <a:solidFill>
                <a:srgbClr val="FFFF99"/>
              </a:solidFill>
              <a:latin typeface="+mj-lt"/>
            </a:endParaRPr>
          </a:p>
          <a:p>
            <a:pPr marL="722376" lvl="1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s-MX" sz="2400" dirty="0" smtClean="0">
              <a:latin typeface="+mj-lt"/>
            </a:endParaRPr>
          </a:p>
          <a:p>
            <a:pPr marL="722376" lvl="1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s-MX" sz="2400" dirty="0" smtClean="0">
              <a:solidFill>
                <a:srgbClr val="FFFF99"/>
              </a:solidFill>
              <a:latin typeface="+mj-lt"/>
            </a:endParaRPr>
          </a:p>
          <a:p>
            <a:pPr marL="722376" lvl="1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s-MX" sz="2400" dirty="0" smtClean="0">
              <a:solidFill>
                <a:srgbClr val="FFFF99"/>
              </a:solidFill>
              <a:latin typeface="+mj-lt"/>
            </a:endParaRPr>
          </a:p>
          <a:p>
            <a:pPr marL="722376" lvl="1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s-MX" sz="2400" dirty="0" smtClean="0">
              <a:solidFill>
                <a:srgbClr val="FFFF99"/>
              </a:solidFill>
              <a:latin typeface="+mj-lt"/>
            </a:endParaRPr>
          </a:p>
          <a:p>
            <a:pPr marL="722376" lvl="1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s-MX" sz="2400" dirty="0" smtClean="0">
              <a:solidFill>
                <a:srgbClr val="FFFF99"/>
              </a:solidFill>
              <a:latin typeface="+mj-lt"/>
            </a:endParaRPr>
          </a:p>
          <a:p>
            <a:pPr marL="420624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endParaRPr lang="es-MX" sz="2400" dirty="0" smtClean="0">
              <a:solidFill>
                <a:srgbClr val="FFFF99"/>
              </a:solidFill>
              <a:latin typeface="+mj-lt"/>
            </a:endParaRPr>
          </a:p>
          <a:p>
            <a:pPr marL="420624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endParaRPr lang="es-MX" sz="2400" dirty="0" smtClean="0">
              <a:solidFill>
                <a:srgbClr val="FFFF99"/>
              </a:solidFill>
              <a:latin typeface="+mj-lt"/>
            </a:endParaRPr>
          </a:p>
          <a:p>
            <a:pPr marL="420624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endParaRPr lang="es-MX" sz="2400" dirty="0" smtClean="0">
              <a:solidFill>
                <a:srgbClr val="FFFF99"/>
              </a:solidFill>
              <a:latin typeface="+mj-lt"/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0" y="-26988"/>
            <a:ext cx="9144000" cy="633413"/>
          </a:xfrm>
          <a:prstGeom prst="rect">
            <a:avLst/>
          </a:prstGeom>
        </p:spPr>
        <p:txBody>
          <a:bodyPr lIns="45720" rIns="45720" anchor="ctr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MX" sz="32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De dónde surge la necesidad de ordenar el espacio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7504" y="765175"/>
            <a:ext cx="8856984" cy="6092825"/>
          </a:xfrm>
        </p:spPr>
        <p:txBody>
          <a:bodyPr>
            <a:normAutofit lnSpcReduction="10000"/>
          </a:bodyPr>
          <a:lstStyle/>
          <a:p>
            <a:pPr marL="722376" lvl="1" indent="-274320" eaLnBrk="1" fontAlgn="auto" hangingPunct="1">
              <a:spcBef>
                <a:spcPts val="600"/>
              </a:spcBef>
              <a:spcAft>
                <a:spcPts val="1200"/>
              </a:spcAft>
              <a:buFont typeface="Wingdings 2"/>
              <a:buChar char=""/>
              <a:defRPr/>
            </a:pPr>
            <a:r>
              <a:rPr lang="es-MX" sz="2400" dirty="0" smtClean="0">
                <a:solidFill>
                  <a:srgbClr val="FFFF99"/>
                </a:solidFill>
                <a:latin typeface="+mj-lt"/>
              </a:rPr>
              <a:t>Mezcla y superposición desordenada de usos del suelo</a:t>
            </a:r>
          </a:p>
          <a:p>
            <a:pPr marL="722376" lvl="1" indent="-274320" eaLnBrk="1" fontAlgn="auto" hangingPunct="1">
              <a:spcBef>
                <a:spcPts val="600"/>
              </a:spcBef>
              <a:spcAft>
                <a:spcPts val="1200"/>
              </a:spcAft>
              <a:buFont typeface="Wingdings 2"/>
              <a:buChar char=""/>
              <a:defRPr/>
            </a:pPr>
            <a:r>
              <a:rPr lang="es-MX" sz="2400" dirty="0" smtClean="0">
                <a:solidFill>
                  <a:srgbClr val="FFFF99"/>
                </a:solidFill>
                <a:latin typeface="+mj-lt"/>
              </a:rPr>
              <a:t>Deficiente manejo y conservación del patrimonio natural y cultural</a:t>
            </a:r>
          </a:p>
          <a:p>
            <a:pPr marL="722376" lvl="1" indent="-274320" eaLnBrk="1" fontAlgn="auto" hangingPunct="1">
              <a:spcBef>
                <a:spcPts val="600"/>
              </a:spcBef>
              <a:spcAft>
                <a:spcPts val="1200"/>
              </a:spcAft>
              <a:buFont typeface="Wingdings 2"/>
              <a:buChar char=""/>
              <a:defRPr/>
            </a:pPr>
            <a:r>
              <a:rPr lang="es-MX" sz="2400" dirty="0" smtClean="0">
                <a:solidFill>
                  <a:srgbClr val="FFFF99"/>
                </a:solidFill>
                <a:latin typeface="+mj-lt"/>
              </a:rPr>
              <a:t>Expansión urbana acelerada y urbanización deficiente </a:t>
            </a:r>
            <a:r>
              <a:rPr lang="es-MX" sz="2400" dirty="0" smtClean="0">
                <a:solidFill>
                  <a:schemeClr val="tx2"/>
                </a:solidFill>
                <a:latin typeface="+mj-lt"/>
              </a:rPr>
              <a:t>=</a:t>
            </a:r>
            <a:r>
              <a:rPr lang="es-MX" sz="2400" dirty="0" smtClean="0">
                <a:solidFill>
                  <a:srgbClr val="FFFF99"/>
                </a:solidFill>
                <a:latin typeface="+mj-lt"/>
              </a:rPr>
              <a:t> </a:t>
            </a:r>
            <a:r>
              <a:rPr lang="es-MX" sz="2400" dirty="0" smtClean="0">
                <a:latin typeface="+mj-lt"/>
              </a:rPr>
              <a:t> </a:t>
            </a:r>
            <a:r>
              <a:rPr lang="es-MX" sz="2400" dirty="0" smtClean="0">
                <a:solidFill>
                  <a:srgbClr val="FFFFFF"/>
                </a:solidFill>
                <a:latin typeface="+mj-lt"/>
              </a:rPr>
              <a:t>ubicación en sitios susceptibles a </a:t>
            </a:r>
            <a:r>
              <a:rPr lang="es-MX" sz="2400" dirty="0" smtClean="0">
                <a:solidFill>
                  <a:srgbClr val="FFFF99"/>
                </a:solidFill>
                <a:latin typeface="+mj-lt"/>
              </a:rPr>
              <a:t>riesgos de desastre </a:t>
            </a:r>
          </a:p>
          <a:p>
            <a:pPr marL="722376" lvl="1" indent="-274320" eaLnBrk="1" fontAlgn="auto" hangingPunct="1">
              <a:spcBef>
                <a:spcPts val="600"/>
              </a:spcBef>
              <a:spcAft>
                <a:spcPts val="1200"/>
              </a:spcAft>
              <a:buFont typeface="Wingdings 2"/>
              <a:buChar char=""/>
              <a:defRPr/>
            </a:pPr>
            <a:r>
              <a:rPr lang="es-ES" sz="2400" dirty="0" smtClean="0">
                <a:solidFill>
                  <a:srgbClr val="FFFF99"/>
                </a:solidFill>
                <a:latin typeface="+mj-lt"/>
              </a:rPr>
              <a:t>Territorios con problemas de accesibilidad</a:t>
            </a:r>
            <a:r>
              <a:rPr lang="es-ES" sz="2400" dirty="0" smtClean="0">
                <a:solidFill>
                  <a:schemeClr val="tx2"/>
                </a:solidFill>
                <a:latin typeface="+mj-lt"/>
              </a:rPr>
              <a:t> = deficientemente integrados social y/o económicamente</a:t>
            </a:r>
          </a:p>
          <a:p>
            <a:pPr marL="722376" lvl="1" indent="-274320" eaLnBrk="1" fontAlgn="auto" hangingPunct="1">
              <a:spcBef>
                <a:spcPts val="600"/>
              </a:spcBef>
              <a:spcAft>
                <a:spcPts val="1200"/>
              </a:spcAft>
              <a:buFont typeface="Wingdings 2"/>
              <a:buChar char=""/>
              <a:defRPr/>
            </a:pPr>
            <a:r>
              <a:rPr lang="es-ES" sz="2400" dirty="0" smtClean="0">
                <a:solidFill>
                  <a:srgbClr val="FFFF99"/>
                </a:solidFill>
                <a:latin typeface="+mj-lt"/>
              </a:rPr>
              <a:t>Desintegración espacial y desvertebración social</a:t>
            </a:r>
          </a:p>
          <a:p>
            <a:pPr marL="722376" lvl="1" indent="-274320" eaLnBrk="1" fontAlgn="auto" hangingPunct="1">
              <a:spcBef>
                <a:spcPts val="600"/>
              </a:spcBef>
              <a:spcAft>
                <a:spcPts val="1200"/>
              </a:spcAft>
              <a:buFont typeface="Wingdings 2"/>
              <a:buChar char=""/>
              <a:defRPr/>
            </a:pPr>
            <a:r>
              <a:rPr lang="es-ES" sz="2400" dirty="0" smtClean="0">
                <a:solidFill>
                  <a:srgbClr val="CCFFFF"/>
                </a:solidFill>
                <a:latin typeface="+mj-lt"/>
              </a:rPr>
              <a:t>Desequilibrios socioeconómicos territoriales a distintas escalas </a:t>
            </a:r>
            <a:r>
              <a:rPr lang="es-ES" sz="2400" dirty="0" smtClean="0">
                <a:solidFill>
                  <a:schemeClr val="tx2"/>
                </a:solidFill>
                <a:latin typeface="+mj-lt"/>
              </a:rPr>
              <a:t>[ </a:t>
            </a:r>
            <a:r>
              <a:rPr lang="es-ES" sz="2400" dirty="0" smtClean="0">
                <a:latin typeface="+mj-lt"/>
              </a:rPr>
              <a:t>Concentración económica </a:t>
            </a:r>
            <a:r>
              <a:rPr lang="es-ES" sz="2400" i="1" dirty="0" smtClean="0">
                <a:latin typeface="+mj-lt"/>
              </a:rPr>
              <a:t>vs.</a:t>
            </a:r>
            <a:r>
              <a:rPr lang="es-ES" sz="2400" dirty="0" smtClean="0">
                <a:latin typeface="+mj-lt"/>
              </a:rPr>
              <a:t> Marginación y pobreza = abandono de espacios rurales] </a:t>
            </a:r>
            <a:r>
              <a:rPr lang="es-ES" sz="2400" dirty="0" smtClean="0">
                <a:solidFill>
                  <a:schemeClr val="tx2"/>
                </a:solidFill>
                <a:latin typeface="+mj-lt"/>
              </a:rPr>
              <a:t>= </a:t>
            </a:r>
            <a:r>
              <a:rPr lang="es-ES" sz="2400" dirty="0" smtClean="0">
                <a:solidFill>
                  <a:srgbClr val="FFFF99"/>
                </a:solidFill>
                <a:latin typeface="+mj-lt"/>
              </a:rPr>
              <a:t>distintos niveles de vulnerabilidad social a peligros</a:t>
            </a:r>
          </a:p>
          <a:p>
            <a:pPr marL="722376" lvl="1" indent="-274320" eaLnBrk="1" fontAlgn="auto" hangingPunct="1">
              <a:spcBef>
                <a:spcPts val="600"/>
              </a:spcBef>
              <a:spcAft>
                <a:spcPts val="1200"/>
              </a:spcAft>
              <a:buFont typeface="Wingdings 2"/>
              <a:buChar char=""/>
              <a:defRPr/>
            </a:pPr>
            <a:r>
              <a:rPr lang="es-ES" sz="2400" b="1" u="sng" dirty="0" smtClean="0">
                <a:solidFill>
                  <a:srgbClr val="CCFFFF"/>
                </a:solidFill>
                <a:latin typeface="+mj-lt"/>
              </a:rPr>
              <a:t>Calidad de vida deficiente</a:t>
            </a:r>
          </a:p>
          <a:p>
            <a:pPr marL="722376" lvl="1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s-MX" sz="2400" dirty="0" smtClean="0">
              <a:latin typeface="+mj-lt"/>
            </a:endParaRPr>
          </a:p>
          <a:p>
            <a:pPr marL="722376" lvl="1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s-MX" sz="2400" dirty="0" smtClean="0">
              <a:solidFill>
                <a:srgbClr val="FFFF99"/>
              </a:solidFill>
              <a:latin typeface="+mj-lt"/>
            </a:endParaRPr>
          </a:p>
          <a:p>
            <a:pPr marL="722376" lvl="1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s-MX" sz="2400" dirty="0" smtClean="0">
              <a:solidFill>
                <a:srgbClr val="FFFF99"/>
              </a:solidFill>
              <a:latin typeface="+mj-lt"/>
            </a:endParaRPr>
          </a:p>
          <a:p>
            <a:pPr marL="722376" lvl="1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s-MX" sz="2400" dirty="0" smtClean="0">
              <a:solidFill>
                <a:srgbClr val="FFFF99"/>
              </a:solidFill>
              <a:latin typeface="+mj-lt"/>
            </a:endParaRPr>
          </a:p>
          <a:p>
            <a:pPr marL="722376" lvl="1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s-MX" sz="2400" dirty="0" smtClean="0">
              <a:solidFill>
                <a:srgbClr val="FFFF99"/>
              </a:solidFill>
              <a:latin typeface="+mj-lt"/>
            </a:endParaRPr>
          </a:p>
          <a:p>
            <a:pPr marL="420624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endParaRPr lang="es-MX" sz="2400" dirty="0" smtClean="0">
              <a:solidFill>
                <a:srgbClr val="FFFF99"/>
              </a:solidFill>
              <a:latin typeface="+mj-lt"/>
            </a:endParaRPr>
          </a:p>
          <a:p>
            <a:pPr marL="420624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endParaRPr lang="es-MX" sz="2400" dirty="0" smtClean="0">
              <a:solidFill>
                <a:srgbClr val="FFFF99"/>
              </a:solidFill>
              <a:latin typeface="+mj-lt"/>
            </a:endParaRPr>
          </a:p>
          <a:p>
            <a:pPr marL="420624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endParaRPr lang="es-MX" sz="2400" dirty="0" smtClean="0">
              <a:solidFill>
                <a:srgbClr val="FFFF99"/>
              </a:solidFill>
              <a:latin typeface="+mj-lt"/>
            </a:endParaRP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0" y="-26988"/>
            <a:ext cx="9144000" cy="633413"/>
          </a:xfrm>
          <a:prstGeom prst="rect">
            <a:avLst/>
          </a:prstGeom>
        </p:spPr>
        <p:txBody>
          <a:bodyPr lIns="45720" rIns="45720" anchor="ctr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MX" sz="32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De dónde surge la necesidad de ordenar el espacio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4211638" cy="576262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MX" sz="22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Zona minera de Cananea, Son.</a:t>
            </a:r>
            <a:endParaRPr lang="es-ES" sz="2200" b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MX" altLang="es-MX" smtClean="0"/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55650"/>
            <a:ext cx="9144000" cy="612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6" descr="Cananea M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0200" y="-26988"/>
            <a:ext cx="5003800" cy="182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CuadroTexto"/>
          <p:cNvSpPr txBox="1"/>
          <p:nvPr/>
        </p:nvSpPr>
        <p:spPr>
          <a:xfrm>
            <a:off x="-396875" y="6092825"/>
            <a:ext cx="6769100" cy="646113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 lvl="1" eaLnBrk="1" hangingPunct="1">
              <a:spcAft>
                <a:spcPts val="1200"/>
              </a:spcAft>
              <a:defRPr/>
            </a:pPr>
            <a:r>
              <a:rPr lang="es-MX" sz="1800" dirty="0">
                <a:solidFill>
                  <a:schemeClr val="tx2"/>
                </a:solidFill>
                <a:latin typeface="+mj-lt"/>
              </a:rPr>
              <a:t>Sobreexplotación de recursos naturales; </a:t>
            </a:r>
            <a:r>
              <a:rPr lang="es-MX" sz="1800" dirty="0">
                <a:latin typeface="+mj-lt"/>
              </a:rPr>
              <a:t>degradación de paisajes =</a:t>
            </a:r>
            <a:r>
              <a:rPr lang="es-MX" sz="1800" dirty="0">
                <a:solidFill>
                  <a:srgbClr val="FFFF99"/>
                </a:solidFill>
                <a:latin typeface="+mj-lt"/>
              </a:rPr>
              <a:t> </a:t>
            </a:r>
            <a:r>
              <a:rPr lang="es-MX" sz="1800" dirty="0">
                <a:latin typeface="+mj-lt"/>
              </a:rPr>
              <a:t>riesgo de desastres </a:t>
            </a:r>
            <a:r>
              <a:rPr lang="es-MX" sz="1800" dirty="0" err="1">
                <a:latin typeface="+mj-lt"/>
              </a:rPr>
              <a:t>antropogénicos</a:t>
            </a:r>
            <a:endParaRPr lang="es-MX" sz="1800" dirty="0">
              <a:solidFill>
                <a:srgbClr val="FFFF99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smtClean="0"/>
          </a:p>
        </p:txBody>
      </p:sp>
      <p:pic>
        <p:nvPicPr>
          <p:cNvPr id="26627" name="Picture 2" descr="http://4.bp.blogspot.com/-C0L-yFnrMDs/Ttl0_3NrpWI/AAAAAAAAAcU/epio-2GyCxg/s1600/CSP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575" y="0"/>
            <a:ext cx="4857750" cy="2781300"/>
          </a:xfrm>
          <a:noFill/>
        </p:spPr>
      </p:pic>
      <p:pic>
        <p:nvPicPr>
          <p:cNvPr id="26628" name="Picture 6" descr="http://www.lapolitica.mx/wp-content/uploads/2012/01/Cerro-de-San-Pedro-explosion.previe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4263" y="1588"/>
            <a:ext cx="3995737" cy="298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8" descr="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25" y="2781300"/>
            <a:ext cx="4189413" cy="357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10" descr="http://2.bp.blogspot.com/-wIUF0HSPK9s/TinWzExmkyI/AAAAAAAAAOU/aOKL6kxxNMU/s1600/IMG_04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1000" y="2955925"/>
            <a:ext cx="4845050" cy="323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CuadroTexto"/>
          <p:cNvSpPr txBox="1"/>
          <p:nvPr/>
        </p:nvSpPr>
        <p:spPr>
          <a:xfrm>
            <a:off x="0" y="6269831"/>
            <a:ext cx="9144000" cy="61555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700" dirty="0" smtClean="0">
                <a:latin typeface="+mj-lt"/>
              </a:rPr>
              <a:t>Mal manejo de recursos naturales y patrimonio cultural, degradación ambiental y del paisaje, deforestación, pérdida de suelos y aceleración de procesos activos (deslizamientos de laderas)</a:t>
            </a:r>
            <a:endParaRPr lang="es-MX" sz="1700" dirty="0">
              <a:latin typeface="+mj-lt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6012160" y="0"/>
            <a:ext cx="2880320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Cerro de San Pedro, SLP</a:t>
            </a:r>
            <a:endParaRPr lang="es-MX" sz="2000" b="1" dirty="0"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707904" y="2780928"/>
            <a:ext cx="2664296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Sierra Norte de Puebla</a:t>
            </a:r>
            <a:endParaRPr lang="es-MX" sz="2000" b="1" dirty="0"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pic>
        <p:nvPicPr>
          <p:cNvPr id="424962" name="Picture 2" descr="http://www.operatourpotosina.com.mx/wp-content/uploads/2014/05/Escudo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3968" y="0"/>
            <a:ext cx="1115616" cy="14169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MX" altLang="es-MX" smtClean="0"/>
          </a:p>
        </p:txBody>
      </p:sp>
      <p:pic>
        <p:nvPicPr>
          <p:cNvPr id="33795" name="Picture 11" descr="http://www.starmedia.com/imagenes/2013/09/tormenta-mexic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3213" y="3717925"/>
            <a:ext cx="4643437" cy="307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15" descr="http://www.rtve.es/imagenes/lluvias-provocan-corrimientos-tierra-rio-janeiro/12706052160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0"/>
            <a:ext cx="3732213" cy="443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5" descr="http://i.oem.com.mx/f3e1a448-fb1b-4ef9-b582-455ab021859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86225" y="0"/>
            <a:ext cx="5056188" cy="370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13" descr="http://www.eluniverso.com/sites/default/files/styles/nota_ampliada_normal_foto/public/fotos/2013/09/deslavemexico100913b.jpg?itok=-LGr7Kqj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8138" y="4437063"/>
            <a:ext cx="3817937" cy="241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CuadroTexto"/>
          <p:cNvSpPr txBox="1"/>
          <p:nvPr/>
        </p:nvSpPr>
        <p:spPr>
          <a:xfrm>
            <a:off x="4067944" y="3316922"/>
            <a:ext cx="2736304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Sierra Norte de Puebla</a:t>
            </a:r>
            <a:endParaRPr lang="es-MX" sz="2000" b="1" dirty="0"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059832" y="6381328"/>
            <a:ext cx="1872208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Acapulco, Gro</a:t>
            </a:r>
            <a:r>
              <a:rPr lang="es-MX" dirty="0" smtClean="0"/>
              <a:t>.</a:t>
            </a:r>
            <a:endParaRPr lang="es-MX" dirty="0"/>
          </a:p>
        </p:txBody>
      </p:sp>
      <p:sp>
        <p:nvSpPr>
          <p:cNvPr id="9" name="8 CuadroTexto"/>
          <p:cNvSpPr txBox="1"/>
          <p:nvPr/>
        </p:nvSpPr>
        <p:spPr>
          <a:xfrm>
            <a:off x="6012160" y="0"/>
            <a:ext cx="3131840" cy="87716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700" dirty="0" smtClean="0">
                <a:latin typeface="+mj-lt"/>
              </a:rPr>
              <a:t>Deforestación, asentamientos humanos en áreas vulnerables a deslizamientos </a:t>
            </a:r>
            <a:endParaRPr lang="es-MX" sz="17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smtClean="0"/>
          </a:p>
        </p:txBody>
      </p:sp>
      <p:pic>
        <p:nvPicPr>
          <p:cNvPr id="34819" name="Picture 2" descr="http://images.eldiario.es/sociedad/deslizamiento-tierras-muertos-desaparecidos-Guatemala_EDIIMA20151003_0064_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50" y="3860800"/>
            <a:ext cx="5224463" cy="294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4" descr="http://farm3.static.flickr.com/2942/15233905638_3a4c31293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-19050" y="0"/>
            <a:ext cx="5192713" cy="3448050"/>
          </a:xfrm>
          <a:noFill/>
        </p:spPr>
      </p:pic>
      <p:pic>
        <p:nvPicPr>
          <p:cNvPr id="34821" name="Picture 10" descr="http://bp3.blogger.com/_WAkiX-tQEbE/SAQJYemMksI/AAAAAAAAAB4/DghzyygXgFo/s400/Inundaci%25C3%25B3n%2BTabasco%2B1%5B1%5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72075" y="-3175"/>
            <a:ext cx="3970338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16" descr="http://www.schillerinstitute.org/graphics/photos/eco_strategic/Tabasco_Mexico_flood_color_350w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72075" y="2659063"/>
            <a:ext cx="4002088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CuadroTexto"/>
          <p:cNvSpPr txBox="1"/>
          <p:nvPr/>
        </p:nvSpPr>
        <p:spPr>
          <a:xfrm>
            <a:off x="4788024" y="6021288"/>
            <a:ext cx="4355976" cy="83099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s-MX" sz="1600" dirty="0" smtClean="0">
                <a:latin typeface="+mj-lt"/>
              </a:rPr>
              <a:t>Asentamientos humanos en áreas susceptibles a deslizamientos e inundaciones sin medidas de prevención de desastres</a:t>
            </a:r>
            <a:endParaRPr lang="es-MX" sz="1600" dirty="0">
              <a:latin typeface="+mj-lt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5184576" y="2636913"/>
            <a:ext cx="3995936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Cuenca baja del río Grijalva, </a:t>
            </a:r>
            <a:r>
              <a:rPr lang="es-MX" sz="20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Tab</a:t>
            </a:r>
            <a:r>
              <a:rPr lang="es-MX" dirty="0" smtClean="0"/>
              <a:t>.</a:t>
            </a:r>
            <a:endParaRPr lang="es-MX" dirty="0"/>
          </a:p>
        </p:txBody>
      </p:sp>
      <p:sp>
        <p:nvSpPr>
          <p:cNvPr id="9" name="8 CuadroTexto"/>
          <p:cNvSpPr txBox="1"/>
          <p:nvPr/>
        </p:nvSpPr>
        <p:spPr>
          <a:xfrm>
            <a:off x="827584" y="3429000"/>
            <a:ext cx="3528392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Sierra Madre Oriental, Ver.</a:t>
            </a:r>
            <a:endParaRPr lang="es-MX" sz="2000" b="1" dirty="0"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smtClean="0"/>
          </a:p>
        </p:txBody>
      </p:sp>
      <p:pic>
        <p:nvPicPr>
          <p:cNvPr id="35843" name="Picture 4" descr="https://territoriomaya.files.wordpress.com/2014/06/yanhuitlc3a1n-val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0450" y="3683000"/>
            <a:ext cx="5543550" cy="317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2" descr="http://ochoregiones.com/online/wp-content/uploads/2013/06/deforestacion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7938"/>
            <a:ext cx="5106988" cy="367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6" descr="http://mw2.google.com/mw-panoramio/photos/medium/60541994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248150" y="-7938"/>
            <a:ext cx="4895850" cy="3671888"/>
          </a:xfrm>
          <a:noFill/>
        </p:spPr>
      </p:pic>
      <p:pic>
        <p:nvPicPr>
          <p:cNvPr id="35846" name="Picture 8" descr="http://adnsureste.info/wp-content/uploads/2014/12/def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683000"/>
            <a:ext cx="4741863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CuadroTexto"/>
          <p:cNvSpPr txBox="1"/>
          <p:nvPr/>
        </p:nvSpPr>
        <p:spPr>
          <a:xfrm>
            <a:off x="4355976" y="0"/>
            <a:ext cx="4608512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800" dirty="0" smtClean="0">
                <a:latin typeface="+mj-lt"/>
              </a:rPr>
              <a:t>Sobreexplotación y mal manejo de recursos naturales: deforestación y pérdida de suelos</a:t>
            </a:r>
            <a:endParaRPr lang="es-MX" sz="1800" dirty="0">
              <a:latin typeface="+mj-lt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2123728" y="3460938"/>
            <a:ext cx="3312368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Yanhuitlán</a:t>
            </a:r>
            <a:r>
              <a:rPr lang="es-MX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y </a:t>
            </a:r>
            <a:r>
              <a:rPr lang="es-MX" sz="20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Nochistlán</a:t>
            </a:r>
            <a:r>
              <a:rPr lang="es-MX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, </a:t>
            </a:r>
            <a:r>
              <a:rPr lang="es-MX" sz="20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Oax</a:t>
            </a:r>
            <a:r>
              <a:rPr lang="es-MX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.</a:t>
            </a:r>
            <a:endParaRPr lang="es-MX" sz="2000" b="1" dirty="0"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4450"/>
            <a:ext cx="8435975" cy="777875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MX" sz="32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Contenido</a:t>
            </a:r>
            <a:endParaRPr lang="es-MX" sz="3200" b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7504" y="764704"/>
            <a:ext cx="8856984" cy="6192688"/>
          </a:xfrm>
        </p:spPr>
        <p:txBody>
          <a:bodyPr>
            <a:normAutofit lnSpcReduction="10000"/>
          </a:bodyPr>
          <a:lstStyle/>
          <a:p>
            <a:pPr marL="420624" indent="-384048" eaLnBrk="1" fontAlgn="auto" hangingPunct="1">
              <a:spcAft>
                <a:spcPts val="1200"/>
              </a:spcAft>
              <a:buFont typeface="Wingdings 2"/>
              <a:buChar char=""/>
              <a:defRPr/>
            </a:pPr>
            <a:r>
              <a:rPr lang="es-MX" sz="2400" dirty="0" smtClean="0">
                <a:latin typeface="+mj-lt"/>
              </a:rPr>
              <a:t>Geografía, espacio, componentes, sistema territorial, mapa, escala</a:t>
            </a:r>
          </a:p>
          <a:p>
            <a:pPr marL="420624" indent="-384048" eaLnBrk="1" fontAlgn="auto" hangingPunct="1">
              <a:spcAft>
                <a:spcPts val="1200"/>
              </a:spcAft>
              <a:buFont typeface="Wingdings 2"/>
              <a:buChar char=""/>
              <a:defRPr/>
            </a:pPr>
            <a:r>
              <a:rPr lang="es-MX" sz="2400" dirty="0" smtClean="0">
                <a:latin typeface="+mj-lt"/>
              </a:rPr>
              <a:t>De dónde surge la necesidad de ordenar el espacio</a:t>
            </a:r>
          </a:p>
          <a:p>
            <a:pPr marL="420624" indent="-384048" eaLnBrk="1" fontAlgn="auto" hangingPunct="1">
              <a:spcAft>
                <a:spcPts val="1200"/>
              </a:spcAft>
              <a:buFont typeface="Wingdings 2"/>
              <a:buChar char=""/>
              <a:defRPr/>
            </a:pPr>
            <a:r>
              <a:rPr lang="es-MX" sz="2400" dirty="0" smtClean="0">
                <a:latin typeface="+mj-lt"/>
              </a:rPr>
              <a:t>Qué es ordenar el espacio: el Ordenamiento Territorial</a:t>
            </a:r>
          </a:p>
          <a:p>
            <a:pPr marL="420624" indent="-384048" eaLnBrk="1" fontAlgn="auto" hangingPunct="1">
              <a:spcAft>
                <a:spcPts val="1200"/>
              </a:spcAft>
              <a:buFont typeface="Wingdings 2"/>
              <a:buChar char=""/>
              <a:defRPr/>
            </a:pPr>
            <a:r>
              <a:rPr lang="es-MX" sz="2400" dirty="0" smtClean="0">
                <a:latin typeface="+mj-lt"/>
              </a:rPr>
              <a:t>Globalización y desarrollo sustentable</a:t>
            </a:r>
          </a:p>
          <a:p>
            <a:pPr marL="420624" indent="-384048" eaLnBrk="1" fontAlgn="auto" hangingPunct="1">
              <a:spcAft>
                <a:spcPts val="1200"/>
              </a:spcAft>
              <a:buFont typeface="Wingdings 2"/>
              <a:buChar char=""/>
              <a:defRPr/>
            </a:pPr>
            <a:r>
              <a:rPr lang="es-MX" sz="2400" dirty="0" smtClean="0">
                <a:latin typeface="+mj-lt"/>
              </a:rPr>
              <a:t>Fases y etapas del Ordenamiento Territorial. Contribución de la Geografía</a:t>
            </a:r>
          </a:p>
          <a:p>
            <a:pPr marL="420624" indent="-384048" eaLnBrk="1" fontAlgn="auto" hangingPunct="1">
              <a:spcAft>
                <a:spcPts val="1200"/>
              </a:spcAft>
              <a:buFont typeface="Wingdings 2"/>
              <a:buChar char=""/>
              <a:defRPr/>
            </a:pPr>
            <a:r>
              <a:rPr lang="es-MX" sz="2400" dirty="0" smtClean="0">
                <a:latin typeface="+mj-lt"/>
              </a:rPr>
              <a:t>Evolución del OT: en el mundo y en México</a:t>
            </a:r>
          </a:p>
          <a:p>
            <a:pPr marL="420624" indent="-384048" eaLnBrk="1" fontAlgn="auto" hangingPunct="1">
              <a:spcAft>
                <a:spcPts val="1200"/>
              </a:spcAft>
              <a:buFont typeface="Wingdings 2"/>
              <a:buChar char=""/>
              <a:defRPr/>
            </a:pPr>
            <a:r>
              <a:rPr lang="es-MX" sz="2400" dirty="0" smtClean="0">
                <a:latin typeface="+mj-lt"/>
              </a:rPr>
              <a:t>Jerarquías  y escalas en el Ordenamiento Territorial en México</a:t>
            </a:r>
          </a:p>
          <a:p>
            <a:pPr marL="420624" indent="-384048" eaLnBrk="1" fontAlgn="auto" hangingPunct="1">
              <a:spcAft>
                <a:spcPts val="1200"/>
              </a:spcAft>
              <a:buFont typeface="Wingdings 2"/>
              <a:buChar char=""/>
              <a:defRPr/>
            </a:pPr>
            <a:r>
              <a:rPr lang="es-MX" sz="2400" dirty="0" smtClean="0">
                <a:latin typeface="+mj-lt"/>
              </a:rPr>
              <a:t>Dos instrumentos para ordenar el espacio: Ordenamiento Territorial y Ordenamiento Ecológico</a:t>
            </a:r>
          </a:p>
          <a:p>
            <a:pPr marL="420624" indent="-384048" eaLnBrk="1" fontAlgn="auto" hangingPunct="1">
              <a:spcAft>
                <a:spcPts val="1200"/>
              </a:spcAft>
              <a:buFont typeface="Wingdings 2"/>
              <a:buChar char=""/>
              <a:defRPr/>
            </a:pPr>
            <a:r>
              <a:rPr lang="es-MX" sz="2400" dirty="0" smtClean="0">
                <a:latin typeface="+mj-lt"/>
              </a:rPr>
              <a:t>Avances en las políticas de Ordenamiento Territorial en México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smtClean="0"/>
          </a:p>
        </p:txBody>
      </p:sp>
      <p:pic>
        <p:nvPicPr>
          <p:cNvPr id="37891" name="Picture 4" descr="http://2.bp.blogspot.com/_QyEcn0oAvZo/TUNgFa47ELI/AAAAAAAAC-g/S2bgZHEDVGk/s1600/Caracas%2Bcaos%2Burban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3" y="0"/>
            <a:ext cx="4643437" cy="315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8" descr="http://www.larepublica.net/UserFiles/Image/30062008/4a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350" y="0"/>
            <a:ext cx="4506913" cy="353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12" descr="Resultado de imagen para periferia urbana ciudad de mexico foto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13" y="3529013"/>
            <a:ext cx="4445000" cy="295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10" descr="http://elordenmundial.files.wordpress.com/2012/09/favelas-morumbi-sao-paulo-hasm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19563" y="3159125"/>
            <a:ext cx="5024437" cy="332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CuadroTexto"/>
          <p:cNvSpPr txBox="1"/>
          <p:nvPr/>
        </p:nvSpPr>
        <p:spPr>
          <a:xfrm>
            <a:off x="0" y="6237312"/>
            <a:ext cx="9144000" cy="61555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s-MX" sz="1700" dirty="0" smtClean="0">
                <a:latin typeface="+mj-lt"/>
              </a:rPr>
              <a:t>Expansión urbana acelerada, mezcla desordenada de usos del suelo, asentamientos humanos irregulares, degradación del paisaje urbano, disfuncionalidad urbana por saturación vehicular</a:t>
            </a:r>
            <a:endParaRPr lang="es-MX" sz="1700" dirty="0">
              <a:latin typeface="+mj-lt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6804248" y="5837202"/>
            <a:ext cx="2339752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r"/>
            <a:r>
              <a:rPr lang="es-MX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Caracas, Venezuela</a:t>
            </a:r>
            <a:endParaRPr lang="es-MX" sz="2000" b="1" dirty="0"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7092280" y="2852936"/>
            <a:ext cx="2051720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r"/>
            <a:r>
              <a:rPr lang="es-MX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Sao Paulo, Brasil</a:t>
            </a:r>
            <a:endParaRPr lang="es-MX" sz="2000" b="1" dirty="0"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1619672" y="3140968"/>
            <a:ext cx="2520280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ZM Ciudad de México</a:t>
            </a:r>
            <a:endParaRPr lang="es-MX" sz="2000" b="1" dirty="0"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44675"/>
            <a:ext cx="9144000" cy="37322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8675" name="Text Box 4"/>
          <p:cNvSpPr txBox="1">
            <a:spLocks noChangeArrowheads="1"/>
          </p:cNvSpPr>
          <p:nvPr/>
        </p:nvSpPr>
        <p:spPr bwMode="auto">
          <a:xfrm>
            <a:off x="3995738" y="5854700"/>
            <a:ext cx="1871662" cy="311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2075" tIns="46038" rIns="92075" bIns="46038" anchor="b"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s-MX" altLang="es-MX" sz="1800" b="1">
                <a:solidFill>
                  <a:schemeClr val="tx2"/>
                </a:solidFill>
                <a:latin typeface="Tahoma" pitchFamily="34" charset="0"/>
              </a:rPr>
              <a:t>Humedales</a:t>
            </a:r>
            <a:endParaRPr lang="en-US" altLang="es-MX" sz="1800" b="1">
              <a:solidFill>
                <a:schemeClr val="tx2"/>
              </a:solidFill>
              <a:latin typeface="Tahoma" pitchFamily="34" charset="0"/>
            </a:endParaRPr>
          </a:p>
        </p:txBody>
      </p:sp>
      <p:sp>
        <p:nvSpPr>
          <p:cNvPr id="28676" name="Line 5"/>
          <p:cNvSpPr>
            <a:spLocks noChangeShapeType="1"/>
          </p:cNvSpPr>
          <p:nvPr/>
        </p:nvSpPr>
        <p:spPr bwMode="auto">
          <a:xfrm flipV="1">
            <a:off x="4572000" y="4797425"/>
            <a:ext cx="1223963" cy="100806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2075" tIns="46038" rIns="92075" bIns="46038" anchor="b"/>
          <a:lstStyle/>
          <a:p>
            <a:endParaRPr lang="es-MX"/>
          </a:p>
        </p:txBody>
      </p:sp>
      <p:sp>
        <p:nvSpPr>
          <p:cNvPr id="28677" name="Line 6"/>
          <p:cNvSpPr>
            <a:spLocks noChangeShapeType="1"/>
          </p:cNvSpPr>
          <p:nvPr/>
        </p:nvSpPr>
        <p:spPr bwMode="auto">
          <a:xfrm flipH="1" flipV="1">
            <a:off x="4284663" y="4581525"/>
            <a:ext cx="287337" cy="122396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2075" tIns="46038" rIns="92075" bIns="46038" anchor="b"/>
          <a:lstStyle/>
          <a:p>
            <a:endParaRPr lang="es-MX"/>
          </a:p>
        </p:txBody>
      </p:sp>
      <p:sp>
        <p:nvSpPr>
          <p:cNvPr id="28678" name="Text Box 7"/>
          <p:cNvSpPr txBox="1">
            <a:spLocks noChangeArrowheads="1"/>
          </p:cNvSpPr>
          <p:nvPr/>
        </p:nvSpPr>
        <p:spPr bwMode="auto">
          <a:xfrm>
            <a:off x="3348038" y="2541588"/>
            <a:ext cx="2016125" cy="311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2075" tIns="46038" rIns="92075" bIns="46038" anchor="b"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s-MX" altLang="es-MX" sz="1800" b="1">
                <a:solidFill>
                  <a:schemeClr val="tx2"/>
                </a:solidFill>
                <a:latin typeface="Tahoma" pitchFamily="34" charset="0"/>
              </a:rPr>
              <a:t>Dunas costeras</a:t>
            </a:r>
            <a:endParaRPr lang="en-US" altLang="es-MX" sz="1800" b="1">
              <a:solidFill>
                <a:schemeClr val="tx2"/>
              </a:solidFill>
              <a:latin typeface="Tahoma" pitchFamily="34" charset="0"/>
            </a:endParaRPr>
          </a:p>
        </p:txBody>
      </p:sp>
      <p:sp>
        <p:nvSpPr>
          <p:cNvPr id="28679" name="Line 8"/>
          <p:cNvSpPr>
            <a:spLocks noChangeShapeType="1"/>
          </p:cNvSpPr>
          <p:nvPr/>
        </p:nvSpPr>
        <p:spPr bwMode="auto">
          <a:xfrm flipH="1">
            <a:off x="2268538" y="2852738"/>
            <a:ext cx="1655762" cy="36036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2075" tIns="46038" rIns="92075" bIns="46038" anchor="b"/>
          <a:lstStyle/>
          <a:p>
            <a:endParaRPr lang="es-MX"/>
          </a:p>
        </p:txBody>
      </p:sp>
      <p:sp>
        <p:nvSpPr>
          <p:cNvPr id="28680" name="Line 9"/>
          <p:cNvSpPr>
            <a:spLocks noChangeShapeType="1"/>
          </p:cNvSpPr>
          <p:nvPr/>
        </p:nvSpPr>
        <p:spPr bwMode="auto">
          <a:xfrm flipH="1">
            <a:off x="3276600" y="2852738"/>
            <a:ext cx="647700" cy="79216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2075" tIns="46038" rIns="92075" bIns="46038" anchor="b"/>
          <a:lstStyle/>
          <a:p>
            <a:endParaRPr lang="es-MX"/>
          </a:p>
        </p:txBody>
      </p:sp>
      <p:sp>
        <p:nvSpPr>
          <p:cNvPr id="28681" name="Line 10"/>
          <p:cNvSpPr>
            <a:spLocks noChangeShapeType="1"/>
          </p:cNvSpPr>
          <p:nvPr/>
        </p:nvSpPr>
        <p:spPr bwMode="auto">
          <a:xfrm>
            <a:off x="3924300" y="2852738"/>
            <a:ext cx="0" cy="100806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2075" tIns="46038" rIns="92075" bIns="46038" anchor="b"/>
          <a:lstStyle/>
          <a:p>
            <a:endParaRPr lang="es-MX"/>
          </a:p>
        </p:txBody>
      </p:sp>
      <p:sp>
        <p:nvSpPr>
          <p:cNvPr id="28682" name="Text Box 11"/>
          <p:cNvSpPr txBox="1">
            <a:spLocks noChangeArrowheads="1"/>
          </p:cNvSpPr>
          <p:nvPr/>
        </p:nvSpPr>
        <p:spPr bwMode="auto">
          <a:xfrm>
            <a:off x="6443663" y="2901950"/>
            <a:ext cx="2160587" cy="311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2075" tIns="46038" rIns="92075" bIns="46038" anchor="b"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s-MX" altLang="es-MX" sz="1800" b="1">
                <a:solidFill>
                  <a:schemeClr val="tx2"/>
                </a:solidFill>
                <a:latin typeface="Tahoma" pitchFamily="34" charset="0"/>
              </a:rPr>
              <a:t>Avance del mar</a:t>
            </a:r>
            <a:endParaRPr lang="en-US" altLang="es-MX" sz="1800" b="1">
              <a:solidFill>
                <a:schemeClr val="tx2"/>
              </a:solidFill>
              <a:latin typeface="Tahoma" pitchFamily="34" charset="0"/>
            </a:endParaRPr>
          </a:p>
        </p:txBody>
      </p:sp>
      <p:sp>
        <p:nvSpPr>
          <p:cNvPr id="28683" name="Line 12"/>
          <p:cNvSpPr>
            <a:spLocks noChangeShapeType="1"/>
          </p:cNvSpPr>
          <p:nvPr/>
        </p:nvSpPr>
        <p:spPr bwMode="auto">
          <a:xfrm flipH="1">
            <a:off x="7019925" y="3213100"/>
            <a:ext cx="215900" cy="28733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2075" tIns="46038" rIns="92075" bIns="46038" anchor="b"/>
          <a:lstStyle/>
          <a:p>
            <a:endParaRPr lang="es-MX"/>
          </a:p>
        </p:txBody>
      </p:sp>
      <p:sp>
        <p:nvSpPr>
          <p:cNvPr id="28684" name="Line 13"/>
          <p:cNvSpPr>
            <a:spLocks noChangeShapeType="1"/>
          </p:cNvSpPr>
          <p:nvPr/>
        </p:nvSpPr>
        <p:spPr bwMode="auto">
          <a:xfrm>
            <a:off x="7308850" y="3213100"/>
            <a:ext cx="215900" cy="28733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2075" tIns="46038" rIns="92075" bIns="46038" anchor="b"/>
          <a:lstStyle/>
          <a:p>
            <a:endParaRPr lang="es-MX"/>
          </a:p>
        </p:txBody>
      </p:sp>
      <p:sp>
        <p:nvSpPr>
          <p:cNvPr id="28685" name="Rectangle 14"/>
          <p:cNvSpPr>
            <a:spLocks noChangeArrowheads="1"/>
          </p:cNvSpPr>
          <p:nvPr/>
        </p:nvSpPr>
        <p:spPr bwMode="auto">
          <a:xfrm>
            <a:off x="2051050" y="1958975"/>
            <a:ext cx="4033838" cy="533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2075" tIns="46038" rIns="92075" bIns="46038" anchor="b">
            <a:spAutoFit/>
          </a:bodyPr>
          <a:lstStyle/>
          <a:p>
            <a:pPr lvl="1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65000"/>
              <a:buFont typeface="Wingdings" pitchFamily="2" charset="2"/>
              <a:buNone/>
            </a:pPr>
            <a:r>
              <a:rPr lang="es-ES" altLang="es-MX" sz="1600" b="1">
                <a:solidFill>
                  <a:srgbClr val="FFFF99"/>
                </a:solidFill>
                <a:latin typeface="Arial" pitchFamily="34" charset="0"/>
              </a:rPr>
              <a:t>(inestabilidad; deslizamientos, problemas con la infraestructura).</a:t>
            </a:r>
          </a:p>
        </p:txBody>
      </p:sp>
      <p:sp>
        <p:nvSpPr>
          <p:cNvPr id="28686" name="Rectangle 15"/>
          <p:cNvSpPr>
            <a:spLocks noChangeArrowheads="1"/>
          </p:cNvSpPr>
          <p:nvPr/>
        </p:nvSpPr>
        <p:spPr bwMode="auto">
          <a:xfrm>
            <a:off x="1619250" y="6208713"/>
            <a:ext cx="5761038" cy="533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2075" tIns="46038" rIns="92075" bIns="46038" anchor="b">
            <a:spAutoFit/>
          </a:bodyPr>
          <a:lstStyle/>
          <a:p>
            <a:pPr lvl="1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65000"/>
              <a:buFont typeface="Wingdings" pitchFamily="2" charset="2"/>
              <a:buNone/>
            </a:pPr>
            <a:r>
              <a:rPr lang="es-ES" altLang="es-MX" sz="1600" b="1">
                <a:solidFill>
                  <a:srgbClr val="FFFF99"/>
                </a:solidFill>
                <a:latin typeface="Arial" pitchFamily="34" charset="0"/>
              </a:rPr>
              <a:t>(insalubres, relleno, hundimientos, problemas suministro de agua potable y drenaje).</a:t>
            </a:r>
          </a:p>
        </p:txBody>
      </p:sp>
      <p:sp>
        <p:nvSpPr>
          <p:cNvPr id="28687" name="Rectangle 16"/>
          <p:cNvSpPr>
            <a:spLocks noChangeArrowheads="1"/>
          </p:cNvSpPr>
          <p:nvPr/>
        </p:nvSpPr>
        <p:spPr bwMode="auto">
          <a:xfrm>
            <a:off x="6084888" y="2027238"/>
            <a:ext cx="2232025" cy="75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65000"/>
              <a:buFont typeface="Wingdings" pitchFamily="2" charset="2"/>
              <a:buNone/>
            </a:pPr>
            <a:r>
              <a:rPr lang="es-ES" altLang="es-MX" sz="1600" b="1">
                <a:solidFill>
                  <a:srgbClr val="FFFF99"/>
                </a:solidFill>
                <a:latin typeface="Arial" pitchFamily="34" charset="0"/>
              </a:rPr>
              <a:t>(deslizamientos y hundimiento de viviendas)</a:t>
            </a:r>
          </a:p>
        </p:txBody>
      </p:sp>
      <p:sp>
        <p:nvSpPr>
          <p:cNvPr id="28688" name="18 Elipse"/>
          <p:cNvSpPr>
            <a:spLocks noChangeArrowheads="1"/>
          </p:cNvSpPr>
          <p:nvPr/>
        </p:nvSpPr>
        <p:spPr bwMode="auto">
          <a:xfrm>
            <a:off x="6659563" y="3860800"/>
            <a:ext cx="2484437" cy="1728788"/>
          </a:xfrm>
          <a:prstGeom prst="ellipse">
            <a:avLst/>
          </a:prstGeom>
          <a:noFill/>
          <a:ln w="38100" algn="ctr">
            <a:solidFill>
              <a:srgbClr val="CCFFFF"/>
            </a:solidFill>
            <a:round/>
            <a:headEnd/>
            <a:tailEnd/>
          </a:ln>
        </p:spPr>
        <p:txBody>
          <a:bodyPr wrap="none"/>
          <a:lstStyle/>
          <a:p>
            <a:pPr eaLnBrk="1" hangingPunct="1"/>
            <a:endParaRPr lang="es-MX" altLang="es-MX"/>
          </a:p>
        </p:txBody>
      </p:sp>
      <p:sp>
        <p:nvSpPr>
          <p:cNvPr id="28689" name="21 CuadroTexto"/>
          <p:cNvSpPr txBox="1">
            <a:spLocks noChangeArrowheads="1"/>
          </p:cNvSpPr>
          <p:nvPr/>
        </p:nvSpPr>
        <p:spPr bwMode="auto">
          <a:xfrm>
            <a:off x="7451725" y="5732463"/>
            <a:ext cx="16922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s-MX" altLang="es-MX" sz="1800" b="1">
                <a:latin typeface="Tahoma" pitchFamily="34" charset="0"/>
                <a:cs typeface="Tahoma" pitchFamily="34" charset="0"/>
              </a:rPr>
              <a:t>Áreas industriales</a:t>
            </a:r>
          </a:p>
        </p:txBody>
      </p:sp>
      <p:cxnSp>
        <p:nvCxnSpPr>
          <p:cNvPr id="28690" name="23 Conector recto de flecha"/>
          <p:cNvCxnSpPr>
            <a:cxnSpLocks noChangeShapeType="1"/>
            <a:stCxn id="28689" idx="0"/>
          </p:cNvCxnSpPr>
          <p:nvPr/>
        </p:nvCxnSpPr>
        <p:spPr bwMode="auto">
          <a:xfrm flipH="1" flipV="1">
            <a:off x="7235825" y="4941888"/>
            <a:ext cx="1062038" cy="790575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28691" name="26 Conector recto de flecha"/>
          <p:cNvCxnSpPr>
            <a:cxnSpLocks noChangeShapeType="1"/>
            <a:stCxn id="28689" idx="0"/>
          </p:cNvCxnSpPr>
          <p:nvPr/>
        </p:nvCxnSpPr>
        <p:spPr bwMode="auto">
          <a:xfrm flipH="1" flipV="1">
            <a:off x="7885113" y="4149725"/>
            <a:ext cx="412750" cy="1582738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28692" name="28 Conector recto de flecha"/>
          <p:cNvCxnSpPr>
            <a:cxnSpLocks noChangeShapeType="1"/>
            <a:stCxn id="28689" idx="0"/>
          </p:cNvCxnSpPr>
          <p:nvPr/>
        </p:nvCxnSpPr>
        <p:spPr bwMode="auto">
          <a:xfrm flipH="1" flipV="1">
            <a:off x="8101013" y="5373688"/>
            <a:ext cx="196850" cy="358775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28693" name="30 Conector recto de flecha"/>
          <p:cNvCxnSpPr>
            <a:cxnSpLocks noChangeShapeType="1"/>
            <a:stCxn id="28689" idx="0"/>
          </p:cNvCxnSpPr>
          <p:nvPr/>
        </p:nvCxnSpPr>
        <p:spPr bwMode="auto">
          <a:xfrm flipV="1">
            <a:off x="8297863" y="4221163"/>
            <a:ext cx="234950" cy="1511300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25" name="Rectangle 2"/>
          <p:cNvSpPr txBox="1">
            <a:spLocks noChangeArrowheads="1"/>
          </p:cNvSpPr>
          <p:nvPr/>
        </p:nvSpPr>
        <p:spPr>
          <a:xfrm>
            <a:off x="457200" y="274638"/>
            <a:ext cx="8218488" cy="777875"/>
          </a:xfrm>
          <a:prstGeom prst="rect">
            <a:avLst/>
          </a:prstGeom>
        </p:spPr>
        <p:txBody>
          <a:bodyPr lIns="45720" rIns="45720"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MX" sz="2800" b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Coatzacoalcos, Ver. y su entorno físico</a:t>
            </a:r>
            <a:endParaRPr lang="en-US" sz="2800" b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MX" altLang="es-MX" smtClean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MX" altLang="es-MX" smtClean="0"/>
          </a:p>
        </p:txBody>
      </p:sp>
      <p:pic>
        <p:nvPicPr>
          <p:cNvPr id="29700" name="Picture 5" descr="Barrillas-Mangl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0"/>
            <a:ext cx="4572000" cy="343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7" descr="2009_0203027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29000"/>
            <a:ext cx="464343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8" descr="Celanese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572000" cy="343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9" descr="Coatza-CarreteraLomasDeBarrillas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CuadroTexto"/>
          <p:cNvSpPr txBox="1"/>
          <p:nvPr/>
        </p:nvSpPr>
        <p:spPr>
          <a:xfrm>
            <a:off x="323850" y="3141663"/>
            <a:ext cx="8569325" cy="646112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MX" sz="1800" dirty="0">
                <a:latin typeface="+mj-lt"/>
              </a:rPr>
              <a:t>Concentración industrial, desaparición de manglares, paisaje urbano degradado, </a:t>
            </a:r>
            <a:r>
              <a:rPr lang="es-MX" sz="1800" dirty="0" smtClean="0">
                <a:latin typeface="+mj-lt"/>
              </a:rPr>
              <a:t>construcción </a:t>
            </a:r>
            <a:r>
              <a:rPr lang="es-MX" sz="1800" dirty="0">
                <a:latin typeface="+mj-lt"/>
              </a:rPr>
              <a:t>de </a:t>
            </a:r>
            <a:r>
              <a:rPr lang="es-MX" sz="1800" dirty="0" smtClean="0">
                <a:latin typeface="+mj-lt"/>
              </a:rPr>
              <a:t>unidades habitacionales </a:t>
            </a:r>
            <a:r>
              <a:rPr lang="es-MX" sz="1800" dirty="0">
                <a:latin typeface="+mj-lt"/>
              </a:rPr>
              <a:t>en áreas de dunas costeras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0" y="115888"/>
            <a:ext cx="4572000" cy="769937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MX" sz="2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Coatzacoalcos – Laguna del Ostión, Veracruz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MX" altLang="es-MX" smtClean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MX" altLang="es-MX" smtClean="0"/>
          </a:p>
        </p:txBody>
      </p:sp>
      <p:pic>
        <p:nvPicPr>
          <p:cNvPr id="30724" name="Picture 4" descr="Coatza-Malecon3-ViviendaLami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43438" cy="348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5" descr="MundoNuevo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-26988"/>
            <a:ext cx="4500562" cy="3375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7" descr="MundoNuevo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4663" y="3238500"/>
            <a:ext cx="4895850" cy="367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8" descr="Nanchital-MonteAlban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313113"/>
            <a:ext cx="4859338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CuadroTexto"/>
          <p:cNvSpPr txBox="1"/>
          <p:nvPr/>
        </p:nvSpPr>
        <p:spPr>
          <a:xfrm>
            <a:off x="2268538" y="0"/>
            <a:ext cx="5327650" cy="430213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MX" sz="22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Coatzacoalcos – </a:t>
            </a:r>
            <a:r>
              <a:rPr lang="es-MX" sz="2200" b="1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Nanchital</a:t>
            </a:r>
            <a:r>
              <a:rPr lang="es-MX" sz="22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Veracruz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0" y="3141663"/>
            <a:ext cx="9144000" cy="615553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s-MX" sz="1700" dirty="0">
                <a:latin typeface="+mj-lt"/>
              </a:rPr>
              <a:t>Mezcla </a:t>
            </a:r>
            <a:r>
              <a:rPr lang="es-MX" sz="1700" dirty="0" smtClean="0">
                <a:latin typeface="+mj-lt"/>
              </a:rPr>
              <a:t>desordenada de </a:t>
            </a:r>
            <a:r>
              <a:rPr lang="es-MX" sz="1700" dirty="0">
                <a:latin typeface="+mj-lt"/>
              </a:rPr>
              <a:t>usos habitacionales, asentamientos </a:t>
            </a:r>
            <a:r>
              <a:rPr lang="es-MX" sz="1700" dirty="0" smtClean="0">
                <a:latin typeface="+mj-lt"/>
              </a:rPr>
              <a:t>irregulares </a:t>
            </a:r>
            <a:r>
              <a:rPr lang="es-MX" sz="1700" dirty="0">
                <a:latin typeface="+mj-lt"/>
              </a:rPr>
              <a:t>en zonas de alto riesgo por amenazas naturales (deslizamientos) y </a:t>
            </a:r>
            <a:r>
              <a:rPr lang="es-MX" sz="1700" dirty="0" err="1">
                <a:latin typeface="+mj-lt"/>
              </a:rPr>
              <a:t>antrópicas</a:t>
            </a:r>
            <a:r>
              <a:rPr lang="es-MX" sz="1700" dirty="0">
                <a:latin typeface="+mj-lt"/>
              </a:rPr>
              <a:t> </a:t>
            </a:r>
            <a:r>
              <a:rPr lang="es-MX" sz="1700" dirty="0" smtClean="0">
                <a:latin typeface="+mj-lt"/>
              </a:rPr>
              <a:t>(invasión de derechos de vía de </a:t>
            </a:r>
            <a:r>
              <a:rPr lang="es-MX" sz="1700" dirty="0">
                <a:latin typeface="+mj-lt"/>
              </a:rPr>
              <a:t>ductos)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Nanchital-ElMango-FugaAmoniaco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817563"/>
            <a:ext cx="3960812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 descr="Nanchital-MonteAlban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2801600" y="-9601200"/>
            <a:ext cx="1439862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 descr="Nanchital-MonteAlban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" y="3849688"/>
            <a:ext cx="3856038" cy="289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5" descr="Nanchital-MonteAlban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7900" y="3879850"/>
            <a:ext cx="3816350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6" descr="Nanchital-MonteAlban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463" y="819150"/>
            <a:ext cx="3959225" cy="297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9207" name="Text Box 7"/>
          <p:cNvSpPr txBox="1">
            <a:spLocks noChangeArrowheads="1"/>
          </p:cNvSpPr>
          <p:nvPr/>
        </p:nvSpPr>
        <p:spPr bwMode="auto">
          <a:xfrm>
            <a:off x="1835150" y="3575050"/>
            <a:ext cx="5616575" cy="646113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MX" sz="1800" dirty="0">
                <a:latin typeface="+mj-lt"/>
              </a:rPr>
              <a:t>Mezcla desordenada de usos de suelo: </a:t>
            </a:r>
          </a:p>
          <a:p>
            <a:pPr algn="ctr" eaLnBrk="1" hangingPunct="1">
              <a:defRPr/>
            </a:pPr>
            <a:r>
              <a:rPr lang="es-MX" sz="1800" dirty="0">
                <a:latin typeface="+mj-lt"/>
              </a:rPr>
              <a:t>invasión de derechos de vía de ductos por viviendas </a:t>
            </a:r>
            <a:endParaRPr lang="es-ES" sz="1800" dirty="0">
              <a:latin typeface="+mj-lt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419475" y="188913"/>
            <a:ext cx="2952750" cy="461962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MX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</a:t>
            </a:r>
            <a:r>
              <a:rPr lang="es-MX" b="1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Nanchital</a:t>
            </a:r>
            <a:r>
              <a:rPr lang="es-MX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Veracruz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MX" altLang="es-MX" smtClean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MX" altLang="es-MX" smtClean="0"/>
          </a:p>
        </p:txBody>
      </p:sp>
      <p:pic>
        <p:nvPicPr>
          <p:cNvPr id="32772" name="Picture 8" descr="Basurero8-Minatitlan-Cosoleacaqu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75025"/>
            <a:ext cx="4643438" cy="348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10" descr="Allende-Playa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643438" cy="348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12" descr="Coatza-DesagüeIndustrialPajaritos-PuenteTeapa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64050" y="0"/>
            <a:ext cx="4716463" cy="353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Picture 13" descr="Coatza-DesagüePlaya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64050" y="3357563"/>
            <a:ext cx="4787900" cy="359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CuadroTexto"/>
          <p:cNvSpPr txBox="1"/>
          <p:nvPr/>
        </p:nvSpPr>
        <p:spPr>
          <a:xfrm>
            <a:off x="1692275" y="3213100"/>
            <a:ext cx="5975350" cy="646113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MX" sz="1800" dirty="0">
                <a:latin typeface="+mj-lt"/>
              </a:rPr>
              <a:t>Degradación del paisaje y del ambiente: contaminación ambiental: suelos, ríos, costas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323850" y="0"/>
            <a:ext cx="8424863" cy="430213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MX" sz="22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Coatzacoalcos – </a:t>
            </a:r>
            <a:r>
              <a:rPr lang="es-MX" sz="2200" b="1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Cosoleacaque</a:t>
            </a:r>
            <a:r>
              <a:rPr lang="es-MX" sz="22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– Minatitlán, Veracruz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576063"/>
            <a:ext cx="8964488" cy="6281937"/>
          </a:xfrm>
        </p:spPr>
        <p:txBody>
          <a:bodyPr>
            <a:noAutofit/>
          </a:bodyPr>
          <a:lstStyle/>
          <a:p>
            <a:pPr marL="420624" lvl="2" indent="-384048" eaLnBrk="1" fontAlgn="auto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/>
              <a:buChar char=""/>
              <a:defRPr/>
            </a:pPr>
            <a:r>
              <a:rPr lang="es-MX" altLang="es-MX" sz="2300" dirty="0" smtClean="0">
                <a:latin typeface="+mj-lt"/>
              </a:rPr>
              <a:t>Para </a:t>
            </a:r>
            <a:r>
              <a:rPr lang="es-MX" altLang="es-MX" sz="2300" dirty="0" smtClean="0">
                <a:solidFill>
                  <a:srgbClr val="FFFF99"/>
                </a:solidFill>
                <a:latin typeface="+mj-lt"/>
              </a:rPr>
              <a:t>detener, mitigar o revertir los procesos indeseables </a:t>
            </a:r>
            <a:r>
              <a:rPr lang="es-MX" altLang="es-MX" sz="2300" dirty="0" smtClean="0">
                <a:latin typeface="+mj-lt"/>
              </a:rPr>
              <a:t>derivados de la </a:t>
            </a:r>
            <a:r>
              <a:rPr lang="es-MX" altLang="es-MX" sz="2300" dirty="0" smtClean="0">
                <a:solidFill>
                  <a:srgbClr val="FFFF99"/>
                </a:solidFill>
                <a:latin typeface="+mj-lt"/>
              </a:rPr>
              <a:t>relación sociedad-naturaleza</a:t>
            </a:r>
            <a:r>
              <a:rPr lang="es-MX" altLang="es-MX" sz="2300" dirty="0" smtClean="0">
                <a:latin typeface="+mj-lt"/>
              </a:rPr>
              <a:t> = </a:t>
            </a:r>
            <a:r>
              <a:rPr lang="es-MX" altLang="es-MX" sz="2300" dirty="0" smtClean="0">
                <a:solidFill>
                  <a:srgbClr val="CCFFFF"/>
                </a:solidFill>
                <a:latin typeface="+mj-lt"/>
              </a:rPr>
              <a:t>Ordenamiento Territorial (OT)</a:t>
            </a:r>
          </a:p>
          <a:p>
            <a:pPr marL="420624" lvl="2" indent="-384048" eaLnBrk="1" fontAlgn="auto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/>
              <a:buChar char=""/>
              <a:defRPr/>
            </a:pPr>
            <a:r>
              <a:rPr lang="es-MX" altLang="es-MX" sz="2300" dirty="0" smtClean="0">
                <a:latin typeface="+mj-lt"/>
              </a:rPr>
              <a:t>No hay un concepto único de </a:t>
            </a:r>
            <a:r>
              <a:rPr lang="es-MX" altLang="es-MX" sz="2300" dirty="0" smtClean="0">
                <a:solidFill>
                  <a:srgbClr val="CCFFFF"/>
                </a:solidFill>
                <a:latin typeface="+mj-lt"/>
              </a:rPr>
              <a:t>OT: </a:t>
            </a:r>
            <a:r>
              <a:rPr lang="es-MX" altLang="es-MX" sz="2300" dirty="0" smtClean="0">
                <a:solidFill>
                  <a:srgbClr val="FFFF99"/>
                </a:solidFill>
                <a:latin typeface="+mj-lt"/>
              </a:rPr>
              <a:t>diversos enfoques; diferentes términos </a:t>
            </a:r>
            <a:r>
              <a:rPr lang="es-MX" altLang="es-MX" sz="2300" dirty="0" smtClean="0">
                <a:latin typeface="+mj-lt"/>
              </a:rPr>
              <a:t>(planeación, planeamiento, planificación, ordenación territorial).</a:t>
            </a:r>
          </a:p>
          <a:p>
            <a:pPr marL="420624" lvl="2" indent="-384048" eaLnBrk="1" fontAlgn="auto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/>
              <a:buChar char=""/>
              <a:defRPr/>
            </a:pPr>
            <a:r>
              <a:rPr lang="es-MX" altLang="es-MX" sz="2300" dirty="0" smtClean="0">
                <a:solidFill>
                  <a:srgbClr val="CCFFFF"/>
                </a:solidFill>
                <a:latin typeface="+mj-lt"/>
              </a:rPr>
              <a:t>No es el territorio lo que debe ordenarse, </a:t>
            </a:r>
            <a:r>
              <a:rPr lang="es-MX" altLang="es-MX" sz="2300" dirty="0" smtClean="0">
                <a:solidFill>
                  <a:schemeClr val="tx2"/>
                </a:solidFill>
                <a:latin typeface="+mj-lt"/>
              </a:rPr>
              <a:t>sino </a:t>
            </a:r>
            <a:r>
              <a:rPr lang="es-MX" altLang="es-MX" sz="2300" dirty="0" smtClean="0">
                <a:solidFill>
                  <a:srgbClr val="CCFFFF"/>
                </a:solidFill>
                <a:latin typeface="+mj-lt"/>
              </a:rPr>
              <a:t>los asentamientos y actividades humanas </a:t>
            </a:r>
            <a:r>
              <a:rPr lang="es-MX" altLang="es-MX" sz="2300" dirty="0" smtClean="0">
                <a:latin typeface="+mj-lt"/>
              </a:rPr>
              <a:t>sobre el mismo.</a:t>
            </a:r>
            <a:endParaRPr lang="es-MX" altLang="es-MX" sz="2300" dirty="0" smtClean="0">
              <a:solidFill>
                <a:srgbClr val="FFFF99"/>
              </a:solidFill>
              <a:latin typeface="+mj-lt"/>
            </a:endParaRPr>
          </a:p>
          <a:p>
            <a:pPr marL="420624" lvl="2" indent="-384048" eaLnBrk="1" fontAlgn="auto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/>
              <a:buChar char=""/>
              <a:defRPr/>
            </a:pPr>
            <a:r>
              <a:rPr lang="es-MX" altLang="es-MX" sz="2300" dirty="0" smtClean="0">
                <a:solidFill>
                  <a:srgbClr val="FFFF99"/>
                </a:solidFill>
                <a:latin typeface="+mj-lt"/>
              </a:rPr>
              <a:t>Elementos comunes en los conceptos de OT = </a:t>
            </a:r>
            <a:r>
              <a:rPr lang="es-MX" altLang="es-MX" sz="2300" dirty="0" smtClean="0">
                <a:solidFill>
                  <a:srgbClr val="CCFFFF"/>
                </a:solidFill>
                <a:latin typeface="+mj-lt"/>
              </a:rPr>
              <a:t>objetivos:</a:t>
            </a:r>
          </a:p>
          <a:p>
            <a:pPr marL="904811" lvl="4" indent="-384048" eaLnBrk="1" fontAlgn="auto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/>
              <a:buChar char=""/>
              <a:defRPr/>
            </a:pPr>
            <a:r>
              <a:rPr lang="es-MX" altLang="es-MX" sz="2200" i="1" dirty="0" smtClean="0">
                <a:latin typeface="+mj-lt"/>
              </a:rPr>
              <a:t>gestión responsable (sostenible) de los recursos naturales</a:t>
            </a:r>
          </a:p>
          <a:p>
            <a:pPr marL="904811" lvl="4" indent="-384048" eaLnBrk="1" fontAlgn="auto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/>
              <a:buChar char=""/>
              <a:defRPr/>
            </a:pPr>
            <a:r>
              <a:rPr lang="es-MX" altLang="es-MX" sz="2200" i="1" dirty="0" smtClean="0">
                <a:latin typeface="+mj-lt"/>
              </a:rPr>
              <a:t>uso y ocupación del territorio de acuerdo con sus     potencialidades y limitantes </a:t>
            </a:r>
          </a:p>
          <a:p>
            <a:pPr marL="904811" lvl="4" indent="-384048" eaLnBrk="1" fontAlgn="auto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/>
              <a:buChar char=""/>
              <a:defRPr/>
            </a:pPr>
            <a:r>
              <a:rPr lang="es-MX" altLang="es-MX" sz="2200" i="1" dirty="0" smtClean="0">
                <a:latin typeface="+mj-lt"/>
              </a:rPr>
              <a:t>protección del medio ambiente</a:t>
            </a:r>
          </a:p>
          <a:p>
            <a:pPr marL="904811" lvl="4" indent="-384048" eaLnBrk="1" fontAlgn="auto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/>
              <a:buChar char=""/>
              <a:defRPr/>
            </a:pPr>
            <a:r>
              <a:rPr lang="es-MX" altLang="es-MX" sz="2200" i="1" dirty="0" smtClean="0">
                <a:latin typeface="+mj-lt"/>
              </a:rPr>
              <a:t>desarrollo socioeconómico equilibrado</a:t>
            </a:r>
          </a:p>
          <a:p>
            <a:pPr marL="904811" lvl="4" indent="-384048" eaLnBrk="1" fontAlgn="auto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/>
              <a:buChar char=""/>
              <a:defRPr/>
            </a:pPr>
            <a:r>
              <a:rPr lang="es-MX" altLang="es-MX" sz="2200" i="1" dirty="0" smtClean="0">
                <a:latin typeface="+mj-lt"/>
              </a:rPr>
              <a:t>mejora de la calidad de vida</a:t>
            </a:r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457200" y="-26988"/>
            <a:ext cx="8686800" cy="633413"/>
          </a:xfrm>
          <a:prstGeom prst="rect">
            <a:avLst/>
          </a:prstGeom>
        </p:spPr>
        <p:txBody>
          <a:bodyPr lIns="45720" rIns="45720" anchor="ctr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MX" sz="30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Qué </a:t>
            </a:r>
            <a:r>
              <a:rPr lang="es-MX" sz="3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es ordenar </a:t>
            </a:r>
            <a:r>
              <a:rPr lang="es-MX" sz="30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el </a:t>
            </a:r>
            <a:r>
              <a:rPr lang="es-MX" sz="3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espacio: Ordenamiento Territorial</a:t>
            </a:r>
            <a:endParaRPr lang="es-MX" sz="3000" b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611560" y="4005064"/>
            <a:ext cx="7920880" cy="2852936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908720"/>
            <a:ext cx="8964488" cy="5949280"/>
          </a:xfrm>
        </p:spPr>
        <p:txBody>
          <a:bodyPr>
            <a:noAutofit/>
          </a:bodyPr>
          <a:lstStyle/>
          <a:p>
            <a:pPr marL="420624" lvl="2" indent="-384048" eaLnBrk="1" fontAlgn="auto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/>
              <a:buChar char=""/>
              <a:defRPr/>
            </a:pPr>
            <a:r>
              <a:rPr lang="es-MX" altLang="es-MX" dirty="0" smtClean="0">
                <a:solidFill>
                  <a:srgbClr val="FFFF99"/>
                </a:solidFill>
                <a:latin typeface="+mj-lt"/>
              </a:rPr>
              <a:t>Política y función del Estado</a:t>
            </a:r>
          </a:p>
          <a:p>
            <a:pPr marL="695261" lvl="3" indent="-384048" eaLnBrk="1" fontAlgn="auto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/>
              <a:buChar char=""/>
              <a:defRPr/>
            </a:pPr>
            <a:r>
              <a:rPr lang="es-MX" altLang="es-MX" sz="2400" dirty="0" smtClean="0">
                <a:solidFill>
                  <a:srgbClr val="CCFFFF"/>
                </a:solidFill>
                <a:latin typeface="+mj-lt"/>
              </a:rPr>
              <a:t>Marco legal: </a:t>
            </a:r>
            <a:r>
              <a:rPr lang="es-MX" altLang="es-MX" sz="2400" dirty="0" smtClean="0">
                <a:latin typeface="+mj-lt"/>
              </a:rPr>
              <a:t>leyes, reglamentos</a:t>
            </a:r>
          </a:p>
          <a:p>
            <a:pPr marL="695261" lvl="3" indent="-384048" eaLnBrk="1" fontAlgn="auto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/>
              <a:buChar char=""/>
              <a:defRPr/>
            </a:pPr>
            <a:r>
              <a:rPr lang="es-MX" altLang="es-MX" sz="2400" dirty="0" smtClean="0">
                <a:solidFill>
                  <a:srgbClr val="CCFFFF"/>
                </a:solidFill>
                <a:latin typeface="+mj-lt"/>
              </a:rPr>
              <a:t>Marco institucional: </a:t>
            </a:r>
            <a:r>
              <a:rPr lang="es-MX" altLang="es-MX" sz="2400" dirty="0" smtClean="0">
                <a:latin typeface="+mj-lt"/>
              </a:rPr>
              <a:t>horizontal (transversal) y vertical</a:t>
            </a:r>
          </a:p>
          <a:p>
            <a:pPr marL="695261" lvl="3" indent="-384048" eaLnBrk="1" fontAlgn="auto" hangingPunct="1">
              <a:spcBef>
                <a:spcPts val="600"/>
              </a:spcBef>
              <a:spcAft>
                <a:spcPts val="1800"/>
              </a:spcAft>
              <a:buClr>
                <a:schemeClr val="accent1"/>
              </a:buClr>
              <a:buSzPct val="80000"/>
              <a:buFont typeface="Wingdings 2"/>
              <a:buChar char=""/>
              <a:defRPr/>
            </a:pPr>
            <a:r>
              <a:rPr lang="es-MX" altLang="es-MX" sz="2400" dirty="0" smtClean="0">
                <a:solidFill>
                  <a:srgbClr val="CCFFFF"/>
                </a:solidFill>
                <a:latin typeface="+mj-lt"/>
              </a:rPr>
              <a:t>Instrumentos: </a:t>
            </a:r>
            <a:r>
              <a:rPr lang="es-MX" altLang="es-MX" sz="2400" dirty="0" smtClean="0">
                <a:latin typeface="+mj-lt"/>
              </a:rPr>
              <a:t>planes y programas</a:t>
            </a:r>
          </a:p>
          <a:p>
            <a:pPr marL="695261" lvl="3" indent="-384048" eaLnBrk="1" fontAlgn="auto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/>
              <a:buChar char=""/>
              <a:defRPr/>
            </a:pPr>
            <a:endParaRPr lang="es-MX" altLang="es-MX" sz="800" dirty="0" smtClean="0">
              <a:latin typeface="+mj-lt"/>
            </a:endParaRPr>
          </a:p>
          <a:p>
            <a:pPr marL="420624" lvl="2" indent="-384048" eaLnBrk="1" fontAlgn="auto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/>
              <a:buChar char=""/>
              <a:defRPr/>
            </a:pPr>
            <a:r>
              <a:rPr lang="es-MX" altLang="es-MX" dirty="0" smtClean="0">
                <a:solidFill>
                  <a:srgbClr val="FFFF99"/>
                </a:solidFill>
                <a:latin typeface="+mj-lt"/>
              </a:rPr>
              <a:t>Proceso y estrategia de planificación territorial integrada</a:t>
            </a:r>
            <a:endParaRPr lang="es-MX" altLang="es-MX" dirty="0" smtClean="0">
              <a:latin typeface="+mj-lt"/>
            </a:endParaRPr>
          </a:p>
          <a:p>
            <a:pPr marL="695261" lvl="3" indent="-384048" eaLnBrk="1" fontAlgn="auto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/>
              <a:buChar char=""/>
              <a:defRPr/>
            </a:pPr>
            <a:r>
              <a:rPr lang="es-MX" altLang="es-MX" sz="2400" dirty="0" smtClean="0">
                <a:solidFill>
                  <a:srgbClr val="CCFFFF"/>
                </a:solidFill>
                <a:latin typeface="+mj-lt"/>
              </a:rPr>
              <a:t>Proceso</a:t>
            </a:r>
            <a:r>
              <a:rPr lang="es-MX" altLang="es-MX" sz="2400" dirty="0" smtClean="0">
                <a:latin typeface="+mj-lt"/>
              </a:rPr>
              <a:t> = varias fases (etapas) articuladas</a:t>
            </a:r>
          </a:p>
          <a:p>
            <a:pPr marL="904811" lvl="4" indent="-384048" eaLnBrk="1" fontAlgn="auto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/>
              <a:buChar char=""/>
              <a:defRPr/>
            </a:pPr>
            <a:r>
              <a:rPr lang="es-MX" altLang="es-MX" sz="2400" dirty="0" smtClean="0">
                <a:latin typeface="+mj-lt"/>
              </a:rPr>
              <a:t>Científico-técnica</a:t>
            </a:r>
          </a:p>
          <a:p>
            <a:pPr marL="904811" lvl="4" indent="-384048" eaLnBrk="1" fontAlgn="auto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/>
              <a:buChar char=""/>
              <a:defRPr/>
            </a:pPr>
            <a:r>
              <a:rPr lang="es-MX" altLang="es-MX" sz="2400" dirty="0" smtClean="0">
                <a:latin typeface="+mj-lt"/>
              </a:rPr>
              <a:t>Política</a:t>
            </a:r>
          </a:p>
          <a:p>
            <a:pPr marL="904811" lvl="4" indent="-384048" eaLnBrk="1" fontAlgn="auto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/>
              <a:buChar char=""/>
              <a:defRPr/>
            </a:pPr>
            <a:r>
              <a:rPr lang="es-MX" altLang="es-MX" sz="2400" dirty="0" smtClean="0">
                <a:latin typeface="+mj-lt"/>
              </a:rPr>
              <a:t>Administrativa</a:t>
            </a:r>
          </a:p>
          <a:p>
            <a:pPr marL="904811" lvl="4" indent="-384048" eaLnBrk="1" fontAlgn="auto" hangingPunct="1"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SzPct val="80000"/>
              <a:buFont typeface="Wingdings 2"/>
              <a:buChar char=""/>
              <a:defRPr/>
            </a:pPr>
            <a:endParaRPr lang="es-MX" altLang="es-MX" sz="2400" dirty="0" smtClean="0">
              <a:latin typeface="+mj-lt"/>
            </a:endParaRPr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457200" y="-26988"/>
            <a:ext cx="8686800" cy="633413"/>
          </a:xfrm>
          <a:prstGeom prst="rect">
            <a:avLst/>
          </a:prstGeom>
        </p:spPr>
        <p:txBody>
          <a:bodyPr lIns="45720" rIns="45720" anchor="ctr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MX" sz="30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Qué </a:t>
            </a:r>
            <a:r>
              <a:rPr lang="es-MX" sz="3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es el Ordenamiento Territorial</a:t>
            </a:r>
            <a:endParaRPr lang="es-MX" sz="3000" b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1230313" y="4459288"/>
            <a:ext cx="662781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t-BR" altLang="es-MX" sz="1500" b="1">
                <a:solidFill>
                  <a:srgbClr val="CCFFFF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3. ADMINISTRATIVA: GESTIÓN TERRITORIAL (FASE V)</a:t>
            </a:r>
            <a:endParaRPr lang="es-ES" altLang="es-MX" sz="1500" b="1">
              <a:solidFill>
                <a:srgbClr val="CCFFFF"/>
              </a:solidFill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  <a:p>
            <a:endParaRPr lang="es-ES" altLang="es-MX" sz="1500" b="1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1230313" y="2471738"/>
            <a:ext cx="662781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t-BR" altLang="es-MX" sz="1500" b="1">
                <a:solidFill>
                  <a:srgbClr val="CCFFFF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2. POLÍTICA: PLANIFICACIÓN TERRITORIAL</a:t>
            </a:r>
            <a:endParaRPr lang="es-ES" altLang="es-MX" sz="1500" b="1">
              <a:solidFill>
                <a:srgbClr val="CCFFFF"/>
              </a:solidFill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  <a:p>
            <a:endParaRPr lang="es-ES" altLang="es-MX" sz="150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>
            <a:off x="4298950" y="2046288"/>
            <a:ext cx="382588" cy="354012"/>
          </a:xfrm>
          <a:prstGeom prst="upDownArrow">
            <a:avLst>
              <a:gd name="adj1" fmla="val 50000"/>
              <a:gd name="adj2" fmla="val 20000"/>
            </a:avLst>
          </a:prstGeom>
          <a:noFill/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s-MX" altLang="es-MX"/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141413" y="484188"/>
            <a:ext cx="6696075" cy="1538287"/>
          </a:xfrm>
          <a:prstGeom prst="cube">
            <a:avLst>
              <a:gd name="adj" fmla="val 25000"/>
            </a:avLst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s-MX" altLang="es-MX"/>
          </a:p>
        </p:txBody>
      </p:sp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1230313" y="554038"/>
            <a:ext cx="662781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t-BR" altLang="es-MX" sz="1500" b="1">
                <a:solidFill>
                  <a:srgbClr val="CCFFFF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1. CIENTÍFICO-TÉCNICA: ANÁLISIS TERRITORIAL</a:t>
            </a:r>
            <a:endParaRPr lang="es-ES" altLang="es-MX" sz="1500" b="1">
              <a:solidFill>
                <a:srgbClr val="CCFFFF"/>
              </a:solidFill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  <a:p>
            <a:endParaRPr lang="es-ES" altLang="es-MX" sz="1500">
              <a:solidFill>
                <a:srgbClr val="CCFFFF"/>
              </a:solidFill>
              <a:latin typeface="Arial" pitchFamily="34" charset="0"/>
            </a:endParaRPr>
          </a:p>
        </p:txBody>
      </p:sp>
      <p:sp>
        <p:nvSpPr>
          <p:cNvPr id="105479" name="Text Box 7"/>
          <p:cNvSpPr txBox="1">
            <a:spLocks noChangeArrowheads="1"/>
          </p:cNvSpPr>
          <p:nvPr/>
        </p:nvSpPr>
        <p:spPr bwMode="auto">
          <a:xfrm>
            <a:off x="914400" y="76200"/>
            <a:ext cx="7391400" cy="3698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sz="1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FASES DEL PROCESO DE ORDENAMIENTO TERRITORIAL</a:t>
            </a:r>
            <a:endParaRPr lang="es-ES" sz="1800" b="1" dirty="0">
              <a:solidFill>
                <a:schemeClr val="accent6">
                  <a:lumMod val="60000"/>
                  <a:lumOff val="40000"/>
                </a:schemeClr>
              </a:solidFill>
              <a:latin typeface="Arial" pitchFamily="34" charset="0"/>
            </a:endParaRP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1249363" y="1098550"/>
            <a:ext cx="1497012" cy="577850"/>
          </a:xfrm>
          <a:prstGeom prst="roundRect">
            <a:avLst>
              <a:gd name="adj" fmla="val 16667"/>
            </a:avLst>
          </a:prstGeom>
          <a:noFill/>
          <a:ln w="12700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1" hangingPunct="1"/>
            <a:r>
              <a:rPr lang="es-ES_tradnl" altLang="es-MX" sz="1400" b="1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FASE PRELIMINAR</a:t>
            </a:r>
            <a:endParaRPr lang="es-ES" altLang="es-MX" b="1">
              <a:solidFill>
                <a:schemeClr val="tx2"/>
              </a:solidFill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1311275" y="5060950"/>
            <a:ext cx="2620963" cy="577850"/>
          </a:xfrm>
          <a:prstGeom prst="roundRect">
            <a:avLst>
              <a:gd name="adj" fmla="val 16667"/>
            </a:avLst>
          </a:prstGeom>
          <a:noFill/>
          <a:ln w="12700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1" hangingPunct="1"/>
            <a:r>
              <a:rPr lang="es-ES_tradnl" altLang="es-MX" sz="1400" b="1">
                <a:solidFill>
                  <a:schemeClr val="tx2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IMPLEMENTACIÓN DEL PROGRAMA DE OT</a:t>
            </a:r>
            <a:endParaRPr lang="es-ES" altLang="es-MX" b="1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46090" name="AutoShape 10"/>
          <p:cNvSpPr>
            <a:spLocks noChangeArrowheads="1"/>
          </p:cNvSpPr>
          <p:nvPr/>
        </p:nvSpPr>
        <p:spPr bwMode="auto">
          <a:xfrm>
            <a:off x="3565525" y="1125538"/>
            <a:ext cx="3765550" cy="577850"/>
          </a:xfrm>
          <a:prstGeom prst="roundRect">
            <a:avLst>
              <a:gd name="adj" fmla="val 16667"/>
            </a:avLst>
          </a:prstGeom>
          <a:noFill/>
          <a:ln w="12700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1" hangingPunct="1"/>
            <a:r>
              <a:rPr lang="es-ES_tradnl" altLang="es-MX" sz="1400" b="1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FASES I Y II: CARACTERIZACIÓN Y DIAGNÓSTICO TERRITORIAL</a:t>
            </a:r>
            <a:endParaRPr lang="es-ES" altLang="es-MX" sz="1400" b="1">
              <a:solidFill>
                <a:schemeClr val="tx2"/>
              </a:solidFill>
            </a:endParaRPr>
          </a:p>
        </p:txBody>
      </p:sp>
      <p:sp>
        <p:nvSpPr>
          <p:cNvPr id="46091" name="AutoShape 11"/>
          <p:cNvSpPr>
            <a:spLocks noChangeArrowheads="1"/>
          </p:cNvSpPr>
          <p:nvPr/>
        </p:nvSpPr>
        <p:spPr bwMode="auto">
          <a:xfrm flipV="1">
            <a:off x="2819400" y="1295400"/>
            <a:ext cx="669925" cy="212725"/>
          </a:xfrm>
          <a:prstGeom prst="leftRightArrow">
            <a:avLst>
              <a:gd name="adj1" fmla="val 50000"/>
              <a:gd name="adj2" fmla="val 62985"/>
            </a:avLst>
          </a:prstGeom>
          <a:noFill/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 eaLnBrk="1" hangingPunct="1"/>
            <a:r>
              <a:rPr lang="es-ES" altLang="es-MX" sz="140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 </a:t>
            </a:r>
            <a:endParaRPr lang="es-ES" altLang="es-MX" sz="120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/>
            <a:endParaRPr lang="es-ES" altLang="es-MX">
              <a:solidFill>
                <a:schemeClr val="tx2"/>
              </a:solidFill>
            </a:endParaRPr>
          </a:p>
        </p:txBody>
      </p:sp>
      <p:sp>
        <p:nvSpPr>
          <p:cNvPr id="46092" name="AutoShape 12"/>
          <p:cNvSpPr>
            <a:spLocks noChangeArrowheads="1"/>
          </p:cNvSpPr>
          <p:nvPr/>
        </p:nvSpPr>
        <p:spPr bwMode="auto">
          <a:xfrm>
            <a:off x="4781550" y="4953000"/>
            <a:ext cx="2620963" cy="812800"/>
          </a:xfrm>
          <a:prstGeom prst="roundRect">
            <a:avLst>
              <a:gd name="adj" fmla="val 16667"/>
            </a:avLst>
          </a:prstGeom>
          <a:noFill/>
          <a:ln w="12700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1" hangingPunct="1"/>
            <a:r>
              <a:rPr lang="es-ES_tradnl" altLang="es-MX" sz="1400" b="1">
                <a:solidFill>
                  <a:schemeClr val="tx2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EVALUACIÓN Y SEGUIMIENTO DEL PROGRAMA DE OT</a:t>
            </a:r>
            <a:endParaRPr lang="es-ES" altLang="es-MX" b="1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46093" name="AutoShape 13"/>
          <p:cNvSpPr>
            <a:spLocks noChangeArrowheads="1"/>
          </p:cNvSpPr>
          <p:nvPr/>
        </p:nvSpPr>
        <p:spPr bwMode="auto">
          <a:xfrm>
            <a:off x="1327150" y="2971800"/>
            <a:ext cx="2330450" cy="800100"/>
          </a:xfrm>
          <a:prstGeom prst="roundRect">
            <a:avLst>
              <a:gd name="adj" fmla="val 16667"/>
            </a:avLst>
          </a:prstGeom>
          <a:noFill/>
          <a:ln w="12700">
            <a:noFill/>
            <a:round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1" hangingPunct="1"/>
            <a:r>
              <a:rPr lang="es-ES_tradnl" altLang="es-MX" sz="1400" b="1">
                <a:solidFill>
                  <a:schemeClr val="tx2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FASE III: PROSPECTIVA O DISEÑO DE                                                      ESCENARIOS</a:t>
            </a:r>
            <a:r>
              <a:rPr lang="es-ES_tradnl" altLang="es-MX" sz="1400">
                <a:solidFill>
                  <a:schemeClr val="tx2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                              </a:t>
            </a:r>
            <a:endParaRPr lang="es-ES" altLang="es-MX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46094" name="AutoShape 14"/>
          <p:cNvSpPr>
            <a:spLocks noChangeArrowheads="1"/>
          </p:cNvSpPr>
          <p:nvPr/>
        </p:nvSpPr>
        <p:spPr bwMode="auto">
          <a:xfrm>
            <a:off x="1152525" y="2424113"/>
            <a:ext cx="6696075" cy="1538287"/>
          </a:xfrm>
          <a:prstGeom prst="cube">
            <a:avLst>
              <a:gd name="adj" fmla="val 25000"/>
            </a:avLst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s-MX" altLang="es-MX"/>
          </a:p>
        </p:txBody>
      </p:sp>
      <p:sp>
        <p:nvSpPr>
          <p:cNvPr id="46095" name="AutoShape 15"/>
          <p:cNvSpPr>
            <a:spLocks noChangeArrowheads="1"/>
          </p:cNvSpPr>
          <p:nvPr/>
        </p:nvSpPr>
        <p:spPr bwMode="auto">
          <a:xfrm>
            <a:off x="1228725" y="4419600"/>
            <a:ext cx="6696075" cy="1539875"/>
          </a:xfrm>
          <a:prstGeom prst="cube">
            <a:avLst>
              <a:gd name="adj" fmla="val 25000"/>
            </a:avLst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s-MX" altLang="es-MX"/>
          </a:p>
        </p:txBody>
      </p:sp>
      <p:sp>
        <p:nvSpPr>
          <p:cNvPr id="46096" name="AutoShape 16"/>
          <p:cNvSpPr>
            <a:spLocks noChangeArrowheads="1"/>
          </p:cNvSpPr>
          <p:nvPr/>
        </p:nvSpPr>
        <p:spPr bwMode="auto">
          <a:xfrm>
            <a:off x="4259263" y="3998913"/>
            <a:ext cx="382587" cy="354012"/>
          </a:xfrm>
          <a:prstGeom prst="upDownArrow">
            <a:avLst>
              <a:gd name="adj1" fmla="val 50000"/>
              <a:gd name="adj2" fmla="val 20000"/>
            </a:avLst>
          </a:prstGeom>
          <a:noFill/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s-MX" altLang="es-MX"/>
          </a:p>
        </p:txBody>
      </p:sp>
      <p:sp>
        <p:nvSpPr>
          <p:cNvPr id="46097" name="Rectangle 17"/>
          <p:cNvSpPr>
            <a:spLocks noChangeArrowheads="1"/>
          </p:cNvSpPr>
          <p:nvPr/>
        </p:nvSpPr>
        <p:spPr bwMode="auto">
          <a:xfrm>
            <a:off x="0" y="-830263"/>
            <a:ext cx="91440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/>
            <a:r>
              <a:rPr lang="es-ES" altLang="es-MX" sz="1200">
                <a:solidFill>
                  <a:schemeClr val="tx2"/>
                </a:solidFill>
                <a:cs typeface="Times New Roman" pitchFamily="18" charset="0"/>
              </a:rPr>
              <a:t> </a:t>
            </a:r>
            <a:endParaRPr lang="es-ES" altLang="es-MX" sz="1200">
              <a:solidFill>
                <a:schemeClr val="tx2"/>
              </a:solidFill>
              <a:latin typeface="Sans Serif PS" charset="0"/>
              <a:cs typeface="Times New Roman" pitchFamily="18" charset="0"/>
            </a:endParaRPr>
          </a:p>
          <a:p>
            <a:endParaRPr lang="es-ES" altLang="es-MX">
              <a:solidFill>
                <a:schemeClr val="tx2"/>
              </a:solidFill>
            </a:endParaRPr>
          </a:p>
        </p:txBody>
      </p:sp>
      <p:sp>
        <p:nvSpPr>
          <p:cNvPr id="46098" name="AutoShape 18"/>
          <p:cNvSpPr>
            <a:spLocks noChangeArrowheads="1"/>
          </p:cNvSpPr>
          <p:nvPr/>
        </p:nvSpPr>
        <p:spPr bwMode="auto">
          <a:xfrm flipV="1">
            <a:off x="3962400" y="5257800"/>
            <a:ext cx="838200" cy="228600"/>
          </a:xfrm>
          <a:prstGeom prst="leftRightArrow">
            <a:avLst>
              <a:gd name="adj1" fmla="val 50000"/>
              <a:gd name="adj2" fmla="val 73333"/>
            </a:avLst>
          </a:prstGeom>
          <a:noFill/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 eaLnBrk="1" hangingPunct="1"/>
            <a:r>
              <a:rPr lang="es-ES" altLang="es-MX" sz="140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 </a:t>
            </a:r>
            <a:endParaRPr lang="es-ES" altLang="es-MX" sz="120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/>
            <a:endParaRPr lang="es-ES" altLang="es-MX">
              <a:solidFill>
                <a:schemeClr val="tx2"/>
              </a:solidFill>
            </a:endParaRPr>
          </a:p>
        </p:txBody>
      </p:sp>
      <p:sp>
        <p:nvSpPr>
          <p:cNvPr id="46099" name="AutoShape 19"/>
          <p:cNvSpPr>
            <a:spLocks noChangeArrowheads="1"/>
          </p:cNvSpPr>
          <p:nvPr/>
        </p:nvSpPr>
        <p:spPr bwMode="auto">
          <a:xfrm>
            <a:off x="1295400" y="2971800"/>
            <a:ext cx="2362200" cy="8382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s-MX" altLang="es-MX">
              <a:solidFill>
                <a:schemeClr val="tx2"/>
              </a:solidFill>
            </a:endParaRPr>
          </a:p>
        </p:txBody>
      </p:sp>
      <p:sp>
        <p:nvSpPr>
          <p:cNvPr id="46100" name="AutoShape 20"/>
          <p:cNvSpPr>
            <a:spLocks noChangeArrowheads="1"/>
          </p:cNvSpPr>
          <p:nvPr/>
        </p:nvSpPr>
        <p:spPr bwMode="auto">
          <a:xfrm>
            <a:off x="3657600" y="3276600"/>
            <a:ext cx="762000" cy="228600"/>
          </a:xfrm>
          <a:prstGeom prst="leftRightArrow">
            <a:avLst>
              <a:gd name="adj1" fmla="val 50000"/>
              <a:gd name="adj2" fmla="val 66667"/>
            </a:avLst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s-MX" altLang="es-MX"/>
          </a:p>
        </p:txBody>
      </p:sp>
      <p:sp>
        <p:nvSpPr>
          <p:cNvPr id="46101" name="AutoShape 21"/>
          <p:cNvSpPr>
            <a:spLocks noChangeArrowheads="1"/>
          </p:cNvSpPr>
          <p:nvPr/>
        </p:nvSpPr>
        <p:spPr bwMode="auto">
          <a:xfrm>
            <a:off x="4419600" y="2895600"/>
            <a:ext cx="2895600" cy="9906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s-MX" altLang="es-MX"/>
          </a:p>
        </p:txBody>
      </p:sp>
      <p:sp>
        <p:nvSpPr>
          <p:cNvPr id="46102" name="Text Box 22"/>
          <p:cNvSpPr txBox="1">
            <a:spLocks noChangeArrowheads="1"/>
          </p:cNvSpPr>
          <p:nvPr/>
        </p:nvSpPr>
        <p:spPr bwMode="auto">
          <a:xfrm>
            <a:off x="4419600" y="2895600"/>
            <a:ext cx="2819400" cy="9525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s-MX" altLang="es-MX" sz="1400">
                <a:solidFill>
                  <a:schemeClr val="tx2"/>
                </a:solidFill>
                <a:latin typeface="Arial" pitchFamily="34" charset="0"/>
              </a:rPr>
              <a:t> </a:t>
            </a:r>
            <a:r>
              <a:rPr lang="es-MX" altLang="es-MX" sz="1400" b="1">
                <a:solidFill>
                  <a:schemeClr val="tx2"/>
                </a:solidFill>
                <a:latin typeface="Arial" pitchFamily="34" charset="0"/>
              </a:rPr>
              <a:t>FASE IV: FORMULACIÓN DEL PROGRAMA DE ORDENAMIENTO TERRITORIAL (OT)</a:t>
            </a:r>
            <a:endParaRPr lang="es-ES" altLang="es-MX" sz="1400" b="1">
              <a:solidFill>
                <a:schemeClr val="tx2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764704"/>
            <a:ext cx="8748464" cy="5949280"/>
          </a:xfrm>
        </p:spPr>
        <p:txBody>
          <a:bodyPr>
            <a:noAutofit/>
          </a:bodyPr>
          <a:lstStyle/>
          <a:p>
            <a:pPr marL="420624" lvl="2" indent="-384048" eaLnBrk="1" fontAlgn="auto" hangingPunct="1"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SzPct val="80000"/>
              <a:buFont typeface="Wingdings 2"/>
              <a:buChar char=""/>
              <a:defRPr/>
            </a:pPr>
            <a:r>
              <a:rPr lang="es-MX" altLang="es-MX" dirty="0" smtClean="0">
                <a:solidFill>
                  <a:srgbClr val="FFFF99"/>
                </a:solidFill>
                <a:latin typeface="+mj-lt"/>
              </a:rPr>
              <a:t>Enfoque territorial integral:</a:t>
            </a:r>
          </a:p>
          <a:p>
            <a:pPr marL="695261" lvl="3" indent="-384048" eaLnBrk="1" fontAlgn="auto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/>
              <a:buChar char=""/>
              <a:defRPr/>
            </a:pPr>
            <a:r>
              <a:rPr lang="es-MX" altLang="es-MX" sz="2400" dirty="0" smtClean="0">
                <a:latin typeface="+mj-lt"/>
              </a:rPr>
              <a:t>Refleja la </a:t>
            </a:r>
            <a:r>
              <a:rPr lang="es-MX" altLang="es-MX" sz="2400" dirty="0" smtClean="0">
                <a:solidFill>
                  <a:srgbClr val="CCFFFF"/>
                </a:solidFill>
                <a:latin typeface="+mj-lt"/>
              </a:rPr>
              <a:t>naturaleza compleja del territorio </a:t>
            </a:r>
            <a:r>
              <a:rPr lang="es-MX" altLang="es-MX" sz="2400" dirty="0" smtClean="0">
                <a:latin typeface="+mj-lt"/>
              </a:rPr>
              <a:t>= </a:t>
            </a:r>
            <a:r>
              <a:rPr lang="es-MX" altLang="es-MX" sz="2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sistema complejo integrado</a:t>
            </a:r>
            <a:r>
              <a:rPr lang="es-MX" altLang="es-MX" sz="2400" dirty="0" smtClean="0">
                <a:latin typeface="+mj-lt"/>
              </a:rPr>
              <a:t> por varios componentes: </a:t>
            </a:r>
          </a:p>
          <a:p>
            <a:pPr marL="1116520" lvl="5" indent="-384048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/>
              <a:buChar char=""/>
              <a:defRPr/>
            </a:pPr>
            <a:r>
              <a:rPr lang="es-MX" altLang="es-MX" sz="2400" i="1" dirty="0" smtClean="0">
                <a:latin typeface="+mj-lt"/>
              </a:rPr>
              <a:t>natural</a:t>
            </a:r>
            <a:r>
              <a:rPr lang="es-MX" altLang="es-MX" sz="2400" dirty="0" smtClean="0">
                <a:latin typeface="+mj-lt"/>
              </a:rPr>
              <a:t> (n1, n2, n3, n4...)</a:t>
            </a:r>
          </a:p>
          <a:p>
            <a:pPr marL="1116520" lvl="5" indent="-384048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/>
              <a:buChar char=""/>
              <a:defRPr/>
            </a:pPr>
            <a:r>
              <a:rPr lang="es-MX" altLang="es-MX" sz="2400" dirty="0" smtClean="0">
                <a:latin typeface="+mj-lt"/>
              </a:rPr>
              <a:t>s</a:t>
            </a:r>
            <a:r>
              <a:rPr lang="es-MX" altLang="es-MX" sz="2400" i="1" dirty="0" smtClean="0">
                <a:latin typeface="+mj-lt"/>
              </a:rPr>
              <a:t>ocial</a:t>
            </a:r>
            <a:r>
              <a:rPr lang="es-MX" altLang="es-MX" sz="2400" dirty="0" smtClean="0">
                <a:latin typeface="+mj-lt"/>
              </a:rPr>
              <a:t> (s1, s2, s3, s4...)</a:t>
            </a:r>
          </a:p>
          <a:p>
            <a:pPr marL="1116520" lvl="5" indent="-384048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/>
              <a:buChar char=""/>
              <a:defRPr/>
            </a:pPr>
            <a:r>
              <a:rPr lang="es-MX" altLang="es-MX" sz="2400" i="1" dirty="0" smtClean="0">
                <a:latin typeface="+mj-lt"/>
              </a:rPr>
              <a:t>económico</a:t>
            </a:r>
            <a:r>
              <a:rPr lang="es-MX" altLang="es-MX" sz="2400" dirty="0" smtClean="0">
                <a:latin typeface="+mj-lt"/>
              </a:rPr>
              <a:t> (e1, e2, e3, e4...) </a:t>
            </a:r>
          </a:p>
          <a:p>
            <a:pPr marL="1116520" lvl="5" indent="-384048">
              <a:spcBef>
                <a:spcPts val="600"/>
              </a:spcBef>
              <a:spcAft>
                <a:spcPts val="1800"/>
              </a:spcAft>
              <a:buClr>
                <a:schemeClr val="accent1"/>
              </a:buClr>
              <a:buSzPct val="80000"/>
              <a:buFont typeface="Wingdings 2"/>
              <a:buChar char=""/>
              <a:defRPr/>
            </a:pPr>
            <a:r>
              <a:rPr lang="es-MX" altLang="es-MX" sz="2400" i="1" dirty="0" smtClean="0">
                <a:latin typeface="+mj-lt"/>
              </a:rPr>
              <a:t>político</a:t>
            </a:r>
            <a:r>
              <a:rPr lang="es-MX" altLang="es-MX" sz="2400" dirty="0" smtClean="0">
                <a:latin typeface="+mj-lt"/>
              </a:rPr>
              <a:t> (p1, p2, p3...)</a:t>
            </a:r>
          </a:p>
          <a:p>
            <a:pPr marL="420624" lvl="2" indent="-384048" eaLnBrk="1" fontAlgn="auto" hangingPunct="1"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SzPct val="80000"/>
              <a:buFont typeface="Wingdings 2"/>
              <a:buChar char=""/>
              <a:defRPr/>
            </a:pPr>
            <a:r>
              <a:rPr lang="es-MX" altLang="es-MX" dirty="0" smtClean="0">
                <a:latin typeface="+mj-lt"/>
              </a:rPr>
              <a:t>Interacción de los componentes y sus elementos a </a:t>
            </a:r>
            <a:r>
              <a:rPr lang="es-MX" altLang="es-MX" dirty="0" smtClean="0">
                <a:solidFill>
                  <a:srgbClr val="FFFF99"/>
                </a:solidFill>
                <a:latin typeface="+mj-lt"/>
              </a:rPr>
              <a:t>distintas escalas </a:t>
            </a:r>
          </a:p>
          <a:p>
            <a:pPr marL="420624" lvl="2" indent="-384048" eaLnBrk="1" fontAlgn="auto" hangingPunct="1"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SzPct val="80000"/>
              <a:buFont typeface="Wingdings 2"/>
              <a:buChar char=""/>
              <a:defRPr/>
            </a:pPr>
            <a:r>
              <a:rPr lang="es-MX" altLang="es-MX" dirty="0" smtClean="0">
                <a:latin typeface="+mj-lt"/>
              </a:rPr>
              <a:t>Sistema</a:t>
            </a:r>
            <a:r>
              <a:rPr lang="es-MX" altLang="es-MX" dirty="0" smtClean="0">
                <a:solidFill>
                  <a:srgbClr val="FFFF99"/>
                </a:solidFill>
                <a:latin typeface="+mj-lt"/>
              </a:rPr>
              <a:t> dinámico </a:t>
            </a:r>
            <a:r>
              <a:rPr lang="es-MX" altLang="es-MX" dirty="0" smtClean="0">
                <a:latin typeface="+mj-lt"/>
              </a:rPr>
              <a:t>(tiempo	     ...)</a:t>
            </a:r>
            <a:endParaRPr lang="es-MX" altLang="es-MX" dirty="0">
              <a:latin typeface="+mj-lt"/>
            </a:endParaRPr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457200" y="-26988"/>
            <a:ext cx="8686800" cy="633413"/>
          </a:xfrm>
          <a:prstGeom prst="rect">
            <a:avLst/>
          </a:prstGeom>
        </p:spPr>
        <p:txBody>
          <a:bodyPr lIns="45720" rIns="45720" anchor="ctr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MX" sz="30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Qué </a:t>
            </a:r>
            <a:r>
              <a:rPr lang="es-MX" sz="3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es el Ordenamiento Territorial</a:t>
            </a:r>
            <a:endParaRPr lang="es-MX" sz="3000" b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4355976" y="5733256"/>
            <a:ext cx="863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s-MX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15888"/>
            <a:ext cx="8686800" cy="6350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MX" sz="32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Qué es la Geografía</a:t>
            </a:r>
            <a:endParaRPr lang="es-MX" sz="3200" b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291" name="2 Marcador de contenido"/>
          <p:cNvSpPr>
            <a:spLocks noGrp="1"/>
          </p:cNvSpPr>
          <p:nvPr>
            <p:ph idx="1"/>
          </p:nvPr>
        </p:nvSpPr>
        <p:spPr>
          <a:xfrm>
            <a:off x="457200" y="1052736"/>
            <a:ext cx="8219256" cy="5805264"/>
          </a:xfrm>
        </p:spPr>
        <p:txBody>
          <a:bodyPr/>
          <a:lstStyle/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s-MX" altLang="es-MX" sz="2400" dirty="0" smtClean="0">
                <a:latin typeface="+mj-lt"/>
              </a:rPr>
              <a:t>Ciencia de las </a:t>
            </a:r>
            <a:r>
              <a:rPr lang="es-MX" altLang="es-MX" sz="2400" dirty="0" smtClean="0">
                <a:solidFill>
                  <a:srgbClr val="FFFF99"/>
                </a:solidFill>
                <a:latin typeface="+mj-lt"/>
              </a:rPr>
              <a:t>relaciones sociedad-naturaleza </a:t>
            </a:r>
            <a:r>
              <a:rPr lang="es-MX" altLang="es-MX" sz="2400" dirty="0" smtClean="0">
                <a:latin typeface="+mj-lt"/>
              </a:rPr>
              <a:t>sobre el </a:t>
            </a:r>
            <a:r>
              <a:rPr lang="es-MX" altLang="es-MX" sz="2400" dirty="0" smtClean="0">
                <a:solidFill>
                  <a:srgbClr val="CCFFFF"/>
                </a:solidFill>
                <a:latin typeface="+mj-lt"/>
              </a:rPr>
              <a:t>espacio</a:t>
            </a:r>
          </a:p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s-MX" altLang="es-MX" sz="2400" dirty="0" smtClean="0">
                <a:solidFill>
                  <a:srgbClr val="FFFF99"/>
                </a:solidFill>
                <a:latin typeface="+mj-lt"/>
              </a:rPr>
              <a:t>Ciencia Social: </a:t>
            </a:r>
            <a:r>
              <a:rPr lang="es-MX" altLang="es-MX" sz="2400" dirty="0" smtClean="0">
                <a:latin typeface="+mj-lt"/>
              </a:rPr>
              <a:t>el </a:t>
            </a:r>
            <a:r>
              <a:rPr lang="es-MX" altLang="es-MX" sz="2400" dirty="0" smtClean="0">
                <a:solidFill>
                  <a:srgbClr val="CCFFFF"/>
                </a:solidFill>
                <a:latin typeface="+mj-lt"/>
              </a:rPr>
              <a:t>hombre</a:t>
            </a:r>
            <a:r>
              <a:rPr lang="es-MX" altLang="es-MX" sz="2400" dirty="0" smtClean="0">
                <a:latin typeface="+mj-lt"/>
              </a:rPr>
              <a:t> habita, se asienta, se apropia, construye, utiliza y aprovecha los recursos naturales, desarrolla sus actividades, genera un impacto en el </a:t>
            </a:r>
            <a:r>
              <a:rPr lang="es-MX" altLang="es-MX" sz="2400" dirty="0" smtClean="0">
                <a:solidFill>
                  <a:srgbClr val="CCFFFF"/>
                </a:solidFill>
                <a:latin typeface="+mj-lt"/>
              </a:rPr>
              <a:t>espacio</a:t>
            </a:r>
            <a:r>
              <a:rPr lang="es-MX" altLang="es-MX" sz="2400" dirty="0" smtClean="0">
                <a:latin typeface="+mj-lt"/>
              </a:rPr>
              <a:t>.</a:t>
            </a:r>
          </a:p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s-MX" altLang="es-MX" sz="2400" dirty="0" smtClean="0">
                <a:solidFill>
                  <a:srgbClr val="FFFF99"/>
                </a:solidFill>
                <a:latin typeface="+mj-lt"/>
              </a:rPr>
              <a:t>Objeto de estudio</a:t>
            </a:r>
            <a:r>
              <a:rPr lang="es-MX" altLang="es-MX" sz="2400" dirty="0" smtClean="0">
                <a:latin typeface="+mj-lt"/>
              </a:rPr>
              <a:t> = </a:t>
            </a:r>
            <a:r>
              <a:rPr lang="es-MX" altLang="es-MX" sz="2400" dirty="0" smtClean="0">
                <a:solidFill>
                  <a:srgbClr val="CCFFFF"/>
                </a:solidFill>
                <a:latin typeface="+mj-lt"/>
              </a:rPr>
              <a:t>espacio/territorio = sistema complejo</a:t>
            </a:r>
          </a:p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s-MX" altLang="es-MX" sz="2400" dirty="0" smtClean="0">
                <a:solidFill>
                  <a:srgbClr val="FFFF99"/>
                </a:solidFill>
                <a:latin typeface="+mj-lt"/>
              </a:rPr>
              <a:t>Originalidad de la geografía </a:t>
            </a:r>
            <a:r>
              <a:rPr lang="es-MX" altLang="es-MX" sz="2400" dirty="0" smtClean="0">
                <a:latin typeface="+mj-lt"/>
              </a:rPr>
              <a:t>= análisis de </a:t>
            </a:r>
            <a:r>
              <a:rPr lang="es-MX" altLang="es-MX" sz="2400" dirty="0" smtClean="0">
                <a:solidFill>
                  <a:srgbClr val="CCFFFF"/>
                </a:solidFill>
                <a:latin typeface="+mj-lt"/>
              </a:rPr>
              <a:t>fenómenos, eventos, hechos, procesos</a:t>
            </a:r>
            <a:r>
              <a:rPr lang="es-MX" altLang="es-MX" sz="2400" dirty="0" smtClean="0">
                <a:latin typeface="+mj-lt"/>
              </a:rPr>
              <a:t> con una </a:t>
            </a:r>
            <a:r>
              <a:rPr lang="es-MX" altLang="es-MX" sz="2400" dirty="0" smtClean="0">
                <a:solidFill>
                  <a:srgbClr val="CCFFFF"/>
                </a:solidFill>
                <a:latin typeface="+mj-lt"/>
              </a:rPr>
              <a:t>visión integral/global</a:t>
            </a:r>
            <a:r>
              <a:rPr lang="es-MX" altLang="es-MX" sz="2400" dirty="0" smtClean="0">
                <a:latin typeface="+mj-lt"/>
              </a:rPr>
              <a:t> desde la perspectiva </a:t>
            </a:r>
            <a:r>
              <a:rPr lang="es-MX" altLang="es-MX" sz="2400" dirty="0" smtClean="0">
                <a:solidFill>
                  <a:srgbClr val="CCFFFF"/>
                </a:solidFill>
                <a:latin typeface="+mj-lt"/>
              </a:rPr>
              <a:t>espacial/territorial</a:t>
            </a:r>
          </a:p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s-MX" altLang="es-MX" sz="2400" dirty="0" smtClean="0">
                <a:solidFill>
                  <a:srgbClr val="FFFF99"/>
                </a:solidFill>
                <a:latin typeface="+mj-lt"/>
              </a:rPr>
              <a:t>Ciencia puente </a:t>
            </a:r>
            <a:r>
              <a:rPr lang="es-MX" altLang="es-MX" sz="2400" dirty="0" smtClean="0">
                <a:latin typeface="+mj-lt"/>
              </a:rPr>
              <a:t>entre </a:t>
            </a:r>
            <a:r>
              <a:rPr lang="es-MX" altLang="es-MX" sz="2400" dirty="0" smtClean="0">
                <a:solidFill>
                  <a:srgbClr val="FFFF99"/>
                </a:solidFill>
                <a:latin typeface="+mj-lt"/>
              </a:rPr>
              <a:t>disciplinas naturales y sociales</a:t>
            </a:r>
          </a:p>
          <a:p>
            <a:pPr eaLnBrk="1" hangingPunct="1">
              <a:buFont typeface="Wingdings 2" pitchFamily="18" charset="2"/>
              <a:buNone/>
            </a:pPr>
            <a:endParaRPr lang="es-MX" altLang="es-MX" dirty="0" smtClean="0"/>
          </a:p>
          <a:p>
            <a:pPr eaLnBrk="1" hangingPunct="1"/>
            <a:endParaRPr lang="es-MX" altLang="es-MX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Text Box 2"/>
          <p:cNvSpPr txBox="1">
            <a:spLocks noChangeArrowheads="1"/>
          </p:cNvSpPr>
          <p:nvPr/>
        </p:nvSpPr>
        <p:spPr bwMode="auto">
          <a:xfrm>
            <a:off x="152400" y="548680"/>
            <a:ext cx="8839200" cy="5863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838200" lvl="2" indent="-457200">
              <a:defRPr/>
            </a:pPr>
            <a:endParaRPr lang="es-MX" sz="1200" b="1" dirty="0" smtClean="0">
              <a:solidFill>
                <a:schemeClr val="tx2"/>
              </a:solidFill>
              <a:latin typeface="Verdana" pitchFamily="34" charset="0"/>
            </a:endParaRPr>
          </a:p>
          <a:p>
            <a:pPr marL="420624" lvl="2" indent="-384048" eaLnBrk="1" fontAlgn="auto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/>
              <a:buChar char=""/>
              <a:defRPr/>
            </a:pPr>
            <a:r>
              <a:rPr lang="es-MX" dirty="0" smtClean="0">
                <a:latin typeface="+mj-lt"/>
              </a:rPr>
              <a:t>Implica </a:t>
            </a:r>
            <a:r>
              <a:rPr lang="es-MX" dirty="0">
                <a:latin typeface="+mj-lt"/>
              </a:rPr>
              <a:t>la </a:t>
            </a:r>
            <a:r>
              <a:rPr lang="es-MX" dirty="0">
                <a:solidFill>
                  <a:srgbClr val="FFFF99"/>
                </a:solidFill>
                <a:latin typeface="+mj-lt"/>
              </a:rPr>
              <a:t>articulación en el territorio de diversas políticas </a:t>
            </a:r>
            <a:r>
              <a:rPr lang="es-MX" dirty="0" smtClean="0">
                <a:solidFill>
                  <a:srgbClr val="FFFF99"/>
                </a:solidFill>
                <a:latin typeface="+mj-lt"/>
              </a:rPr>
              <a:t>sectoriales</a:t>
            </a:r>
            <a:endParaRPr lang="es-MX" dirty="0">
              <a:solidFill>
                <a:srgbClr val="FFFF99"/>
              </a:solidFill>
              <a:latin typeface="+mj-lt"/>
            </a:endParaRPr>
          </a:p>
          <a:p>
            <a:pPr marL="877824" lvl="3" indent="-384048" eaLnBrk="1" fontAlgn="auto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/>
              <a:buChar char=""/>
              <a:defRPr/>
            </a:pPr>
            <a:r>
              <a:rPr lang="es-MX" dirty="0" smtClean="0">
                <a:solidFill>
                  <a:schemeClr val="tx2"/>
                </a:solidFill>
                <a:latin typeface="+mj-lt"/>
              </a:rPr>
              <a:t>Social</a:t>
            </a:r>
          </a:p>
          <a:p>
            <a:pPr marL="877824" lvl="3" indent="-384048" eaLnBrk="1" fontAlgn="auto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/>
              <a:buChar char=""/>
              <a:defRPr/>
            </a:pPr>
            <a:r>
              <a:rPr lang="es-MX" dirty="0" smtClean="0">
                <a:solidFill>
                  <a:schemeClr val="tx2"/>
                </a:solidFill>
                <a:latin typeface="+mj-lt"/>
              </a:rPr>
              <a:t>Económica		</a:t>
            </a:r>
            <a:r>
              <a:rPr lang="es-MX" dirty="0" smtClean="0">
                <a:solidFill>
                  <a:srgbClr val="CCFFFF"/>
                </a:solidFill>
                <a:latin typeface="+mj-lt"/>
              </a:rPr>
              <a:t>vinculación institucional</a:t>
            </a:r>
          </a:p>
          <a:p>
            <a:pPr marL="877824" lvl="3" indent="-384048" eaLnBrk="1" fontAlgn="auto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/>
              <a:buChar char=""/>
              <a:defRPr/>
            </a:pPr>
            <a:r>
              <a:rPr lang="es-MX" dirty="0" smtClean="0">
                <a:solidFill>
                  <a:schemeClr val="tx2"/>
                </a:solidFill>
                <a:latin typeface="+mj-lt"/>
              </a:rPr>
              <a:t>Cultural		    </a:t>
            </a:r>
            <a:r>
              <a:rPr lang="es-MX" dirty="0" smtClean="0">
                <a:solidFill>
                  <a:srgbClr val="CCFFFF"/>
                </a:solidFill>
                <a:latin typeface="+mj-lt"/>
              </a:rPr>
              <a:t>horizontal y vertical</a:t>
            </a:r>
          </a:p>
          <a:p>
            <a:pPr marL="877824" lvl="3" indent="-384048" eaLnBrk="1" fontAlgn="auto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/>
              <a:buChar char=""/>
              <a:defRPr/>
            </a:pPr>
            <a:r>
              <a:rPr lang="es-MX" dirty="0" smtClean="0">
                <a:solidFill>
                  <a:schemeClr val="tx2"/>
                </a:solidFill>
                <a:latin typeface="+mj-lt"/>
              </a:rPr>
              <a:t>Ambiental</a:t>
            </a:r>
          </a:p>
          <a:p>
            <a:pPr marL="877824" lvl="3" indent="-384048" eaLnBrk="1" fontAlgn="auto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80000"/>
              <a:defRPr/>
            </a:pPr>
            <a:r>
              <a:rPr lang="es-MX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es-MX" dirty="0" smtClean="0">
                <a:solidFill>
                  <a:srgbClr val="FFFFCC"/>
                </a:solidFill>
                <a:latin typeface="+mj-lt"/>
              </a:rPr>
              <a:t>= </a:t>
            </a:r>
            <a:r>
              <a:rPr lang="es-MX" i="1" u="sng" dirty="0">
                <a:solidFill>
                  <a:srgbClr val="FFFFCC"/>
                </a:solidFill>
                <a:latin typeface="+mj-lt"/>
              </a:rPr>
              <a:t>modelo de desarrollo territorial integral</a:t>
            </a:r>
          </a:p>
          <a:p>
            <a:pPr marL="1243013" lvl="3" indent="-214313">
              <a:spcBef>
                <a:spcPts val="600"/>
              </a:spcBef>
              <a:spcAft>
                <a:spcPts val="1800"/>
              </a:spcAft>
              <a:buFontTx/>
              <a:buChar char="•"/>
              <a:defRPr/>
            </a:pPr>
            <a:r>
              <a:rPr lang="es-MX" dirty="0" smtClean="0">
                <a:solidFill>
                  <a:srgbClr val="CCFFFF"/>
                </a:solidFill>
                <a:latin typeface="+mj-lt"/>
              </a:rPr>
              <a:t>Territorio </a:t>
            </a:r>
            <a:r>
              <a:rPr lang="es-MX" dirty="0" smtClean="0">
                <a:solidFill>
                  <a:schemeClr val="tx2"/>
                </a:solidFill>
                <a:latin typeface="+mj-lt"/>
              </a:rPr>
              <a:t>= </a:t>
            </a:r>
            <a:r>
              <a:rPr lang="es-MX" dirty="0" smtClean="0">
                <a:latin typeface="+mj-lt"/>
              </a:rPr>
              <a:t>sujeto </a:t>
            </a:r>
            <a:r>
              <a:rPr lang="es-MX" dirty="0">
                <a:latin typeface="+mj-lt"/>
              </a:rPr>
              <a:t>activo, </a:t>
            </a:r>
            <a:r>
              <a:rPr lang="es-MX" dirty="0" err="1">
                <a:latin typeface="+mj-lt"/>
              </a:rPr>
              <a:t>estructurante</a:t>
            </a:r>
            <a:r>
              <a:rPr lang="es-MX" dirty="0">
                <a:latin typeface="+mj-lt"/>
              </a:rPr>
              <a:t> de  políticas, </a:t>
            </a:r>
            <a:r>
              <a:rPr lang="es-MX" dirty="0" smtClean="0">
                <a:latin typeface="+mj-lt"/>
              </a:rPr>
              <a:t>recurso </a:t>
            </a:r>
            <a:r>
              <a:rPr lang="es-MX" dirty="0">
                <a:latin typeface="+mj-lt"/>
              </a:rPr>
              <a:t>y factor de </a:t>
            </a:r>
            <a:r>
              <a:rPr lang="es-MX" dirty="0" smtClean="0">
                <a:latin typeface="+mj-lt"/>
              </a:rPr>
              <a:t>desarrollo</a:t>
            </a:r>
            <a:endParaRPr lang="es-MX" dirty="0">
              <a:latin typeface="+mj-lt"/>
            </a:endParaRPr>
          </a:p>
          <a:p>
            <a:pPr marL="1243013" lvl="3" indent="-214313">
              <a:spcBef>
                <a:spcPts val="0"/>
              </a:spcBef>
              <a:spcAft>
                <a:spcPts val="0"/>
              </a:spcAft>
              <a:defRPr/>
            </a:pPr>
            <a:r>
              <a:rPr lang="es-MX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</a:t>
            </a:r>
            <a:r>
              <a:rPr lang="es-MX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		</a:t>
            </a:r>
            <a:r>
              <a:rPr lang="es-MX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OT = </a:t>
            </a:r>
            <a:r>
              <a:rPr lang="es-MX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	Proceso </a:t>
            </a:r>
            <a:r>
              <a:rPr lang="es-MX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complejo, </a:t>
            </a:r>
          </a:p>
          <a:p>
            <a:pPr marL="1243013" lvl="3" indent="-214313">
              <a:spcBef>
                <a:spcPts val="0"/>
              </a:spcBef>
              <a:spcAft>
                <a:spcPts val="0"/>
              </a:spcAft>
              <a:defRPr/>
            </a:pPr>
            <a:r>
              <a:rPr lang="es-MX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		   	</a:t>
            </a:r>
            <a:r>
              <a:rPr lang="es-MX" b="1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multi</a:t>
            </a:r>
            <a:r>
              <a:rPr lang="es-MX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- e interdisciplinario</a:t>
            </a:r>
          </a:p>
          <a:p>
            <a:pPr marL="1243013" lvl="3" indent="-214313">
              <a:spcBef>
                <a:spcPts val="0"/>
              </a:spcBef>
              <a:spcAft>
                <a:spcPts val="0"/>
              </a:spcAft>
              <a:defRPr/>
            </a:pPr>
            <a:r>
              <a:rPr lang="es-MX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		   	y de síntesis e integración</a:t>
            </a:r>
            <a:endParaRPr lang="es-ES" b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1763688" y="5157192"/>
            <a:ext cx="5184180" cy="1224136"/>
          </a:xfrm>
          <a:prstGeom prst="rect">
            <a:avLst/>
          </a:prstGeom>
          <a:noFill/>
          <a:ln w="38100">
            <a:solidFill>
              <a:srgbClr val="FFFF9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s-MX" altLang="es-MX"/>
          </a:p>
        </p:txBody>
      </p:sp>
      <p:sp>
        <p:nvSpPr>
          <p:cNvPr id="49156" name="AutoShape 4"/>
          <p:cNvSpPr>
            <a:spLocks/>
          </p:cNvSpPr>
          <p:nvPr/>
        </p:nvSpPr>
        <p:spPr bwMode="auto">
          <a:xfrm>
            <a:off x="2771800" y="1628800"/>
            <a:ext cx="360362" cy="1944216"/>
          </a:xfrm>
          <a:prstGeom prst="rightBrace">
            <a:avLst>
              <a:gd name="adj1" fmla="val 33297"/>
              <a:gd name="adj2" fmla="val 50000"/>
            </a:avLst>
          </a:prstGeom>
          <a:noFill/>
          <a:ln w="38100">
            <a:solidFill>
              <a:srgbClr val="FFFF66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s-MX" altLang="es-MX"/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457200" y="-26988"/>
            <a:ext cx="8686800" cy="633413"/>
          </a:xfrm>
          <a:prstGeom prst="rect">
            <a:avLst/>
          </a:prstGeom>
        </p:spPr>
        <p:txBody>
          <a:bodyPr lIns="45720" rIns="45720" anchor="ctr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MX" sz="30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Qué </a:t>
            </a:r>
            <a:r>
              <a:rPr lang="es-MX" sz="3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es el Ordenamiento Territorial</a:t>
            </a:r>
            <a:endParaRPr lang="es-MX" sz="3000" b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251520" y="861675"/>
            <a:ext cx="8740080" cy="5955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20624" lvl="2" indent="-384048" eaLnBrk="1" fontAlgn="auto" hangingPunct="1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80000"/>
              <a:buFont typeface="Wingdings 2"/>
              <a:buChar char=""/>
              <a:defRPr/>
            </a:pPr>
            <a:r>
              <a:rPr lang="es-MX" altLang="es-MX" sz="2300" dirty="0" smtClean="0">
                <a:solidFill>
                  <a:srgbClr val="FFFF99"/>
                </a:solidFill>
                <a:latin typeface="+mj-lt"/>
              </a:rPr>
              <a:t>De </a:t>
            </a:r>
            <a:r>
              <a:rPr lang="es-MX" altLang="es-MX" sz="2300" dirty="0">
                <a:solidFill>
                  <a:srgbClr val="FFFF99"/>
                </a:solidFill>
                <a:latin typeface="+mj-lt"/>
              </a:rPr>
              <a:t>carácter prospectivo: de largo plazo </a:t>
            </a:r>
            <a:r>
              <a:rPr lang="es-MX" altLang="es-MX" sz="2300" dirty="0">
                <a:latin typeface="+mj-lt"/>
              </a:rPr>
              <a:t>(</a:t>
            </a:r>
            <a:r>
              <a:rPr lang="es-MX" altLang="es-MX" sz="2300" dirty="0" smtClean="0">
                <a:latin typeface="+mj-lt"/>
              </a:rPr>
              <a:t>20-25 años)</a:t>
            </a:r>
          </a:p>
          <a:p>
            <a:pPr marL="877824" lvl="3" indent="-384048" eaLnBrk="1" fontAlgn="auto" hangingPunct="1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80000"/>
              <a:buFont typeface="Wingdings 2"/>
              <a:buChar char=""/>
              <a:defRPr/>
            </a:pPr>
            <a:r>
              <a:rPr lang="es-MX" altLang="es-MX" sz="2300" dirty="0" smtClean="0">
                <a:solidFill>
                  <a:srgbClr val="CCFFFF"/>
                </a:solidFill>
                <a:latin typeface="+mj-lt"/>
              </a:rPr>
              <a:t>Proceso dinámico y continuo </a:t>
            </a:r>
          </a:p>
          <a:p>
            <a:pPr marL="1335024" lvl="4" indent="-384048" eaLnBrk="1" fontAlgn="auto" hangingPunct="1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80000"/>
              <a:buFont typeface="Wingdings 2"/>
              <a:buChar char=""/>
              <a:defRPr/>
            </a:pPr>
            <a:r>
              <a:rPr lang="es-MX" altLang="es-MX" sz="2300" dirty="0" smtClean="0">
                <a:latin typeface="+mj-lt"/>
              </a:rPr>
              <a:t>Instrumentado mediante programas/planes </a:t>
            </a:r>
          </a:p>
          <a:p>
            <a:pPr marL="1335024" lvl="4" indent="-384048" eaLnBrk="1" fontAlgn="auto" hangingPunct="1"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80000"/>
              <a:buFont typeface="Wingdings 2"/>
              <a:buChar char=""/>
              <a:defRPr/>
            </a:pPr>
            <a:r>
              <a:rPr lang="es-MX" altLang="es-MX" sz="2300" dirty="0" smtClean="0">
                <a:latin typeface="+mj-lt"/>
              </a:rPr>
              <a:t>Con estrategias y acciones a corto, mediano y largo plazo</a:t>
            </a:r>
          </a:p>
          <a:p>
            <a:pPr marL="877824" lvl="3" indent="-384048" eaLnBrk="1" fontAlgn="auto" hangingPunct="1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80000"/>
              <a:buFont typeface="Wingdings 2"/>
              <a:buChar char=""/>
              <a:defRPr/>
            </a:pPr>
            <a:r>
              <a:rPr lang="es-MX" altLang="es-MX" sz="2300" dirty="0" smtClean="0">
                <a:solidFill>
                  <a:srgbClr val="CCFFFF"/>
                </a:solidFill>
                <a:latin typeface="+mj-lt"/>
              </a:rPr>
              <a:t>Proceso proactivo (preventivo)</a:t>
            </a:r>
          </a:p>
          <a:p>
            <a:pPr marL="877824" lvl="3" indent="-384048" eaLnBrk="1" fontAlgn="auto" hangingPunct="1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80000"/>
              <a:buFont typeface="Wingdings 2"/>
              <a:buChar char=""/>
              <a:defRPr/>
            </a:pPr>
            <a:r>
              <a:rPr lang="es-MX" altLang="es-MX" sz="2300" dirty="0" smtClean="0">
                <a:solidFill>
                  <a:srgbClr val="CCFFFF"/>
                </a:solidFill>
                <a:latin typeface="+mj-lt"/>
              </a:rPr>
              <a:t>Proceso flexible de carácter permanente </a:t>
            </a:r>
          </a:p>
          <a:p>
            <a:pPr marL="1335024" lvl="4" indent="-384048" eaLnBrk="1" fontAlgn="auto" hangingPunct="1"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SzPct val="80000"/>
              <a:buFont typeface="Wingdings 2"/>
              <a:buChar char=""/>
              <a:defRPr/>
            </a:pPr>
            <a:r>
              <a:rPr lang="es-MX" altLang="es-MX" sz="2300" dirty="0" smtClean="0">
                <a:latin typeface="+mj-lt"/>
              </a:rPr>
              <a:t>Con seguimiento y evaluación periódica de avances</a:t>
            </a:r>
          </a:p>
          <a:p>
            <a:pPr marL="420624" lvl="2" indent="-384048" eaLnBrk="1" fontAlgn="auto" hangingPunct="1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80000"/>
              <a:buFont typeface="Wingdings 2"/>
              <a:buChar char=""/>
              <a:defRPr/>
            </a:pPr>
            <a:r>
              <a:rPr lang="es-MX" altLang="es-MX" sz="2300" dirty="0" smtClean="0">
                <a:solidFill>
                  <a:srgbClr val="FFFF99"/>
                </a:solidFill>
                <a:latin typeface="+mj-lt"/>
              </a:rPr>
              <a:t>Participativo, concertado, transparente, en beneficio del interés público:</a:t>
            </a:r>
          </a:p>
          <a:p>
            <a:pPr marL="877824" lvl="3" indent="-384048" eaLnBrk="1" fontAlgn="auto" hangingPunct="1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80000"/>
              <a:buFont typeface="Wingdings 2"/>
              <a:buChar char=""/>
              <a:defRPr/>
            </a:pPr>
            <a:r>
              <a:rPr lang="es-MX" altLang="es-MX" sz="2300" dirty="0" smtClean="0">
                <a:solidFill>
                  <a:srgbClr val="CCFFFF"/>
                </a:solidFill>
                <a:latin typeface="+mj-lt"/>
              </a:rPr>
              <a:t>Participación de los distintos actores sociales</a:t>
            </a:r>
            <a:r>
              <a:rPr lang="es-MX" altLang="es-MX" sz="230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es-MX" altLang="es-MX" sz="2300" dirty="0" smtClean="0">
                <a:latin typeface="+mj-lt"/>
              </a:rPr>
              <a:t>involucrados en el uso, ocupación y gestión del territorio (intereses, valores) = </a:t>
            </a:r>
            <a:r>
              <a:rPr lang="es-MX" altLang="es-MX" sz="2300" dirty="0" smtClean="0">
                <a:solidFill>
                  <a:srgbClr val="CCFFFF"/>
                </a:solidFill>
                <a:latin typeface="+mj-lt"/>
              </a:rPr>
              <a:t>ponerse de acuerdo</a:t>
            </a:r>
            <a:r>
              <a:rPr lang="es-MX" altLang="es-MX" sz="2300" dirty="0" smtClean="0">
                <a:latin typeface="+mj-lt"/>
              </a:rPr>
              <a:t> = </a:t>
            </a:r>
            <a:r>
              <a:rPr lang="es-MX" altLang="es-MX" sz="23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imagen-objetivo territorial</a:t>
            </a:r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457200" y="-26988"/>
            <a:ext cx="8686800" cy="633413"/>
          </a:xfrm>
          <a:prstGeom prst="rect">
            <a:avLst/>
          </a:prstGeom>
        </p:spPr>
        <p:txBody>
          <a:bodyPr lIns="45720" rIns="45720" anchor="ctr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MX" sz="30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Qué </a:t>
            </a:r>
            <a:r>
              <a:rPr lang="es-MX" sz="3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es el Ordenamiento Territorial</a:t>
            </a:r>
            <a:endParaRPr lang="es-MX" sz="3000" b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179512" y="548680"/>
            <a:ext cx="8784976" cy="6417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20624" lvl="2" indent="-384048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defRPr/>
            </a:pPr>
            <a:r>
              <a:rPr lang="es-MX" altLang="es-MX" sz="2300" dirty="0" smtClean="0">
                <a:solidFill>
                  <a:srgbClr val="CCFFFF"/>
                </a:solidFill>
                <a:latin typeface="+mj-lt"/>
              </a:rPr>
              <a:t>Fines:</a:t>
            </a:r>
          </a:p>
          <a:p>
            <a:pPr marL="877824" lvl="3" indent="-384048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defRPr/>
            </a:pPr>
            <a:r>
              <a:rPr lang="es-MX" altLang="es-MX" sz="2300" dirty="0" smtClean="0">
                <a:solidFill>
                  <a:srgbClr val="FFFF99"/>
                </a:solidFill>
                <a:latin typeface="+mj-lt"/>
              </a:rPr>
              <a:t>Uso </a:t>
            </a:r>
            <a:r>
              <a:rPr lang="es-MX" altLang="es-MX" sz="2300" dirty="0">
                <a:solidFill>
                  <a:srgbClr val="FFFF99"/>
                </a:solidFill>
                <a:latin typeface="+mj-lt"/>
              </a:rPr>
              <a:t>y aprovechamiento </a:t>
            </a:r>
            <a:r>
              <a:rPr lang="es-MX" altLang="es-MX" sz="2300" dirty="0" smtClean="0">
                <a:solidFill>
                  <a:srgbClr val="FFFF99"/>
                </a:solidFill>
                <a:latin typeface="+mj-lt"/>
              </a:rPr>
              <a:t>responsable de </a:t>
            </a:r>
            <a:r>
              <a:rPr lang="es-MX" altLang="es-MX" sz="2300" dirty="0">
                <a:solidFill>
                  <a:srgbClr val="FFFF99"/>
                </a:solidFill>
                <a:latin typeface="+mj-lt"/>
              </a:rPr>
              <a:t>los recursos naturales y ocupación adecuada del </a:t>
            </a:r>
            <a:r>
              <a:rPr lang="es-MX" altLang="es-MX" sz="2300" dirty="0" smtClean="0">
                <a:solidFill>
                  <a:srgbClr val="FFFF99"/>
                </a:solidFill>
                <a:latin typeface="+mj-lt"/>
              </a:rPr>
              <a:t>territorio </a:t>
            </a:r>
          </a:p>
          <a:p>
            <a:pPr marL="1335024" lvl="4" indent="-384048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defRPr/>
            </a:pPr>
            <a:r>
              <a:rPr lang="es-MX" altLang="es-MX" sz="2300" dirty="0" smtClean="0">
                <a:solidFill>
                  <a:srgbClr val="FFCC66"/>
                </a:solidFill>
                <a:latin typeface="+mj-lt"/>
              </a:rPr>
              <a:t>Aptitud</a:t>
            </a:r>
            <a:r>
              <a:rPr lang="es-MX" altLang="es-MX" sz="230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es-MX" altLang="es-MX" sz="2300" dirty="0" smtClean="0">
                <a:latin typeface="+mj-lt"/>
              </a:rPr>
              <a:t>(potencialidades-limitantes)</a:t>
            </a:r>
          </a:p>
          <a:p>
            <a:pPr marL="1335024" lvl="4" indent="-384048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defRPr/>
            </a:pPr>
            <a:r>
              <a:rPr lang="es-MX" altLang="es-MX" sz="2300" dirty="0" smtClean="0">
                <a:solidFill>
                  <a:srgbClr val="FFCC66"/>
                </a:solidFill>
                <a:latin typeface="+mj-lt"/>
              </a:rPr>
              <a:t>Fragilidad </a:t>
            </a:r>
            <a:r>
              <a:rPr lang="es-MX" altLang="es-MX" sz="2300" dirty="0" smtClean="0">
                <a:latin typeface="+mj-lt"/>
              </a:rPr>
              <a:t>de los ecosistemas</a:t>
            </a:r>
          </a:p>
          <a:p>
            <a:pPr marL="1333500" lvl="4" indent="-382588" eaLnBrk="1" fontAlgn="auto" hangingPunct="1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80000"/>
              <a:buFont typeface="Wingdings 2"/>
              <a:buChar char=""/>
              <a:defRPr/>
            </a:pPr>
            <a:r>
              <a:rPr lang="es-MX" altLang="es-MX" sz="2300" dirty="0" smtClean="0">
                <a:solidFill>
                  <a:srgbClr val="FFCC66"/>
                </a:solidFill>
                <a:latin typeface="+mj-lt"/>
              </a:rPr>
              <a:t>Sostenibilidad ambiental</a:t>
            </a:r>
            <a:r>
              <a:rPr lang="es-MX" altLang="es-MX" sz="2300" dirty="0" smtClean="0">
                <a:latin typeface="+mj-lt"/>
              </a:rPr>
              <a:t>: ritmos de reproducción de los recursos, de asimilación de los ecosistemas y procesos activos (amenazas naturales)</a:t>
            </a:r>
          </a:p>
          <a:p>
            <a:pPr marL="877824" lvl="3" indent="-384048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defRPr/>
            </a:pPr>
            <a:r>
              <a:rPr lang="es-MX" altLang="es-MX" sz="2300" dirty="0" smtClean="0">
                <a:solidFill>
                  <a:srgbClr val="FFFF99"/>
                </a:solidFill>
                <a:latin typeface="+mj-lt"/>
              </a:rPr>
              <a:t>Reducción de los desequilibrios socioeconómicos regionales</a:t>
            </a:r>
          </a:p>
          <a:p>
            <a:pPr marL="1335024" lvl="4" indent="-384048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defRPr/>
            </a:pPr>
            <a:r>
              <a:rPr lang="es-MX" altLang="es-MX" sz="2300" dirty="0" smtClean="0">
                <a:latin typeface="+mj-lt"/>
              </a:rPr>
              <a:t>Desarrollo económicamente viable y socialmente justo y con equidad</a:t>
            </a:r>
            <a:r>
              <a:rPr lang="es-MX" altLang="es-MX" sz="2300" dirty="0" smtClean="0">
                <a:solidFill>
                  <a:schemeClr val="tx2"/>
                </a:solidFill>
                <a:latin typeface="+mj-lt"/>
              </a:rPr>
              <a:t> = </a:t>
            </a:r>
            <a:r>
              <a:rPr lang="es-MX" altLang="es-MX" sz="2300" dirty="0" smtClean="0">
                <a:solidFill>
                  <a:srgbClr val="FFCC66"/>
                </a:solidFill>
                <a:latin typeface="+mj-lt"/>
              </a:rPr>
              <a:t>sostenibilidad social y económica</a:t>
            </a:r>
          </a:p>
          <a:p>
            <a:pPr marL="1335024" lvl="4" indent="-384048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defRPr/>
            </a:pPr>
            <a:r>
              <a:rPr lang="es-MX" altLang="es-MX" sz="2300" dirty="0" smtClean="0">
                <a:latin typeface="+mj-lt"/>
              </a:rPr>
              <a:t>Potencialidades y debilidades = interno</a:t>
            </a:r>
          </a:p>
          <a:p>
            <a:pPr marL="1335024" lvl="4" indent="-384048" eaLnBrk="1" fontAlgn="auto" hangingPunct="1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80000"/>
              <a:buFont typeface="Wingdings 2"/>
              <a:buChar char=""/>
              <a:defRPr/>
            </a:pPr>
            <a:r>
              <a:rPr lang="es-MX" altLang="es-MX" sz="2300" dirty="0" smtClean="0">
                <a:latin typeface="+mj-lt"/>
              </a:rPr>
              <a:t>Fortalezas y amenazas = externo (globalización)</a:t>
            </a:r>
          </a:p>
          <a:p>
            <a:pPr marL="877824" lvl="3" indent="-384048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defRPr/>
            </a:pPr>
            <a:r>
              <a:rPr lang="es-MX" altLang="es-MX" sz="2300" dirty="0" smtClean="0">
                <a:solidFill>
                  <a:srgbClr val="FFFF99"/>
                </a:solidFill>
                <a:latin typeface="+mj-lt"/>
              </a:rPr>
              <a:t>Integración funcional óptima del territorio (social y económicamente) </a:t>
            </a:r>
          </a:p>
          <a:p>
            <a:pPr marL="1335024" lvl="4" indent="-384048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defRPr/>
            </a:pPr>
            <a:r>
              <a:rPr lang="es-MX" altLang="es-MX" sz="2300" dirty="0" smtClean="0">
                <a:latin typeface="+mj-lt"/>
              </a:rPr>
              <a:t>Sistema </a:t>
            </a:r>
            <a:r>
              <a:rPr lang="es-MX" altLang="es-MX" sz="2300" dirty="0">
                <a:latin typeface="+mj-lt"/>
              </a:rPr>
              <a:t>urbano en equilibrio con su </a:t>
            </a:r>
            <a:r>
              <a:rPr lang="es-MX" altLang="es-MX" sz="2300" dirty="0" smtClean="0">
                <a:latin typeface="+mj-lt"/>
              </a:rPr>
              <a:t>región </a:t>
            </a:r>
          </a:p>
          <a:p>
            <a:pPr marL="1335024" lvl="4" indent="-384048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defRPr/>
            </a:pPr>
            <a:r>
              <a:rPr lang="es-MX" altLang="es-MX" sz="2300" dirty="0" smtClean="0">
                <a:latin typeface="+mj-lt"/>
              </a:rPr>
              <a:t>Dotación </a:t>
            </a:r>
            <a:r>
              <a:rPr lang="es-MX" altLang="es-MX" sz="2300" dirty="0">
                <a:latin typeface="+mj-lt"/>
              </a:rPr>
              <a:t>de servicios, equipamiento e </a:t>
            </a:r>
            <a:r>
              <a:rPr lang="es-MX" altLang="es-MX" sz="2300" dirty="0" smtClean="0">
                <a:latin typeface="+mj-lt"/>
              </a:rPr>
              <a:t>infraestructura</a:t>
            </a:r>
            <a:endParaRPr lang="es-MX" altLang="es-MX" sz="2300" dirty="0">
              <a:latin typeface="+mj-lt"/>
            </a:endParaRPr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457200" y="-26988"/>
            <a:ext cx="8686800" cy="633413"/>
          </a:xfrm>
          <a:prstGeom prst="rect">
            <a:avLst/>
          </a:prstGeom>
        </p:spPr>
        <p:txBody>
          <a:bodyPr lIns="45720" rIns="45720" anchor="ctr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MX" sz="30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Qué </a:t>
            </a:r>
            <a:r>
              <a:rPr lang="es-MX" sz="3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es el Ordenamiento Territorial</a:t>
            </a:r>
            <a:endParaRPr lang="es-MX" sz="3000" b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152400" y="764704"/>
            <a:ext cx="8839200" cy="59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20624" lvl="2" indent="-384048" eaLnBrk="1" fontAlgn="auto" hangingPunct="1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80000"/>
              <a:buFont typeface="Wingdings 2"/>
              <a:buChar char=""/>
              <a:defRPr/>
            </a:pPr>
            <a:r>
              <a:rPr lang="es-MX" altLang="es-MX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Objetivo </a:t>
            </a:r>
            <a:r>
              <a:rPr lang="es-MX" altLang="es-MX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final </a:t>
            </a:r>
            <a:r>
              <a:rPr lang="es-MX" altLang="es-MX" dirty="0">
                <a:solidFill>
                  <a:srgbClr val="FFFFCC"/>
                </a:solidFill>
                <a:latin typeface="+mj-lt"/>
              </a:rPr>
              <a:t>=</a:t>
            </a:r>
            <a:r>
              <a:rPr lang="es-MX" altLang="es-MX" dirty="0">
                <a:solidFill>
                  <a:srgbClr val="FFFF00"/>
                </a:solidFill>
                <a:latin typeface="+mj-lt"/>
              </a:rPr>
              <a:t> </a:t>
            </a:r>
            <a:r>
              <a:rPr lang="es-MX" altLang="es-MX" b="1" dirty="0">
                <a:solidFill>
                  <a:srgbClr val="CCFFFF"/>
                </a:solidFill>
                <a:latin typeface="+mj-lt"/>
              </a:rPr>
              <a:t>calidad superior de vida de la sociedad, </a:t>
            </a:r>
            <a:r>
              <a:rPr lang="es-MX" altLang="es-MX" dirty="0">
                <a:latin typeface="+mj-lt"/>
              </a:rPr>
              <a:t>en su concepción más </a:t>
            </a:r>
            <a:r>
              <a:rPr lang="es-MX" altLang="es-MX" dirty="0" smtClean="0">
                <a:latin typeface="+mj-lt"/>
              </a:rPr>
              <a:t>integral:</a:t>
            </a:r>
          </a:p>
          <a:p>
            <a:pPr marL="877824" lvl="3" indent="-384048" eaLnBrk="1" fontAlgn="auto" hangingPunct="1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80000"/>
              <a:buFont typeface="Wingdings 2"/>
              <a:buChar char=""/>
              <a:defRPr/>
            </a:pPr>
            <a:r>
              <a:rPr lang="es-MX" altLang="es-MX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Crecimiento económico </a:t>
            </a:r>
            <a:r>
              <a:rPr lang="es-MX" altLang="es-MX" dirty="0" smtClean="0">
                <a:latin typeface="+mj-lt"/>
              </a:rPr>
              <a:t>- promoción de actividades económicas y empleo </a:t>
            </a:r>
          </a:p>
          <a:p>
            <a:pPr marL="877824" lvl="3" indent="-384048" eaLnBrk="1" fontAlgn="auto" hangingPunct="1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80000"/>
              <a:buFont typeface="Wingdings 2"/>
              <a:buChar char=""/>
              <a:defRPr/>
            </a:pPr>
            <a:r>
              <a:rPr lang="es-MX" altLang="es-MX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Bienestar social </a:t>
            </a:r>
            <a:r>
              <a:rPr lang="es-MX" altLang="es-MX" dirty="0" smtClean="0">
                <a:latin typeface="+mj-lt"/>
              </a:rPr>
              <a:t>(salario digno, servicios, infraestructura) </a:t>
            </a:r>
          </a:p>
          <a:p>
            <a:pPr marL="1335024" lvl="4" indent="-384048" eaLnBrk="1" fontAlgn="auto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/>
              <a:buChar char=""/>
              <a:defRPr/>
            </a:pPr>
            <a:r>
              <a:rPr lang="es-MX" altLang="es-MX" dirty="0" smtClean="0">
                <a:latin typeface="+mj-lt"/>
              </a:rPr>
              <a:t>Mitigar/revertir desequilibrios socioeconómicos</a:t>
            </a:r>
          </a:p>
          <a:p>
            <a:pPr marL="877824" lvl="3" indent="-384048" eaLnBrk="1" fontAlgn="auto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/>
              <a:buChar char=""/>
              <a:defRPr/>
            </a:pPr>
            <a:r>
              <a:rPr lang="es-MX" altLang="es-MX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Calidad ambiental del entorno </a:t>
            </a:r>
          </a:p>
          <a:p>
            <a:pPr marL="1335024" lvl="4" indent="-384048" eaLnBrk="1" fontAlgn="auto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/>
              <a:buChar char=""/>
              <a:defRPr/>
            </a:pPr>
            <a:r>
              <a:rPr lang="es-MX" altLang="es-MX" dirty="0" smtClean="0">
                <a:latin typeface="+mj-lt"/>
              </a:rPr>
              <a:t>Manejo adecuado de los recursos naturales </a:t>
            </a:r>
          </a:p>
          <a:p>
            <a:pPr marL="1335024" lvl="4" indent="-384048" eaLnBrk="1" fontAlgn="auto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/>
              <a:buChar char=""/>
              <a:defRPr/>
            </a:pPr>
            <a:r>
              <a:rPr lang="es-MX" altLang="es-MX" dirty="0" smtClean="0">
                <a:latin typeface="+mj-lt"/>
              </a:rPr>
              <a:t>Ocupación adecuada del territorio </a:t>
            </a:r>
          </a:p>
          <a:p>
            <a:pPr marL="1335024" lvl="4" indent="-384048" eaLnBrk="1" fontAlgn="auto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/>
              <a:buChar char=""/>
              <a:defRPr/>
            </a:pPr>
            <a:r>
              <a:rPr lang="es-MX" altLang="es-MX" dirty="0" smtClean="0">
                <a:latin typeface="+mj-lt"/>
              </a:rPr>
              <a:t>Mitigar/revertir desequilibrios naturales </a:t>
            </a:r>
          </a:p>
          <a:p>
            <a:pPr marL="1335024" lvl="4" indent="-384048" eaLnBrk="1" fontAlgn="auto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defRPr/>
            </a:pPr>
            <a:endParaRPr lang="es-MX" altLang="es-MX" sz="800" dirty="0" smtClean="0">
              <a:latin typeface="+mj-lt"/>
            </a:endParaRPr>
          </a:p>
          <a:p>
            <a:pPr marL="420624" lvl="2" indent="-384048" eaLnBrk="1" fontAlgn="auto" hangingPunct="1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80000"/>
              <a:buFont typeface="Wingdings 2"/>
              <a:buChar char=""/>
              <a:defRPr/>
            </a:pPr>
            <a:r>
              <a:rPr lang="es-MX" altLang="es-MX" b="1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OT</a:t>
            </a:r>
            <a:r>
              <a:rPr lang="es-MX" altLang="es-MX" dirty="0" smtClean="0">
                <a:latin typeface="+mj-lt"/>
              </a:rPr>
              <a:t> = instrumento para crear un </a:t>
            </a:r>
            <a:r>
              <a:rPr lang="es-MX" altLang="es-MX" dirty="0">
                <a:solidFill>
                  <a:srgbClr val="FFFF99"/>
                </a:solidFill>
                <a:latin typeface="+mj-lt"/>
              </a:rPr>
              <a:t>nuevo sistema de valores, nueva ética, nueva relación hombre-naturaleza</a:t>
            </a:r>
            <a:r>
              <a:rPr lang="es-MX" altLang="es-MX" dirty="0">
                <a:latin typeface="+mj-lt"/>
              </a:rPr>
              <a:t>: </a:t>
            </a:r>
            <a:r>
              <a:rPr lang="es-MX" altLang="es-MX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desarrollo social y económico en armonía con el entorno </a:t>
            </a:r>
            <a:r>
              <a:rPr lang="es-MX" altLang="es-MX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natural</a:t>
            </a:r>
            <a:endParaRPr lang="es-MX" altLang="es-MX" b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457200" y="-26988"/>
            <a:ext cx="8686800" cy="633413"/>
          </a:xfrm>
          <a:prstGeom prst="rect">
            <a:avLst/>
          </a:prstGeom>
        </p:spPr>
        <p:txBody>
          <a:bodyPr lIns="45720" rIns="45720" anchor="ctr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MX" sz="30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Qué </a:t>
            </a:r>
            <a:r>
              <a:rPr lang="es-MX" sz="3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es el Ordenamiento Territorial</a:t>
            </a:r>
            <a:endParaRPr lang="es-MX" sz="3000" b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692696"/>
            <a:ext cx="8964488" cy="6165304"/>
          </a:xfrm>
        </p:spPr>
        <p:txBody>
          <a:bodyPr>
            <a:noAutofit/>
          </a:bodyPr>
          <a:lstStyle/>
          <a:p>
            <a:pPr marL="420624" lvl="2" indent="-384048" eaLnBrk="1" fontAlgn="auto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/>
              <a:buChar char=""/>
              <a:defRPr/>
            </a:pPr>
            <a:r>
              <a:rPr lang="es-MX" altLang="es-MX" sz="2200" b="1" dirty="0" smtClean="0">
                <a:solidFill>
                  <a:srgbClr val="CCFFFF"/>
                </a:solidFill>
                <a:latin typeface="+mj-lt"/>
              </a:rPr>
              <a:t>Globalización económica </a:t>
            </a:r>
            <a:r>
              <a:rPr lang="es-MX" altLang="es-MX" sz="2200" dirty="0" smtClean="0">
                <a:latin typeface="+mj-lt"/>
              </a:rPr>
              <a:t>= fase de la evolución del capitalismo iniciada a partir de 1970s</a:t>
            </a:r>
          </a:p>
          <a:p>
            <a:pPr marL="420624" lvl="2" indent="-384048" eaLnBrk="1" fontAlgn="auto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/>
              <a:buChar char=""/>
              <a:defRPr/>
            </a:pPr>
            <a:r>
              <a:rPr lang="es-MX" altLang="es-MX" sz="22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Territorio</a:t>
            </a:r>
            <a:r>
              <a:rPr lang="es-MX" altLang="es-MX" sz="2200" dirty="0" smtClean="0">
                <a:solidFill>
                  <a:srgbClr val="FFFF99"/>
                </a:solidFill>
                <a:latin typeface="+mj-lt"/>
              </a:rPr>
              <a:t> </a:t>
            </a:r>
            <a:r>
              <a:rPr lang="es-MX" altLang="es-MX" sz="2200" dirty="0" smtClean="0">
                <a:latin typeface="+mj-lt"/>
              </a:rPr>
              <a:t>= cada vez más influido por fuerzas</a:t>
            </a:r>
            <a:r>
              <a:rPr lang="es-MX" altLang="es-MX" sz="2200" dirty="0" smtClean="0">
                <a:solidFill>
                  <a:srgbClr val="FFFF99"/>
                </a:solidFill>
                <a:latin typeface="+mj-lt"/>
              </a:rPr>
              <a:t> exógenas de diferentes escalas.</a:t>
            </a:r>
          </a:p>
          <a:p>
            <a:pPr marL="420624" lvl="2" indent="-384048" eaLnBrk="1" fontAlgn="auto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/>
              <a:buChar char=""/>
              <a:defRPr/>
            </a:pPr>
            <a:r>
              <a:rPr lang="es-MX" altLang="es-MX" sz="22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Regiones</a:t>
            </a:r>
            <a:r>
              <a:rPr lang="es-MX" altLang="es-MX" sz="2200" dirty="0" smtClean="0">
                <a:solidFill>
                  <a:srgbClr val="FFCC66"/>
                </a:solidFill>
                <a:latin typeface="+mj-lt"/>
              </a:rPr>
              <a:t> </a:t>
            </a:r>
            <a:r>
              <a:rPr lang="es-MX" altLang="es-MX" sz="2200" dirty="0" smtClean="0">
                <a:latin typeface="+mj-lt"/>
              </a:rPr>
              <a:t>= comportamiento condicionado por </a:t>
            </a:r>
            <a:r>
              <a:rPr lang="es-MX" altLang="es-MX" sz="2200" dirty="0" smtClean="0">
                <a:solidFill>
                  <a:srgbClr val="FFFF99"/>
                </a:solidFill>
                <a:latin typeface="+mj-lt"/>
              </a:rPr>
              <a:t>procesos globales.</a:t>
            </a:r>
          </a:p>
          <a:p>
            <a:pPr marL="420624" lvl="2" indent="-384048" eaLnBrk="1" fontAlgn="auto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/>
              <a:buChar char=""/>
              <a:defRPr/>
            </a:pPr>
            <a:r>
              <a:rPr lang="es-MX" altLang="es-MX" sz="2200" dirty="0" smtClean="0">
                <a:solidFill>
                  <a:srgbClr val="FFFF99"/>
                </a:solidFill>
                <a:latin typeface="+mj-lt"/>
              </a:rPr>
              <a:t>Pérdida de control y rectoría del Estado sobre la economía y el desarrollo</a:t>
            </a:r>
            <a:r>
              <a:rPr lang="es-MX" altLang="es-MX" sz="2200" dirty="0" smtClean="0">
                <a:solidFill>
                  <a:srgbClr val="CCFFFF"/>
                </a:solidFill>
                <a:latin typeface="+mj-lt"/>
              </a:rPr>
              <a:t>: </a:t>
            </a:r>
            <a:r>
              <a:rPr lang="es-MX" altLang="es-MX" sz="2200" b="1" dirty="0" smtClean="0">
                <a:solidFill>
                  <a:srgbClr val="CCFFFF"/>
                </a:solidFill>
                <a:latin typeface="+mj-lt"/>
              </a:rPr>
              <a:t>localización de actividades y usos del suelo influidos por factores supranacionales.</a:t>
            </a:r>
          </a:p>
          <a:p>
            <a:pPr marL="695261" lvl="3" indent="-384048" eaLnBrk="1" fontAlgn="auto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/>
              <a:buChar char=""/>
              <a:defRPr/>
            </a:pPr>
            <a:r>
              <a:rPr lang="es-MX" altLang="es-MX" sz="2200" dirty="0" smtClean="0">
                <a:latin typeface="+mj-lt"/>
              </a:rPr>
              <a:t>Influencia en </a:t>
            </a:r>
            <a:r>
              <a:rPr lang="es-MX" altLang="es-MX" sz="22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la velocidad e intensidad de los procesos de transformación de los territorios</a:t>
            </a:r>
            <a:r>
              <a:rPr lang="es-MX" altLang="es-MX" sz="2200" dirty="0" smtClean="0">
                <a:solidFill>
                  <a:srgbClr val="FFFF99"/>
                </a:solidFill>
                <a:latin typeface="+mj-lt"/>
              </a:rPr>
              <a:t>: </a:t>
            </a:r>
            <a:r>
              <a:rPr lang="es-MX" altLang="es-MX" sz="2200" dirty="0" smtClean="0">
                <a:latin typeface="+mj-lt"/>
              </a:rPr>
              <a:t>rurales y urbanos.</a:t>
            </a:r>
          </a:p>
          <a:p>
            <a:pPr marL="695261" lvl="3" indent="-384048" eaLnBrk="1" fontAlgn="auto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/>
              <a:buChar char=""/>
              <a:defRPr/>
            </a:pPr>
            <a:r>
              <a:rPr lang="es-MX" altLang="es-MX" sz="22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Intensificación de los ritmos de explotación de los recursos naturales </a:t>
            </a:r>
            <a:r>
              <a:rPr lang="es-MX" altLang="es-MX" sz="2200" dirty="0" smtClean="0">
                <a:latin typeface="+mj-lt"/>
              </a:rPr>
              <a:t>(agua, suelo, biodiversidad, minerales, energéticos).</a:t>
            </a:r>
          </a:p>
          <a:p>
            <a:pPr marL="695261" lvl="3" indent="-384048" eaLnBrk="1" fontAlgn="auto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/>
              <a:buChar char=""/>
              <a:defRPr/>
            </a:pPr>
            <a:r>
              <a:rPr lang="es-MX" altLang="es-MX" sz="22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Incremento del deterioro y degradación ambiental: </a:t>
            </a:r>
            <a:r>
              <a:rPr lang="es-MX" altLang="es-MX" sz="2200" dirty="0" smtClean="0">
                <a:latin typeface="+mj-lt"/>
              </a:rPr>
              <a:t>contaminación, cambio climático global, eventos naturales extremos, riesgos de desastre.</a:t>
            </a:r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323528" y="-26988"/>
            <a:ext cx="8496944" cy="633413"/>
          </a:xfrm>
          <a:prstGeom prst="rect">
            <a:avLst/>
          </a:prstGeom>
        </p:spPr>
        <p:txBody>
          <a:bodyPr lIns="45720" rIns="45720" anchor="ctr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MX" sz="28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Globalización y desequilibrios en el uso del territorio</a:t>
            </a:r>
            <a:endParaRPr lang="es-MX" sz="2800" b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ext Box 2"/>
          <p:cNvSpPr txBox="1">
            <a:spLocks noChangeArrowheads="1"/>
          </p:cNvSpPr>
          <p:nvPr/>
        </p:nvSpPr>
        <p:spPr bwMode="auto">
          <a:xfrm>
            <a:off x="152400" y="44450"/>
            <a:ext cx="8740080" cy="7540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38200" lvl="2" indent="-457200"/>
            <a:r>
              <a:rPr lang="es-MX" altLang="es-MX" sz="26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¿Globalización </a:t>
            </a:r>
            <a:r>
              <a:rPr lang="es-MX" altLang="es-MX" sz="26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y desarrollo </a:t>
            </a:r>
            <a:r>
              <a:rPr lang="es-MX" altLang="es-MX" sz="26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sostenible?</a:t>
            </a:r>
          </a:p>
          <a:p>
            <a:pPr marL="838200" lvl="2" indent="-457200"/>
            <a:endParaRPr lang="es-MX" altLang="es-MX" sz="2600" b="1" dirty="0" smtClean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695261" lvl="3" indent="-384048" eaLnBrk="1" fontAlgn="auto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/>
              <a:buChar char=""/>
              <a:defRPr/>
            </a:pPr>
            <a:r>
              <a:rPr lang="es-MX" altLang="es-MX" sz="2200" b="1" i="1" dirty="0" smtClean="0">
                <a:solidFill>
                  <a:srgbClr val="CCFFFF"/>
                </a:solidFill>
                <a:latin typeface="+mj-lt"/>
              </a:rPr>
              <a:t>Globalización = Agudización de los desequilibrios territoriales y desigualdades socioeconómicas de la población</a:t>
            </a:r>
          </a:p>
          <a:p>
            <a:pPr marL="695261" lvl="3" indent="-384048" eaLnBrk="1" fontAlgn="auto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/>
              <a:buChar char=""/>
              <a:defRPr/>
            </a:pPr>
            <a:endParaRPr lang="es-MX" altLang="es-MX" sz="800" dirty="0" smtClean="0">
              <a:solidFill>
                <a:srgbClr val="CCFFFF"/>
              </a:solidFill>
              <a:latin typeface="+mj-lt"/>
            </a:endParaRPr>
          </a:p>
          <a:p>
            <a:pPr marL="695261" lvl="3" indent="-384048" eaLnBrk="1" fontAlgn="auto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/>
              <a:buChar char=""/>
              <a:defRPr/>
            </a:pPr>
            <a:r>
              <a:rPr lang="es-MX" altLang="es-MX" sz="22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Globalización </a:t>
            </a:r>
            <a:r>
              <a:rPr lang="es-MX" altLang="es-MX" sz="2200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vs.</a:t>
            </a:r>
            <a:r>
              <a:rPr lang="es-MX" altLang="es-MX" sz="2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desarrollo </a:t>
            </a:r>
            <a:r>
              <a:rPr lang="es-MX" altLang="es-MX" sz="22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sostenible:</a:t>
            </a:r>
          </a:p>
          <a:p>
            <a:pPr marL="1152461" lvl="4" indent="-384048" eaLnBrk="1" fontAlgn="auto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/>
              <a:buChar char=""/>
              <a:defRPr/>
            </a:pPr>
            <a:r>
              <a:rPr lang="es-MX" altLang="es-MX" sz="2200" dirty="0" smtClean="0">
                <a:solidFill>
                  <a:srgbClr val="CCFFFF"/>
                </a:solidFill>
                <a:latin typeface="+mj-lt"/>
              </a:rPr>
              <a:t>Desarrollo sostenible </a:t>
            </a:r>
            <a:r>
              <a:rPr lang="es-MX" altLang="es-MX" sz="2200" dirty="0" smtClean="0">
                <a:solidFill>
                  <a:schemeClr val="tx2"/>
                </a:solidFill>
                <a:latin typeface="+mj-lt"/>
              </a:rPr>
              <a:t>= Paradigma que </a:t>
            </a:r>
            <a:r>
              <a:rPr lang="es-MX" altLang="es-MX" sz="2200" dirty="0" smtClean="0">
                <a:solidFill>
                  <a:srgbClr val="FFFF99"/>
                </a:solidFill>
                <a:latin typeface="+mj-lt"/>
              </a:rPr>
              <a:t>ha cobrado fuerza desde el último cuarto del siglo XX.</a:t>
            </a:r>
            <a:endParaRPr lang="es-MX" altLang="es-MX" sz="2200" b="1" dirty="0">
              <a:solidFill>
                <a:srgbClr val="FFFF99"/>
              </a:solidFill>
              <a:latin typeface="+mj-lt"/>
            </a:endParaRPr>
          </a:p>
          <a:p>
            <a:pPr marL="1152461" lvl="4" indent="-384048" eaLnBrk="1" fontAlgn="auto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/>
              <a:buChar char=""/>
              <a:defRPr/>
            </a:pPr>
            <a:r>
              <a:rPr lang="es-MX" altLang="es-MX" sz="2200" dirty="0" smtClean="0">
                <a:solidFill>
                  <a:srgbClr val="FFFF99"/>
                </a:solidFill>
                <a:latin typeface="+mj-lt"/>
              </a:rPr>
              <a:t>Enfoque economicista </a:t>
            </a:r>
            <a:r>
              <a:rPr lang="es-MX" altLang="es-MX" sz="2200" i="1" dirty="0">
                <a:latin typeface="+mj-lt"/>
              </a:rPr>
              <a:t>vs. </a:t>
            </a:r>
            <a:r>
              <a:rPr lang="es-MX" altLang="es-MX" sz="2200" dirty="0">
                <a:solidFill>
                  <a:srgbClr val="FFFF99"/>
                </a:solidFill>
                <a:latin typeface="+mj-lt"/>
              </a:rPr>
              <a:t>enfoque ambientalista </a:t>
            </a:r>
            <a:r>
              <a:rPr lang="es-MX" altLang="es-MX" sz="2200" dirty="0">
                <a:latin typeface="+mj-lt"/>
              </a:rPr>
              <a:t>en la planeación territorial</a:t>
            </a:r>
            <a:r>
              <a:rPr lang="es-MX" altLang="es-MX" sz="2200" dirty="0" smtClean="0">
                <a:latin typeface="+mj-lt"/>
              </a:rPr>
              <a:t>. </a:t>
            </a:r>
          </a:p>
          <a:p>
            <a:pPr marL="1152461" lvl="4" indent="-384048" eaLnBrk="1" fontAlgn="auto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/>
              <a:buChar char=""/>
              <a:defRPr/>
            </a:pPr>
            <a:r>
              <a:rPr lang="es-MX" altLang="es-MX" sz="2200" dirty="0" smtClean="0">
                <a:latin typeface="+mj-lt"/>
              </a:rPr>
              <a:t>Dificultad para conciliar los objetivos de ambos enfoques = </a:t>
            </a:r>
            <a:r>
              <a:rPr lang="es-MX" altLang="es-MX" sz="2200" dirty="0" smtClean="0">
                <a:solidFill>
                  <a:srgbClr val="FFFF99"/>
                </a:solidFill>
                <a:latin typeface="+mj-lt"/>
              </a:rPr>
              <a:t>Inoperancia de los instrumentos tradicionales de política ambiental.</a:t>
            </a:r>
          </a:p>
          <a:p>
            <a:pPr marL="1152461" lvl="4" indent="-384048" eaLnBrk="1" fontAlgn="auto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/>
              <a:buChar char=""/>
              <a:defRPr/>
            </a:pPr>
            <a:r>
              <a:rPr lang="es-MX" altLang="es-MX" sz="22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Dificultad de alcance de metas de sostenibilidad: ambiental, social, económica.</a:t>
            </a:r>
          </a:p>
          <a:p>
            <a:pPr marL="1152461" lvl="4" indent="-384048" eaLnBrk="1" fontAlgn="auto" hangingPunct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/>
              <a:buChar char=""/>
              <a:defRPr/>
            </a:pPr>
            <a:endParaRPr lang="es-MX" altLang="es-MX" sz="2200" dirty="0">
              <a:latin typeface="+mj-lt"/>
            </a:endParaRPr>
          </a:p>
          <a:p>
            <a:pPr marL="1828800" lvl="3" indent="-457200">
              <a:buFontTx/>
              <a:buChar char="•"/>
            </a:pPr>
            <a:endParaRPr lang="es-MX" altLang="es-MX" sz="2200" dirty="0">
              <a:latin typeface="+mj-lt"/>
            </a:endParaRPr>
          </a:p>
          <a:p>
            <a:pPr marL="838200" lvl="2" indent="-457200">
              <a:buClr>
                <a:srgbClr val="CCFFFF"/>
              </a:buClr>
              <a:buFontTx/>
              <a:buChar char="•"/>
            </a:pPr>
            <a:r>
              <a:rPr lang="es-MX" altLang="es-MX" sz="2200" dirty="0">
                <a:solidFill>
                  <a:schemeClr val="tx2"/>
                </a:solidFill>
                <a:latin typeface="+mj-lt"/>
              </a:rPr>
              <a:t> </a:t>
            </a:r>
            <a:endParaRPr lang="es-ES" altLang="es-MX" sz="22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467544" y="836712"/>
            <a:ext cx="8208912" cy="1008112"/>
          </a:xfrm>
          <a:prstGeom prst="rect">
            <a:avLst/>
          </a:prstGeom>
          <a:noFill/>
          <a:ln w="28575"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/>
          <p:cNvSpPr txBox="1">
            <a:spLocks noChangeArrowheads="1"/>
          </p:cNvSpPr>
          <p:nvPr/>
        </p:nvSpPr>
        <p:spPr bwMode="auto">
          <a:xfrm rot="-5400000">
            <a:off x="-1450181" y="3286919"/>
            <a:ext cx="35385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algn="ctr">
              <a:lnSpc>
                <a:spcPct val="75000"/>
              </a:lnSpc>
              <a:spcBef>
                <a:spcPct val="50000"/>
              </a:spcBef>
            </a:pPr>
            <a:r>
              <a:rPr lang="es-MX" altLang="es-MX" sz="1600" b="1"/>
              <a:t>FASE PRELIMINAR</a:t>
            </a:r>
            <a:endParaRPr lang="es-ES" altLang="es-MX" sz="1600" b="1"/>
          </a:p>
        </p:txBody>
      </p:sp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914400" y="2574925"/>
            <a:ext cx="1011238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algn="ctr">
              <a:lnSpc>
                <a:spcPct val="75000"/>
              </a:lnSpc>
              <a:spcBef>
                <a:spcPct val="50000"/>
              </a:spcBef>
            </a:pPr>
            <a:r>
              <a:rPr lang="es-MX" altLang="es-MX" sz="1100">
                <a:solidFill>
                  <a:srgbClr val="FFFF00"/>
                </a:solidFill>
              </a:rPr>
              <a:t>Pre-diagnóstico: Detección/ valoración inicial de problemas</a:t>
            </a:r>
            <a:endParaRPr lang="es-ES" altLang="es-MX" sz="1100">
              <a:solidFill>
                <a:srgbClr val="FFFF00"/>
              </a:solidFill>
            </a:endParaRPr>
          </a:p>
        </p:txBody>
      </p:sp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914400" y="3617913"/>
            <a:ext cx="990600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es-MX" altLang="es-MX" sz="1100">
                <a:solidFill>
                  <a:srgbClr val="FFFF00"/>
                </a:solidFill>
              </a:rPr>
              <a:t>Elaboración del anteproyecto</a:t>
            </a:r>
            <a:endParaRPr lang="es-ES" altLang="es-MX" sz="1100">
              <a:solidFill>
                <a:srgbClr val="FFFF00"/>
              </a:solidFill>
            </a:endParaRPr>
          </a:p>
        </p:txBody>
      </p:sp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954088" y="1000125"/>
            <a:ext cx="950912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algn="ctr">
              <a:lnSpc>
                <a:spcPct val="75000"/>
              </a:lnSpc>
              <a:spcBef>
                <a:spcPct val="50000"/>
              </a:spcBef>
            </a:pPr>
            <a:r>
              <a:rPr lang="es-MX" altLang="es-MX" sz="1100"/>
              <a:t>Reflexión prospectiva y escenario deseado</a:t>
            </a:r>
            <a:endParaRPr lang="es-ES" altLang="es-MX" sz="1100"/>
          </a:p>
        </p:txBody>
      </p:sp>
      <p:sp>
        <p:nvSpPr>
          <p:cNvPr id="54278" name="Rectangle 6"/>
          <p:cNvSpPr>
            <a:spLocks noChangeArrowheads="1"/>
          </p:cNvSpPr>
          <p:nvPr/>
        </p:nvSpPr>
        <p:spPr bwMode="auto">
          <a:xfrm>
            <a:off x="990600" y="914400"/>
            <a:ext cx="8382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s-MX" altLang="es-MX"/>
          </a:p>
        </p:txBody>
      </p:sp>
      <p:sp>
        <p:nvSpPr>
          <p:cNvPr id="54279" name="Rectangle 7"/>
          <p:cNvSpPr>
            <a:spLocks noChangeArrowheads="1"/>
          </p:cNvSpPr>
          <p:nvPr/>
        </p:nvSpPr>
        <p:spPr bwMode="auto">
          <a:xfrm>
            <a:off x="990600" y="2562225"/>
            <a:ext cx="838200" cy="866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s-MX" altLang="es-MX"/>
          </a:p>
        </p:txBody>
      </p:sp>
      <p:sp>
        <p:nvSpPr>
          <p:cNvPr id="54280" name="Rectangle 8"/>
          <p:cNvSpPr>
            <a:spLocks noChangeArrowheads="1"/>
          </p:cNvSpPr>
          <p:nvPr/>
        </p:nvSpPr>
        <p:spPr bwMode="auto">
          <a:xfrm>
            <a:off x="923925" y="3581400"/>
            <a:ext cx="904875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s-MX" altLang="es-MX"/>
          </a:p>
        </p:txBody>
      </p:sp>
      <p:sp>
        <p:nvSpPr>
          <p:cNvPr id="54281" name="Rectangle 9"/>
          <p:cNvSpPr>
            <a:spLocks noChangeArrowheads="1"/>
          </p:cNvSpPr>
          <p:nvPr/>
        </p:nvSpPr>
        <p:spPr bwMode="auto">
          <a:xfrm>
            <a:off x="838200" y="4195763"/>
            <a:ext cx="990600" cy="10620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s-MX" altLang="es-MX"/>
          </a:p>
        </p:txBody>
      </p:sp>
      <p:sp>
        <p:nvSpPr>
          <p:cNvPr id="54282" name="Rectangle 10"/>
          <p:cNvSpPr>
            <a:spLocks noChangeArrowheads="1"/>
          </p:cNvSpPr>
          <p:nvPr/>
        </p:nvSpPr>
        <p:spPr bwMode="auto">
          <a:xfrm>
            <a:off x="3200400" y="1600200"/>
            <a:ext cx="914400" cy="76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s-MX" altLang="es-MX"/>
          </a:p>
        </p:txBody>
      </p:sp>
      <p:sp>
        <p:nvSpPr>
          <p:cNvPr id="54283" name="Text Box 11"/>
          <p:cNvSpPr txBox="1">
            <a:spLocks noChangeArrowheads="1"/>
          </p:cNvSpPr>
          <p:nvPr/>
        </p:nvSpPr>
        <p:spPr bwMode="auto">
          <a:xfrm>
            <a:off x="3124200" y="1803400"/>
            <a:ext cx="1096963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algn="ctr">
              <a:lnSpc>
                <a:spcPct val="75000"/>
              </a:lnSpc>
              <a:spcBef>
                <a:spcPct val="50000"/>
              </a:spcBef>
            </a:pPr>
            <a:r>
              <a:rPr lang="es-MX" altLang="es-MX" sz="1100">
                <a:solidFill>
                  <a:srgbClr val="FFFF00"/>
                </a:solidFill>
              </a:rPr>
              <a:t>Caracterización y diagnósticos sectoriales</a:t>
            </a:r>
            <a:endParaRPr lang="es-ES" altLang="es-MX" sz="1100">
              <a:solidFill>
                <a:srgbClr val="FFFF00"/>
              </a:solidFill>
            </a:endParaRPr>
          </a:p>
        </p:txBody>
      </p:sp>
      <p:sp>
        <p:nvSpPr>
          <p:cNvPr id="54284" name="Rectangle 12"/>
          <p:cNvSpPr>
            <a:spLocks noChangeArrowheads="1"/>
          </p:cNvSpPr>
          <p:nvPr/>
        </p:nvSpPr>
        <p:spPr bwMode="auto">
          <a:xfrm>
            <a:off x="5486400" y="2133600"/>
            <a:ext cx="8382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s-MX" altLang="es-MX"/>
          </a:p>
        </p:txBody>
      </p:sp>
      <p:sp>
        <p:nvSpPr>
          <p:cNvPr id="54285" name="Text Box 13"/>
          <p:cNvSpPr txBox="1">
            <a:spLocks noChangeArrowheads="1"/>
          </p:cNvSpPr>
          <p:nvPr/>
        </p:nvSpPr>
        <p:spPr bwMode="auto">
          <a:xfrm>
            <a:off x="5410200" y="2209800"/>
            <a:ext cx="9906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algn="ctr">
              <a:lnSpc>
                <a:spcPct val="75000"/>
              </a:lnSpc>
              <a:spcBef>
                <a:spcPct val="50000"/>
              </a:spcBef>
            </a:pPr>
            <a:r>
              <a:rPr lang="es-MX" altLang="es-MX" sz="1100">
                <a:solidFill>
                  <a:srgbClr val="FFFF00"/>
                </a:solidFill>
              </a:rPr>
              <a:t>Diseño de escenarios alternativos</a:t>
            </a:r>
            <a:endParaRPr lang="es-ES" altLang="es-MX" sz="1100">
              <a:solidFill>
                <a:srgbClr val="FFFF00"/>
              </a:solidFill>
            </a:endParaRPr>
          </a:p>
        </p:txBody>
      </p:sp>
      <p:sp>
        <p:nvSpPr>
          <p:cNvPr id="54286" name="Rectangle 14"/>
          <p:cNvSpPr>
            <a:spLocks noChangeArrowheads="1"/>
          </p:cNvSpPr>
          <p:nvPr/>
        </p:nvSpPr>
        <p:spPr bwMode="auto">
          <a:xfrm>
            <a:off x="7162800" y="2667000"/>
            <a:ext cx="8382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s-MX" altLang="es-MX"/>
          </a:p>
        </p:txBody>
      </p:sp>
      <p:sp>
        <p:nvSpPr>
          <p:cNvPr id="54287" name="Text Box 15"/>
          <p:cNvSpPr txBox="1">
            <a:spLocks noChangeArrowheads="1"/>
          </p:cNvSpPr>
          <p:nvPr/>
        </p:nvSpPr>
        <p:spPr bwMode="auto">
          <a:xfrm>
            <a:off x="7086600" y="3657600"/>
            <a:ext cx="9906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algn="ctr">
              <a:lnSpc>
                <a:spcPct val="75000"/>
              </a:lnSpc>
              <a:spcBef>
                <a:spcPct val="50000"/>
              </a:spcBef>
            </a:pPr>
            <a:r>
              <a:rPr lang="es-MX" altLang="es-MX" sz="1100"/>
              <a:t>Programación e instrumenta-ción de acciones</a:t>
            </a:r>
            <a:endParaRPr lang="es-ES" altLang="es-MX" sz="1100"/>
          </a:p>
        </p:txBody>
      </p:sp>
      <p:sp>
        <p:nvSpPr>
          <p:cNvPr id="54288" name="Rectangle 16"/>
          <p:cNvSpPr>
            <a:spLocks noChangeArrowheads="1"/>
          </p:cNvSpPr>
          <p:nvPr/>
        </p:nvSpPr>
        <p:spPr bwMode="auto">
          <a:xfrm>
            <a:off x="7162800" y="3581400"/>
            <a:ext cx="895350" cy="76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s-MX" altLang="es-MX"/>
          </a:p>
        </p:txBody>
      </p:sp>
      <p:sp>
        <p:nvSpPr>
          <p:cNvPr id="54289" name="Text Box 17"/>
          <p:cNvSpPr txBox="1">
            <a:spLocks noChangeArrowheads="1"/>
          </p:cNvSpPr>
          <p:nvPr/>
        </p:nvSpPr>
        <p:spPr bwMode="auto">
          <a:xfrm>
            <a:off x="7115175" y="2743200"/>
            <a:ext cx="96202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algn="ctr">
              <a:lnSpc>
                <a:spcPct val="75000"/>
              </a:lnSpc>
              <a:spcBef>
                <a:spcPct val="50000"/>
              </a:spcBef>
            </a:pPr>
            <a:r>
              <a:rPr lang="es-MX" altLang="es-MX" sz="1100">
                <a:solidFill>
                  <a:srgbClr val="FFFF00"/>
                </a:solidFill>
              </a:rPr>
              <a:t>Formulación de objetivos y estrategias</a:t>
            </a:r>
            <a:endParaRPr lang="es-ES" altLang="es-MX" sz="1100">
              <a:solidFill>
                <a:srgbClr val="FFFF00"/>
              </a:solidFill>
            </a:endParaRPr>
          </a:p>
        </p:txBody>
      </p:sp>
      <p:sp>
        <p:nvSpPr>
          <p:cNvPr id="54290" name="Rectangle 18"/>
          <p:cNvSpPr>
            <a:spLocks noChangeArrowheads="1"/>
          </p:cNvSpPr>
          <p:nvPr/>
        </p:nvSpPr>
        <p:spPr bwMode="auto">
          <a:xfrm>
            <a:off x="7239000" y="4648200"/>
            <a:ext cx="74295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s-MX" altLang="es-MX"/>
          </a:p>
        </p:txBody>
      </p:sp>
      <p:sp>
        <p:nvSpPr>
          <p:cNvPr id="54291" name="Text Box 19"/>
          <p:cNvSpPr txBox="1">
            <a:spLocks noChangeArrowheads="1"/>
          </p:cNvSpPr>
          <p:nvPr/>
        </p:nvSpPr>
        <p:spPr bwMode="auto">
          <a:xfrm>
            <a:off x="7239000" y="4724400"/>
            <a:ext cx="838200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algn="ctr">
              <a:lnSpc>
                <a:spcPct val="75000"/>
              </a:lnSpc>
              <a:spcBef>
                <a:spcPct val="50000"/>
              </a:spcBef>
            </a:pPr>
            <a:r>
              <a:rPr lang="es-MX" altLang="es-MX" sz="1100"/>
              <a:t>Discusión/aprobación</a:t>
            </a:r>
            <a:endParaRPr lang="es-ES" altLang="es-MX" sz="1100"/>
          </a:p>
        </p:txBody>
      </p:sp>
      <p:sp>
        <p:nvSpPr>
          <p:cNvPr id="54292" name="Rectangle 20"/>
          <p:cNvSpPr>
            <a:spLocks noChangeArrowheads="1"/>
          </p:cNvSpPr>
          <p:nvPr/>
        </p:nvSpPr>
        <p:spPr bwMode="auto">
          <a:xfrm>
            <a:off x="7162800" y="1676400"/>
            <a:ext cx="8382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s-MX" altLang="es-MX"/>
          </a:p>
        </p:txBody>
      </p:sp>
      <p:sp>
        <p:nvSpPr>
          <p:cNvPr id="54293" name="Text Box 21"/>
          <p:cNvSpPr txBox="1">
            <a:spLocks noChangeArrowheads="1"/>
          </p:cNvSpPr>
          <p:nvPr/>
        </p:nvSpPr>
        <p:spPr bwMode="auto">
          <a:xfrm>
            <a:off x="7126288" y="1676400"/>
            <a:ext cx="950912" cy="67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s-MX" altLang="es-MX" sz="1100">
                <a:solidFill>
                  <a:srgbClr val="FFFF00"/>
                </a:solidFill>
              </a:rPr>
              <a:t>Formulación de la imagen objetivo: modelos territoriales</a:t>
            </a:r>
            <a:endParaRPr lang="es-ES" altLang="es-MX" sz="1100">
              <a:solidFill>
                <a:srgbClr val="FFFF00"/>
              </a:solidFill>
            </a:endParaRPr>
          </a:p>
        </p:txBody>
      </p:sp>
      <p:sp>
        <p:nvSpPr>
          <p:cNvPr id="83990" name="Text Box 22"/>
          <p:cNvSpPr txBox="1">
            <a:spLocks noChangeArrowheads="1"/>
          </p:cNvSpPr>
          <p:nvPr/>
        </p:nvSpPr>
        <p:spPr bwMode="auto">
          <a:xfrm>
            <a:off x="0" y="57150"/>
            <a:ext cx="9144000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algn="ctr">
              <a:lnSpc>
                <a:spcPct val="75000"/>
              </a:lnSpc>
              <a:spcBef>
                <a:spcPct val="50000"/>
              </a:spcBef>
              <a:defRPr/>
            </a:pPr>
            <a:r>
              <a:rPr lang="es-MX" sz="2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ahoma" pitchFamily="34" charset="0"/>
              </a:rPr>
              <a:t>Fases y Etapas del Proceso General de Ordenamiento Territorial</a:t>
            </a:r>
            <a:endParaRPr lang="es-ES" sz="2000" b="1" dirty="0">
              <a:solidFill>
                <a:schemeClr val="accent6">
                  <a:lumMod val="60000"/>
                  <a:lumOff val="40000"/>
                </a:schemeClr>
              </a:solidFill>
              <a:latin typeface="Tahoma" pitchFamily="34" charset="0"/>
            </a:endParaRPr>
          </a:p>
        </p:txBody>
      </p:sp>
      <p:sp>
        <p:nvSpPr>
          <p:cNvPr id="54295" name="Rectangle 23"/>
          <p:cNvSpPr>
            <a:spLocks noChangeArrowheads="1"/>
          </p:cNvSpPr>
          <p:nvPr/>
        </p:nvSpPr>
        <p:spPr bwMode="auto">
          <a:xfrm>
            <a:off x="0" y="1676400"/>
            <a:ext cx="609600" cy="35210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s-MX" altLang="es-MX"/>
          </a:p>
        </p:txBody>
      </p:sp>
      <p:sp>
        <p:nvSpPr>
          <p:cNvPr id="54296" name="Rectangle 24"/>
          <p:cNvSpPr>
            <a:spLocks noChangeArrowheads="1"/>
          </p:cNvSpPr>
          <p:nvPr/>
        </p:nvSpPr>
        <p:spPr bwMode="auto">
          <a:xfrm>
            <a:off x="2133600" y="1600200"/>
            <a:ext cx="609600" cy="35052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s-MX" altLang="es-MX"/>
          </a:p>
        </p:txBody>
      </p:sp>
      <p:sp>
        <p:nvSpPr>
          <p:cNvPr id="54297" name="Rectangle 25"/>
          <p:cNvSpPr>
            <a:spLocks noChangeArrowheads="1"/>
          </p:cNvSpPr>
          <p:nvPr/>
        </p:nvSpPr>
        <p:spPr bwMode="auto">
          <a:xfrm>
            <a:off x="4572000" y="1660525"/>
            <a:ext cx="609600" cy="35369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s-MX" altLang="es-MX"/>
          </a:p>
        </p:txBody>
      </p:sp>
      <p:sp>
        <p:nvSpPr>
          <p:cNvPr id="54298" name="Rectangle 26"/>
          <p:cNvSpPr>
            <a:spLocks noChangeArrowheads="1"/>
          </p:cNvSpPr>
          <p:nvPr/>
        </p:nvSpPr>
        <p:spPr bwMode="auto">
          <a:xfrm>
            <a:off x="6553200" y="1660525"/>
            <a:ext cx="457200" cy="36734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s-MX" altLang="es-MX"/>
          </a:p>
        </p:txBody>
      </p:sp>
      <p:sp>
        <p:nvSpPr>
          <p:cNvPr id="54299" name="Rectangle 27"/>
          <p:cNvSpPr>
            <a:spLocks noChangeArrowheads="1"/>
          </p:cNvSpPr>
          <p:nvPr/>
        </p:nvSpPr>
        <p:spPr bwMode="auto">
          <a:xfrm>
            <a:off x="8382000" y="1143000"/>
            <a:ext cx="698500" cy="38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s-MX" altLang="es-MX"/>
          </a:p>
        </p:txBody>
      </p:sp>
      <p:sp>
        <p:nvSpPr>
          <p:cNvPr id="54300" name="Rectangle 28"/>
          <p:cNvSpPr>
            <a:spLocks noChangeArrowheads="1"/>
          </p:cNvSpPr>
          <p:nvPr/>
        </p:nvSpPr>
        <p:spPr bwMode="auto">
          <a:xfrm>
            <a:off x="8412163" y="5334000"/>
            <a:ext cx="731837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s-MX" altLang="es-MX"/>
          </a:p>
        </p:txBody>
      </p:sp>
      <p:sp>
        <p:nvSpPr>
          <p:cNvPr id="54301" name="Text Box 29"/>
          <p:cNvSpPr txBox="1">
            <a:spLocks noChangeArrowheads="1"/>
          </p:cNvSpPr>
          <p:nvPr/>
        </p:nvSpPr>
        <p:spPr bwMode="auto">
          <a:xfrm>
            <a:off x="8220075" y="1212850"/>
            <a:ext cx="1023938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es-MX" altLang="es-MX" sz="1100"/>
              <a:t>Implemen-tación</a:t>
            </a:r>
            <a:endParaRPr lang="es-ES" altLang="es-MX" sz="1100"/>
          </a:p>
        </p:txBody>
      </p:sp>
      <p:sp>
        <p:nvSpPr>
          <p:cNvPr id="54302" name="Text Box 30"/>
          <p:cNvSpPr txBox="1">
            <a:spLocks noChangeArrowheads="1"/>
          </p:cNvSpPr>
          <p:nvPr/>
        </p:nvSpPr>
        <p:spPr bwMode="auto">
          <a:xfrm>
            <a:off x="8342313" y="5410200"/>
            <a:ext cx="877887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algn="ctr">
              <a:lnSpc>
                <a:spcPct val="75000"/>
              </a:lnSpc>
              <a:spcBef>
                <a:spcPct val="50000"/>
              </a:spcBef>
            </a:pPr>
            <a:r>
              <a:rPr lang="es-MX" altLang="es-MX" sz="1100"/>
              <a:t>Evaluación y seguimiento</a:t>
            </a:r>
            <a:endParaRPr lang="es-ES" altLang="es-MX" sz="1100"/>
          </a:p>
        </p:txBody>
      </p:sp>
      <p:sp>
        <p:nvSpPr>
          <p:cNvPr id="54303" name="Line 31"/>
          <p:cNvSpPr>
            <a:spLocks noChangeShapeType="1"/>
          </p:cNvSpPr>
          <p:nvPr/>
        </p:nvSpPr>
        <p:spPr bwMode="auto">
          <a:xfrm>
            <a:off x="2438400" y="1155700"/>
            <a:ext cx="0" cy="444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/>
          </a:p>
        </p:txBody>
      </p:sp>
      <p:sp>
        <p:nvSpPr>
          <p:cNvPr id="54304" name="Text Box 32"/>
          <p:cNvSpPr txBox="1">
            <a:spLocks noChangeArrowheads="1"/>
          </p:cNvSpPr>
          <p:nvPr/>
        </p:nvSpPr>
        <p:spPr bwMode="auto">
          <a:xfrm rot="-5400000">
            <a:off x="669132" y="3137694"/>
            <a:ext cx="353853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algn="ctr">
              <a:lnSpc>
                <a:spcPct val="75000"/>
              </a:lnSpc>
              <a:spcBef>
                <a:spcPct val="50000"/>
              </a:spcBef>
            </a:pPr>
            <a:r>
              <a:rPr lang="es-MX" altLang="es-MX" sz="1600" b="1">
                <a:solidFill>
                  <a:srgbClr val="FFFF00"/>
                </a:solidFill>
              </a:rPr>
              <a:t>FASES I Y II: CARACTERIZACIÓN  Y DIAGNÓSTICO TERRITORIAL</a:t>
            </a:r>
            <a:endParaRPr lang="es-ES" altLang="es-MX" sz="1600" b="1">
              <a:solidFill>
                <a:srgbClr val="FFFF00"/>
              </a:solidFill>
            </a:endParaRPr>
          </a:p>
        </p:txBody>
      </p:sp>
      <p:sp>
        <p:nvSpPr>
          <p:cNvPr id="54305" name="Text Box 33"/>
          <p:cNvSpPr txBox="1">
            <a:spLocks noChangeArrowheads="1"/>
          </p:cNvSpPr>
          <p:nvPr/>
        </p:nvSpPr>
        <p:spPr bwMode="auto">
          <a:xfrm rot="-5400000">
            <a:off x="3109119" y="3209131"/>
            <a:ext cx="35385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algn="ctr">
              <a:lnSpc>
                <a:spcPct val="75000"/>
              </a:lnSpc>
              <a:spcBef>
                <a:spcPct val="50000"/>
              </a:spcBef>
            </a:pPr>
            <a:r>
              <a:rPr lang="es-MX" altLang="es-MX" sz="1600" b="1">
                <a:solidFill>
                  <a:srgbClr val="FFFF00"/>
                </a:solidFill>
              </a:rPr>
              <a:t>FASE III: PROSPECTIVA O  DISEÑO DE ESCENARIOS</a:t>
            </a:r>
            <a:endParaRPr lang="es-ES" altLang="es-MX" sz="1600" b="1">
              <a:solidFill>
                <a:srgbClr val="FFFF00"/>
              </a:solidFill>
            </a:endParaRPr>
          </a:p>
        </p:txBody>
      </p:sp>
      <p:sp>
        <p:nvSpPr>
          <p:cNvPr id="54306" name="Text Box 34"/>
          <p:cNvSpPr txBox="1">
            <a:spLocks noChangeArrowheads="1"/>
          </p:cNvSpPr>
          <p:nvPr/>
        </p:nvSpPr>
        <p:spPr bwMode="auto">
          <a:xfrm rot="-5400000">
            <a:off x="4938713" y="3365500"/>
            <a:ext cx="3810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algn="ctr">
              <a:lnSpc>
                <a:spcPct val="75000"/>
              </a:lnSpc>
              <a:spcBef>
                <a:spcPct val="50000"/>
              </a:spcBef>
            </a:pPr>
            <a:r>
              <a:rPr lang="es-MX" altLang="es-MX" sz="1600" b="1"/>
              <a:t> </a:t>
            </a:r>
            <a:r>
              <a:rPr lang="es-MX" altLang="es-MX" sz="1600" b="1">
                <a:solidFill>
                  <a:srgbClr val="FFFF00"/>
                </a:solidFill>
              </a:rPr>
              <a:t>FORMULACIÓN DEL PROGRAMA</a:t>
            </a:r>
            <a:endParaRPr lang="es-ES" altLang="es-MX" sz="1600" b="1">
              <a:solidFill>
                <a:srgbClr val="FFFF00"/>
              </a:solidFill>
            </a:endParaRPr>
          </a:p>
        </p:txBody>
      </p:sp>
      <p:sp>
        <p:nvSpPr>
          <p:cNvPr id="54307" name="Rectangle 35"/>
          <p:cNvSpPr>
            <a:spLocks noChangeArrowheads="1"/>
          </p:cNvSpPr>
          <p:nvPr/>
        </p:nvSpPr>
        <p:spPr bwMode="auto">
          <a:xfrm>
            <a:off x="914400" y="5410200"/>
            <a:ext cx="838200" cy="91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s-MX" altLang="es-MX"/>
          </a:p>
        </p:txBody>
      </p:sp>
      <p:sp>
        <p:nvSpPr>
          <p:cNvPr id="54308" name="Line 36"/>
          <p:cNvSpPr>
            <a:spLocks noChangeShapeType="1"/>
          </p:cNvSpPr>
          <p:nvPr/>
        </p:nvSpPr>
        <p:spPr bwMode="auto">
          <a:xfrm flipV="1">
            <a:off x="365125" y="1155700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/>
          </a:p>
        </p:txBody>
      </p:sp>
      <p:sp>
        <p:nvSpPr>
          <p:cNvPr id="54309" name="Line 37"/>
          <p:cNvSpPr>
            <a:spLocks noChangeShapeType="1"/>
          </p:cNvSpPr>
          <p:nvPr/>
        </p:nvSpPr>
        <p:spPr bwMode="auto">
          <a:xfrm>
            <a:off x="1371600" y="16002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/>
          </a:p>
        </p:txBody>
      </p:sp>
      <p:sp>
        <p:nvSpPr>
          <p:cNvPr id="54310" name="Text Box 38"/>
          <p:cNvSpPr txBox="1">
            <a:spLocks noChangeArrowheads="1"/>
          </p:cNvSpPr>
          <p:nvPr/>
        </p:nvSpPr>
        <p:spPr bwMode="auto">
          <a:xfrm>
            <a:off x="914400" y="5472113"/>
            <a:ext cx="914400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algn="ctr">
              <a:lnSpc>
                <a:spcPct val="75000"/>
              </a:lnSpc>
              <a:spcBef>
                <a:spcPct val="50000"/>
              </a:spcBef>
            </a:pPr>
            <a:r>
              <a:rPr lang="es-MX" altLang="es-MX" sz="1100"/>
              <a:t>Evaluación de la capacidad de gestión y  participación social.</a:t>
            </a:r>
            <a:endParaRPr lang="es-ES" altLang="es-MX" sz="1100"/>
          </a:p>
          <a:p>
            <a:pPr algn="ctr">
              <a:lnSpc>
                <a:spcPct val="85000"/>
              </a:lnSpc>
              <a:spcBef>
                <a:spcPct val="50000"/>
              </a:spcBef>
            </a:pPr>
            <a:endParaRPr lang="es-ES" altLang="es-MX" sz="1100"/>
          </a:p>
        </p:txBody>
      </p:sp>
      <p:sp>
        <p:nvSpPr>
          <p:cNvPr id="54311" name="Text Box 39"/>
          <p:cNvSpPr txBox="1">
            <a:spLocks noChangeArrowheads="1"/>
          </p:cNvSpPr>
          <p:nvPr/>
        </p:nvSpPr>
        <p:spPr bwMode="auto">
          <a:xfrm>
            <a:off x="2414588" y="6337300"/>
            <a:ext cx="5851525" cy="257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279" tIns="43640" rIns="87279" bIns="43640">
            <a:spAutoFit/>
          </a:bodyPr>
          <a:lstStyle/>
          <a:p>
            <a:pPr algn="ctr" defTabSz="873125" eaLnBrk="1" hangingPunct="1">
              <a:spcBef>
                <a:spcPct val="50000"/>
              </a:spcBef>
            </a:pPr>
            <a:r>
              <a:rPr lang="es-ES_tradnl" altLang="es-MX" sz="1100" b="1" dirty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PARTICIPACIÓN SOCIAL</a:t>
            </a:r>
            <a:endParaRPr lang="es-ES" altLang="es-MX" sz="1100" b="1" dirty="0">
              <a:solidFill>
                <a:srgbClr val="CC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312" name="Line 40"/>
          <p:cNvSpPr>
            <a:spLocks noChangeShapeType="1"/>
          </p:cNvSpPr>
          <p:nvPr/>
        </p:nvSpPr>
        <p:spPr bwMode="auto">
          <a:xfrm>
            <a:off x="1295400" y="6477000"/>
            <a:ext cx="297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/>
          </a:p>
        </p:txBody>
      </p:sp>
      <p:sp>
        <p:nvSpPr>
          <p:cNvPr id="54313" name="Line 41"/>
          <p:cNvSpPr>
            <a:spLocks noChangeShapeType="1"/>
          </p:cNvSpPr>
          <p:nvPr/>
        </p:nvSpPr>
        <p:spPr bwMode="auto">
          <a:xfrm>
            <a:off x="6437313" y="6477000"/>
            <a:ext cx="23415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/>
          </a:p>
        </p:txBody>
      </p:sp>
      <p:sp>
        <p:nvSpPr>
          <p:cNvPr id="54314" name="Rectangle 42"/>
          <p:cNvSpPr>
            <a:spLocks noChangeArrowheads="1"/>
          </p:cNvSpPr>
          <p:nvPr/>
        </p:nvSpPr>
        <p:spPr bwMode="auto">
          <a:xfrm>
            <a:off x="4243388" y="6324600"/>
            <a:ext cx="2193925" cy="244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s-MX" altLang="es-MX"/>
          </a:p>
        </p:txBody>
      </p:sp>
      <p:sp>
        <p:nvSpPr>
          <p:cNvPr id="54315" name="Text Box 43"/>
          <p:cNvSpPr txBox="1">
            <a:spLocks noChangeArrowheads="1"/>
          </p:cNvSpPr>
          <p:nvPr/>
        </p:nvSpPr>
        <p:spPr bwMode="auto">
          <a:xfrm>
            <a:off x="7467600" y="6553200"/>
            <a:ext cx="1600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</a:pPr>
            <a:endParaRPr lang="es-MX" altLang="es-MX" sz="1400"/>
          </a:p>
        </p:txBody>
      </p:sp>
      <p:sp>
        <p:nvSpPr>
          <p:cNvPr id="54316" name="Line 44"/>
          <p:cNvSpPr>
            <a:spLocks noChangeShapeType="1"/>
          </p:cNvSpPr>
          <p:nvPr/>
        </p:nvSpPr>
        <p:spPr bwMode="auto">
          <a:xfrm>
            <a:off x="1371600" y="3429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/>
          </a:p>
        </p:txBody>
      </p:sp>
      <p:sp>
        <p:nvSpPr>
          <p:cNvPr id="54317" name="Text Box 45"/>
          <p:cNvSpPr txBox="1">
            <a:spLocks noChangeArrowheads="1"/>
          </p:cNvSpPr>
          <p:nvPr/>
        </p:nvSpPr>
        <p:spPr bwMode="auto">
          <a:xfrm>
            <a:off x="838200" y="4191000"/>
            <a:ext cx="10668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75000"/>
              </a:lnSpc>
            </a:pPr>
            <a:r>
              <a:rPr lang="es-MX" altLang="es-MX" sz="1100" dirty="0">
                <a:solidFill>
                  <a:srgbClr val="FFFF00"/>
                </a:solidFill>
              </a:rPr>
              <a:t>Organización del equipo de investigación, evaluación de la información disponible y elaboración de </a:t>
            </a:r>
            <a:r>
              <a:rPr lang="es-MX" altLang="es-MX" sz="1100" dirty="0" err="1">
                <a:solidFill>
                  <a:srgbClr val="FFFF00"/>
                </a:solidFill>
              </a:rPr>
              <a:t>flujogramas</a:t>
            </a:r>
            <a:endParaRPr lang="es-ES" altLang="es-MX" sz="1100" dirty="0">
              <a:solidFill>
                <a:srgbClr val="FFFF00"/>
              </a:solidFill>
            </a:endParaRPr>
          </a:p>
        </p:txBody>
      </p:sp>
      <p:sp>
        <p:nvSpPr>
          <p:cNvPr id="54318" name="Text Box 46"/>
          <p:cNvSpPr txBox="1">
            <a:spLocks noChangeArrowheads="1"/>
          </p:cNvSpPr>
          <p:nvPr/>
        </p:nvSpPr>
        <p:spPr bwMode="auto">
          <a:xfrm>
            <a:off x="3124200" y="2959100"/>
            <a:ext cx="106680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s-MX" altLang="es-MX" sz="1100">
                <a:solidFill>
                  <a:srgbClr val="FFFF00"/>
                </a:solidFill>
              </a:rPr>
              <a:t>Diagnóstico integrado</a:t>
            </a:r>
            <a:endParaRPr lang="es-ES" altLang="es-MX" sz="1100">
              <a:solidFill>
                <a:srgbClr val="FFFF00"/>
              </a:solidFill>
            </a:endParaRPr>
          </a:p>
        </p:txBody>
      </p:sp>
      <p:sp>
        <p:nvSpPr>
          <p:cNvPr id="54319" name="Rectangle 47"/>
          <p:cNvSpPr>
            <a:spLocks noChangeArrowheads="1"/>
          </p:cNvSpPr>
          <p:nvPr/>
        </p:nvSpPr>
        <p:spPr bwMode="auto">
          <a:xfrm>
            <a:off x="3124200" y="2895600"/>
            <a:ext cx="10668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s-MX" altLang="es-MX"/>
          </a:p>
        </p:txBody>
      </p:sp>
      <p:sp>
        <p:nvSpPr>
          <p:cNvPr id="54320" name="Text Box 48"/>
          <p:cNvSpPr txBox="1">
            <a:spLocks noChangeArrowheads="1"/>
          </p:cNvSpPr>
          <p:nvPr/>
        </p:nvSpPr>
        <p:spPr bwMode="auto">
          <a:xfrm>
            <a:off x="3048000" y="3956050"/>
            <a:ext cx="1143000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es-MX" altLang="es-MX" sz="1100">
                <a:solidFill>
                  <a:srgbClr val="FFFF00"/>
                </a:solidFill>
              </a:rPr>
              <a:t>Definición de problemas, potencialidades y limitantes del sistema territorial</a:t>
            </a:r>
            <a:endParaRPr lang="es-ES" altLang="es-MX" sz="1100">
              <a:solidFill>
                <a:srgbClr val="FFFF00"/>
              </a:solidFill>
            </a:endParaRPr>
          </a:p>
        </p:txBody>
      </p:sp>
      <p:sp>
        <p:nvSpPr>
          <p:cNvPr id="54321" name="Rectangle 49"/>
          <p:cNvSpPr>
            <a:spLocks noChangeArrowheads="1"/>
          </p:cNvSpPr>
          <p:nvPr/>
        </p:nvSpPr>
        <p:spPr bwMode="auto">
          <a:xfrm>
            <a:off x="3048000" y="3810000"/>
            <a:ext cx="1143000" cy="1295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s-MX" altLang="es-MX"/>
          </a:p>
        </p:txBody>
      </p:sp>
      <p:sp>
        <p:nvSpPr>
          <p:cNvPr id="54322" name="Line 50"/>
          <p:cNvSpPr>
            <a:spLocks noChangeShapeType="1"/>
          </p:cNvSpPr>
          <p:nvPr/>
        </p:nvSpPr>
        <p:spPr bwMode="auto">
          <a:xfrm>
            <a:off x="3657600" y="23622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/>
          </a:p>
        </p:txBody>
      </p:sp>
      <p:sp>
        <p:nvSpPr>
          <p:cNvPr id="54323" name="Line 51"/>
          <p:cNvSpPr>
            <a:spLocks noChangeShapeType="1"/>
          </p:cNvSpPr>
          <p:nvPr/>
        </p:nvSpPr>
        <p:spPr bwMode="auto">
          <a:xfrm>
            <a:off x="3657600" y="34290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/>
          </a:p>
        </p:txBody>
      </p:sp>
      <p:sp>
        <p:nvSpPr>
          <p:cNvPr id="54324" name="Text Box 52"/>
          <p:cNvSpPr txBox="1">
            <a:spLocks noChangeArrowheads="1"/>
          </p:cNvSpPr>
          <p:nvPr/>
        </p:nvSpPr>
        <p:spPr bwMode="auto">
          <a:xfrm>
            <a:off x="5867400" y="3200400"/>
            <a:ext cx="8382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s-MX" altLang="es-MX" sz="1100"/>
          </a:p>
        </p:txBody>
      </p:sp>
      <p:sp>
        <p:nvSpPr>
          <p:cNvPr id="54325" name="Text Box 53"/>
          <p:cNvSpPr txBox="1">
            <a:spLocks noChangeArrowheads="1"/>
          </p:cNvSpPr>
          <p:nvPr/>
        </p:nvSpPr>
        <p:spPr bwMode="auto">
          <a:xfrm>
            <a:off x="5486400" y="3260725"/>
            <a:ext cx="8382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75000"/>
              </a:lnSpc>
            </a:pPr>
            <a:r>
              <a:rPr lang="es-MX" altLang="es-MX" sz="1100">
                <a:solidFill>
                  <a:srgbClr val="FFFF00"/>
                </a:solidFill>
              </a:rPr>
              <a:t>Diseño del escenario deseable u óptimo</a:t>
            </a:r>
            <a:endParaRPr lang="es-ES" altLang="es-MX" sz="1100">
              <a:solidFill>
                <a:srgbClr val="FFFF00"/>
              </a:solidFill>
            </a:endParaRPr>
          </a:p>
        </p:txBody>
      </p:sp>
      <p:sp>
        <p:nvSpPr>
          <p:cNvPr id="54326" name="Rectangle 54"/>
          <p:cNvSpPr>
            <a:spLocks noChangeArrowheads="1"/>
          </p:cNvSpPr>
          <p:nvPr/>
        </p:nvSpPr>
        <p:spPr bwMode="auto">
          <a:xfrm>
            <a:off x="5486400" y="3124200"/>
            <a:ext cx="762000" cy="76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s-MX" altLang="es-MX"/>
          </a:p>
        </p:txBody>
      </p:sp>
      <p:sp>
        <p:nvSpPr>
          <p:cNvPr id="54327" name="Text Box 55"/>
          <p:cNvSpPr txBox="1">
            <a:spLocks noChangeArrowheads="1"/>
          </p:cNvSpPr>
          <p:nvPr/>
        </p:nvSpPr>
        <p:spPr bwMode="auto">
          <a:xfrm>
            <a:off x="5486400" y="4267200"/>
            <a:ext cx="762000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es-MX" altLang="es-MX" sz="1100">
                <a:solidFill>
                  <a:srgbClr val="FFFF00"/>
                </a:solidFill>
              </a:rPr>
              <a:t>Diseño del escenario viable</a:t>
            </a:r>
            <a:endParaRPr lang="es-ES" altLang="es-MX" sz="1100">
              <a:solidFill>
                <a:srgbClr val="FFFF00"/>
              </a:solidFill>
            </a:endParaRPr>
          </a:p>
        </p:txBody>
      </p:sp>
      <p:sp>
        <p:nvSpPr>
          <p:cNvPr id="54328" name="Rectangle 56"/>
          <p:cNvSpPr>
            <a:spLocks noChangeArrowheads="1"/>
          </p:cNvSpPr>
          <p:nvPr/>
        </p:nvSpPr>
        <p:spPr bwMode="auto">
          <a:xfrm>
            <a:off x="5486400" y="4267200"/>
            <a:ext cx="7620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s-MX" altLang="es-MX"/>
          </a:p>
        </p:txBody>
      </p:sp>
      <p:sp>
        <p:nvSpPr>
          <p:cNvPr id="54329" name="Line 57"/>
          <p:cNvSpPr>
            <a:spLocks noChangeShapeType="1"/>
          </p:cNvSpPr>
          <p:nvPr/>
        </p:nvSpPr>
        <p:spPr bwMode="auto">
          <a:xfrm>
            <a:off x="381000" y="11430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/>
          </a:p>
        </p:txBody>
      </p:sp>
      <p:sp>
        <p:nvSpPr>
          <p:cNvPr id="54330" name="Line 58"/>
          <p:cNvSpPr>
            <a:spLocks noChangeShapeType="1"/>
          </p:cNvSpPr>
          <p:nvPr/>
        </p:nvSpPr>
        <p:spPr bwMode="auto">
          <a:xfrm>
            <a:off x="1828800" y="11430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/>
          </a:p>
        </p:txBody>
      </p:sp>
      <p:sp>
        <p:nvSpPr>
          <p:cNvPr id="54331" name="Line 59"/>
          <p:cNvSpPr>
            <a:spLocks noChangeShapeType="1"/>
          </p:cNvSpPr>
          <p:nvPr/>
        </p:nvSpPr>
        <p:spPr bwMode="auto">
          <a:xfrm>
            <a:off x="609600" y="29718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/>
          </a:p>
        </p:txBody>
      </p:sp>
      <p:sp>
        <p:nvSpPr>
          <p:cNvPr id="54332" name="Line 60"/>
          <p:cNvSpPr>
            <a:spLocks noChangeShapeType="1"/>
          </p:cNvSpPr>
          <p:nvPr/>
        </p:nvSpPr>
        <p:spPr bwMode="auto">
          <a:xfrm>
            <a:off x="1828800" y="29718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/>
          </a:p>
        </p:txBody>
      </p:sp>
      <p:sp>
        <p:nvSpPr>
          <p:cNvPr id="54333" name="Line 61"/>
          <p:cNvSpPr>
            <a:spLocks noChangeShapeType="1"/>
          </p:cNvSpPr>
          <p:nvPr/>
        </p:nvSpPr>
        <p:spPr bwMode="auto">
          <a:xfrm>
            <a:off x="609600" y="38100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/>
          </a:p>
        </p:txBody>
      </p:sp>
      <p:sp>
        <p:nvSpPr>
          <p:cNvPr id="54334" name="Line 62"/>
          <p:cNvSpPr>
            <a:spLocks noChangeShapeType="1"/>
          </p:cNvSpPr>
          <p:nvPr/>
        </p:nvSpPr>
        <p:spPr bwMode="auto">
          <a:xfrm>
            <a:off x="1828800" y="38100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/>
          </a:p>
        </p:txBody>
      </p:sp>
      <p:sp>
        <p:nvSpPr>
          <p:cNvPr id="54335" name="Line 63"/>
          <p:cNvSpPr>
            <a:spLocks noChangeShapeType="1"/>
          </p:cNvSpPr>
          <p:nvPr/>
        </p:nvSpPr>
        <p:spPr bwMode="auto">
          <a:xfrm>
            <a:off x="609600" y="46482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/>
          </a:p>
        </p:txBody>
      </p:sp>
      <p:sp>
        <p:nvSpPr>
          <p:cNvPr id="54336" name="Line 64"/>
          <p:cNvSpPr>
            <a:spLocks noChangeShapeType="1"/>
          </p:cNvSpPr>
          <p:nvPr/>
        </p:nvSpPr>
        <p:spPr bwMode="auto">
          <a:xfrm>
            <a:off x="1828800" y="46482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/>
          </a:p>
        </p:txBody>
      </p:sp>
      <p:sp>
        <p:nvSpPr>
          <p:cNvPr id="54337" name="Line 65"/>
          <p:cNvSpPr>
            <a:spLocks noChangeShapeType="1"/>
          </p:cNvSpPr>
          <p:nvPr/>
        </p:nvSpPr>
        <p:spPr bwMode="auto">
          <a:xfrm>
            <a:off x="1371600" y="40386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/>
          </a:p>
        </p:txBody>
      </p:sp>
      <p:sp>
        <p:nvSpPr>
          <p:cNvPr id="54338" name="Line 66"/>
          <p:cNvSpPr>
            <a:spLocks noChangeShapeType="1"/>
          </p:cNvSpPr>
          <p:nvPr/>
        </p:nvSpPr>
        <p:spPr bwMode="auto">
          <a:xfrm>
            <a:off x="1295400" y="52578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/>
          </a:p>
        </p:txBody>
      </p:sp>
      <p:sp>
        <p:nvSpPr>
          <p:cNvPr id="54339" name="Line 67"/>
          <p:cNvSpPr>
            <a:spLocks noChangeShapeType="1"/>
          </p:cNvSpPr>
          <p:nvPr/>
        </p:nvSpPr>
        <p:spPr bwMode="auto">
          <a:xfrm>
            <a:off x="2438400" y="51054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/>
          </a:p>
        </p:txBody>
      </p:sp>
      <p:sp>
        <p:nvSpPr>
          <p:cNvPr id="54340" name="Line 68"/>
          <p:cNvSpPr>
            <a:spLocks noChangeShapeType="1"/>
          </p:cNvSpPr>
          <p:nvPr/>
        </p:nvSpPr>
        <p:spPr bwMode="auto">
          <a:xfrm>
            <a:off x="381000" y="57912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/>
          </a:p>
        </p:txBody>
      </p:sp>
      <p:sp>
        <p:nvSpPr>
          <p:cNvPr id="54341" name="Line 69"/>
          <p:cNvSpPr>
            <a:spLocks noChangeShapeType="1"/>
          </p:cNvSpPr>
          <p:nvPr/>
        </p:nvSpPr>
        <p:spPr bwMode="auto">
          <a:xfrm flipV="1">
            <a:off x="381000" y="51816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/>
          </a:p>
        </p:txBody>
      </p:sp>
      <p:sp>
        <p:nvSpPr>
          <p:cNvPr id="54342" name="Line 70"/>
          <p:cNvSpPr>
            <a:spLocks noChangeShapeType="1"/>
          </p:cNvSpPr>
          <p:nvPr/>
        </p:nvSpPr>
        <p:spPr bwMode="auto">
          <a:xfrm>
            <a:off x="1752600" y="57912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/>
          </a:p>
        </p:txBody>
      </p:sp>
      <p:sp>
        <p:nvSpPr>
          <p:cNvPr id="54343" name="Line 71"/>
          <p:cNvSpPr>
            <a:spLocks noChangeShapeType="1"/>
          </p:cNvSpPr>
          <p:nvPr/>
        </p:nvSpPr>
        <p:spPr bwMode="auto">
          <a:xfrm flipH="1">
            <a:off x="2743200" y="44196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/>
          </a:p>
        </p:txBody>
      </p:sp>
      <p:sp>
        <p:nvSpPr>
          <p:cNvPr id="54344" name="Line 72"/>
          <p:cNvSpPr>
            <a:spLocks noChangeShapeType="1"/>
          </p:cNvSpPr>
          <p:nvPr/>
        </p:nvSpPr>
        <p:spPr bwMode="auto">
          <a:xfrm flipH="1">
            <a:off x="2743200" y="31242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/>
          </a:p>
        </p:txBody>
      </p:sp>
      <p:sp>
        <p:nvSpPr>
          <p:cNvPr id="54345" name="Line 73"/>
          <p:cNvSpPr>
            <a:spLocks noChangeShapeType="1"/>
          </p:cNvSpPr>
          <p:nvPr/>
        </p:nvSpPr>
        <p:spPr bwMode="auto">
          <a:xfrm>
            <a:off x="2743200" y="19812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/>
          </a:p>
        </p:txBody>
      </p:sp>
      <p:sp>
        <p:nvSpPr>
          <p:cNvPr id="54346" name="Line 74"/>
          <p:cNvSpPr>
            <a:spLocks noChangeShapeType="1"/>
          </p:cNvSpPr>
          <p:nvPr/>
        </p:nvSpPr>
        <p:spPr bwMode="auto">
          <a:xfrm>
            <a:off x="4114800" y="19812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/>
          </a:p>
        </p:txBody>
      </p:sp>
      <p:sp>
        <p:nvSpPr>
          <p:cNvPr id="54347" name="Line 75"/>
          <p:cNvSpPr>
            <a:spLocks noChangeShapeType="1"/>
          </p:cNvSpPr>
          <p:nvPr/>
        </p:nvSpPr>
        <p:spPr bwMode="auto">
          <a:xfrm>
            <a:off x="4191000" y="31242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/>
          </a:p>
        </p:txBody>
      </p:sp>
      <p:sp>
        <p:nvSpPr>
          <p:cNvPr id="54348" name="Line 76"/>
          <p:cNvSpPr>
            <a:spLocks noChangeShapeType="1"/>
          </p:cNvSpPr>
          <p:nvPr/>
        </p:nvSpPr>
        <p:spPr bwMode="auto">
          <a:xfrm>
            <a:off x="4191000" y="44196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/>
          </a:p>
        </p:txBody>
      </p:sp>
      <p:sp>
        <p:nvSpPr>
          <p:cNvPr id="54349" name="Line 77"/>
          <p:cNvSpPr>
            <a:spLocks noChangeShapeType="1"/>
          </p:cNvSpPr>
          <p:nvPr/>
        </p:nvSpPr>
        <p:spPr bwMode="auto">
          <a:xfrm>
            <a:off x="5181600" y="24384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/>
          </a:p>
        </p:txBody>
      </p:sp>
      <p:sp>
        <p:nvSpPr>
          <p:cNvPr id="54350" name="Line 78"/>
          <p:cNvSpPr>
            <a:spLocks noChangeShapeType="1"/>
          </p:cNvSpPr>
          <p:nvPr/>
        </p:nvSpPr>
        <p:spPr bwMode="auto">
          <a:xfrm>
            <a:off x="5181600" y="35052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/>
          </a:p>
        </p:txBody>
      </p:sp>
      <p:sp>
        <p:nvSpPr>
          <p:cNvPr id="54351" name="Line 79"/>
          <p:cNvSpPr>
            <a:spLocks noChangeShapeType="1"/>
          </p:cNvSpPr>
          <p:nvPr/>
        </p:nvSpPr>
        <p:spPr bwMode="auto">
          <a:xfrm>
            <a:off x="5181600" y="45720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/>
          </a:p>
        </p:txBody>
      </p:sp>
      <p:sp>
        <p:nvSpPr>
          <p:cNvPr id="54352" name="Line 80"/>
          <p:cNvSpPr>
            <a:spLocks noChangeShapeType="1"/>
          </p:cNvSpPr>
          <p:nvPr/>
        </p:nvSpPr>
        <p:spPr bwMode="auto">
          <a:xfrm>
            <a:off x="6324600" y="24384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/>
          </a:p>
        </p:txBody>
      </p:sp>
      <p:sp>
        <p:nvSpPr>
          <p:cNvPr id="54353" name="Line 81"/>
          <p:cNvSpPr>
            <a:spLocks noChangeShapeType="1"/>
          </p:cNvSpPr>
          <p:nvPr/>
        </p:nvSpPr>
        <p:spPr bwMode="auto">
          <a:xfrm>
            <a:off x="6248400" y="35052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/>
          </a:p>
        </p:txBody>
      </p:sp>
      <p:sp>
        <p:nvSpPr>
          <p:cNvPr id="54354" name="Line 82"/>
          <p:cNvSpPr>
            <a:spLocks noChangeShapeType="1"/>
          </p:cNvSpPr>
          <p:nvPr/>
        </p:nvSpPr>
        <p:spPr bwMode="auto">
          <a:xfrm>
            <a:off x="6248400" y="45720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/>
          </a:p>
        </p:txBody>
      </p:sp>
      <p:sp>
        <p:nvSpPr>
          <p:cNvPr id="54355" name="Line 83"/>
          <p:cNvSpPr>
            <a:spLocks noChangeShapeType="1"/>
          </p:cNvSpPr>
          <p:nvPr/>
        </p:nvSpPr>
        <p:spPr bwMode="auto">
          <a:xfrm>
            <a:off x="5867400" y="27432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/>
          </a:p>
        </p:txBody>
      </p:sp>
      <p:sp>
        <p:nvSpPr>
          <p:cNvPr id="54356" name="Line 84"/>
          <p:cNvSpPr>
            <a:spLocks noChangeShapeType="1"/>
          </p:cNvSpPr>
          <p:nvPr/>
        </p:nvSpPr>
        <p:spPr bwMode="auto">
          <a:xfrm>
            <a:off x="5867400" y="38862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/>
          </a:p>
        </p:txBody>
      </p:sp>
      <p:sp>
        <p:nvSpPr>
          <p:cNvPr id="54357" name="Line 85"/>
          <p:cNvSpPr>
            <a:spLocks noChangeShapeType="1"/>
          </p:cNvSpPr>
          <p:nvPr/>
        </p:nvSpPr>
        <p:spPr bwMode="auto">
          <a:xfrm>
            <a:off x="7010400" y="16764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/>
          </a:p>
        </p:txBody>
      </p:sp>
      <p:sp>
        <p:nvSpPr>
          <p:cNvPr id="54358" name="Rectangle 86"/>
          <p:cNvSpPr>
            <a:spLocks noChangeArrowheads="1"/>
          </p:cNvSpPr>
          <p:nvPr/>
        </p:nvSpPr>
        <p:spPr bwMode="auto">
          <a:xfrm>
            <a:off x="8229600" y="1828800"/>
            <a:ext cx="381000" cy="32766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s-MX" altLang="es-MX"/>
          </a:p>
        </p:txBody>
      </p:sp>
      <p:sp>
        <p:nvSpPr>
          <p:cNvPr id="54359" name="Text Box 87"/>
          <p:cNvSpPr txBox="1">
            <a:spLocks noChangeArrowheads="1"/>
          </p:cNvSpPr>
          <p:nvPr/>
        </p:nvSpPr>
        <p:spPr bwMode="auto">
          <a:xfrm rot="-14043">
            <a:off x="8229600" y="2130425"/>
            <a:ext cx="42862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10800000" vert="eaVert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s-MX" altLang="es-MX" sz="1600" b="1"/>
              <a:t>GESTION TERRITORIAL</a:t>
            </a:r>
            <a:endParaRPr lang="es-ES" altLang="es-MX" sz="1600" b="1"/>
          </a:p>
        </p:txBody>
      </p:sp>
      <p:sp>
        <p:nvSpPr>
          <p:cNvPr id="54360" name="Line 88"/>
          <p:cNvSpPr>
            <a:spLocks noChangeShapeType="1"/>
          </p:cNvSpPr>
          <p:nvPr/>
        </p:nvSpPr>
        <p:spPr bwMode="auto">
          <a:xfrm>
            <a:off x="8305800" y="51054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/>
          </a:p>
        </p:txBody>
      </p:sp>
      <p:sp>
        <p:nvSpPr>
          <p:cNvPr id="54361" name="Line 89"/>
          <p:cNvSpPr>
            <a:spLocks noChangeShapeType="1"/>
          </p:cNvSpPr>
          <p:nvPr/>
        </p:nvSpPr>
        <p:spPr bwMode="auto">
          <a:xfrm>
            <a:off x="8305800" y="5715000"/>
            <a:ext cx="7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/>
          </a:p>
        </p:txBody>
      </p:sp>
      <p:sp>
        <p:nvSpPr>
          <p:cNvPr id="54362" name="Line 90"/>
          <p:cNvSpPr>
            <a:spLocks noChangeShapeType="1"/>
          </p:cNvSpPr>
          <p:nvPr/>
        </p:nvSpPr>
        <p:spPr bwMode="auto">
          <a:xfrm flipV="1">
            <a:off x="8305800" y="13716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/>
          </a:p>
        </p:txBody>
      </p:sp>
      <p:sp>
        <p:nvSpPr>
          <p:cNvPr id="54363" name="Line 91"/>
          <p:cNvSpPr>
            <a:spLocks noChangeShapeType="1"/>
          </p:cNvSpPr>
          <p:nvPr/>
        </p:nvSpPr>
        <p:spPr bwMode="auto">
          <a:xfrm>
            <a:off x="8305800" y="1371600"/>
            <a:ext cx="7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/>
          </a:p>
        </p:txBody>
      </p:sp>
      <p:sp>
        <p:nvSpPr>
          <p:cNvPr id="54364" name="Line 92"/>
          <p:cNvSpPr>
            <a:spLocks noChangeShapeType="1"/>
          </p:cNvSpPr>
          <p:nvPr/>
        </p:nvSpPr>
        <p:spPr bwMode="auto">
          <a:xfrm flipH="1">
            <a:off x="3657600" y="64008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/>
          </a:p>
        </p:txBody>
      </p:sp>
      <p:sp>
        <p:nvSpPr>
          <p:cNvPr id="54365" name="Line 93"/>
          <p:cNvSpPr>
            <a:spLocks noChangeShapeType="1"/>
          </p:cNvSpPr>
          <p:nvPr/>
        </p:nvSpPr>
        <p:spPr bwMode="auto">
          <a:xfrm flipV="1">
            <a:off x="5867400" y="4953000"/>
            <a:ext cx="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/>
          </a:p>
        </p:txBody>
      </p:sp>
      <p:sp>
        <p:nvSpPr>
          <p:cNvPr id="54366" name="Line 94"/>
          <p:cNvSpPr>
            <a:spLocks noChangeShapeType="1"/>
          </p:cNvSpPr>
          <p:nvPr/>
        </p:nvSpPr>
        <p:spPr bwMode="auto">
          <a:xfrm flipV="1">
            <a:off x="7620000" y="5105400"/>
            <a:ext cx="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/>
          </a:p>
        </p:txBody>
      </p:sp>
      <p:sp>
        <p:nvSpPr>
          <p:cNvPr id="54367" name="Line 95"/>
          <p:cNvSpPr>
            <a:spLocks noChangeShapeType="1"/>
          </p:cNvSpPr>
          <p:nvPr/>
        </p:nvSpPr>
        <p:spPr bwMode="auto">
          <a:xfrm flipV="1">
            <a:off x="8763000" y="5943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/>
          </a:p>
        </p:txBody>
      </p:sp>
      <p:sp>
        <p:nvSpPr>
          <p:cNvPr id="54368" name="Line 96"/>
          <p:cNvSpPr>
            <a:spLocks noChangeShapeType="1"/>
          </p:cNvSpPr>
          <p:nvPr/>
        </p:nvSpPr>
        <p:spPr bwMode="auto">
          <a:xfrm>
            <a:off x="8763000" y="1524000"/>
            <a:ext cx="0" cy="3810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/>
          </a:p>
        </p:txBody>
      </p:sp>
      <p:sp>
        <p:nvSpPr>
          <p:cNvPr id="54369" name="Line 97"/>
          <p:cNvSpPr>
            <a:spLocks noChangeShapeType="1"/>
          </p:cNvSpPr>
          <p:nvPr/>
        </p:nvSpPr>
        <p:spPr bwMode="auto">
          <a:xfrm>
            <a:off x="8077200" y="40386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/>
          </a:p>
        </p:txBody>
      </p:sp>
      <p:sp>
        <p:nvSpPr>
          <p:cNvPr id="54370" name="Line 98"/>
          <p:cNvSpPr>
            <a:spLocks noChangeShapeType="1"/>
          </p:cNvSpPr>
          <p:nvPr/>
        </p:nvSpPr>
        <p:spPr bwMode="auto">
          <a:xfrm>
            <a:off x="3657600" y="510540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/>
          </a:p>
        </p:txBody>
      </p:sp>
      <p:sp>
        <p:nvSpPr>
          <p:cNvPr id="54371" name="Line 99"/>
          <p:cNvSpPr>
            <a:spLocks noChangeShapeType="1"/>
          </p:cNvSpPr>
          <p:nvPr/>
        </p:nvSpPr>
        <p:spPr bwMode="auto">
          <a:xfrm>
            <a:off x="7010400" y="20574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/>
          </a:p>
        </p:txBody>
      </p:sp>
      <p:sp>
        <p:nvSpPr>
          <p:cNvPr id="54372" name="Line 100"/>
          <p:cNvSpPr>
            <a:spLocks noChangeShapeType="1"/>
          </p:cNvSpPr>
          <p:nvPr/>
        </p:nvSpPr>
        <p:spPr bwMode="auto">
          <a:xfrm>
            <a:off x="7010400" y="29718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/>
          </a:p>
        </p:txBody>
      </p:sp>
      <p:sp>
        <p:nvSpPr>
          <p:cNvPr id="54373" name="Line 101"/>
          <p:cNvSpPr>
            <a:spLocks noChangeShapeType="1"/>
          </p:cNvSpPr>
          <p:nvPr/>
        </p:nvSpPr>
        <p:spPr bwMode="auto">
          <a:xfrm>
            <a:off x="7010400" y="40386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/>
          </a:p>
        </p:txBody>
      </p:sp>
      <p:sp>
        <p:nvSpPr>
          <p:cNvPr id="54374" name="Line 102"/>
          <p:cNvSpPr>
            <a:spLocks noChangeShapeType="1"/>
          </p:cNvSpPr>
          <p:nvPr/>
        </p:nvSpPr>
        <p:spPr bwMode="auto">
          <a:xfrm>
            <a:off x="7010400" y="48768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/>
          </a:p>
        </p:txBody>
      </p:sp>
      <p:sp>
        <p:nvSpPr>
          <p:cNvPr id="54375" name="Line 103"/>
          <p:cNvSpPr>
            <a:spLocks noChangeShapeType="1"/>
          </p:cNvSpPr>
          <p:nvPr/>
        </p:nvSpPr>
        <p:spPr bwMode="auto">
          <a:xfrm>
            <a:off x="8001000" y="48768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/>
          </a:p>
        </p:txBody>
      </p:sp>
      <p:sp>
        <p:nvSpPr>
          <p:cNvPr id="54376" name="Line 104"/>
          <p:cNvSpPr>
            <a:spLocks noChangeShapeType="1"/>
          </p:cNvSpPr>
          <p:nvPr/>
        </p:nvSpPr>
        <p:spPr bwMode="auto">
          <a:xfrm>
            <a:off x="8001000" y="29718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/>
          </a:p>
        </p:txBody>
      </p:sp>
      <p:sp>
        <p:nvSpPr>
          <p:cNvPr id="54377" name="Line 105"/>
          <p:cNvSpPr>
            <a:spLocks noChangeShapeType="1"/>
          </p:cNvSpPr>
          <p:nvPr/>
        </p:nvSpPr>
        <p:spPr bwMode="auto">
          <a:xfrm>
            <a:off x="8001000" y="20574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/>
          </a:p>
        </p:txBody>
      </p:sp>
      <p:sp>
        <p:nvSpPr>
          <p:cNvPr id="54378" name="Line 106"/>
          <p:cNvSpPr>
            <a:spLocks noChangeShapeType="1"/>
          </p:cNvSpPr>
          <p:nvPr/>
        </p:nvSpPr>
        <p:spPr bwMode="auto">
          <a:xfrm>
            <a:off x="7620000" y="23622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/>
          </a:p>
        </p:txBody>
      </p:sp>
      <p:sp>
        <p:nvSpPr>
          <p:cNvPr id="54379" name="Line 107"/>
          <p:cNvSpPr>
            <a:spLocks noChangeShapeType="1"/>
          </p:cNvSpPr>
          <p:nvPr/>
        </p:nvSpPr>
        <p:spPr bwMode="auto">
          <a:xfrm>
            <a:off x="7620000" y="32766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/>
          </a:p>
        </p:txBody>
      </p:sp>
      <p:sp>
        <p:nvSpPr>
          <p:cNvPr id="54380" name="Line 108"/>
          <p:cNvSpPr>
            <a:spLocks noChangeShapeType="1"/>
          </p:cNvSpPr>
          <p:nvPr/>
        </p:nvSpPr>
        <p:spPr bwMode="auto">
          <a:xfrm>
            <a:off x="7620000" y="43434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/>
          </a:p>
        </p:txBody>
      </p:sp>
      <p:sp>
        <p:nvSpPr>
          <p:cNvPr id="54381" name="Text Box 109"/>
          <p:cNvSpPr txBox="1">
            <a:spLocks noChangeArrowheads="1"/>
          </p:cNvSpPr>
          <p:nvPr/>
        </p:nvSpPr>
        <p:spPr bwMode="auto">
          <a:xfrm>
            <a:off x="1905000" y="457200"/>
            <a:ext cx="251460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85000"/>
              </a:lnSpc>
            </a:pPr>
            <a:r>
              <a:rPr lang="es-MX" altLang="es-MX" sz="1100" b="1">
                <a:solidFill>
                  <a:srgbClr val="FFFF00"/>
                </a:solidFill>
              </a:rPr>
              <a:t>ANÁLISIS </a:t>
            </a:r>
          </a:p>
          <a:p>
            <a:pPr algn="ctr" eaLnBrk="1" hangingPunct="1">
              <a:lnSpc>
                <a:spcPct val="85000"/>
              </a:lnSpc>
            </a:pPr>
            <a:r>
              <a:rPr lang="es-MX" altLang="es-MX" sz="1100" b="1">
                <a:solidFill>
                  <a:srgbClr val="FFFF00"/>
                </a:solidFill>
              </a:rPr>
              <a:t>TERRITORIAL</a:t>
            </a:r>
            <a:endParaRPr lang="es-ES" altLang="es-MX" sz="1100" b="1">
              <a:solidFill>
                <a:srgbClr val="FFFF00"/>
              </a:solidFill>
            </a:endParaRPr>
          </a:p>
        </p:txBody>
      </p:sp>
      <p:sp>
        <p:nvSpPr>
          <p:cNvPr id="54382" name="Text Box 110"/>
          <p:cNvSpPr txBox="1">
            <a:spLocks noChangeArrowheads="1"/>
          </p:cNvSpPr>
          <p:nvPr/>
        </p:nvSpPr>
        <p:spPr bwMode="auto">
          <a:xfrm>
            <a:off x="4343400" y="457200"/>
            <a:ext cx="36576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</a:pPr>
            <a:r>
              <a:rPr lang="es-MX" altLang="es-MX" sz="1100" b="1">
                <a:solidFill>
                  <a:srgbClr val="FFFF00"/>
                </a:solidFill>
              </a:rPr>
              <a:t>PLANIFICACIÓN</a:t>
            </a:r>
          </a:p>
          <a:p>
            <a:pPr algn="ctr" eaLnBrk="1" hangingPunct="1">
              <a:lnSpc>
                <a:spcPct val="80000"/>
              </a:lnSpc>
            </a:pPr>
            <a:r>
              <a:rPr lang="es-MX" altLang="es-MX" sz="1100" b="1">
                <a:solidFill>
                  <a:srgbClr val="FFFF00"/>
                </a:solidFill>
              </a:rPr>
              <a:t>TERRITORIAL</a:t>
            </a:r>
            <a:endParaRPr lang="es-ES" altLang="es-MX" sz="1100" b="1">
              <a:solidFill>
                <a:srgbClr val="FFFF00"/>
              </a:solidFill>
            </a:endParaRPr>
          </a:p>
        </p:txBody>
      </p:sp>
      <p:sp>
        <p:nvSpPr>
          <p:cNvPr id="54383" name="Text Box 111"/>
          <p:cNvSpPr txBox="1">
            <a:spLocks noChangeArrowheads="1"/>
          </p:cNvSpPr>
          <p:nvPr/>
        </p:nvSpPr>
        <p:spPr bwMode="auto">
          <a:xfrm>
            <a:off x="7956550" y="460375"/>
            <a:ext cx="118745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</a:pPr>
            <a:r>
              <a:rPr lang="es-MX" altLang="es-MX" sz="1100" b="1"/>
              <a:t>GESTIÓN TERRITORIAL</a:t>
            </a:r>
          </a:p>
        </p:txBody>
      </p:sp>
      <p:sp>
        <p:nvSpPr>
          <p:cNvPr id="54384" name="Line 112"/>
          <p:cNvSpPr>
            <a:spLocks noChangeShapeType="1"/>
          </p:cNvSpPr>
          <p:nvPr/>
        </p:nvSpPr>
        <p:spPr bwMode="auto">
          <a:xfrm flipH="1">
            <a:off x="8001000" y="6096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MX"/>
          </a:p>
        </p:txBody>
      </p:sp>
      <p:sp>
        <p:nvSpPr>
          <p:cNvPr id="54385" name="Line 113"/>
          <p:cNvSpPr>
            <a:spLocks noChangeShapeType="1"/>
          </p:cNvSpPr>
          <p:nvPr/>
        </p:nvSpPr>
        <p:spPr bwMode="auto">
          <a:xfrm>
            <a:off x="8839200" y="6096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MX"/>
          </a:p>
        </p:txBody>
      </p:sp>
      <p:sp>
        <p:nvSpPr>
          <p:cNvPr id="54386" name="Line 114"/>
          <p:cNvSpPr>
            <a:spLocks noChangeShapeType="1"/>
          </p:cNvSpPr>
          <p:nvPr/>
        </p:nvSpPr>
        <p:spPr bwMode="auto">
          <a:xfrm>
            <a:off x="6781800" y="60960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MX"/>
          </a:p>
        </p:txBody>
      </p:sp>
      <p:sp>
        <p:nvSpPr>
          <p:cNvPr id="54387" name="Line 115"/>
          <p:cNvSpPr>
            <a:spLocks noChangeShapeType="1"/>
          </p:cNvSpPr>
          <p:nvPr/>
        </p:nvSpPr>
        <p:spPr bwMode="auto">
          <a:xfrm flipH="1">
            <a:off x="4343400" y="60960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MX"/>
          </a:p>
        </p:txBody>
      </p:sp>
      <p:sp>
        <p:nvSpPr>
          <p:cNvPr id="54388" name="Line 116"/>
          <p:cNvSpPr>
            <a:spLocks noChangeShapeType="1"/>
          </p:cNvSpPr>
          <p:nvPr/>
        </p:nvSpPr>
        <p:spPr bwMode="auto">
          <a:xfrm flipH="1">
            <a:off x="1981200" y="6096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MX"/>
          </a:p>
        </p:txBody>
      </p:sp>
      <p:sp>
        <p:nvSpPr>
          <p:cNvPr id="54389" name="Text Box 117"/>
          <p:cNvSpPr txBox="1">
            <a:spLocks noChangeArrowheads="1"/>
          </p:cNvSpPr>
          <p:nvPr/>
        </p:nvSpPr>
        <p:spPr bwMode="auto">
          <a:xfrm>
            <a:off x="990600" y="1762125"/>
            <a:ext cx="9144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75000"/>
              </a:lnSpc>
              <a:spcBef>
                <a:spcPct val="50000"/>
              </a:spcBef>
            </a:pPr>
            <a:r>
              <a:rPr lang="es-MX" altLang="es-MX" sz="1100"/>
              <a:t>Elaboración de los términos de referencia</a:t>
            </a:r>
            <a:endParaRPr lang="es-ES" altLang="es-MX" sz="1100"/>
          </a:p>
        </p:txBody>
      </p:sp>
      <p:sp>
        <p:nvSpPr>
          <p:cNvPr id="54390" name="Line 118"/>
          <p:cNvSpPr>
            <a:spLocks noChangeShapeType="1"/>
          </p:cNvSpPr>
          <p:nvPr/>
        </p:nvSpPr>
        <p:spPr bwMode="auto">
          <a:xfrm>
            <a:off x="1295400" y="63246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/>
          </a:p>
        </p:txBody>
      </p:sp>
      <p:sp>
        <p:nvSpPr>
          <p:cNvPr id="54391" name="Rectangle 119"/>
          <p:cNvSpPr>
            <a:spLocks noChangeArrowheads="1"/>
          </p:cNvSpPr>
          <p:nvPr/>
        </p:nvSpPr>
        <p:spPr bwMode="auto">
          <a:xfrm>
            <a:off x="990600" y="1752600"/>
            <a:ext cx="8382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s-MX" altLang="es-MX"/>
          </a:p>
        </p:txBody>
      </p:sp>
      <p:sp>
        <p:nvSpPr>
          <p:cNvPr id="54392" name="Line 120"/>
          <p:cNvSpPr>
            <a:spLocks noChangeShapeType="1"/>
          </p:cNvSpPr>
          <p:nvPr/>
        </p:nvSpPr>
        <p:spPr bwMode="auto">
          <a:xfrm>
            <a:off x="1371600" y="23622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/>
          </a:p>
        </p:txBody>
      </p:sp>
      <p:sp>
        <p:nvSpPr>
          <p:cNvPr id="54393" name="Line 121"/>
          <p:cNvSpPr>
            <a:spLocks noChangeShapeType="1"/>
          </p:cNvSpPr>
          <p:nvPr/>
        </p:nvSpPr>
        <p:spPr bwMode="auto">
          <a:xfrm>
            <a:off x="609600" y="20574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/>
          </a:p>
        </p:txBody>
      </p:sp>
      <p:sp>
        <p:nvSpPr>
          <p:cNvPr id="54394" name="Line 122"/>
          <p:cNvSpPr>
            <a:spLocks noChangeShapeType="1"/>
          </p:cNvSpPr>
          <p:nvPr/>
        </p:nvSpPr>
        <p:spPr bwMode="auto">
          <a:xfrm>
            <a:off x="1828800" y="20574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MX"/>
          </a:p>
        </p:txBody>
      </p:sp>
      <p:sp>
        <p:nvSpPr>
          <p:cNvPr id="54395" name="Line 123"/>
          <p:cNvSpPr>
            <a:spLocks noChangeShapeType="1"/>
          </p:cNvSpPr>
          <p:nvPr/>
        </p:nvSpPr>
        <p:spPr bwMode="auto">
          <a:xfrm>
            <a:off x="3581400" y="6096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MX"/>
          </a:p>
        </p:txBody>
      </p:sp>
      <p:sp>
        <p:nvSpPr>
          <p:cNvPr id="54396" name="Text Box 124"/>
          <p:cNvSpPr txBox="1">
            <a:spLocks noChangeArrowheads="1"/>
          </p:cNvSpPr>
          <p:nvPr/>
        </p:nvSpPr>
        <p:spPr bwMode="auto">
          <a:xfrm>
            <a:off x="533400" y="409575"/>
            <a:ext cx="12192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s-MX" altLang="es-MX" sz="1100"/>
              <a:t>FASE PRELIMINAR</a:t>
            </a:r>
            <a:endParaRPr lang="es-ES" altLang="es-MX" sz="1100"/>
          </a:p>
        </p:txBody>
      </p:sp>
      <p:sp>
        <p:nvSpPr>
          <p:cNvPr id="54397" name="Line 125"/>
          <p:cNvSpPr>
            <a:spLocks noChangeShapeType="1"/>
          </p:cNvSpPr>
          <p:nvPr/>
        </p:nvSpPr>
        <p:spPr bwMode="auto">
          <a:xfrm>
            <a:off x="1371600" y="6096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MX"/>
          </a:p>
        </p:txBody>
      </p:sp>
      <p:sp>
        <p:nvSpPr>
          <p:cNvPr id="54398" name="Line 126"/>
          <p:cNvSpPr>
            <a:spLocks noChangeShapeType="1"/>
          </p:cNvSpPr>
          <p:nvPr/>
        </p:nvSpPr>
        <p:spPr bwMode="auto">
          <a:xfrm flipH="1">
            <a:off x="0" y="6096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MX"/>
          </a:p>
        </p:txBody>
      </p:sp>
    </p:spTree>
  </p:cSld>
  <p:clrMapOvr>
    <a:masterClrMapping/>
  </p:clrMapOvr>
  <p:transition xmlns:p14="http://schemas.microsoft.com/office/powerpoint/2010/main" spd="med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ext Box 2"/>
          <p:cNvSpPr txBox="1">
            <a:spLocks noChangeArrowheads="1"/>
          </p:cNvSpPr>
          <p:nvPr/>
        </p:nvSpPr>
        <p:spPr bwMode="auto">
          <a:xfrm>
            <a:off x="228600" y="44624"/>
            <a:ext cx="8736013" cy="6940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spcAft>
                <a:spcPts val="2400"/>
              </a:spcAft>
              <a:defRPr/>
            </a:pPr>
            <a:r>
              <a:rPr lang="es-MX" sz="28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Geografía y Ordenamiento Territorial</a:t>
            </a:r>
          </a:p>
          <a:p>
            <a:pPr marL="457200" indent="-457200">
              <a:spcAft>
                <a:spcPts val="1200"/>
              </a:spcAft>
              <a:buFontTx/>
              <a:buChar char="•"/>
              <a:defRPr/>
            </a:pPr>
            <a:r>
              <a:rPr lang="es-MX" b="1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Geografía</a:t>
            </a:r>
            <a:r>
              <a:rPr lang="es-MX" dirty="0" smtClean="0">
                <a:solidFill>
                  <a:srgbClr val="CCFFFF"/>
                </a:solidFill>
                <a:latin typeface="+mj-lt"/>
              </a:rPr>
              <a:t> </a:t>
            </a:r>
            <a:r>
              <a:rPr lang="es-MX" dirty="0">
                <a:latin typeface="+mj-lt"/>
              </a:rPr>
              <a:t>= Conocimiento científico del territorio y sus componentes </a:t>
            </a:r>
            <a:endParaRPr lang="es-MX" dirty="0" smtClean="0">
              <a:latin typeface="+mj-lt"/>
            </a:endParaRPr>
          </a:p>
          <a:p>
            <a:pPr marL="914400" lvl="1" indent="-457200">
              <a:spcAft>
                <a:spcPts val="1200"/>
              </a:spcAft>
              <a:buFontTx/>
              <a:buChar char="•"/>
              <a:defRPr/>
            </a:pPr>
            <a:r>
              <a:rPr lang="es-MX" dirty="0" smtClean="0">
                <a:solidFill>
                  <a:srgbClr val="FFFF99"/>
                </a:solidFill>
                <a:latin typeface="+mj-lt"/>
              </a:rPr>
              <a:t>Caracterización/inventario</a:t>
            </a:r>
            <a:r>
              <a:rPr lang="es-MX" dirty="0" smtClean="0">
                <a:latin typeface="+mj-lt"/>
              </a:rPr>
              <a:t> </a:t>
            </a:r>
            <a:r>
              <a:rPr lang="es-MX" dirty="0">
                <a:latin typeface="+mj-lt"/>
              </a:rPr>
              <a:t>de recursos </a:t>
            </a:r>
            <a:r>
              <a:rPr lang="es-MX" dirty="0" smtClean="0">
                <a:latin typeface="+mj-lt"/>
              </a:rPr>
              <a:t>socio-territoriales </a:t>
            </a:r>
          </a:p>
          <a:p>
            <a:pPr marL="914400" lvl="1" indent="-457200">
              <a:spcAft>
                <a:spcPts val="1200"/>
              </a:spcAft>
              <a:buFontTx/>
              <a:buChar char="•"/>
              <a:defRPr/>
            </a:pPr>
            <a:r>
              <a:rPr lang="es-MX" dirty="0" smtClean="0">
                <a:solidFill>
                  <a:srgbClr val="FFFF99"/>
                </a:solidFill>
                <a:latin typeface="+mj-lt"/>
              </a:rPr>
              <a:t>Diagnóstico territorial = </a:t>
            </a:r>
            <a:r>
              <a:rPr lang="es-MX" b="1" dirty="0" smtClean="0">
                <a:solidFill>
                  <a:srgbClr val="CCFFFF"/>
                </a:solidFill>
                <a:latin typeface="+mj-lt"/>
              </a:rPr>
              <a:t>Modelo territorial actual </a:t>
            </a:r>
            <a:endParaRPr lang="es-MX" b="1" dirty="0" smtClean="0"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  <a:p>
            <a:pPr marL="1828800" lvl="3" indent="-457200">
              <a:spcAft>
                <a:spcPts val="1200"/>
              </a:spcAft>
              <a:buFontTx/>
              <a:buChar char="•"/>
              <a:defRPr/>
            </a:pPr>
            <a:r>
              <a:rPr lang="es-MX" dirty="0" smtClean="0">
                <a:solidFill>
                  <a:schemeClr val="tx2"/>
                </a:solidFill>
                <a:latin typeface="+mj-lt"/>
              </a:rPr>
              <a:t>¿cómo está estructurado, organizado y cómo funciona el territorio?</a:t>
            </a:r>
            <a:r>
              <a:rPr lang="es-MX" dirty="0" smtClean="0">
                <a:latin typeface="+mj-lt"/>
              </a:rPr>
              <a:t> </a:t>
            </a:r>
            <a:endParaRPr lang="es-MX" dirty="0" smtClean="0">
              <a:solidFill>
                <a:schemeClr val="tx2"/>
              </a:solidFill>
              <a:latin typeface="+mj-lt"/>
            </a:endParaRPr>
          </a:p>
          <a:p>
            <a:pPr marL="1828800" lvl="3" indent="-457200">
              <a:spcAft>
                <a:spcPts val="1200"/>
              </a:spcAft>
              <a:buFontTx/>
              <a:buChar char="•"/>
              <a:defRPr/>
            </a:pPr>
            <a:r>
              <a:rPr lang="es-MX" dirty="0" smtClean="0">
                <a:solidFill>
                  <a:schemeClr val="tx2"/>
                </a:solidFill>
                <a:latin typeface="+mj-lt"/>
              </a:rPr>
              <a:t>problemas, potencialidades, limitantes</a:t>
            </a:r>
          </a:p>
          <a:p>
            <a:pPr marL="1828800" lvl="3" indent="-457200">
              <a:spcAft>
                <a:spcPts val="1200"/>
              </a:spcAft>
              <a:buFontTx/>
              <a:buChar char="•"/>
              <a:defRPr/>
            </a:pPr>
            <a:r>
              <a:rPr lang="es-MX" dirty="0" smtClean="0">
                <a:solidFill>
                  <a:schemeClr val="tx2"/>
                </a:solidFill>
                <a:latin typeface="+mj-lt"/>
              </a:rPr>
              <a:t>predicciones sobre tendencias a futuro</a:t>
            </a:r>
          </a:p>
          <a:p>
            <a:pPr marL="914400" lvl="1" indent="-457200">
              <a:spcAft>
                <a:spcPts val="1200"/>
              </a:spcAft>
              <a:buFontTx/>
              <a:buChar char="•"/>
              <a:defRPr/>
            </a:pPr>
            <a:r>
              <a:rPr lang="es-MX" dirty="0" smtClean="0">
                <a:solidFill>
                  <a:srgbClr val="FFFF99"/>
                </a:solidFill>
                <a:latin typeface="+mj-lt"/>
              </a:rPr>
              <a:t>Base para proponer un </a:t>
            </a:r>
            <a:r>
              <a:rPr lang="es-MX" b="1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Modelo territorial deseado = </a:t>
            </a:r>
            <a:r>
              <a:rPr lang="es-MX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intervención intencional del Estado</a:t>
            </a:r>
          </a:p>
          <a:p>
            <a:pPr marL="914400" lvl="1" indent="-457200">
              <a:spcAft>
                <a:spcPts val="1800"/>
              </a:spcAft>
              <a:buFontTx/>
              <a:buChar char="•"/>
              <a:defRPr/>
            </a:pPr>
            <a:r>
              <a:rPr lang="es-MX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Clave para transformar las estructuras espaciales existentes en otras más deseables</a:t>
            </a:r>
          </a:p>
          <a:p>
            <a:pPr marL="457200" indent="-457200">
              <a:spcAft>
                <a:spcPts val="1800"/>
              </a:spcAft>
              <a:defRPr/>
            </a:pPr>
            <a:endParaRPr lang="es-MX" dirty="0">
              <a:solidFill>
                <a:schemeClr val="tx2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539552" y="67271"/>
            <a:ext cx="802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/>
            <a:r>
              <a:rPr lang="es-MX" altLang="es-MX" sz="22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El Ordenamiento Territorial en el mundo: evolución</a:t>
            </a:r>
          </a:p>
          <a:p>
            <a:endParaRPr lang="es-MX" sz="2200" dirty="0"/>
          </a:p>
        </p:txBody>
      </p:sp>
      <p:sp>
        <p:nvSpPr>
          <p:cNvPr id="4" name="3 CuadroTexto"/>
          <p:cNvSpPr txBox="1"/>
          <p:nvPr/>
        </p:nvSpPr>
        <p:spPr>
          <a:xfrm>
            <a:off x="395536" y="6608385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smtClean="0">
                <a:latin typeface="+mj-lt"/>
              </a:rPr>
              <a:t>Fuente: elaboración propia</a:t>
            </a:r>
            <a:endParaRPr lang="es-MX" sz="1200" dirty="0">
              <a:latin typeface="+mj-lt"/>
            </a:endParaRPr>
          </a:p>
        </p:txBody>
      </p:sp>
      <p:graphicFrame>
        <p:nvGraphicFramePr>
          <p:cNvPr id="373763" name="Object 3"/>
          <p:cNvGraphicFramePr>
            <a:graphicFrameLocks noChangeAspect="1"/>
          </p:cNvGraphicFramePr>
          <p:nvPr/>
        </p:nvGraphicFramePr>
        <p:xfrm>
          <a:off x="395537" y="480112"/>
          <a:ext cx="9217024" cy="65091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3773" name="Documento" r:id="rId3" imgW="9296962" imgH="6564267" progId="Word.Document.12">
                  <p:link updateAutomatic="1"/>
                </p:oleObj>
              </mc:Choice>
              <mc:Fallback>
                <p:oleObj name="Documento" r:id="rId3" imgW="9296962" imgH="6564267" progId="Word.Document.12">
                  <p:link updateAutomatic="1"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7" y="480112"/>
                        <a:ext cx="9217024" cy="650912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CuadroTexto"/>
          <p:cNvSpPr txBox="1"/>
          <p:nvPr/>
        </p:nvSpPr>
        <p:spPr>
          <a:xfrm>
            <a:off x="179512" y="-27384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El Ordenamiento Territorial en México</a:t>
            </a:r>
            <a:endParaRPr lang="es-MX" b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251520" y="476672"/>
            <a:ext cx="8568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 smtClean="0">
                <a:latin typeface="+mj-lt"/>
              </a:rPr>
              <a:t>ANTECEDENTES 1940s-1970: POLITICAS DE PLANEACIÓN CON ENFOQUE TERRITORIAL</a:t>
            </a:r>
            <a:endParaRPr lang="es-MX" sz="1400" dirty="0" smtClean="0">
              <a:latin typeface="+mj-lt"/>
            </a:endParaRPr>
          </a:p>
          <a:p>
            <a:pPr algn="ctr"/>
            <a:endParaRPr lang="es-MX" sz="1400" dirty="0"/>
          </a:p>
        </p:txBody>
      </p:sp>
      <p:sp>
        <p:nvSpPr>
          <p:cNvPr id="13" name="12 CuadroTexto"/>
          <p:cNvSpPr txBox="1"/>
          <p:nvPr/>
        </p:nvSpPr>
        <p:spPr>
          <a:xfrm>
            <a:off x="179512" y="2492896"/>
            <a:ext cx="87849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 smtClean="0">
                <a:latin typeface="+mj-lt"/>
              </a:rPr>
              <a:t>ETAPA DE INSTITUCIONALIZACIÓN DE LA PLANEACIÓN TERRITORIAL CON PROYECCIÓN NACIONAL</a:t>
            </a:r>
            <a:endParaRPr lang="es-MX" sz="1400" dirty="0">
              <a:latin typeface="+mj-lt"/>
            </a:endParaRPr>
          </a:p>
        </p:txBody>
      </p:sp>
      <p:pic>
        <p:nvPicPr>
          <p:cNvPr id="443404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513" y="836712"/>
            <a:ext cx="8815387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3406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513" y="2780928"/>
            <a:ext cx="8815387" cy="441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CuadroTexto 1"/>
          <p:cNvSpPr txBox="1"/>
          <p:nvPr/>
        </p:nvSpPr>
        <p:spPr>
          <a:xfrm>
            <a:off x="971600" y="6608385"/>
            <a:ext cx="31683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dirty="0" smtClean="0">
                <a:solidFill>
                  <a:schemeClr val="bg2"/>
                </a:solidFill>
                <a:latin typeface="+mj-lt"/>
              </a:rPr>
              <a:t>Fuente: Elaboración propia</a:t>
            </a:r>
            <a:endParaRPr lang="es-MX" sz="1000" dirty="0">
              <a:solidFill>
                <a:schemeClr val="bg2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115888"/>
            <a:ext cx="9144000" cy="6350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MX" sz="32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espacio/territorio desde la perspectiva geográfica</a:t>
            </a:r>
            <a:endParaRPr lang="es-MX" sz="3200" b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315" name="2 Marcador de contenido"/>
          <p:cNvSpPr>
            <a:spLocks noGrp="1"/>
          </p:cNvSpPr>
          <p:nvPr>
            <p:ph idx="1"/>
          </p:nvPr>
        </p:nvSpPr>
        <p:spPr>
          <a:xfrm>
            <a:off x="457200" y="908050"/>
            <a:ext cx="8435975" cy="5834063"/>
          </a:xfrm>
        </p:spPr>
        <p:txBody>
          <a:bodyPr/>
          <a:lstStyle/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s-MX" altLang="es-MX" sz="2600" dirty="0" smtClean="0">
                <a:solidFill>
                  <a:srgbClr val="FFFF99"/>
                </a:solidFill>
                <a:latin typeface="+mj-lt"/>
              </a:rPr>
              <a:t>Componentes del Espacio/Territorio </a:t>
            </a:r>
          </a:p>
          <a:p>
            <a:pPr lvl="1" eaLnBrk="1" hangingPunct="1">
              <a:spcBef>
                <a:spcPts val="600"/>
              </a:spcBef>
              <a:spcAft>
                <a:spcPts val="1200"/>
              </a:spcAft>
            </a:pPr>
            <a:r>
              <a:rPr lang="es-MX" altLang="es-MX" dirty="0" smtClean="0">
                <a:latin typeface="+mj-lt"/>
              </a:rPr>
              <a:t>Natural			- Localización, distribución =</a:t>
            </a:r>
          </a:p>
          <a:p>
            <a:pPr lvl="1" eaLnBrk="1" hangingPunct="1">
              <a:spcBef>
                <a:spcPts val="600"/>
              </a:spcBef>
              <a:spcAft>
                <a:spcPts val="1200"/>
              </a:spcAft>
              <a:buFont typeface="Wingdings 2" pitchFamily="18" charset="2"/>
              <a:buNone/>
            </a:pPr>
            <a:r>
              <a:rPr lang="es-MX" altLang="es-MX" dirty="0" smtClean="0">
                <a:latin typeface="+mj-lt"/>
              </a:rPr>
              <a:t>					</a:t>
            </a:r>
            <a:r>
              <a:rPr lang="es-MX" altLang="es-MX" i="1" dirty="0" smtClean="0">
                <a:latin typeface="+mj-lt"/>
              </a:rPr>
              <a:t>  </a:t>
            </a:r>
            <a:r>
              <a:rPr lang="es-MX" altLang="es-MX" i="1" dirty="0" smtClean="0">
                <a:solidFill>
                  <a:srgbClr val="CCFFFF"/>
                </a:solidFill>
                <a:latin typeface="+mj-lt"/>
              </a:rPr>
              <a:t>Estructura territorial</a:t>
            </a:r>
          </a:p>
          <a:p>
            <a:pPr lvl="1" eaLnBrk="1" hangingPunct="1">
              <a:spcBef>
                <a:spcPts val="600"/>
              </a:spcBef>
              <a:spcAft>
                <a:spcPts val="1200"/>
              </a:spcAft>
            </a:pPr>
            <a:r>
              <a:rPr lang="es-MX" altLang="es-MX" dirty="0" smtClean="0">
                <a:latin typeface="+mj-lt"/>
              </a:rPr>
              <a:t>Socio-cultural		- Evolución (procesos, 						  dinámica temporal) =</a:t>
            </a:r>
          </a:p>
          <a:p>
            <a:pPr lvl="1" eaLnBrk="1" hangingPunct="1">
              <a:spcBef>
                <a:spcPts val="600"/>
              </a:spcBef>
              <a:spcAft>
                <a:spcPts val="1200"/>
              </a:spcAft>
            </a:pPr>
            <a:r>
              <a:rPr lang="es-MX" altLang="es-MX" dirty="0" smtClean="0">
                <a:latin typeface="+mj-lt"/>
              </a:rPr>
              <a:t>Económico</a:t>
            </a:r>
            <a:r>
              <a:rPr lang="es-MX" altLang="es-MX" i="1" dirty="0" smtClean="0">
                <a:solidFill>
                  <a:srgbClr val="CCFFFF"/>
                </a:solidFill>
                <a:latin typeface="+mj-lt"/>
              </a:rPr>
              <a:t>		  Organización territorial</a:t>
            </a:r>
          </a:p>
          <a:p>
            <a:pPr lvl="1" eaLnBrk="1" hangingPunct="1">
              <a:spcBef>
                <a:spcPts val="600"/>
              </a:spcBef>
              <a:spcAft>
                <a:spcPts val="1200"/>
              </a:spcAft>
              <a:buFont typeface="Wingdings 2" pitchFamily="18" charset="2"/>
              <a:buNone/>
            </a:pPr>
            <a:r>
              <a:rPr lang="es-MX" altLang="es-MX" dirty="0" smtClean="0">
                <a:latin typeface="+mj-lt"/>
              </a:rPr>
              <a:t>					- Relaciones (interacciones, 				  	  flujos, movilidad) = </a:t>
            </a:r>
          </a:p>
          <a:p>
            <a:pPr lvl="1" eaLnBrk="1" hangingPunct="1">
              <a:spcBef>
                <a:spcPts val="600"/>
              </a:spcBef>
              <a:spcAft>
                <a:spcPts val="1200"/>
              </a:spcAft>
            </a:pPr>
            <a:r>
              <a:rPr lang="es-MX" altLang="es-MX" dirty="0" smtClean="0">
                <a:latin typeface="+mj-lt"/>
              </a:rPr>
              <a:t>Político		</a:t>
            </a:r>
            <a:r>
              <a:rPr lang="es-MX" altLang="es-MX" i="1" dirty="0" smtClean="0">
                <a:solidFill>
                  <a:srgbClr val="CCFFFF"/>
                </a:solidFill>
                <a:latin typeface="+mj-lt"/>
              </a:rPr>
              <a:t>	  Funcionamiento territorial</a:t>
            </a:r>
          </a:p>
          <a:p>
            <a:pPr lvl="1" eaLnBrk="1" hangingPunct="1">
              <a:spcBef>
                <a:spcPts val="600"/>
              </a:spcBef>
              <a:spcAft>
                <a:spcPts val="1200"/>
              </a:spcAft>
              <a:buFont typeface="Wingdings 2" pitchFamily="18" charset="2"/>
              <a:buNone/>
            </a:pPr>
            <a:r>
              <a:rPr lang="es-MX" altLang="es-MX" i="1" dirty="0" smtClean="0">
                <a:solidFill>
                  <a:srgbClr val="CCFFFF"/>
                </a:solidFill>
                <a:latin typeface="+mj-lt"/>
              </a:rPr>
              <a:t>					</a:t>
            </a:r>
            <a:r>
              <a:rPr lang="es-MX" altLang="es-MX" i="1" dirty="0" smtClean="0">
                <a:solidFill>
                  <a:srgbClr val="FFFF99"/>
                </a:solidFill>
                <a:latin typeface="+mj-lt"/>
              </a:rPr>
              <a:t>… a diferentes escalas </a:t>
            </a:r>
          </a:p>
        </p:txBody>
      </p:sp>
      <p:sp>
        <p:nvSpPr>
          <p:cNvPr id="4" name="3 Cerrar llave"/>
          <p:cNvSpPr/>
          <p:nvPr/>
        </p:nvSpPr>
        <p:spPr>
          <a:xfrm>
            <a:off x="3492500" y="1341438"/>
            <a:ext cx="503238" cy="5111750"/>
          </a:xfrm>
          <a:prstGeom prst="rightBrace">
            <a:avLst>
              <a:gd name="adj1" fmla="val 8333"/>
              <a:gd name="adj2" fmla="val 48650"/>
            </a:avLst>
          </a:prstGeom>
          <a:noFill/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MX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79512" y="-27384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El Ordenamiento Territorial en México</a:t>
            </a:r>
            <a:endParaRPr lang="es-MX" b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79512" y="519644"/>
            <a:ext cx="878497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 smtClean="0">
                <a:latin typeface="+mj-lt"/>
              </a:rPr>
              <a:t>ETAPA RECIENTE: UNA POLÍTICA, DOS LEYES, DOS INSTRUMENTOS DE OT, DOS INSTITUCIONES</a:t>
            </a:r>
            <a:endParaRPr lang="es-MX" sz="1400" dirty="0" smtClean="0">
              <a:latin typeface="+mj-lt"/>
            </a:endParaRPr>
          </a:p>
          <a:p>
            <a:endParaRPr lang="es-MX" dirty="0"/>
          </a:p>
        </p:txBody>
      </p:sp>
      <p:pic>
        <p:nvPicPr>
          <p:cNvPr id="4444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970111"/>
            <a:ext cx="9055185" cy="5632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uadroTexto 3"/>
          <p:cNvSpPr txBox="1"/>
          <p:nvPr/>
        </p:nvSpPr>
        <p:spPr>
          <a:xfrm>
            <a:off x="323528" y="6371659"/>
            <a:ext cx="77048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smtClean="0">
                <a:latin typeface="+mj-lt"/>
              </a:rPr>
              <a:t>Fuente: Elaboración propia</a:t>
            </a:r>
            <a:endParaRPr lang="es-MX" sz="12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152400" y="44450"/>
            <a:ext cx="8839200" cy="6598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38200" lvl="2" indent="-457200"/>
            <a:r>
              <a:rPr lang="es-MX" altLang="es-MX" sz="3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Jerarquías del Ordenamiento Territorial</a:t>
            </a:r>
          </a:p>
          <a:p>
            <a:pPr marL="838200" lvl="2" indent="-457200"/>
            <a:endParaRPr lang="es-MX" altLang="es-MX" sz="1200" b="1" dirty="0" smtClean="0">
              <a:solidFill>
                <a:schemeClr val="tx2"/>
              </a:solidFill>
              <a:latin typeface="Verdana" pitchFamily="34" charset="0"/>
            </a:endParaRPr>
          </a:p>
          <a:p>
            <a:pPr marL="838200" lvl="2" indent="-457200"/>
            <a:endParaRPr lang="es-MX" altLang="es-MX" sz="400" b="1" dirty="0" smtClean="0">
              <a:solidFill>
                <a:schemeClr val="tx2"/>
              </a:solidFill>
              <a:latin typeface="Verdana" pitchFamily="34" charset="0"/>
            </a:endParaRPr>
          </a:p>
          <a:p>
            <a:pPr marL="838200" lvl="2" indent="-457200"/>
            <a:r>
              <a:rPr lang="es-MX" altLang="es-MX" sz="2000" b="1" dirty="0" smtClean="0">
                <a:solidFill>
                  <a:srgbClr val="CCFFFF"/>
                </a:solidFill>
                <a:latin typeface="Arial" pitchFamily="34" charset="0"/>
              </a:rPr>
              <a:t>	</a:t>
            </a:r>
            <a:r>
              <a:rPr lang="es-MX" altLang="es-MX" sz="2000" b="1" dirty="0" smtClean="0">
                <a:solidFill>
                  <a:srgbClr val="CCFFFF"/>
                </a:solidFill>
                <a:latin typeface="+mj-lt"/>
              </a:rPr>
              <a:t>Ley de Planeación	       LGAH</a:t>
            </a:r>
          </a:p>
          <a:p>
            <a:pPr marL="1243013" lvl="3" indent="-214313"/>
            <a:endParaRPr lang="es-MX" altLang="es-MX" b="1" dirty="0">
              <a:solidFill>
                <a:srgbClr val="FFCC66"/>
              </a:solidFill>
              <a:latin typeface="+mj-lt"/>
            </a:endParaRPr>
          </a:p>
          <a:p>
            <a:pPr marL="1243013" lvl="3" indent="-214313">
              <a:spcBef>
                <a:spcPct val="40000"/>
              </a:spcBef>
            </a:pPr>
            <a:r>
              <a:rPr lang="es-MX" altLang="es-MX" sz="2200" b="1" dirty="0" smtClean="0">
                <a:solidFill>
                  <a:srgbClr val="FFFF99"/>
                </a:solidFill>
                <a:latin typeface="+mj-lt"/>
              </a:rPr>
              <a:t> General/Global</a:t>
            </a:r>
            <a:r>
              <a:rPr lang="es-MX" altLang="es-MX" sz="2200" b="1" dirty="0">
                <a:solidFill>
                  <a:srgbClr val="FFFF99"/>
                </a:solidFill>
                <a:latin typeface="+mj-lt"/>
              </a:rPr>
              <a:t>	    </a:t>
            </a:r>
            <a:r>
              <a:rPr lang="es-MX" altLang="es-MX" sz="2200" b="1" dirty="0" smtClean="0">
                <a:solidFill>
                  <a:srgbClr val="FFFF99"/>
                </a:solidFill>
                <a:latin typeface="+mj-lt"/>
              </a:rPr>
              <a:t> Territorial</a:t>
            </a:r>
            <a:r>
              <a:rPr lang="es-MX" altLang="es-MX" sz="2200" b="1" dirty="0">
                <a:solidFill>
                  <a:srgbClr val="FFFF99"/>
                </a:solidFill>
                <a:latin typeface="+mj-lt"/>
              </a:rPr>
              <a:t>		</a:t>
            </a:r>
            <a:r>
              <a:rPr lang="es-MX" altLang="es-MX" sz="2200" b="1" dirty="0" smtClean="0">
                <a:solidFill>
                  <a:srgbClr val="FFFF99"/>
                </a:solidFill>
                <a:latin typeface="+mj-lt"/>
              </a:rPr>
              <a:t> Sectorial</a:t>
            </a:r>
            <a:endParaRPr lang="es-MX" altLang="es-MX" sz="2200" b="1" dirty="0">
              <a:solidFill>
                <a:srgbClr val="FFFF99"/>
              </a:solidFill>
              <a:latin typeface="+mj-lt"/>
            </a:endParaRPr>
          </a:p>
          <a:p>
            <a:pPr marL="1243013" lvl="3" indent="-214313"/>
            <a:endParaRPr lang="es-MX" altLang="es-MX" sz="2200" b="1" dirty="0">
              <a:solidFill>
                <a:srgbClr val="FFFF99"/>
              </a:solidFill>
              <a:latin typeface="+mj-lt"/>
            </a:endParaRPr>
          </a:p>
          <a:p>
            <a:pPr marL="1243013" lvl="3" indent="-214313"/>
            <a:r>
              <a:rPr lang="es-MX" altLang="es-MX" sz="2200" b="1" dirty="0">
                <a:solidFill>
                  <a:srgbClr val="FFFF99"/>
                </a:solidFill>
                <a:latin typeface="+mj-lt"/>
              </a:rPr>
              <a:t>  </a:t>
            </a:r>
            <a:r>
              <a:rPr lang="es-MX" altLang="es-MX" sz="2200" dirty="0">
                <a:solidFill>
                  <a:schemeClr val="tx2"/>
                </a:solidFill>
                <a:latin typeface="+mj-lt"/>
              </a:rPr>
              <a:t>Del desarrollo	    Nacional		Económica</a:t>
            </a:r>
          </a:p>
          <a:p>
            <a:pPr marL="1243013" lvl="3" indent="-214313"/>
            <a:r>
              <a:rPr lang="es-MX" altLang="es-MX" sz="2200" dirty="0">
                <a:solidFill>
                  <a:schemeClr val="tx2"/>
                </a:solidFill>
                <a:latin typeface="+mj-lt"/>
              </a:rPr>
              <a:t>socioeconómico	    </a:t>
            </a:r>
            <a:r>
              <a:rPr lang="es-MX" altLang="es-MX" sz="2200" dirty="0" smtClean="0">
                <a:solidFill>
                  <a:schemeClr val="tx2"/>
                </a:solidFill>
                <a:latin typeface="+mj-lt"/>
              </a:rPr>
              <a:t>Regional</a:t>
            </a:r>
            <a:r>
              <a:rPr lang="es-MX" altLang="es-MX" sz="2200" dirty="0">
                <a:solidFill>
                  <a:schemeClr val="tx2"/>
                </a:solidFill>
                <a:latin typeface="+mj-lt"/>
              </a:rPr>
              <a:t>		Social</a:t>
            </a:r>
          </a:p>
          <a:p>
            <a:pPr marL="2476500" lvl="4" indent="-457200"/>
            <a:r>
              <a:rPr lang="es-MX" altLang="es-MX" sz="2200" dirty="0">
                <a:solidFill>
                  <a:schemeClr val="tx2"/>
                </a:solidFill>
                <a:latin typeface="+mj-lt"/>
              </a:rPr>
              <a:t>			     Estatal		Cultural</a:t>
            </a:r>
          </a:p>
          <a:p>
            <a:pPr marL="2476500" lvl="4" indent="-457200"/>
            <a:r>
              <a:rPr lang="es-MX" altLang="es-MX" sz="2200" dirty="0">
                <a:solidFill>
                  <a:schemeClr val="tx2"/>
                </a:solidFill>
                <a:latin typeface="+mj-lt"/>
              </a:rPr>
              <a:t>			   Municipal		Ambiental</a:t>
            </a:r>
          </a:p>
          <a:p>
            <a:pPr marL="2476500" lvl="4" indent="-457200"/>
            <a:r>
              <a:rPr lang="es-MX" altLang="es-MX" sz="2200" dirty="0">
                <a:solidFill>
                  <a:schemeClr val="tx2"/>
                </a:solidFill>
                <a:latin typeface="+mj-lt"/>
              </a:rPr>
              <a:t>			     Urbana</a:t>
            </a:r>
          </a:p>
          <a:p>
            <a:pPr marL="1243013" lvl="3" indent="-214313">
              <a:buFontTx/>
              <a:buChar char="•"/>
            </a:pPr>
            <a:endParaRPr lang="es-MX" altLang="es-MX" sz="400" dirty="0">
              <a:solidFill>
                <a:schemeClr val="tx2"/>
              </a:solidFill>
              <a:latin typeface="+mj-lt"/>
            </a:endParaRPr>
          </a:p>
          <a:p>
            <a:pPr marL="1243013" lvl="3" indent="-214313">
              <a:buFontTx/>
              <a:buChar char="•"/>
            </a:pPr>
            <a:endParaRPr lang="es-MX" altLang="es-MX" sz="400" dirty="0">
              <a:solidFill>
                <a:srgbClr val="FFFF99"/>
              </a:solidFill>
              <a:latin typeface="+mj-lt"/>
            </a:endParaRPr>
          </a:p>
          <a:p>
            <a:pPr marL="1243013" lvl="3" indent="-214313">
              <a:buFontTx/>
              <a:buChar char="•"/>
            </a:pPr>
            <a:endParaRPr lang="es-MX" altLang="es-MX" sz="400" dirty="0">
              <a:solidFill>
                <a:srgbClr val="FFFF99"/>
              </a:solidFill>
              <a:latin typeface="+mj-lt"/>
            </a:endParaRPr>
          </a:p>
          <a:p>
            <a:pPr marL="1243013" lvl="3" indent="-214313">
              <a:buFontTx/>
              <a:buChar char="•"/>
            </a:pPr>
            <a:endParaRPr lang="es-MX" altLang="es-MX" sz="400" dirty="0">
              <a:solidFill>
                <a:srgbClr val="FFFF99"/>
              </a:solidFill>
              <a:latin typeface="+mj-lt"/>
            </a:endParaRPr>
          </a:p>
          <a:p>
            <a:pPr marL="1243013" lvl="3" indent="-214313">
              <a:buFontTx/>
              <a:buChar char="•"/>
            </a:pPr>
            <a:endParaRPr lang="es-MX" altLang="es-MX" sz="400" dirty="0">
              <a:solidFill>
                <a:srgbClr val="FFFF99"/>
              </a:solidFill>
              <a:latin typeface="+mj-lt"/>
            </a:endParaRPr>
          </a:p>
          <a:p>
            <a:pPr marL="1243013" lvl="3" indent="-214313">
              <a:buFontTx/>
              <a:buChar char="•"/>
            </a:pPr>
            <a:endParaRPr lang="es-MX" altLang="es-MX" sz="400" dirty="0">
              <a:solidFill>
                <a:srgbClr val="FFFF99"/>
              </a:solidFill>
              <a:latin typeface="+mj-lt"/>
            </a:endParaRPr>
          </a:p>
          <a:p>
            <a:pPr marL="2476500" lvl="4" indent="-457200"/>
            <a:r>
              <a:rPr lang="es-MX" altLang="es-MX" sz="2200" dirty="0">
                <a:solidFill>
                  <a:srgbClr val="FFFF99"/>
                </a:solidFill>
                <a:latin typeface="+mj-lt"/>
              </a:rPr>
              <a:t>		     </a:t>
            </a:r>
            <a:r>
              <a:rPr lang="es-MX" altLang="es-MX" sz="2200" dirty="0" smtClean="0">
                <a:solidFill>
                  <a:srgbClr val="FFFF99"/>
                </a:solidFill>
                <a:latin typeface="+mj-lt"/>
              </a:rPr>
              <a:t>  </a:t>
            </a:r>
            <a:r>
              <a:rPr lang="es-MX" altLang="es-MX" sz="22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Ordenamiento </a:t>
            </a:r>
            <a:r>
              <a:rPr lang="es-MX" altLang="es-MX" sz="2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Territorial</a:t>
            </a:r>
          </a:p>
          <a:p>
            <a:pPr marL="2476500" lvl="4" indent="-457200"/>
            <a:endParaRPr lang="es-MX" altLang="es-MX" sz="1200" b="1" dirty="0">
              <a:solidFill>
                <a:srgbClr val="FFCC66"/>
              </a:solidFill>
              <a:latin typeface="+mj-lt"/>
            </a:endParaRPr>
          </a:p>
          <a:p>
            <a:pPr marL="2476500" lvl="4" indent="-457200"/>
            <a:r>
              <a:rPr lang="es-MX" altLang="es-MX" sz="2200" dirty="0">
                <a:solidFill>
                  <a:srgbClr val="FFFF99"/>
                </a:solidFill>
                <a:latin typeface="+mj-lt"/>
              </a:rPr>
              <a:t>		             </a:t>
            </a:r>
            <a:r>
              <a:rPr lang="es-MX" altLang="es-MX" sz="2200" dirty="0">
                <a:solidFill>
                  <a:schemeClr val="tx2"/>
                </a:solidFill>
                <a:latin typeface="+mj-lt"/>
              </a:rPr>
              <a:t>Integral/global</a:t>
            </a:r>
          </a:p>
          <a:p>
            <a:pPr marL="1243013" lvl="3" indent="-214313">
              <a:buFontTx/>
              <a:buChar char="•"/>
            </a:pPr>
            <a:endParaRPr lang="es-MX" altLang="es-MX" sz="400" dirty="0">
              <a:solidFill>
                <a:schemeClr val="tx2"/>
              </a:solidFill>
              <a:latin typeface="+mj-lt"/>
            </a:endParaRPr>
          </a:p>
          <a:p>
            <a:pPr marL="1243013" lvl="3" indent="-214313">
              <a:buFontTx/>
              <a:buChar char="•"/>
            </a:pPr>
            <a:endParaRPr lang="es-MX" altLang="es-MX" sz="400" dirty="0">
              <a:solidFill>
                <a:srgbClr val="FFFF99"/>
              </a:solidFill>
              <a:latin typeface="+mj-lt"/>
            </a:endParaRPr>
          </a:p>
          <a:p>
            <a:pPr marL="2476500" lvl="4" indent="-457200"/>
            <a:endParaRPr lang="es-MX" altLang="es-MX" sz="2200" dirty="0">
              <a:solidFill>
                <a:srgbClr val="FFFF99"/>
              </a:solidFill>
              <a:latin typeface="+mj-lt"/>
            </a:endParaRPr>
          </a:p>
          <a:p>
            <a:pPr marL="2066925" lvl="4" indent="-457200"/>
            <a:r>
              <a:rPr lang="es-MX" altLang="es-MX" sz="2000" b="1" dirty="0" smtClean="0">
                <a:solidFill>
                  <a:srgbClr val="CCFFFF"/>
                </a:solidFill>
                <a:latin typeface="+mj-lt"/>
              </a:rPr>
              <a:t>LGEEPA</a:t>
            </a:r>
            <a:r>
              <a:rPr lang="es-MX" altLang="es-MX" sz="2200" dirty="0" smtClean="0">
                <a:solidFill>
                  <a:srgbClr val="CCFFFF"/>
                </a:solidFill>
                <a:latin typeface="+mj-lt"/>
              </a:rPr>
              <a:t> </a:t>
            </a:r>
            <a:r>
              <a:rPr lang="es-MX" altLang="es-MX" sz="2200" dirty="0" smtClean="0">
                <a:solidFill>
                  <a:srgbClr val="FFFF99"/>
                </a:solidFill>
                <a:latin typeface="+mj-lt"/>
              </a:rPr>
              <a:t>           </a:t>
            </a:r>
            <a:r>
              <a:rPr lang="es-MX" altLang="es-MX" sz="22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Ordenamiento </a:t>
            </a:r>
            <a:r>
              <a:rPr lang="es-MX" altLang="es-MX" sz="2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Ecológico</a:t>
            </a:r>
          </a:p>
          <a:p>
            <a:pPr marL="2476500" lvl="4" indent="-457200"/>
            <a:endParaRPr lang="es-MX" altLang="es-MX" sz="1200" dirty="0">
              <a:solidFill>
                <a:srgbClr val="FFCC66"/>
              </a:solidFill>
              <a:latin typeface="+mj-lt"/>
            </a:endParaRPr>
          </a:p>
          <a:p>
            <a:pPr marL="2476500" lvl="4" indent="-457200"/>
            <a:r>
              <a:rPr lang="es-MX" altLang="es-MX" sz="2200" dirty="0">
                <a:solidFill>
                  <a:srgbClr val="FFFF99"/>
                </a:solidFill>
                <a:latin typeface="+mj-lt"/>
              </a:rPr>
              <a:t>		   </a:t>
            </a:r>
            <a:r>
              <a:rPr lang="es-MX" altLang="es-MX" sz="2200" dirty="0">
                <a:solidFill>
                  <a:schemeClr val="tx2"/>
                </a:solidFill>
                <a:latin typeface="+mj-lt"/>
              </a:rPr>
              <a:t>Ambiental (enfoque sectorial)</a:t>
            </a:r>
          </a:p>
          <a:p>
            <a:pPr marL="1243013" lvl="3" indent="-214313">
              <a:buFontTx/>
              <a:buChar char="•"/>
            </a:pPr>
            <a:endParaRPr lang="es-MX" altLang="es-MX" sz="4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63491" name="Rectangle 3"/>
          <p:cNvSpPr>
            <a:spLocks noChangeArrowheads="1"/>
          </p:cNvSpPr>
          <p:nvPr/>
        </p:nvSpPr>
        <p:spPr bwMode="auto">
          <a:xfrm>
            <a:off x="1042988" y="1484313"/>
            <a:ext cx="2520950" cy="649287"/>
          </a:xfrm>
          <a:prstGeom prst="rect">
            <a:avLst/>
          </a:prstGeom>
          <a:noFill/>
          <a:ln w="38100">
            <a:solidFill>
              <a:srgbClr val="CCEC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s-MX" altLang="es-MX"/>
          </a:p>
        </p:txBody>
      </p:sp>
      <p:sp>
        <p:nvSpPr>
          <p:cNvPr id="63492" name="Rectangle 4"/>
          <p:cNvSpPr>
            <a:spLocks noChangeArrowheads="1"/>
          </p:cNvSpPr>
          <p:nvPr/>
        </p:nvSpPr>
        <p:spPr bwMode="auto">
          <a:xfrm>
            <a:off x="3922713" y="1484313"/>
            <a:ext cx="1873250" cy="649287"/>
          </a:xfrm>
          <a:prstGeom prst="rect">
            <a:avLst/>
          </a:prstGeom>
          <a:noFill/>
          <a:ln w="38100">
            <a:solidFill>
              <a:srgbClr val="CCEC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s-MX" altLang="es-MX"/>
          </a:p>
        </p:txBody>
      </p:sp>
      <p:sp>
        <p:nvSpPr>
          <p:cNvPr id="63493" name="Rectangle 5"/>
          <p:cNvSpPr>
            <a:spLocks noChangeArrowheads="1"/>
          </p:cNvSpPr>
          <p:nvPr/>
        </p:nvSpPr>
        <p:spPr bwMode="auto">
          <a:xfrm>
            <a:off x="6370638" y="1484313"/>
            <a:ext cx="1873250" cy="649287"/>
          </a:xfrm>
          <a:prstGeom prst="rect">
            <a:avLst/>
          </a:prstGeom>
          <a:noFill/>
          <a:ln w="38100">
            <a:solidFill>
              <a:srgbClr val="CCEC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s-MX" altLang="es-MX"/>
          </a:p>
        </p:txBody>
      </p:sp>
      <p:sp>
        <p:nvSpPr>
          <p:cNvPr id="63494" name="Line 6"/>
          <p:cNvSpPr>
            <a:spLocks noChangeShapeType="1"/>
          </p:cNvSpPr>
          <p:nvPr/>
        </p:nvSpPr>
        <p:spPr bwMode="auto">
          <a:xfrm>
            <a:off x="3563938" y="1844675"/>
            <a:ext cx="360362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s-MX"/>
          </a:p>
        </p:txBody>
      </p:sp>
      <p:sp>
        <p:nvSpPr>
          <p:cNvPr id="63495" name="Line 7"/>
          <p:cNvSpPr>
            <a:spLocks noChangeShapeType="1"/>
          </p:cNvSpPr>
          <p:nvPr/>
        </p:nvSpPr>
        <p:spPr bwMode="auto">
          <a:xfrm>
            <a:off x="6372225" y="184467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s-MX"/>
          </a:p>
        </p:txBody>
      </p:sp>
      <p:sp>
        <p:nvSpPr>
          <p:cNvPr id="63496" name="Line 8"/>
          <p:cNvSpPr>
            <a:spLocks noChangeShapeType="1"/>
          </p:cNvSpPr>
          <p:nvPr/>
        </p:nvSpPr>
        <p:spPr bwMode="auto">
          <a:xfrm flipH="1">
            <a:off x="5795963" y="1844675"/>
            <a:ext cx="576262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s-MX"/>
          </a:p>
        </p:txBody>
      </p:sp>
      <p:sp>
        <p:nvSpPr>
          <p:cNvPr id="63497" name="Rectangle 10"/>
          <p:cNvSpPr>
            <a:spLocks noChangeArrowheads="1"/>
          </p:cNvSpPr>
          <p:nvPr/>
        </p:nvSpPr>
        <p:spPr bwMode="auto">
          <a:xfrm>
            <a:off x="3059113" y="4149725"/>
            <a:ext cx="3817937" cy="5746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s-MX" altLang="es-MX"/>
          </a:p>
        </p:txBody>
      </p:sp>
      <p:sp>
        <p:nvSpPr>
          <p:cNvPr id="63498" name="Rectangle 11"/>
          <p:cNvSpPr>
            <a:spLocks noChangeArrowheads="1"/>
          </p:cNvSpPr>
          <p:nvPr/>
        </p:nvSpPr>
        <p:spPr bwMode="auto">
          <a:xfrm>
            <a:off x="3132138" y="5445125"/>
            <a:ext cx="3817937" cy="5746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s-MX" altLang="es-MX"/>
          </a:p>
        </p:txBody>
      </p:sp>
      <p:sp>
        <p:nvSpPr>
          <p:cNvPr id="63499" name="Line 13"/>
          <p:cNvSpPr>
            <a:spLocks noChangeShapeType="1"/>
          </p:cNvSpPr>
          <p:nvPr/>
        </p:nvSpPr>
        <p:spPr bwMode="auto">
          <a:xfrm>
            <a:off x="7451725" y="3573463"/>
            <a:ext cx="0" cy="2160587"/>
          </a:xfrm>
          <a:prstGeom prst="line">
            <a:avLst/>
          </a:prstGeom>
          <a:noFill/>
          <a:ln w="28575">
            <a:solidFill>
              <a:srgbClr val="66FFFF"/>
            </a:solidFill>
            <a:round/>
            <a:headEnd/>
            <a:tailEnd/>
          </a:ln>
        </p:spPr>
        <p:txBody>
          <a:bodyPr wrap="none"/>
          <a:lstStyle/>
          <a:p>
            <a:endParaRPr lang="es-MX"/>
          </a:p>
        </p:txBody>
      </p:sp>
      <p:sp>
        <p:nvSpPr>
          <p:cNvPr id="63500" name="Line 14"/>
          <p:cNvSpPr>
            <a:spLocks noChangeShapeType="1"/>
          </p:cNvSpPr>
          <p:nvPr/>
        </p:nvSpPr>
        <p:spPr bwMode="auto">
          <a:xfrm flipH="1">
            <a:off x="7019925" y="5734050"/>
            <a:ext cx="431800" cy="0"/>
          </a:xfrm>
          <a:prstGeom prst="line">
            <a:avLst/>
          </a:prstGeom>
          <a:noFill/>
          <a:ln w="28575">
            <a:solidFill>
              <a:srgbClr val="66FFFF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s-MX"/>
          </a:p>
        </p:txBody>
      </p:sp>
      <p:sp>
        <p:nvSpPr>
          <p:cNvPr id="63501" name="Line 15"/>
          <p:cNvSpPr>
            <a:spLocks noChangeShapeType="1"/>
          </p:cNvSpPr>
          <p:nvPr/>
        </p:nvSpPr>
        <p:spPr bwMode="auto">
          <a:xfrm>
            <a:off x="4716463" y="3933825"/>
            <a:ext cx="0" cy="142875"/>
          </a:xfrm>
          <a:prstGeom prst="line">
            <a:avLst/>
          </a:prstGeom>
          <a:noFill/>
          <a:ln w="38100">
            <a:solidFill>
              <a:srgbClr val="66FFFF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s-MX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15888"/>
            <a:ext cx="8686800" cy="6350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MX" sz="3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 escalas en el Ordenamiento Territorial</a:t>
            </a:r>
            <a:endParaRPr lang="es-MX" sz="3000" b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8313" y="1341438"/>
            <a:ext cx="8675687" cy="5040312"/>
          </a:xfrm>
        </p:spPr>
        <p:txBody>
          <a:bodyPr>
            <a:normAutofit/>
          </a:bodyPr>
          <a:lstStyle/>
          <a:p>
            <a:pPr marL="420624" indent="-384048" eaLnBrk="1" fontAlgn="auto" hangingPunct="1">
              <a:spcBef>
                <a:spcPts val="600"/>
              </a:spcBef>
              <a:spcAft>
                <a:spcPts val="1200"/>
              </a:spcAft>
              <a:defRPr/>
            </a:pPr>
            <a:r>
              <a:rPr lang="es-MX" sz="2800" dirty="0" smtClean="0">
                <a:solidFill>
                  <a:srgbClr val="FFFF99"/>
                </a:solidFill>
                <a:latin typeface="+mj-lt"/>
                <a:cs typeface="Arial" pitchFamily="34" charset="0"/>
              </a:rPr>
              <a:t>Escala nacional	     1:4 000 000; 1:8 000 000</a:t>
            </a:r>
          </a:p>
          <a:p>
            <a:pPr marL="420624" indent="-384048" eaLnBrk="1" fontAlgn="auto" hangingPunct="1">
              <a:spcBef>
                <a:spcPts val="1200"/>
              </a:spcBef>
              <a:spcAft>
                <a:spcPts val="1800"/>
              </a:spcAft>
              <a:buFont typeface="Wingdings 2"/>
              <a:buChar char=""/>
              <a:defRPr/>
            </a:pPr>
            <a:r>
              <a:rPr lang="es-MX" sz="2800" dirty="0" smtClean="0">
                <a:solidFill>
                  <a:srgbClr val="FFFF99"/>
                </a:solidFill>
                <a:latin typeface="+mj-lt"/>
                <a:cs typeface="Arial" pitchFamily="34" charset="0"/>
              </a:rPr>
              <a:t>Escala </a:t>
            </a:r>
            <a:r>
              <a:rPr lang="es-MX" sz="2800" dirty="0" err="1" smtClean="0">
                <a:solidFill>
                  <a:srgbClr val="FFFF99"/>
                </a:solidFill>
                <a:latin typeface="+mj-lt"/>
                <a:cs typeface="Arial" pitchFamily="34" charset="0"/>
              </a:rPr>
              <a:t>macrorregional</a:t>
            </a:r>
            <a:r>
              <a:rPr lang="es-MX" sz="2800" dirty="0" smtClean="0">
                <a:solidFill>
                  <a:srgbClr val="FFFF99"/>
                </a:solidFill>
                <a:latin typeface="+mj-lt"/>
                <a:cs typeface="Arial" pitchFamily="34" charset="0"/>
              </a:rPr>
              <a:t>               1: 1 000 000</a:t>
            </a:r>
          </a:p>
          <a:p>
            <a:pPr marL="420624" indent="-384048" eaLnBrk="1" fontAlgn="auto" hangingPunct="1">
              <a:spcBef>
                <a:spcPts val="1200"/>
              </a:spcBef>
              <a:spcAft>
                <a:spcPts val="1800"/>
              </a:spcAft>
              <a:buFont typeface="Wingdings 2"/>
              <a:buChar char=""/>
              <a:defRPr/>
            </a:pPr>
            <a:r>
              <a:rPr lang="es-MX" sz="2800" dirty="0" smtClean="0">
                <a:solidFill>
                  <a:srgbClr val="FFFF99"/>
                </a:solidFill>
                <a:latin typeface="+mj-lt"/>
                <a:cs typeface="Arial" pitchFamily="34" charset="0"/>
              </a:rPr>
              <a:t>Escala estatal</a:t>
            </a:r>
            <a:r>
              <a:rPr lang="es-MX" sz="2800" dirty="0" smtClean="0">
                <a:solidFill>
                  <a:srgbClr val="FFFF99"/>
                </a:solidFill>
                <a:latin typeface="+mj-lt"/>
              </a:rPr>
              <a:t> 		         1:500 000; 1:750 000</a:t>
            </a:r>
          </a:p>
          <a:p>
            <a:pPr marL="420624" indent="-384048" eaLnBrk="1" fontAlgn="auto" hangingPunct="1">
              <a:spcBef>
                <a:spcPts val="1200"/>
              </a:spcBef>
              <a:spcAft>
                <a:spcPts val="1800"/>
              </a:spcAft>
              <a:buFont typeface="Wingdings 2"/>
              <a:buChar char=""/>
              <a:defRPr/>
            </a:pPr>
            <a:r>
              <a:rPr lang="es-MX" sz="2800" dirty="0" smtClean="0">
                <a:solidFill>
                  <a:srgbClr val="FFFF99"/>
                </a:solidFill>
                <a:latin typeface="+mj-lt"/>
              </a:rPr>
              <a:t>Escala </a:t>
            </a:r>
            <a:r>
              <a:rPr lang="es-MX" sz="2800" dirty="0" err="1" smtClean="0">
                <a:solidFill>
                  <a:srgbClr val="FFFF99"/>
                </a:solidFill>
                <a:latin typeface="+mj-lt"/>
              </a:rPr>
              <a:t>microrregional</a:t>
            </a:r>
            <a:r>
              <a:rPr lang="es-MX" sz="2800" dirty="0" smtClean="0">
                <a:solidFill>
                  <a:srgbClr val="FFFF99"/>
                </a:solidFill>
                <a:latin typeface="+mj-lt"/>
              </a:rPr>
              <a:t>	         1:100 000, 1:200 000</a:t>
            </a:r>
          </a:p>
          <a:p>
            <a:pPr marL="420624" indent="-384048" eaLnBrk="1" fontAlgn="auto" hangingPunct="1">
              <a:spcBef>
                <a:spcPts val="1200"/>
              </a:spcBef>
              <a:spcAft>
                <a:spcPts val="1800"/>
              </a:spcAft>
              <a:buFont typeface="Wingdings 2"/>
              <a:buChar char=""/>
              <a:defRPr/>
            </a:pPr>
            <a:r>
              <a:rPr lang="es-MX" sz="2800" dirty="0" smtClean="0">
                <a:solidFill>
                  <a:srgbClr val="FFFF99"/>
                </a:solidFill>
                <a:latin typeface="+mj-lt"/>
              </a:rPr>
              <a:t>Escala municipal	           1:50 000, 1:20 000</a:t>
            </a:r>
          </a:p>
          <a:p>
            <a:pPr marL="420624" indent="-384048" eaLnBrk="1" fontAlgn="auto" hangingPunct="1">
              <a:spcBef>
                <a:spcPts val="1200"/>
              </a:spcBef>
              <a:spcAft>
                <a:spcPts val="1800"/>
              </a:spcAft>
              <a:buFont typeface="Wingdings 2"/>
              <a:buChar char=""/>
              <a:defRPr/>
            </a:pPr>
            <a:r>
              <a:rPr lang="es-MX" sz="2800" dirty="0" smtClean="0">
                <a:solidFill>
                  <a:srgbClr val="FFFF99"/>
                </a:solidFill>
                <a:latin typeface="+mj-lt"/>
              </a:rPr>
              <a:t>Escala local		             1: 5 000, 1:2 000</a:t>
            </a:r>
          </a:p>
          <a:p>
            <a:pPr marL="420624" indent="-384048" eaLnBrk="1" fontAlgn="auto" hangingPunct="1">
              <a:spcBef>
                <a:spcPts val="600"/>
              </a:spcBef>
              <a:spcAft>
                <a:spcPts val="1200"/>
              </a:spcAft>
              <a:buFont typeface="Wingdings 2"/>
              <a:buChar char=""/>
              <a:defRPr/>
            </a:pPr>
            <a:endParaRPr lang="es-MX" sz="2400" dirty="0" smtClean="0">
              <a:solidFill>
                <a:srgbClr val="FFFF99"/>
              </a:solidFill>
              <a:latin typeface="+mj-lt"/>
            </a:endParaRPr>
          </a:p>
          <a:p>
            <a:pPr marL="420624" indent="-384048" eaLnBrk="1" fontAlgn="auto" hangingPunct="1">
              <a:spcBef>
                <a:spcPts val="600"/>
              </a:spcBef>
              <a:spcAft>
                <a:spcPts val="1200"/>
              </a:spcAft>
              <a:buFont typeface="Wingdings 2"/>
              <a:buChar char=""/>
              <a:defRPr/>
            </a:pPr>
            <a:endParaRPr lang="es-MX" sz="2400" dirty="0" smtClean="0">
              <a:latin typeface="+mj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444418" name="Picture 2" descr="I:\2015\EVENTOS_2015\UNIVERSUM_17_OCTUBRE_2015\SEMARNAT\POEGT_Mapas\7_modelo_poeg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4056"/>
            <a:ext cx="9164143" cy="6071288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323528" y="0"/>
            <a:ext cx="8820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Modelo de Ordenamiento Ecológico General del Territorio</a:t>
            </a:r>
            <a:endParaRPr lang="es-MX" b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0" y="6453336"/>
            <a:ext cx="914400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MX" sz="1200" dirty="0" smtClean="0">
                <a:solidFill>
                  <a:schemeClr val="bg1"/>
                </a:solidFill>
                <a:latin typeface="+mj-lt"/>
              </a:rPr>
              <a:t>Fuente: </a:t>
            </a:r>
            <a:r>
              <a:rPr lang="es-MX" sz="1200" dirty="0" smtClean="0">
                <a:solidFill>
                  <a:schemeClr val="bg1"/>
                </a:solidFill>
                <a:latin typeface="+mj-lt"/>
                <a:hlinkClick r:id="rId3"/>
              </a:rPr>
              <a:t>http://www.semarnat.gob.mx/temas/ordenamiento-ecologico/programa-de-ordenamiento-ecologico-general-del-territorio-poegt</a:t>
            </a:r>
            <a:r>
              <a:rPr lang="es-MX" sz="1200" dirty="0" smtClean="0">
                <a:solidFill>
                  <a:schemeClr val="bg1"/>
                </a:solidFill>
                <a:latin typeface="+mj-lt"/>
              </a:rPr>
              <a:t>. Consulta 15 de octubre de 2015</a:t>
            </a:r>
            <a:endParaRPr lang="es-MX" sz="12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86800" cy="1524000"/>
          </a:xfrm>
          <a:ln w="38100">
            <a:solidFill>
              <a:srgbClr val="FFFF99"/>
            </a:solidFill>
          </a:ln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MX" sz="18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CAMBIO DE USO DEL SUELO Y DE LA VEGETACIÓN</a:t>
            </a:r>
            <a:br>
              <a:rPr lang="es-MX" sz="18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s-MX" sz="1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Comparación de las Series (INEGI, 1976) - (SEMARNAT, 2000)</a:t>
            </a:r>
            <a:r>
              <a:rPr lang="es-MX" sz="1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s-MX" sz="1800" b="1" dirty="0" smtClean="0">
                <a:latin typeface="Arial" pitchFamily="34" charset="0"/>
                <a:cs typeface="Arial" pitchFamily="34" charset="0"/>
              </a:rPr>
            </a:br>
            <a:r>
              <a:rPr lang="es-MX" sz="1600" dirty="0" smtClean="0">
                <a:latin typeface="Arial" pitchFamily="34" charset="0"/>
                <a:cs typeface="Arial" pitchFamily="34" charset="0"/>
              </a:rPr>
              <a:t>Selvas (44.5 % de la superficie total / Reducción del 35.4 % en 25 años); </a:t>
            </a:r>
            <a:br>
              <a:rPr lang="es-MX" sz="1600" dirty="0" smtClean="0">
                <a:latin typeface="Arial" pitchFamily="34" charset="0"/>
                <a:cs typeface="Arial" pitchFamily="34" charset="0"/>
              </a:rPr>
            </a:br>
            <a:r>
              <a:rPr lang="es-MX" sz="1600" dirty="0" smtClean="0">
                <a:latin typeface="Arial" pitchFamily="34" charset="0"/>
                <a:cs typeface="Arial" pitchFamily="34" charset="0"/>
              </a:rPr>
              <a:t>Bosques (17.8 % / Reducción del 16.6 %en 25 años)</a:t>
            </a:r>
            <a:br>
              <a:rPr lang="es-MX" sz="1600" dirty="0" smtClean="0">
                <a:latin typeface="Arial" pitchFamily="34" charset="0"/>
                <a:cs typeface="Arial" pitchFamily="34" charset="0"/>
              </a:rPr>
            </a:br>
            <a:r>
              <a:rPr lang="es-MX" sz="1600" dirty="0" smtClean="0">
                <a:latin typeface="Arial" pitchFamily="34" charset="0"/>
                <a:cs typeface="Arial" pitchFamily="34" charset="0"/>
              </a:rPr>
              <a:t>Incremento de la superficie cultivada: 37 % </a:t>
            </a:r>
            <a:endParaRPr lang="es-ES" sz="16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8611" name="Picture 3" descr="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752600"/>
            <a:ext cx="8686800" cy="4821238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16632"/>
            <a:ext cx="8591872" cy="1712168"/>
          </a:xfrm>
          <a:ln w="38100">
            <a:solidFill>
              <a:srgbClr val="FFFF99"/>
            </a:solidFill>
          </a:ln>
        </p:spPr>
        <p:txBody>
          <a:bodyPr>
            <a:normAutofit fontScale="90000"/>
          </a:bodyPr>
          <a:lstStyle/>
          <a:p>
            <a:pPr marL="85725" indent="-85725" eaLnBrk="1" fontAlgn="auto" hangingPunct="1">
              <a:spcAft>
                <a:spcPts val="0"/>
              </a:spcAft>
              <a:defRPr/>
            </a:pPr>
            <a:r>
              <a:rPr lang="es-MX" sz="1800" b="1" dirty="0" smtClean="0">
                <a:solidFill>
                  <a:srgbClr val="FFFF00"/>
                </a:solidFill>
                <a:latin typeface="Arial" pitchFamily="34" charset="0"/>
              </a:rPr>
              <a:t/>
            </a:r>
            <a:br>
              <a:rPr lang="es-MX" sz="1800" b="1" dirty="0" smtClean="0">
                <a:solidFill>
                  <a:srgbClr val="FFFF00"/>
                </a:solidFill>
                <a:latin typeface="Arial" pitchFamily="34" charset="0"/>
              </a:rPr>
            </a:br>
            <a:r>
              <a:rPr lang="es-ES" sz="18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</a:rPr>
              <a:t>NIVEL DE DESARROLLO ECONÓMICO A NIVEL MUNICIPAL:</a:t>
            </a:r>
            <a:r>
              <a:rPr lang="es-MX" sz="16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</a:rPr>
              <a:t/>
            </a:r>
            <a:br>
              <a:rPr lang="es-MX" sz="16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</a:rPr>
            </a:br>
            <a:r>
              <a:rPr lang="es-ES" sz="16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</a:rPr>
              <a:t>GRADO DE ACCESIBILIDAD A CARRETERAS PAVIMENTADAS, 2000</a:t>
            </a:r>
            <a:br>
              <a:rPr lang="es-ES" sz="16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</a:rPr>
            </a:br>
            <a:r>
              <a:rPr lang="es-ES" sz="16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</a:rPr>
              <a:t/>
            </a:r>
            <a:br>
              <a:rPr lang="es-ES" sz="16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</a:rPr>
            </a:br>
            <a:r>
              <a:rPr lang="es-MX" sz="1700" dirty="0" smtClean="0">
                <a:latin typeface="Arial" pitchFamily="34" charset="0"/>
              </a:rPr>
              <a:t>Representa el porcentaje de población municipal (que vive en localidades situadas a menos de 3 km de distancia de una carretera pavimentada) con respecto a la población total municipal.</a:t>
            </a:r>
            <a:br>
              <a:rPr lang="es-MX" sz="1700" dirty="0" smtClean="0">
                <a:latin typeface="Arial" pitchFamily="34" charset="0"/>
              </a:rPr>
            </a:br>
            <a:r>
              <a:rPr lang="es-MX" sz="1700" dirty="0" smtClean="0">
                <a:latin typeface="Arial" pitchFamily="34" charset="0"/>
              </a:rPr>
              <a:t>Fuentes: SIMBAD (INEGI, s/f); Carta topográfica digital, 1: 250 000 (INEGI, s/f). </a:t>
            </a:r>
            <a:r>
              <a:rPr lang="es-ES" sz="1700" dirty="0" smtClean="0">
                <a:latin typeface="Arial" pitchFamily="34" charset="0"/>
              </a:rPr>
              <a:t/>
            </a:r>
            <a:br>
              <a:rPr lang="es-ES" sz="1700" dirty="0" smtClean="0">
                <a:latin typeface="Arial" pitchFamily="34" charset="0"/>
              </a:rPr>
            </a:br>
            <a:r>
              <a:rPr lang="es-ES" sz="1800" b="1" dirty="0" smtClean="0">
                <a:solidFill>
                  <a:srgbClr val="FFFF00"/>
                </a:solidFill>
                <a:latin typeface="Arial" pitchFamily="34" charset="0"/>
              </a:rPr>
              <a:t/>
            </a:r>
            <a:br>
              <a:rPr lang="es-ES" sz="1800" b="1" dirty="0" smtClean="0">
                <a:solidFill>
                  <a:srgbClr val="FFFF00"/>
                </a:solidFill>
                <a:latin typeface="Arial" pitchFamily="34" charset="0"/>
              </a:rPr>
            </a:br>
            <a:endParaRPr lang="es-ES" sz="1800" b="1" dirty="0" smtClean="0">
              <a:solidFill>
                <a:srgbClr val="FFFF00"/>
              </a:solidFill>
              <a:latin typeface="Arial" pitchFamily="34" charset="0"/>
            </a:endParaRPr>
          </a:p>
        </p:txBody>
      </p:sp>
      <p:pic>
        <p:nvPicPr>
          <p:cNvPr id="70659" name="Picture 3" descr="meso_gacp_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8600" y="1828800"/>
            <a:ext cx="8610600" cy="4800600"/>
          </a:xfrm>
          <a:noFill/>
          <a:ln w="38100">
            <a:solidFill>
              <a:srgbClr val="FFFF00"/>
            </a:solidFill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752600"/>
          </a:xfrm>
          <a:ln w="38100">
            <a:solidFill>
              <a:srgbClr val="FFFF99"/>
            </a:solidFill>
          </a:ln>
        </p:spPr>
        <p:txBody>
          <a:bodyPr>
            <a:normAutofit/>
          </a:bodyPr>
          <a:lstStyle/>
          <a:p>
            <a:pPr marL="85725" eaLnBrk="1" fontAlgn="auto" hangingPunct="1">
              <a:spcBef>
                <a:spcPts val="1800"/>
              </a:spcBef>
              <a:spcAft>
                <a:spcPts val="1200"/>
              </a:spcAft>
              <a:defRPr/>
            </a:pPr>
            <a:r>
              <a:rPr lang="es-MX" sz="18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INTENSIDAD MIGRATORIA A ESTADOS UNIDOS, 2000</a:t>
            </a:r>
            <a:r>
              <a:rPr lang="es-MX" sz="1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s-MX" sz="1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es-MX" sz="1800" dirty="0" smtClean="0">
                <a:latin typeface="Arial" pitchFamily="34" charset="0"/>
                <a:cs typeface="Arial" pitchFamily="34" charset="0"/>
              </a:rPr>
              <a:t>Balance migratorio negativo: la meso-región perdió 320 000 habitantes.</a:t>
            </a:r>
            <a:br>
              <a:rPr lang="es-MX" sz="1800" dirty="0" smtClean="0">
                <a:latin typeface="Arial" pitchFamily="34" charset="0"/>
                <a:cs typeface="Arial" pitchFamily="34" charset="0"/>
              </a:rPr>
            </a:br>
            <a:r>
              <a:rPr lang="es-MX" sz="1800" dirty="0" smtClean="0">
                <a:latin typeface="Arial" pitchFamily="34" charset="0"/>
                <a:cs typeface="Arial" pitchFamily="34" charset="0"/>
              </a:rPr>
              <a:t>La mayor parte son movimientos intrarregionales: se destacan el Distrito Federal y el Estado de México por ser entidades de origen y destino.</a:t>
            </a:r>
            <a:br>
              <a:rPr lang="es-MX" sz="1800" dirty="0" smtClean="0">
                <a:latin typeface="Arial" pitchFamily="34" charset="0"/>
                <a:cs typeface="Arial" pitchFamily="34" charset="0"/>
              </a:rPr>
            </a:br>
            <a:r>
              <a:rPr lang="es-MX" sz="1800" dirty="0" smtClean="0">
                <a:latin typeface="Arial" pitchFamily="34" charset="0"/>
                <a:cs typeface="Arial" pitchFamily="34" charset="0"/>
              </a:rPr>
              <a:t>La migración hacia Estados Unidos concentra grandes áreas en la mayor parte de Puebla, Veracruz, Oaxaca y casi la totalidad de Guerrero. </a:t>
            </a:r>
            <a:endParaRPr lang="es-ES" sz="18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683" name="Picture 3" descr="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71550" y="1836738"/>
            <a:ext cx="7129463" cy="4979987"/>
          </a:xfrm>
          <a:noFill/>
          <a:ln w="38100">
            <a:solidFill>
              <a:srgbClr val="FFFF99"/>
            </a:solidFill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altLang="es-MX" smtClean="0"/>
              <a:t>Paisajes geomorfológicos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s-MX" smtClean="0"/>
          </a:p>
        </p:txBody>
      </p:sp>
      <p:pic>
        <p:nvPicPr>
          <p:cNvPr id="72708" name="Picture 4" descr="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9144000" cy="605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763713" y="1641475"/>
            <a:ext cx="7200900" cy="4006850"/>
            <a:chOff x="1111" y="1034"/>
            <a:chExt cx="4536" cy="2524"/>
          </a:xfrm>
        </p:grpSpPr>
        <p:sp>
          <p:nvSpPr>
            <p:cNvPr id="72711" name="Text Box 6"/>
            <p:cNvSpPr txBox="1">
              <a:spLocks noChangeArrowheads="1"/>
            </p:cNvSpPr>
            <p:nvPr/>
          </p:nvSpPr>
          <p:spPr bwMode="auto">
            <a:xfrm>
              <a:off x="3243" y="3203"/>
              <a:ext cx="50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>
                <a:spcBef>
                  <a:spcPct val="30000"/>
                </a:spcBef>
              </a:pPr>
              <a:r>
                <a:rPr lang="es-ES" altLang="es-MX" sz="1200" b="1">
                  <a:solidFill>
                    <a:schemeClr val="bg2"/>
                  </a:solidFill>
                </a:rPr>
                <a:t>Acapulco</a:t>
              </a:r>
            </a:p>
          </p:txBody>
        </p:sp>
        <p:sp>
          <p:nvSpPr>
            <p:cNvPr id="72712" name="Text Box 7"/>
            <p:cNvSpPr txBox="1">
              <a:spLocks noChangeArrowheads="1"/>
            </p:cNvSpPr>
            <p:nvPr/>
          </p:nvSpPr>
          <p:spPr bwMode="auto">
            <a:xfrm>
              <a:off x="3560" y="2305"/>
              <a:ext cx="66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>
                <a:spcBef>
                  <a:spcPct val="30000"/>
                </a:spcBef>
              </a:pPr>
              <a:r>
                <a:rPr lang="es-ES" altLang="es-MX" sz="1200" b="1">
                  <a:solidFill>
                    <a:schemeClr val="bg2"/>
                  </a:solidFill>
                </a:rPr>
                <a:t>Chilpancingo</a:t>
              </a:r>
            </a:p>
          </p:txBody>
        </p:sp>
        <p:sp>
          <p:nvSpPr>
            <p:cNvPr id="72713" name="Text Box 8"/>
            <p:cNvSpPr txBox="1">
              <a:spLocks noChangeArrowheads="1"/>
            </p:cNvSpPr>
            <p:nvPr/>
          </p:nvSpPr>
          <p:spPr bwMode="auto">
            <a:xfrm>
              <a:off x="3546" y="1298"/>
              <a:ext cx="37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>
                <a:spcBef>
                  <a:spcPct val="30000"/>
                </a:spcBef>
              </a:pPr>
              <a:r>
                <a:rPr lang="es-ES" altLang="es-MX" sz="1200" b="1">
                  <a:solidFill>
                    <a:schemeClr val="bg2"/>
                  </a:solidFill>
                </a:rPr>
                <a:t>Iguala</a:t>
              </a:r>
            </a:p>
          </p:txBody>
        </p:sp>
        <p:sp>
          <p:nvSpPr>
            <p:cNvPr id="72714" name="Text Box 9"/>
            <p:cNvSpPr txBox="1">
              <a:spLocks noChangeArrowheads="1"/>
            </p:cNvSpPr>
            <p:nvPr/>
          </p:nvSpPr>
          <p:spPr bwMode="auto">
            <a:xfrm>
              <a:off x="3424" y="1034"/>
              <a:ext cx="36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>
                <a:spcBef>
                  <a:spcPct val="30000"/>
                </a:spcBef>
              </a:pPr>
              <a:r>
                <a:rPr lang="es-ES" altLang="es-MX" sz="1200" b="1">
                  <a:solidFill>
                    <a:schemeClr val="bg2"/>
                  </a:solidFill>
                </a:rPr>
                <a:t>Taxco</a:t>
              </a:r>
            </a:p>
          </p:txBody>
        </p:sp>
        <p:sp>
          <p:nvSpPr>
            <p:cNvPr id="72715" name="Text Box 10"/>
            <p:cNvSpPr txBox="1">
              <a:spLocks noChangeArrowheads="1"/>
            </p:cNvSpPr>
            <p:nvPr/>
          </p:nvSpPr>
          <p:spPr bwMode="auto">
            <a:xfrm>
              <a:off x="2154" y="1352"/>
              <a:ext cx="76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>
                <a:spcBef>
                  <a:spcPct val="30000"/>
                </a:spcBef>
              </a:pPr>
              <a:r>
                <a:rPr lang="es-ES" altLang="es-MX" sz="1200" b="1"/>
                <a:t>Cd. </a:t>
              </a:r>
              <a:r>
                <a:rPr lang="es-ES" altLang="es-MX" sz="1200" b="1">
                  <a:solidFill>
                    <a:schemeClr val="bg2"/>
                  </a:solidFill>
                </a:rPr>
                <a:t>Altamirano</a:t>
              </a:r>
            </a:p>
          </p:txBody>
        </p:sp>
        <p:sp>
          <p:nvSpPr>
            <p:cNvPr id="72716" name="Text Box 11"/>
            <p:cNvSpPr txBox="1">
              <a:spLocks noChangeArrowheads="1"/>
            </p:cNvSpPr>
            <p:nvPr/>
          </p:nvSpPr>
          <p:spPr bwMode="auto">
            <a:xfrm>
              <a:off x="1111" y="2205"/>
              <a:ext cx="61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>
                <a:spcBef>
                  <a:spcPct val="30000"/>
                </a:spcBef>
              </a:pPr>
              <a:r>
                <a:rPr lang="es-ES" altLang="es-MX" sz="1200" b="1">
                  <a:solidFill>
                    <a:schemeClr val="bg2"/>
                  </a:solidFill>
                </a:rPr>
                <a:t>Zihuatanejo</a:t>
              </a:r>
            </a:p>
          </p:txBody>
        </p:sp>
        <p:sp>
          <p:nvSpPr>
            <p:cNvPr id="72717" name="Text Box 12"/>
            <p:cNvSpPr txBox="1">
              <a:spLocks noChangeArrowheads="1"/>
            </p:cNvSpPr>
            <p:nvPr/>
          </p:nvSpPr>
          <p:spPr bwMode="auto">
            <a:xfrm>
              <a:off x="4937" y="3385"/>
              <a:ext cx="52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>
                <a:spcBef>
                  <a:spcPct val="30000"/>
                </a:spcBef>
              </a:pPr>
              <a:r>
                <a:rPr lang="es-ES" altLang="es-MX" sz="1200" b="1">
                  <a:solidFill>
                    <a:schemeClr val="bg2"/>
                  </a:solidFill>
                </a:rPr>
                <a:t>Ometepec</a:t>
              </a:r>
            </a:p>
          </p:txBody>
        </p:sp>
        <p:sp>
          <p:nvSpPr>
            <p:cNvPr id="72718" name="Text Box 13"/>
            <p:cNvSpPr txBox="1">
              <a:spLocks noChangeArrowheads="1"/>
            </p:cNvSpPr>
            <p:nvPr/>
          </p:nvSpPr>
          <p:spPr bwMode="auto">
            <a:xfrm>
              <a:off x="4694" y="2305"/>
              <a:ext cx="95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>
                <a:spcBef>
                  <a:spcPct val="30000"/>
                </a:spcBef>
              </a:pPr>
              <a:r>
                <a:rPr lang="es-ES" altLang="es-MX" sz="1200" b="1">
                  <a:solidFill>
                    <a:schemeClr val="bg2"/>
                  </a:solidFill>
                </a:rPr>
                <a:t>Tlapa</a:t>
              </a:r>
              <a:r>
                <a:rPr lang="es-ES" altLang="es-MX" sz="1200" b="1"/>
                <a:t> </a:t>
              </a:r>
              <a:r>
                <a:rPr lang="es-ES" altLang="es-MX" sz="1200" b="1">
                  <a:solidFill>
                    <a:schemeClr val="bg2"/>
                  </a:solidFill>
                </a:rPr>
                <a:t>de Comonfort</a:t>
              </a:r>
            </a:p>
          </p:txBody>
        </p:sp>
      </p:grpSp>
      <p:sp>
        <p:nvSpPr>
          <p:cNvPr id="72710" name="Text Box 14"/>
          <p:cNvSpPr txBox="1">
            <a:spLocks noChangeArrowheads="1"/>
          </p:cNvSpPr>
          <p:nvPr/>
        </p:nvSpPr>
        <p:spPr bwMode="auto">
          <a:xfrm>
            <a:off x="1547813" y="115888"/>
            <a:ext cx="6337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s-MX" altLang="es-MX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Guerrero: Paisajes </a:t>
            </a:r>
            <a:r>
              <a:rPr lang="es-MX" altLang="es-MX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geomorfológicos</a:t>
            </a:r>
            <a:endParaRPr lang="es-ES" altLang="es-MX" b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35496" y="-27384"/>
            <a:ext cx="8713788" cy="432048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sz="22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Guerrero: Tipos de cambio de uso del suelo y vegetación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s-MX" smtClean="0"/>
          </a:p>
        </p:txBody>
      </p:sp>
      <p:pic>
        <p:nvPicPr>
          <p:cNvPr id="73732" name="Picture 4" descr="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32656"/>
            <a:ext cx="8785547" cy="574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5003800" y="5026025"/>
            <a:ext cx="793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30000"/>
              </a:spcBef>
            </a:pPr>
            <a:r>
              <a:rPr lang="es-ES" altLang="es-MX" sz="1200" b="1">
                <a:solidFill>
                  <a:schemeClr val="bg1"/>
                </a:solidFill>
              </a:rPr>
              <a:t>Acapulco</a:t>
            </a:r>
          </a:p>
        </p:txBody>
      </p:sp>
      <p:sp>
        <p:nvSpPr>
          <p:cNvPr id="73734" name="Text Box 6"/>
          <p:cNvSpPr txBox="1">
            <a:spLocks noChangeArrowheads="1"/>
          </p:cNvSpPr>
          <p:nvPr/>
        </p:nvSpPr>
        <p:spPr bwMode="auto">
          <a:xfrm>
            <a:off x="4787900" y="3659188"/>
            <a:ext cx="10556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30000"/>
              </a:spcBef>
            </a:pPr>
            <a:r>
              <a:rPr lang="es-ES" altLang="es-MX" sz="1200" b="1">
                <a:solidFill>
                  <a:schemeClr val="bg1"/>
                </a:solidFill>
              </a:rPr>
              <a:t>Chilpancingo</a:t>
            </a:r>
          </a:p>
        </p:txBody>
      </p:sp>
      <p:sp>
        <p:nvSpPr>
          <p:cNvPr id="73735" name="Text Box 7"/>
          <p:cNvSpPr txBox="1">
            <a:spLocks noChangeArrowheads="1"/>
          </p:cNvSpPr>
          <p:nvPr/>
        </p:nvSpPr>
        <p:spPr bwMode="auto">
          <a:xfrm>
            <a:off x="5508625" y="2060575"/>
            <a:ext cx="5984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30000"/>
              </a:spcBef>
            </a:pPr>
            <a:r>
              <a:rPr lang="es-ES" altLang="es-MX" sz="1200" b="1">
                <a:solidFill>
                  <a:schemeClr val="bg1"/>
                </a:solidFill>
              </a:rPr>
              <a:t>Iguala</a:t>
            </a:r>
          </a:p>
        </p:txBody>
      </p:sp>
      <p:sp>
        <p:nvSpPr>
          <p:cNvPr id="73736" name="Text Box 8"/>
          <p:cNvSpPr txBox="1">
            <a:spLocks noChangeArrowheads="1"/>
          </p:cNvSpPr>
          <p:nvPr/>
        </p:nvSpPr>
        <p:spPr bwMode="auto">
          <a:xfrm>
            <a:off x="5502275" y="1628775"/>
            <a:ext cx="5826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30000"/>
              </a:spcBef>
            </a:pPr>
            <a:r>
              <a:rPr lang="es-ES" altLang="es-MX" sz="1200" b="1">
                <a:solidFill>
                  <a:schemeClr val="bg1"/>
                </a:solidFill>
              </a:rPr>
              <a:t>Taxco</a:t>
            </a:r>
          </a:p>
        </p:txBody>
      </p:sp>
      <p:sp>
        <p:nvSpPr>
          <p:cNvPr id="73737" name="Text Box 9"/>
          <p:cNvSpPr txBox="1">
            <a:spLocks noChangeArrowheads="1"/>
          </p:cNvSpPr>
          <p:nvPr/>
        </p:nvSpPr>
        <p:spPr bwMode="auto">
          <a:xfrm>
            <a:off x="2500313" y="1989138"/>
            <a:ext cx="12080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30000"/>
              </a:spcBef>
            </a:pPr>
            <a:r>
              <a:rPr lang="es-ES" altLang="es-MX" sz="1200" b="1">
                <a:solidFill>
                  <a:schemeClr val="bg1"/>
                </a:solidFill>
              </a:rPr>
              <a:t>Cd. Altamirano</a:t>
            </a:r>
          </a:p>
        </p:txBody>
      </p:sp>
      <p:sp>
        <p:nvSpPr>
          <p:cNvPr id="73738" name="Text Box 10"/>
          <p:cNvSpPr txBox="1">
            <a:spLocks noChangeArrowheads="1"/>
          </p:cNvSpPr>
          <p:nvPr/>
        </p:nvSpPr>
        <p:spPr bwMode="auto">
          <a:xfrm>
            <a:off x="7885113" y="5386388"/>
            <a:ext cx="838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30000"/>
              </a:spcBef>
            </a:pPr>
            <a:r>
              <a:rPr lang="es-ES" altLang="es-MX" sz="1200" b="1">
                <a:solidFill>
                  <a:schemeClr val="bg1"/>
                </a:solidFill>
              </a:rPr>
              <a:t>Ometepec</a:t>
            </a:r>
          </a:p>
        </p:txBody>
      </p:sp>
      <p:sp>
        <p:nvSpPr>
          <p:cNvPr id="73739" name="Text Box 11"/>
          <p:cNvSpPr txBox="1">
            <a:spLocks noChangeArrowheads="1"/>
          </p:cNvSpPr>
          <p:nvPr/>
        </p:nvSpPr>
        <p:spPr bwMode="auto">
          <a:xfrm>
            <a:off x="7523163" y="3716338"/>
            <a:ext cx="15128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30000"/>
              </a:spcBef>
            </a:pPr>
            <a:r>
              <a:rPr lang="es-ES" altLang="es-MX" sz="1200" b="1">
                <a:solidFill>
                  <a:schemeClr val="bg1"/>
                </a:solidFill>
              </a:rPr>
              <a:t>Tlapa de</a:t>
            </a:r>
            <a:r>
              <a:rPr lang="es-ES" altLang="es-MX" sz="1200" b="1"/>
              <a:t> </a:t>
            </a:r>
            <a:r>
              <a:rPr lang="es-ES" altLang="es-MX" sz="1200" b="1">
                <a:solidFill>
                  <a:schemeClr val="bg1"/>
                </a:solidFill>
              </a:rPr>
              <a:t>Comonfort</a:t>
            </a:r>
          </a:p>
        </p:txBody>
      </p:sp>
      <p:sp>
        <p:nvSpPr>
          <p:cNvPr id="73740" name="Text Box 12"/>
          <p:cNvSpPr txBox="1">
            <a:spLocks noChangeArrowheads="1"/>
          </p:cNvSpPr>
          <p:nvPr/>
        </p:nvSpPr>
        <p:spPr bwMode="auto">
          <a:xfrm>
            <a:off x="4140200" y="2133600"/>
            <a:ext cx="660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30000"/>
              </a:spcBef>
            </a:pPr>
            <a:r>
              <a:rPr lang="es-ES" altLang="es-MX" sz="1200" b="1">
                <a:solidFill>
                  <a:schemeClr val="bg1"/>
                </a:solidFill>
              </a:rPr>
              <a:t>Arcelia</a:t>
            </a:r>
          </a:p>
        </p:txBody>
      </p:sp>
      <p:sp>
        <p:nvSpPr>
          <p:cNvPr id="73741" name="Text Box 13"/>
          <p:cNvSpPr txBox="1">
            <a:spLocks noChangeArrowheads="1"/>
          </p:cNvSpPr>
          <p:nvPr/>
        </p:nvSpPr>
        <p:spPr bwMode="auto">
          <a:xfrm>
            <a:off x="1763713" y="3500438"/>
            <a:ext cx="9794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30000"/>
              </a:spcBef>
            </a:pPr>
            <a:r>
              <a:rPr lang="es-ES" altLang="es-MX" sz="1200" b="1">
                <a:solidFill>
                  <a:schemeClr val="bg1"/>
                </a:solidFill>
              </a:rPr>
              <a:t>Zihuatanejo</a:t>
            </a:r>
          </a:p>
        </p:txBody>
      </p:sp>
      <p:sp>
        <p:nvSpPr>
          <p:cNvPr id="73742" name="Text Box 14"/>
          <p:cNvSpPr txBox="1">
            <a:spLocks noChangeArrowheads="1"/>
          </p:cNvSpPr>
          <p:nvPr/>
        </p:nvSpPr>
        <p:spPr bwMode="auto">
          <a:xfrm>
            <a:off x="5651500" y="3429000"/>
            <a:ext cx="8937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30000"/>
              </a:spcBef>
            </a:pPr>
            <a:r>
              <a:rPr lang="es-ES" altLang="es-MX" sz="1200" b="1">
                <a:solidFill>
                  <a:schemeClr val="bg1"/>
                </a:solidFill>
              </a:rPr>
              <a:t>Zumpango</a:t>
            </a:r>
          </a:p>
        </p:txBody>
      </p:sp>
      <p:sp>
        <p:nvSpPr>
          <p:cNvPr id="73743" name="Text Box 15"/>
          <p:cNvSpPr txBox="1">
            <a:spLocks noChangeArrowheads="1"/>
          </p:cNvSpPr>
          <p:nvPr/>
        </p:nvSpPr>
        <p:spPr bwMode="auto">
          <a:xfrm>
            <a:off x="5940425" y="3659188"/>
            <a:ext cx="5238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30000"/>
              </a:spcBef>
            </a:pPr>
            <a:r>
              <a:rPr lang="es-ES" altLang="es-MX" sz="1200" b="1">
                <a:solidFill>
                  <a:schemeClr val="bg1"/>
                </a:solidFill>
              </a:rPr>
              <a:t>Tixla</a:t>
            </a:r>
          </a:p>
        </p:txBody>
      </p:sp>
      <p:sp>
        <p:nvSpPr>
          <p:cNvPr id="73744" name="Text Box 16"/>
          <p:cNvSpPr txBox="1">
            <a:spLocks noChangeArrowheads="1"/>
          </p:cNvSpPr>
          <p:nvPr/>
        </p:nvSpPr>
        <p:spPr bwMode="auto">
          <a:xfrm>
            <a:off x="3851275" y="4378325"/>
            <a:ext cx="13795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30000"/>
              </a:spcBef>
            </a:pPr>
            <a:r>
              <a:rPr lang="es-ES" altLang="es-MX" sz="1200" b="1">
                <a:solidFill>
                  <a:schemeClr val="bg1"/>
                </a:solidFill>
              </a:rPr>
              <a:t>Atoyac de Álvarez</a:t>
            </a:r>
          </a:p>
        </p:txBody>
      </p:sp>
      <p:graphicFrame>
        <p:nvGraphicFramePr>
          <p:cNvPr id="138257" name="Object 17"/>
          <p:cNvGraphicFramePr>
            <a:graphicFrameLocks noChangeAspect="1"/>
          </p:cNvGraphicFramePr>
          <p:nvPr/>
        </p:nvGraphicFramePr>
        <p:xfrm>
          <a:off x="2771800" y="5229200"/>
          <a:ext cx="2952328" cy="16444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516" name="Gráfico" r:id="rId5" imgW="6143684" imgH="3419450" progId="Excel.Sheet.8">
                  <p:embed/>
                </p:oleObj>
              </mc:Choice>
              <mc:Fallback>
                <p:oleObj name="Gráfico" r:id="rId5" imgW="6143684" imgH="3419450" progId="Excel.Sheet.8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800" y="5229200"/>
                        <a:ext cx="2952328" cy="164449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8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13825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4450"/>
            <a:ext cx="9144000" cy="549275"/>
          </a:xfrm>
        </p:spPr>
        <p:txBody>
          <a:bodyPr>
            <a:normAutofit/>
          </a:bodyPr>
          <a:lstStyle/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s-ES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Jalisco: Niveles de Desarrollo Económico Municipal, 2000</a:t>
            </a:r>
          </a:p>
        </p:txBody>
      </p:sp>
      <p:graphicFrame>
        <p:nvGraphicFramePr>
          <p:cNvPr id="75779" name="Object 3"/>
          <p:cNvGraphicFramePr>
            <a:graphicFrameLocks noChangeAspect="1"/>
          </p:cNvGraphicFramePr>
          <p:nvPr/>
        </p:nvGraphicFramePr>
        <p:xfrm>
          <a:off x="6665913" y="1916113"/>
          <a:ext cx="2443162" cy="496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549" name="Hoja de cálculo" r:id="rId4" imgW="3838583" imgH="7829431" progId="Excel.Sheet.8">
                  <p:link updateAutomatic="1"/>
                </p:oleObj>
              </mc:Choice>
              <mc:Fallback>
                <p:oleObj name="Hoja de cálculo" r:id="rId4" imgW="3838583" imgH="7829431" progId="Excel.Sheet.8">
                  <p:link updateAutomatic="1"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5913" y="1916113"/>
                        <a:ext cx="2443162" cy="4968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5780" name="Picture 4" descr="nde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25" y="620713"/>
            <a:ext cx="6121400" cy="612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5781" name="Object 5"/>
          <p:cNvGraphicFramePr>
            <a:graphicFrameLocks noChangeAspect="1"/>
          </p:cNvGraphicFramePr>
          <p:nvPr/>
        </p:nvGraphicFramePr>
        <p:xfrm>
          <a:off x="6232525" y="584200"/>
          <a:ext cx="2876550" cy="1425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550" name="Hoja de cálculo" r:id="rId7" imgW="5257800" imgH="2609850" progId="Excel.Sheet.8">
                  <p:link updateAutomatic="1"/>
                </p:oleObj>
              </mc:Choice>
              <mc:Fallback>
                <p:oleObj name="Hoja de cálculo" r:id="rId7" imgW="5257800" imgH="2609850" progId="Excel.Sheet.8">
                  <p:link updateAutomatic="1"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2525" y="584200"/>
                        <a:ext cx="2876550" cy="1425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115888"/>
            <a:ext cx="9144000" cy="6350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MX" sz="32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espacio/territorio desde la perspectiva geográfica</a:t>
            </a:r>
            <a:endParaRPr lang="es-MX" sz="3200" b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125538"/>
            <a:ext cx="8291513" cy="5000625"/>
          </a:xfrm>
        </p:spPr>
        <p:txBody>
          <a:bodyPr>
            <a:normAutofit lnSpcReduction="10000"/>
          </a:bodyPr>
          <a:lstStyle/>
          <a:p>
            <a:pPr marL="420624" indent="-384048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es-MX" sz="2400" dirty="0" smtClean="0">
                <a:solidFill>
                  <a:srgbClr val="FFFF99"/>
                </a:solidFill>
                <a:latin typeface="+mj-lt"/>
              </a:rPr>
              <a:t>Función “clínica” </a:t>
            </a:r>
            <a:r>
              <a:rPr lang="es-MX" sz="2400" dirty="0" smtClean="0">
                <a:solidFill>
                  <a:schemeClr val="tx2"/>
                </a:solidFill>
                <a:latin typeface="+mj-lt"/>
              </a:rPr>
              <a:t>= </a:t>
            </a:r>
            <a:r>
              <a:rPr lang="es-MX" sz="2400" dirty="0" smtClean="0">
                <a:latin typeface="+mj-lt"/>
              </a:rPr>
              <a:t>diagnóstico integral del territorio como un TODO COMPLEJO</a:t>
            </a:r>
          </a:p>
          <a:p>
            <a:pPr marL="420624" indent="-384048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s-MX" sz="2400" dirty="0" smtClean="0">
                <a:solidFill>
                  <a:srgbClr val="FFFF99"/>
                </a:solidFill>
                <a:latin typeface="+mj-lt"/>
              </a:rPr>
              <a:t>		especialización</a:t>
            </a:r>
            <a:r>
              <a:rPr lang="es-MX" sz="2400" i="1" dirty="0" smtClean="0">
                <a:solidFill>
                  <a:srgbClr val="FFFF99"/>
                </a:solidFill>
                <a:latin typeface="+mj-lt"/>
              </a:rPr>
              <a:t> vs. </a:t>
            </a:r>
            <a:r>
              <a:rPr lang="es-MX" sz="2400" dirty="0" smtClean="0">
                <a:solidFill>
                  <a:srgbClr val="FFFF99"/>
                </a:solidFill>
                <a:latin typeface="+mj-lt"/>
              </a:rPr>
              <a:t>capacidad de integración</a:t>
            </a:r>
          </a:p>
          <a:p>
            <a:pPr marL="420624" indent="-384048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endParaRPr lang="es-MX" sz="2400" dirty="0" smtClean="0">
              <a:solidFill>
                <a:schemeClr val="tx2"/>
              </a:solidFill>
              <a:latin typeface="+mj-lt"/>
            </a:endParaRPr>
          </a:p>
          <a:p>
            <a:pPr marL="420624" indent="-384048" algn="ctr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s-MX" sz="2400" i="1" dirty="0" smtClean="0">
                <a:solidFill>
                  <a:srgbClr val="CCFFFF"/>
                </a:solidFill>
                <a:latin typeface="+mj-lt"/>
              </a:rPr>
              <a:t>“PENSAR” EL ESPACIO CON ENFOQUE GEOGRÁFICO</a:t>
            </a:r>
          </a:p>
          <a:p>
            <a:pPr marL="420624" indent="-384048" eaLnBrk="1" fontAlgn="auto" hangingPunct="1">
              <a:spcBef>
                <a:spcPts val="600"/>
              </a:spcBef>
              <a:spcAft>
                <a:spcPts val="1200"/>
              </a:spcAft>
              <a:buFont typeface="Wingdings 2"/>
              <a:buNone/>
              <a:defRPr/>
            </a:pPr>
            <a:endParaRPr lang="es-MX" sz="2400" b="1" i="1" dirty="0" smtClean="0">
              <a:solidFill>
                <a:srgbClr val="FFCC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 marL="420624" indent="-384048" eaLnBrk="1" fontAlgn="auto" hangingPunct="1">
              <a:spcBef>
                <a:spcPts val="600"/>
              </a:spcBef>
              <a:spcAft>
                <a:spcPts val="1200"/>
              </a:spcAft>
              <a:buFont typeface="Wingdings 2"/>
              <a:buNone/>
              <a:defRPr/>
            </a:pPr>
            <a:r>
              <a:rPr lang="es-MX" sz="2400" b="1" i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	</a:t>
            </a:r>
            <a:r>
              <a:rPr lang="es-MX" sz="24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Geografía   </a:t>
            </a:r>
            <a:r>
              <a:rPr lang="es-MX" sz="24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=   </a:t>
            </a:r>
            <a:r>
              <a:rPr lang="es-MX" sz="24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Ciencia que estudia la </a:t>
            </a:r>
            <a:r>
              <a:rPr lang="es-MX" sz="2400" i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estructura, 			        organización y funcionamiento</a:t>
            </a:r>
            <a:r>
              <a:rPr lang="es-MX" sz="24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del 			        </a:t>
            </a:r>
            <a:r>
              <a:rPr lang="es-MX" sz="2400" i="1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espacio/territorio = sistema</a:t>
            </a:r>
            <a:endParaRPr lang="es-MX" sz="2400" dirty="0" smtClean="0">
              <a:solidFill>
                <a:srgbClr val="CCFFFF"/>
              </a:solidFill>
              <a:latin typeface="+mj-lt"/>
            </a:endParaRPr>
          </a:p>
          <a:p>
            <a:pPr marL="420624" indent="-384048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s-MX" dirty="0" smtClean="0">
              <a:latin typeface="+mj-lt"/>
            </a:endParaRPr>
          </a:p>
          <a:p>
            <a:pPr marL="420624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es-MX" sz="2400" dirty="0" smtClean="0">
                <a:solidFill>
                  <a:srgbClr val="FFFF99"/>
                </a:solidFill>
                <a:latin typeface="+mj-lt"/>
              </a:rPr>
              <a:t>Análisis </a:t>
            </a:r>
            <a:r>
              <a:rPr lang="es-MX" sz="2400" dirty="0" smtClean="0">
                <a:latin typeface="+mj-lt"/>
              </a:rPr>
              <a:t>= descomponer </a:t>
            </a:r>
            <a:r>
              <a:rPr lang="es-MX" sz="2400" dirty="0" smtClean="0">
                <a:solidFill>
                  <a:srgbClr val="CCFFFF"/>
                </a:solidFill>
                <a:latin typeface="+mj-lt"/>
              </a:rPr>
              <a:t>el TODO </a:t>
            </a:r>
            <a:r>
              <a:rPr lang="es-MX" sz="2400" dirty="0" smtClean="0">
                <a:latin typeface="+mj-lt"/>
              </a:rPr>
              <a:t>en sus partes</a:t>
            </a:r>
          </a:p>
          <a:p>
            <a:pPr marL="420624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es-MX" sz="2400" dirty="0" smtClean="0">
                <a:solidFill>
                  <a:srgbClr val="FFFF99"/>
                </a:solidFill>
                <a:latin typeface="+mj-lt"/>
              </a:rPr>
              <a:t>Síntesis</a:t>
            </a:r>
            <a:r>
              <a:rPr lang="es-MX" sz="2400" dirty="0" smtClean="0">
                <a:latin typeface="+mj-lt"/>
              </a:rPr>
              <a:t> = </a:t>
            </a:r>
            <a:r>
              <a:rPr lang="es-MX" sz="2400" dirty="0" smtClean="0">
                <a:solidFill>
                  <a:srgbClr val="CCFFFF"/>
                </a:solidFill>
                <a:latin typeface="+mj-lt"/>
              </a:rPr>
              <a:t>El TODO es </a:t>
            </a:r>
            <a:r>
              <a:rPr lang="es-MX" sz="2400" u="sng" dirty="0" smtClean="0">
                <a:solidFill>
                  <a:srgbClr val="CCFFFF"/>
                </a:solidFill>
                <a:latin typeface="+mj-lt"/>
              </a:rPr>
              <a:t>más</a:t>
            </a:r>
            <a:r>
              <a:rPr lang="es-MX" sz="2400" dirty="0" smtClean="0">
                <a:solidFill>
                  <a:srgbClr val="CCFFFF"/>
                </a:solidFill>
                <a:latin typeface="+mj-lt"/>
              </a:rPr>
              <a:t> </a:t>
            </a:r>
            <a:r>
              <a:rPr lang="es-MX" sz="2400" dirty="0" smtClean="0">
                <a:latin typeface="+mj-lt"/>
              </a:rPr>
              <a:t>que la suma de sus partes</a:t>
            </a:r>
          </a:p>
          <a:p>
            <a:pPr marL="420624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endParaRPr lang="es-MX" dirty="0" smtClean="0">
              <a:latin typeface="+mj-lt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827088" y="3213100"/>
            <a:ext cx="7345362" cy="1368425"/>
          </a:xfrm>
          <a:prstGeom prst="rect">
            <a:avLst/>
          </a:prstGeom>
          <a:noFill/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MX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-27384"/>
            <a:ext cx="8785225" cy="576064"/>
          </a:xfrm>
        </p:spPr>
        <p:txBody>
          <a:bodyPr/>
          <a:lstStyle/>
          <a:p>
            <a:pPr algn="ctr" eaLnBrk="1" hangingPunct="1"/>
            <a:r>
              <a:rPr lang="es-MX" altLang="es-MX" sz="22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de Veracruz: Población total y grado de marginación por localidad</a:t>
            </a:r>
            <a:endParaRPr lang="es-ES" altLang="es-MX" sz="2200" b="1" dirty="0" smtClean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78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s-MX" smtClean="0"/>
          </a:p>
        </p:txBody>
      </p:sp>
      <p:pic>
        <p:nvPicPr>
          <p:cNvPr id="77828" name="Picture 4" descr="C5_MARGINAC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9144000" cy="591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9" y="0"/>
            <a:ext cx="8785100" cy="692696"/>
          </a:xfrm>
        </p:spPr>
        <p:txBody>
          <a:bodyPr/>
          <a:lstStyle/>
          <a:p>
            <a:pPr algn="ctr" eaLnBrk="1" hangingPunct="1"/>
            <a:r>
              <a:rPr lang="es-MX" altLang="es-MX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SE de Veracruz: PEA según sector de actividad por localidad</a:t>
            </a:r>
            <a:endParaRPr lang="es-ES" altLang="es-MX" sz="2400" b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88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s-MX" smtClean="0"/>
          </a:p>
        </p:txBody>
      </p:sp>
      <p:pic>
        <p:nvPicPr>
          <p:cNvPr id="78852" name="Picture 4" descr="C4_PE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9109075" cy="589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SE_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0713" y="0"/>
            <a:ext cx="5319712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6011863" y="2363396"/>
            <a:ext cx="288131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s-MX" altLang="es-MX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Municipios petroleros del norte de Chiapas: Uso </a:t>
            </a:r>
            <a:r>
              <a:rPr lang="es-MX" altLang="es-MX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del suelo por parcela</a:t>
            </a:r>
            <a:endParaRPr lang="es-ES" altLang="es-MX" b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2"/>
          <p:cNvSpPr txBox="1">
            <a:spLocks noChangeArrowheads="1"/>
          </p:cNvSpPr>
          <p:nvPr/>
        </p:nvSpPr>
        <p:spPr bwMode="auto">
          <a:xfrm>
            <a:off x="6228184" y="1700808"/>
            <a:ext cx="266499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s-MX" altLang="es-MX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Municipios petroleros del norte de Chiapas: Intensidad </a:t>
            </a:r>
            <a:r>
              <a:rPr lang="es-MX" altLang="es-MX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económica del territorio por actividad, a nivel localidad</a:t>
            </a:r>
            <a:endParaRPr lang="es-ES" altLang="es-MX" b="1" dirty="0"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pic>
        <p:nvPicPr>
          <p:cNvPr id="80899" name="Picture 3" descr="SE_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44450"/>
            <a:ext cx="5451475" cy="681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2"/>
          <p:cNvSpPr txBox="1">
            <a:spLocks noChangeArrowheads="1"/>
          </p:cNvSpPr>
          <p:nvPr/>
        </p:nvSpPr>
        <p:spPr bwMode="auto">
          <a:xfrm>
            <a:off x="0" y="87015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s-MX" altLang="es-MX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Coatzacoalcos: Asentamientos </a:t>
            </a:r>
            <a:r>
              <a:rPr lang="es-MX" altLang="es-MX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humanos y desarrollo industrial</a:t>
            </a:r>
            <a:endParaRPr lang="es-ES" altLang="es-MX" b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81923" name="Picture 3" descr="AsentamientosyDesarrolloInd_Coatzacoalco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371" y="548681"/>
            <a:ext cx="8841680" cy="6264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115889"/>
            <a:ext cx="9036496" cy="360784"/>
          </a:xfrm>
        </p:spPr>
        <p:txBody>
          <a:bodyPr/>
          <a:lstStyle/>
          <a:p>
            <a:pPr algn="ctr" eaLnBrk="1" hangingPunct="1"/>
            <a:r>
              <a:rPr lang="es-MX" altLang="es-MX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Coatzacoalcos: Uso del suelo y vegetación tendencial 2030</a:t>
            </a:r>
            <a:endParaRPr lang="es-ES" altLang="es-MX" sz="2400" b="1" dirty="0" smtClean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9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s-MX" smtClean="0"/>
          </a:p>
        </p:txBody>
      </p:sp>
      <p:pic>
        <p:nvPicPr>
          <p:cNvPr id="82948" name="Picture 4" descr="Uso Del Suelo y Vegetación Tendencial 20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9953" y="548680"/>
            <a:ext cx="8843280" cy="6264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0559065"/>
              </p:ext>
            </p:extLst>
          </p:nvPr>
        </p:nvGraphicFramePr>
        <p:xfrm>
          <a:off x="467543" y="282601"/>
          <a:ext cx="8280921" cy="6530774"/>
        </p:xfrm>
        <a:graphic>
          <a:graphicData uri="http://schemas.openxmlformats.org/drawingml/2006/table">
            <a:tbl>
              <a:tblPr/>
              <a:tblGrid>
                <a:gridCol w="1122837"/>
                <a:gridCol w="2807092"/>
                <a:gridCol w="4350992"/>
              </a:tblGrid>
              <a:tr h="1326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TEMA</a:t>
                      </a:r>
                      <a:endParaRPr lang="es-MX" sz="8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37863" marR="37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OET</a:t>
                      </a:r>
                      <a:endParaRPr lang="es-MX" sz="80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37863" marR="37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OT</a:t>
                      </a:r>
                      <a:endParaRPr lang="es-MX" sz="80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37863" marR="37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9789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Marco legal</a:t>
                      </a:r>
                    </a:p>
                  </a:txBody>
                  <a:tcPr marL="37863" marR="37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Robusta; soporte jurídico propio: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LGEEPA (1988, 1996); Reglamento (2003</a:t>
                      </a:r>
                      <a:r>
                        <a:rPr lang="es-MX" sz="8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)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LGCC (2012)</a:t>
                      </a:r>
                      <a:endParaRPr lang="es-MX" sz="8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37863" marR="37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Debilidad normativa; no hay legislación específica; legislación dispersa y sectorial: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LP (1973); LGAH (1976, 1993); LGEEPA (1988, 1996) </a:t>
                      </a:r>
                      <a:r>
                        <a:rPr lang="es-MX" sz="8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¿?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LGPC (2000) [SINAPROC];</a:t>
                      </a:r>
                      <a:r>
                        <a:rPr lang="es-MX" sz="8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LGCC (2012)</a:t>
                      </a:r>
                      <a:endParaRPr lang="es-MX" sz="80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MX" sz="8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37863" marR="37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52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Institución coordinadora</a:t>
                      </a:r>
                    </a:p>
                  </a:txBody>
                  <a:tcPr marL="37863" marR="37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SEMARNAT</a:t>
                      </a:r>
                    </a:p>
                  </a:txBody>
                  <a:tcPr marL="37863" marR="37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SEDESOL (…2012); SEDATU (</a:t>
                      </a:r>
                      <a:r>
                        <a:rPr lang="es-MX" sz="8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2012…)</a:t>
                      </a:r>
                      <a:endParaRPr lang="es-MX" sz="8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37863" marR="37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6767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Objetivo institución</a:t>
                      </a:r>
                    </a:p>
                  </a:txBody>
                  <a:tcPr marL="37863" marR="37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- Política ambiental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- Conservación y aprovechamiento sustentable de los ecosistemas y la biodiversidad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- Uso y aprovechamiento sustentable de los recursos naturales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- Combate al cambio climático</a:t>
                      </a:r>
                    </a:p>
                  </a:txBody>
                  <a:tcPr marL="37863" marR="37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solidFill>
                            <a:srgbClr val="515151"/>
                          </a:solidFill>
                          <a:latin typeface="Times New Roman"/>
                          <a:ea typeface="Times New Roman"/>
                        </a:rPr>
                        <a:t>SEDATU:</a:t>
                      </a:r>
                      <a:endParaRPr lang="es-MX" sz="8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solidFill>
                            <a:srgbClr val="515151"/>
                          </a:solidFill>
                          <a:latin typeface="Times New Roman"/>
                          <a:ea typeface="Times New Roman"/>
                        </a:rPr>
                        <a:t>- </a:t>
                      </a:r>
                      <a:r>
                        <a:rPr lang="es-ES" sz="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Planificar, coordinar, administrar, generar y ejecutar las políticas públicas de ordenamiento territorial</a:t>
                      </a:r>
                      <a:endParaRPr lang="es-MX" sz="8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- Ordenación territorial de asentamientos humanos (reubicación de población en zonas de riesgo)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- Política urbana y de suelo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- Ciudades sustentables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- Vivienda digna (urbana y rural)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- Pobreza urbana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- Desarrollo urbano y rural (emprendedores rurales)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- Prevención y gestión de riesgos y atención de desastres en AH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MX" sz="80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SEDESOL</a:t>
                      </a:r>
                      <a:r>
                        <a:rPr lang="es-MX" sz="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: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- Combate a la pobreza extrema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- Promoción del desarrollo humano y social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- Atención a grupos sociales vulnerables: adultos mayores, mujeres, niños, jóvenes, discapacitados, migrantes, jornaleros, grupos indígenas, población marginada (alimentos, abasto, empleo temporal, proyectos productivos, servicios básicos e infraestructura comunitaria)</a:t>
                      </a:r>
                    </a:p>
                  </a:txBody>
                  <a:tcPr marL="37863" marR="37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71257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Instrumentos</a:t>
                      </a:r>
                    </a:p>
                  </a:txBody>
                  <a:tcPr marL="37863" marR="37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Pasivos, no </a:t>
                      </a:r>
                      <a:r>
                        <a:rPr lang="es-MX" sz="8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vinculantes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MX" sz="8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- POEGT (nacional)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- POET regionales (incluye estatales)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- POET marinos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- POET locales (incluye municipales)</a:t>
                      </a:r>
                    </a:p>
                  </a:txBody>
                  <a:tcPr marL="37863" marR="37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Pasivos, no vinculantes; OT supeditado al </a:t>
                      </a:r>
                      <a:r>
                        <a:rPr lang="es-MX" sz="8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OET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MX" sz="8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- ZAE (Zonas de atención especial) para la OT (nacional)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- PEOT (estatales)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- PROT (regionales)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s-MX" sz="8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PMOT </a:t>
                      </a:r>
                      <a:r>
                        <a:rPr lang="es-MX" sz="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(municipales</a:t>
                      </a:r>
                      <a:r>
                        <a:rPr lang="es-MX" sz="8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)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endParaRPr lang="es-MX" sz="8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- Planes de desarrollo urbano (PDU) (nacional y estatales)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- Planes municipales de desarrollo urbano (PMDU)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- Planes de desarrollo de zonas conurbadas (PDZC)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- Planes de desarrollo urbano de centros de población (PDUCP)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s-MX" sz="8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Atlas </a:t>
                      </a:r>
                      <a:r>
                        <a:rPr lang="es-MX" sz="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de </a:t>
                      </a:r>
                      <a:r>
                        <a:rPr lang="es-MX" sz="8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riesgos  municipales (instrumentos de OT y prevención de desastres)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endParaRPr lang="es-MX" sz="8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37863" marR="37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936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Metodologías</a:t>
                      </a:r>
                    </a:p>
                  </a:txBody>
                  <a:tcPr marL="37863" marR="37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1988 – Manual de OET (SEDUE)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2003 – Criterios Reglamento LGEEPA (Cuatro modalidades de OE)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2005 – Términos de referencia para elaborar PMOET (SEMARNAT-INE-SEDESOL)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2010 – Términos de referencia para los OE locales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2010 – Términos de referencia para los OE regionales</a:t>
                      </a:r>
                    </a:p>
                  </a:txBody>
                  <a:tcPr marL="37863" marR="37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2000 - Términos de referencia del GIOT (PEOT)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2001-2004 – Metodologías a escala estatal y </a:t>
                      </a:r>
                      <a:r>
                        <a:rPr lang="es-MX" sz="8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mesorregional</a:t>
                      </a:r>
                      <a:r>
                        <a:rPr lang="es-MX" sz="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(IGG</a:t>
                      </a:r>
                      <a:r>
                        <a:rPr lang="es-MX" sz="8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)-UNAM</a:t>
                      </a:r>
                      <a:endParaRPr lang="es-MX" sz="8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2009 – Metodología para elaboración de PMOT (SEDESOL)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MX" sz="80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s/a </a:t>
                      </a:r>
                      <a:r>
                        <a:rPr lang="es-MX" sz="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¿2014? – Guía metodológica para la elaboración de PEOT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2014 – Términos de referencia para la elaboración de PROT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2015 – Bases para la estandarización en la elaboración de Atlas de Riesgos y catálogo de datos geográficos para representar el riesgo</a:t>
                      </a:r>
                    </a:p>
                  </a:txBody>
                  <a:tcPr marL="37863" marR="37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52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Enfoque</a:t>
                      </a:r>
                    </a:p>
                  </a:txBody>
                  <a:tcPr marL="37863" marR="37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Teoría: integral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Práctica: sectorial (ecológico-ambiental)</a:t>
                      </a:r>
                    </a:p>
                  </a:txBody>
                  <a:tcPr marL="37863" marR="37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Teoría: integral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Práctica: sectorial (urbano-asentamientos humanos); riesgos</a:t>
                      </a:r>
                    </a:p>
                  </a:txBody>
                  <a:tcPr marL="37863" marR="378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3" name="CuadroTexto 7"/>
          <p:cNvSpPr txBox="1">
            <a:spLocks noChangeArrowheads="1"/>
          </p:cNvSpPr>
          <p:nvPr/>
        </p:nvSpPr>
        <p:spPr bwMode="auto">
          <a:xfrm>
            <a:off x="0" y="-41300"/>
            <a:ext cx="9144000" cy="66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13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Características de Ordenamientos Ecológicos Territoriales (SEMARNAT) y Ordenamientos Territoriales (SEDESOL; SEDATU) 2015</a:t>
            </a:r>
            <a:endParaRPr lang="es-MX" sz="1300" b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endParaRPr lang="es-MX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483" name="Object 3"/>
          <p:cNvGraphicFramePr>
            <a:graphicFrameLocks noChangeAspect="1"/>
          </p:cNvGraphicFramePr>
          <p:nvPr/>
        </p:nvGraphicFramePr>
        <p:xfrm>
          <a:off x="1043608" y="853206"/>
          <a:ext cx="6124489" cy="60183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493" name="Documento" r:id="rId3" imgW="5772799" imgH="5672448" progId="Word.Document.12">
                  <p:link updateAutomatic="1"/>
                </p:oleObj>
              </mc:Choice>
              <mc:Fallback>
                <p:oleObj name="Documento" r:id="rId3" imgW="5772799" imgH="5672448" progId="Word.Document.12">
                  <p:link updateAutomatic="1"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3608" y="853206"/>
                        <a:ext cx="6124489" cy="60183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3 CuadroTexto"/>
          <p:cNvSpPr txBox="1"/>
          <p:nvPr/>
        </p:nvSpPr>
        <p:spPr>
          <a:xfrm>
            <a:off x="251520" y="116632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Programas de Ordenamiento Ecológico Territorial y de Ordenamiento Territorial elaborados en sus diferentes modalidades</a:t>
            </a:r>
            <a:endParaRPr lang="es-MX" sz="2000" b="1" dirty="0"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331640" y="6505599"/>
            <a:ext cx="3744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 smtClean="0">
                <a:latin typeface="+mj-lt"/>
              </a:rPr>
              <a:t>Fuente: SEMARNAT (2015) y SEDESOL (2011)</a:t>
            </a:r>
            <a:endParaRPr lang="es-MX" sz="1400" dirty="0">
              <a:latin typeface="+mj-lt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7524328" y="2204864"/>
            <a:ext cx="13681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latin typeface="+mj-lt"/>
              </a:rPr>
              <a:t>Atlas de riesgos municipales: 192 en 2014</a:t>
            </a:r>
            <a:endParaRPr lang="es-MX" sz="16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Imagen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-42863"/>
            <a:ext cx="8221662" cy="635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1" name="CuadroTexto 2"/>
          <p:cNvSpPr txBox="1">
            <a:spLocks noChangeArrowheads="1"/>
          </p:cNvSpPr>
          <p:nvPr/>
        </p:nvSpPr>
        <p:spPr bwMode="auto">
          <a:xfrm>
            <a:off x="468313" y="6308725"/>
            <a:ext cx="8221662" cy="5238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MX" altLang="es-MX" sz="1400">
                <a:solidFill>
                  <a:schemeClr val="bg1"/>
                </a:solidFill>
                <a:hlinkClick r:id="rId3"/>
              </a:rPr>
              <a:t>Fuente: http://www.semarnat.gob.mx/temas/ordenamiento-ecologico/ordenamientos-ecologicos-expedidos</a:t>
            </a:r>
            <a:r>
              <a:rPr lang="es-MX" altLang="es-MX" sz="1400">
                <a:solidFill>
                  <a:schemeClr val="bg1"/>
                </a:solidFill>
              </a:rPr>
              <a:t>. </a:t>
            </a:r>
          </a:p>
          <a:p>
            <a:r>
              <a:rPr lang="es-MX" altLang="es-MX" sz="1400">
                <a:solidFill>
                  <a:schemeClr val="bg1"/>
                </a:solidFill>
              </a:rPr>
              <a:t>Fecha de consulta: 13 de octubre de 2015.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Imagen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4763"/>
            <a:ext cx="8713787" cy="673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CuadroTexto 2"/>
          <p:cNvSpPr txBox="1">
            <a:spLocks noChangeArrowheads="1"/>
          </p:cNvSpPr>
          <p:nvPr/>
        </p:nvSpPr>
        <p:spPr bwMode="auto">
          <a:xfrm>
            <a:off x="323850" y="6218238"/>
            <a:ext cx="8569325" cy="5238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MX" altLang="es-MX" sz="1400" dirty="0">
                <a:solidFill>
                  <a:schemeClr val="bg1"/>
                </a:solidFill>
                <a:hlinkClick r:id="rId3"/>
              </a:rPr>
              <a:t>Fuente: http://www.semarnat.gob.mx/temas/ordenamiento-ecologico/ordenamientos-ecologicos-expedidos</a:t>
            </a:r>
            <a:r>
              <a:rPr lang="es-MX" altLang="es-MX" sz="1400" dirty="0">
                <a:solidFill>
                  <a:schemeClr val="bg1"/>
                </a:solidFill>
              </a:rPr>
              <a:t>. </a:t>
            </a:r>
          </a:p>
          <a:p>
            <a:r>
              <a:rPr lang="es-MX" altLang="es-MX" sz="1400" dirty="0">
                <a:solidFill>
                  <a:schemeClr val="bg1"/>
                </a:solidFill>
              </a:rPr>
              <a:t>Fecha de consulta: 13 de octubre de 2015.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15888"/>
            <a:ext cx="8686800" cy="6350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MX" sz="32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espacio/territorio como un sistema</a:t>
            </a:r>
            <a:endParaRPr lang="es-MX" sz="3200" b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65175"/>
            <a:ext cx="8218488" cy="6092825"/>
          </a:xfrm>
        </p:spPr>
        <p:txBody>
          <a:bodyPr>
            <a:normAutofit/>
          </a:bodyPr>
          <a:lstStyle/>
          <a:p>
            <a:pPr marL="420624" indent="-384048" eaLnBrk="1" fontAlgn="auto" hangingPunct="1">
              <a:spcBef>
                <a:spcPts val="600"/>
              </a:spcBef>
              <a:spcAft>
                <a:spcPts val="1200"/>
              </a:spcAft>
              <a:buFont typeface="Wingdings 2"/>
              <a:buChar char=""/>
              <a:defRPr/>
            </a:pPr>
            <a:r>
              <a:rPr lang="es-MX" sz="2400" dirty="0" smtClean="0">
                <a:latin typeface="+mj-lt"/>
                <a:cs typeface="Arial" pitchFamily="34" charset="0"/>
              </a:rPr>
              <a:t>Espacio/territorio = </a:t>
            </a:r>
            <a:r>
              <a:rPr lang="es-MX" sz="2400" dirty="0" smtClean="0">
                <a:solidFill>
                  <a:srgbClr val="FFFF99"/>
                </a:solidFill>
                <a:latin typeface="+mj-lt"/>
                <a:cs typeface="Arial" pitchFamily="34" charset="0"/>
              </a:rPr>
              <a:t>Sistema complejo integral</a:t>
            </a:r>
          </a:p>
          <a:p>
            <a:pPr marL="420624" indent="-384048" eaLnBrk="1" fontAlgn="auto" hangingPunct="1">
              <a:spcBef>
                <a:spcPts val="600"/>
              </a:spcBef>
              <a:spcAft>
                <a:spcPts val="1200"/>
              </a:spcAft>
              <a:buFont typeface="Wingdings 2"/>
              <a:buChar char=""/>
              <a:defRPr/>
            </a:pPr>
            <a:r>
              <a:rPr lang="es-MX" sz="2400" dirty="0" smtClean="0">
                <a:solidFill>
                  <a:srgbClr val="FFFF99"/>
                </a:solidFill>
                <a:latin typeface="+mj-lt"/>
                <a:cs typeface="Arial" pitchFamily="34" charset="0"/>
              </a:rPr>
              <a:t>Ludwig von </a:t>
            </a:r>
            <a:r>
              <a:rPr lang="es-MX" sz="2400" dirty="0" err="1" smtClean="0">
                <a:solidFill>
                  <a:srgbClr val="FFFF99"/>
                </a:solidFill>
                <a:latin typeface="+mj-lt"/>
                <a:cs typeface="Arial" pitchFamily="34" charset="0"/>
              </a:rPr>
              <a:t>Bertalanffy</a:t>
            </a:r>
            <a:r>
              <a:rPr lang="es-MX" sz="2400" dirty="0" smtClean="0">
                <a:solidFill>
                  <a:srgbClr val="FFFF99"/>
                </a:solidFill>
                <a:latin typeface="+mj-lt"/>
                <a:cs typeface="Arial" pitchFamily="34" charset="0"/>
              </a:rPr>
              <a:t>: </a:t>
            </a:r>
            <a:r>
              <a:rPr lang="es-MX" sz="2400" dirty="0" smtClean="0">
                <a:solidFill>
                  <a:srgbClr val="CCFFFF"/>
                </a:solidFill>
                <a:latin typeface="+mj-lt"/>
                <a:cs typeface="Arial" pitchFamily="34" charset="0"/>
              </a:rPr>
              <a:t>Teoría general de sistemas = </a:t>
            </a:r>
            <a:r>
              <a:rPr lang="es-MX" sz="2400" dirty="0" smtClean="0">
                <a:latin typeface="+mj-lt"/>
                <a:cs typeface="Arial" pitchFamily="34" charset="0"/>
              </a:rPr>
              <a:t>forma de entender el mundo; </a:t>
            </a:r>
            <a:r>
              <a:rPr lang="es-MX" sz="2400" dirty="0" smtClean="0">
                <a:solidFill>
                  <a:srgbClr val="CCFFFF"/>
                </a:solidFill>
                <a:latin typeface="+mj-lt"/>
                <a:cs typeface="Arial" pitchFamily="34" charset="0"/>
              </a:rPr>
              <a:t>forma de pensar el espacio = </a:t>
            </a:r>
            <a:r>
              <a:rPr lang="es-MX" sz="2400" dirty="0" smtClean="0">
                <a:latin typeface="+mj-lt"/>
                <a:cs typeface="Arial" pitchFamily="34" charset="0"/>
              </a:rPr>
              <a:t>forma de </a:t>
            </a:r>
            <a:r>
              <a:rPr lang="es-MX" sz="2400" dirty="0" smtClean="0">
                <a:solidFill>
                  <a:srgbClr val="FFFF99"/>
                </a:solidFill>
                <a:latin typeface="+mj-lt"/>
                <a:cs typeface="Arial" pitchFamily="34" charset="0"/>
              </a:rPr>
              <a:t>resolver problemas integrales desde un enfoque de conjunto</a:t>
            </a:r>
          </a:p>
          <a:p>
            <a:pPr marL="420624" indent="-384048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Char char=""/>
              <a:defRPr/>
            </a:pPr>
            <a:r>
              <a:rPr lang="es-MX" sz="2400" b="1" i="1" u="sng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pitchFamily="34" charset="0"/>
              </a:rPr>
              <a:t>SISTEMA</a:t>
            </a:r>
            <a:r>
              <a:rPr lang="es-MX" sz="2400" dirty="0" smtClean="0">
                <a:solidFill>
                  <a:schemeClr val="tx2"/>
                </a:solidFill>
                <a:latin typeface="+mj-lt"/>
                <a:cs typeface="Arial" pitchFamily="34" charset="0"/>
              </a:rPr>
              <a:t> = TODO constituido por un </a:t>
            </a:r>
            <a:r>
              <a:rPr lang="es-MX" sz="2400" dirty="0" smtClean="0">
                <a:solidFill>
                  <a:srgbClr val="FFFF99"/>
                </a:solidFill>
                <a:latin typeface="+mj-lt"/>
                <a:cs typeface="Arial" pitchFamily="34" charset="0"/>
              </a:rPr>
              <a:t>conjunto de 			componentes interrelacionados entre sí</a:t>
            </a:r>
            <a:r>
              <a:rPr lang="es-MX" sz="2400" dirty="0" smtClean="0">
                <a:solidFill>
                  <a:schemeClr val="tx2"/>
                </a:solidFill>
                <a:latin typeface="+mj-lt"/>
                <a:cs typeface="Arial" pitchFamily="34" charset="0"/>
              </a:rPr>
              <a:t>. 		 	Cada uno cumple una</a:t>
            </a:r>
            <a:r>
              <a:rPr lang="es-MX" sz="2400" dirty="0" smtClean="0">
                <a:solidFill>
                  <a:srgbClr val="FFFF99"/>
                </a:solidFill>
                <a:latin typeface="+mj-lt"/>
                <a:cs typeface="Arial" pitchFamily="34" charset="0"/>
              </a:rPr>
              <a:t> función </a:t>
            </a:r>
            <a:r>
              <a:rPr lang="es-MX" sz="2400" dirty="0" smtClean="0">
                <a:solidFill>
                  <a:schemeClr val="tx2"/>
                </a:solidFill>
                <a:latin typeface="+mj-lt"/>
                <a:cs typeface="Arial" pitchFamily="34" charset="0"/>
              </a:rPr>
              <a:t>en el conjunto.</a:t>
            </a:r>
          </a:p>
          <a:p>
            <a:pPr marL="420624" indent="-384048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Char char=""/>
              <a:defRPr/>
            </a:pPr>
            <a:endParaRPr lang="es-MX" sz="2400" dirty="0" smtClean="0">
              <a:solidFill>
                <a:schemeClr val="tx2"/>
              </a:solidFill>
              <a:latin typeface="+mj-lt"/>
              <a:cs typeface="Arial" pitchFamily="34" charset="0"/>
            </a:endParaRPr>
          </a:p>
          <a:p>
            <a:pPr marL="420624" indent="-384048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s-MX" sz="2400" dirty="0" smtClean="0">
                <a:solidFill>
                  <a:schemeClr val="tx2"/>
                </a:solidFill>
                <a:latin typeface="+mj-lt"/>
                <a:cs typeface="Arial" pitchFamily="34" charset="0"/>
              </a:rPr>
              <a:t>	Medio Biofísico				Sociedad-Cultura</a:t>
            </a:r>
          </a:p>
          <a:p>
            <a:pPr marL="420624" indent="-384048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endParaRPr lang="es-MX" sz="2400" dirty="0" smtClean="0">
              <a:solidFill>
                <a:schemeClr val="tx2"/>
              </a:solidFill>
              <a:latin typeface="+mj-lt"/>
              <a:cs typeface="Arial" pitchFamily="34" charset="0"/>
            </a:endParaRPr>
          </a:p>
          <a:p>
            <a:pPr marL="420624" indent="-384048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s-MX" sz="2400" dirty="0" smtClean="0">
                <a:solidFill>
                  <a:schemeClr val="tx2"/>
                </a:solidFill>
                <a:latin typeface="+mj-lt"/>
                <a:cs typeface="Arial" pitchFamily="34" charset="0"/>
              </a:rPr>
              <a:t>				Espacio/Territorio</a:t>
            </a:r>
          </a:p>
          <a:p>
            <a:pPr marL="420624" indent="-384048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endParaRPr lang="es-MX" sz="2400" dirty="0" smtClean="0">
              <a:solidFill>
                <a:schemeClr val="tx2"/>
              </a:solidFill>
              <a:latin typeface="+mj-lt"/>
              <a:cs typeface="Arial" pitchFamily="34" charset="0"/>
            </a:endParaRPr>
          </a:p>
          <a:p>
            <a:pPr marL="420624" indent="-384048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s-MX" sz="2400" dirty="0" smtClean="0">
                <a:solidFill>
                  <a:schemeClr val="tx2"/>
                </a:solidFill>
                <a:latin typeface="+mj-lt"/>
                <a:cs typeface="Arial" pitchFamily="34" charset="0"/>
              </a:rPr>
              <a:t>	Economía						Política</a:t>
            </a:r>
          </a:p>
          <a:p>
            <a:pPr marL="420624" indent="-384048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Char char=""/>
              <a:defRPr/>
            </a:pPr>
            <a:endParaRPr lang="es-MX" sz="1000" dirty="0" smtClean="0">
              <a:solidFill>
                <a:schemeClr val="tx2"/>
              </a:solidFill>
              <a:latin typeface="+mj-lt"/>
            </a:endParaRPr>
          </a:p>
          <a:p>
            <a:pPr marL="420624" indent="-384048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s-MX" dirty="0" smtClean="0">
              <a:latin typeface="+mj-lt"/>
            </a:endParaRPr>
          </a:p>
          <a:p>
            <a:pPr marL="420624" indent="-384048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s-MX" dirty="0" smtClean="0">
              <a:latin typeface="+mj-lt"/>
            </a:endParaRPr>
          </a:p>
        </p:txBody>
      </p:sp>
      <p:sp>
        <p:nvSpPr>
          <p:cNvPr id="7" name="6 Elipse"/>
          <p:cNvSpPr/>
          <p:nvPr/>
        </p:nvSpPr>
        <p:spPr>
          <a:xfrm>
            <a:off x="3132138" y="4868863"/>
            <a:ext cx="2592387" cy="1081087"/>
          </a:xfrm>
          <a:prstGeom prst="ellipse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MX"/>
          </a:p>
        </p:txBody>
      </p:sp>
      <p:sp>
        <p:nvSpPr>
          <p:cNvPr id="8" name="7 Rectángulo"/>
          <p:cNvSpPr/>
          <p:nvPr/>
        </p:nvSpPr>
        <p:spPr>
          <a:xfrm>
            <a:off x="900113" y="4437063"/>
            <a:ext cx="2232025" cy="504825"/>
          </a:xfrm>
          <a:prstGeom prst="rect">
            <a:avLst/>
          </a:prstGeom>
          <a:noFill/>
          <a:ln w="28575">
            <a:solidFill>
              <a:srgbClr val="CC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MX"/>
          </a:p>
        </p:txBody>
      </p:sp>
      <p:sp>
        <p:nvSpPr>
          <p:cNvPr id="9" name="8 Rectángulo"/>
          <p:cNvSpPr/>
          <p:nvPr/>
        </p:nvSpPr>
        <p:spPr>
          <a:xfrm>
            <a:off x="5940425" y="4437063"/>
            <a:ext cx="2519363" cy="431800"/>
          </a:xfrm>
          <a:prstGeom prst="rect">
            <a:avLst/>
          </a:prstGeom>
          <a:noFill/>
          <a:ln w="28575">
            <a:solidFill>
              <a:srgbClr val="CC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MX"/>
          </a:p>
        </p:txBody>
      </p:sp>
      <p:sp>
        <p:nvSpPr>
          <p:cNvPr id="10" name="9 Rectángulo"/>
          <p:cNvSpPr/>
          <p:nvPr/>
        </p:nvSpPr>
        <p:spPr>
          <a:xfrm>
            <a:off x="900113" y="5876925"/>
            <a:ext cx="1584325" cy="504825"/>
          </a:xfrm>
          <a:prstGeom prst="rect">
            <a:avLst/>
          </a:prstGeom>
          <a:noFill/>
          <a:ln w="28575">
            <a:solidFill>
              <a:srgbClr val="CC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MX"/>
          </a:p>
        </p:txBody>
      </p:sp>
      <p:sp>
        <p:nvSpPr>
          <p:cNvPr id="11" name="10 Rectángulo"/>
          <p:cNvSpPr/>
          <p:nvPr/>
        </p:nvSpPr>
        <p:spPr>
          <a:xfrm>
            <a:off x="6804025" y="5876925"/>
            <a:ext cx="1368425" cy="576263"/>
          </a:xfrm>
          <a:prstGeom prst="rect">
            <a:avLst/>
          </a:prstGeom>
          <a:noFill/>
          <a:ln w="28575">
            <a:solidFill>
              <a:srgbClr val="CC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MX"/>
          </a:p>
        </p:txBody>
      </p:sp>
      <p:cxnSp>
        <p:nvCxnSpPr>
          <p:cNvPr id="17" name="16 Conector recto de flecha"/>
          <p:cNvCxnSpPr>
            <a:endCxn id="10" idx="0"/>
          </p:cNvCxnSpPr>
          <p:nvPr/>
        </p:nvCxnSpPr>
        <p:spPr>
          <a:xfrm>
            <a:off x="1692275" y="4941888"/>
            <a:ext cx="0" cy="935037"/>
          </a:xfrm>
          <a:prstGeom prst="straightConnector1">
            <a:avLst/>
          </a:prstGeom>
          <a:ln w="28575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 de flecha"/>
          <p:cNvCxnSpPr/>
          <p:nvPr/>
        </p:nvCxnSpPr>
        <p:spPr>
          <a:xfrm>
            <a:off x="7451725" y="4868863"/>
            <a:ext cx="0" cy="936625"/>
          </a:xfrm>
          <a:prstGeom prst="straightConnector1">
            <a:avLst/>
          </a:prstGeom>
          <a:ln w="28575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 de flecha"/>
          <p:cNvCxnSpPr/>
          <p:nvPr/>
        </p:nvCxnSpPr>
        <p:spPr>
          <a:xfrm>
            <a:off x="3132138" y="4652963"/>
            <a:ext cx="2808287" cy="0"/>
          </a:xfrm>
          <a:prstGeom prst="straightConnector1">
            <a:avLst/>
          </a:prstGeom>
          <a:ln w="28575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 de flecha"/>
          <p:cNvCxnSpPr>
            <a:stCxn id="10" idx="3"/>
            <a:endCxn id="11" idx="1"/>
          </p:cNvCxnSpPr>
          <p:nvPr/>
        </p:nvCxnSpPr>
        <p:spPr>
          <a:xfrm>
            <a:off x="2484438" y="6129338"/>
            <a:ext cx="4319587" cy="36512"/>
          </a:xfrm>
          <a:prstGeom prst="straightConnector1">
            <a:avLst/>
          </a:prstGeom>
          <a:ln w="28575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 de flecha"/>
          <p:cNvCxnSpPr/>
          <p:nvPr/>
        </p:nvCxnSpPr>
        <p:spPr>
          <a:xfrm>
            <a:off x="1763713" y="5013325"/>
            <a:ext cx="1368425" cy="360363"/>
          </a:xfrm>
          <a:prstGeom prst="straightConnector1">
            <a:avLst/>
          </a:prstGeom>
          <a:ln w="28575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25 Conector recto de flecha"/>
          <p:cNvCxnSpPr>
            <a:stCxn id="10" idx="0"/>
            <a:endCxn id="7" idx="2"/>
          </p:cNvCxnSpPr>
          <p:nvPr/>
        </p:nvCxnSpPr>
        <p:spPr>
          <a:xfrm flipV="1">
            <a:off x="1692275" y="5408613"/>
            <a:ext cx="1439863" cy="468312"/>
          </a:xfrm>
          <a:prstGeom prst="straightConnector1">
            <a:avLst/>
          </a:prstGeom>
          <a:ln w="28575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29 Conector recto de flecha"/>
          <p:cNvCxnSpPr>
            <a:endCxn id="11" idx="0"/>
          </p:cNvCxnSpPr>
          <p:nvPr/>
        </p:nvCxnSpPr>
        <p:spPr>
          <a:xfrm>
            <a:off x="5724525" y="5445125"/>
            <a:ext cx="1763713" cy="431800"/>
          </a:xfrm>
          <a:prstGeom prst="straightConnector1">
            <a:avLst/>
          </a:prstGeom>
          <a:ln w="28575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31 Conector recto de flecha"/>
          <p:cNvCxnSpPr/>
          <p:nvPr/>
        </p:nvCxnSpPr>
        <p:spPr>
          <a:xfrm flipV="1">
            <a:off x="5724525" y="4941888"/>
            <a:ext cx="1655763" cy="466725"/>
          </a:xfrm>
          <a:prstGeom prst="straightConnector1">
            <a:avLst/>
          </a:prstGeom>
          <a:ln w="28575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68313" y="58142"/>
            <a:ext cx="8229600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s-MX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Ordenamientos ecológicos territoriales estatales</a:t>
            </a:r>
            <a:endParaRPr kumimoji="0" lang="es-ES" altLang="es-MX" sz="2400" b="1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42370" name="Picture 2" descr="I:\2015\EVENTOS_2015\UNIVERSUM_17_OCTUBRE_2015\OrdEco2015_Estat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9144000" cy="5779437"/>
          </a:xfrm>
          <a:prstGeom prst="rect">
            <a:avLst/>
          </a:prstGeom>
          <a:noFill/>
        </p:spPr>
      </p:pic>
      <p:sp>
        <p:nvSpPr>
          <p:cNvPr id="4" name="3 Rectángulo"/>
          <p:cNvSpPr/>
          <p:nvPr/>
        </p:nvSpPr>
        <p:spPr>
          <a:xfrm>
            <a:off x="0" y="6381328"/>
            <a:ext cx="9144000" cy="46166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s-MX" altLang="es-MX" sz="1200" dirty="0" smtClean="0">
                <a:solidFill>
                  <a:schemeClr val="bg2"/>
                </a:solidFill>
                <a:latin typeface="+mj-lt"/>
                <a:hlinkClick r:id="rId3"/>
              </a:rPr>
              <a:t>Fuente: http://www.semarnat.gob.mx/temas/ordenamiento-ecologico/ordenamientos-ecologicos-expedidos</a:t>
            </a:r>
            <a:r>
              <a:rPr lang="es-MX" altLang="es-MX" sz="1200" dirty="0" smtClean="0">
                <a:solidFill>
                  <a:schemeClr val="bg2"/>
                </a:solidFill>
                <a:latin typeface="+mj-lt"/>
              </a:rPr>
              <a:t>. </a:t>
            </a:r>
          </a:p>
          <a:p>
            <a:r>
              <a:rPr lang="es-MX" altLang="es-MX" sz="1200" dirty="0" smtClean="0">
                <a:solidFill>
                  <a:schemeClr val="bg2"/>
                </a:solidFill>
                <a:latin typeface="+mj-lt"/>
              </a:rPr>
              <a:t>Fecha de consulta: 13 de octubre de 2015.</a:t>
            </a:r>
            <a:endParaRPr lang="es-MX" altLang="es-MX" sz="1200" dirty="0">
              <a:solidFill>
                <a:schemeClr val="bg2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58142"/>
            <a:ext cx="8229600" cy="490538"/>
          </a:xfrm>
        </p:spPr>
        <p:txBody>
          <a:bodyPr/>
          <a:lstStyle/>
          <a:p>
            <a:pPr eaLnBrk="1" hangingPunct="1"/>
            <a:r>
              <a:rPr lang="es-MX" altLang="es-MX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Ordenamientos territoriales estatales</a:t>
            </a:r>
            <a:endParaRPr lang="es-ES" altLang="es-MX" sz="2400" b="1" dirty="0" smtClean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s-MX" altLang="es-MX" smtClean="0"/>
          </a:p>
        </p:txBody>
      </p:sp>
      <p:pic>
        <p:nvPicPr>
          <p:cNvPr id="58372" name="Picture 5" descr="Ordenamientos_Estatales_Territorial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713"/>
            <a:ext cx="9151938" cy="58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468313" y="6446663"/>
            <a:ext cx="45354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s-MX" altLang="es-MX" sz="1800" dirty="0">
                <a:latin typeface="+mj-lt"/>
              </a:rPr>
              <a:t>Fuente: </a:t>
            </a:r>
            <a:r>
              <a:rPr lang="es-MX" altLang="es-MX" sz="1800" dirty="0" smtClean="0">
                <a:latin typeface="+mj-lt"/>
              </a:rPr>
              <a:t>SEDESOL, 2011. Archivo interno.</a:t>
            </a:r>
            <a:endParaRPr lang="es-ES" altLang="es-MX" sz="18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57200" y="44302"/>
            <a:ext cx="82296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s-MX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Ordenamientos  ecológicos territoriales municipales</a:t>
            </a:r>
            <a:endParaRPr kumimoji="0" lang="es-ES" altLang="es-MX" sz="2400" b="1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43394" name="Picture 2" descr="I:\2015\EVENTOS_2015\UNIVERSUM_17_OCTUBRE_2015\OrdEco2015_Municip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548680"/>
            <a:ext cx="9180512" cy="5802514"/>
          </a:xfrm>
          <a:prstGeom prst="rect">
            <a:avLst/>
          </a:prstGeom>
          <a:noFill/>
        </p:spPr>
      </p:pic>
      <p:sp>
        <p:nvSpPr>
          <p:cNvPr id="4" name="3 Rectángulo"/>
          <p:cNvSpPr/>
          <p:nvPr/>
        </p:nvSpPr>
        <p:spPr>
          <a:xfrm>
            <a:off x="0" y="6309320"/>
            <a:ext cx="9144000" cy="46166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s-MX" altLang="es-MX" sz="1200" dirty="0" smtClean="0">
                <a:solidFill>
                  <a:schemeClr val="bg2"/>
                </a:solidFill>
                <a:latin typeface="+mj-lt"/>
                <a:hlinkClick r:id="rId3"/>
              </a:rPr>
              <a:t>Fuente: http://www.semarnat.gob.mx/temas/ordenamiento-ecologico/ordenamientos-ecologicos-expedidos</a:t>
            </a:r>
            <a:r>
              <a:rPr lang="es-MX" altLang="es-MX" sz="1200" dirty="0" smtClean="0">
                <a:solidFill>
                  <a:schemeClr val="bg2"/>
                </a:solidFill>
                <a:latin typeface="+mj-lt"/>
              </a:rPr>
              <a:t>. </a:t>
            </a:r>
          </a:p>
          <a:p>
            <a:r>
              <a:rPr lang="es-MX" altLang="es-MX" sz="1200" dirty="0" smtClean="0">
                <a:solidFill>
                  <a:schemeClr val="bg2"/>
                </a:solidFill>
                <a:latin typeface="+mj-lt"/>
              </a:rPr>
              <a:t>Fecha de consulta: 13 de octubre de 2015.</a:t>
            </a:r>
            <a:endParaRPr lang="es-MX" altLang="es-MX" sz="1200" dirty="0">
              <a:solidFill>
                <a:schemeClr val="bg2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44302"/>
            <a:ext cx="8229600" cy="360362"/>
          </a:xfrm>
        </p:spPr>
        <p:txBody>
          <a:bodyPr/>
          <a:lstStyle/>
          <a:p>
            <a:pPr eaLnBrk="1" hangingPunct="1"/>
            <a:r>
              <a:rPr lang="es-MX" altLang="es-MX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Ordenamientos territoriales municipales</a:t>
            </a:r>
            <a:endParaRPr lang="es-ES" altLang="es-MX" sz="2400" b="1" dirty="0" smtClean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s-MX" altLang="es-MX" smtClean="0"/>
          </a:p>
        </p:txBody>
      </p:sp>
      <p:pic>
        <p:nvPicPr>
          <p:cNvPr id="60420" name="Picture 7" descr="Ordenamientos_Municipales_Territoriales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672"/>
            <a:ext cx="9174163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1" name="6 CuadroTexto"/>
          <p:cNvSpPr txBox="1">
            <a:spLocks noChangeArrowheads="1"/>
          </p:cNvSpPr>
          <p:nvPr/>
        </p:nvSpPr>
        <p:spPr bwMode="auto">
          <a:xfrm>
            <a:off x="179388" y="6394450"/>
            <a:ext cx="89646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s-MX" altLang="es-MX" sz="1800" dirty="0">
                <a:latin typeface="+mj-lt"/>
              </a:rPr>
              <a:t>Fuente: </a:t>
            </a:r>
            <a:r>
              <a:rPr lang="es-MX" altLang="es-MX" sz="1800" dirty="0" smtClean="0">
                <a:latin typeface="+mj-lt"/>
              </a:rPr>
              <a:t>SEDESOL, 2011. Archivo interno.</a:t>
            </a:r>
            <a:endParaRPr lang="es-ES" altLang="es-MX" sz="18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ext Box 2"/>
          <p:cNvSpPr txBox="1">
            <a:spLocks noChangeArrowheads="1"/>
          </p:cNvSpPr>
          <p:nvPr/>
        </p:nvSpPr>
        <p:spPr bwMode="auto">
          <a:xfrm>
            <a:off x="282575" y="188913"/>
            <a:ext cx="8861425" cy="5601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38200" lvl="2" indent="-457200"/>
            <a:r>
              <a:rPr lang="es-MX" altLang="es-MX" sz="2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La Geografía y la Ordenación del Territorio</a:t>
            </a:r>
          </a:p>
          <a:p>
            <a:pPr marL="838200" lvl="2" indent="-457200">
              <a:spcBef>
                <a:spcPts val="1200"/>
              </a:spcBef>
            </a:pPr>
            <a:endParaRPr lang="es-MX" altLang="es-MX" sz="1400" b="1" dirty="0" smtClean="0">
              <a:solidFill>
                <a:schemeClr val="tx2"/>
              </a:solidFill>
              <a:latin typeface="+mj-lt"/>
            </a:endParaRPr>
          </a:p>
          <a:p>
            <a:pPr marL="838200" lvl="2" indent="-457200" eaLnBrk="1" hangingPunct="1">
              <a:spcBef>
                <a:spcPts val="1200"/>
              </a:spcBef>
              <a:spcAft>
                <a:spcPts val="1200"/>
              </a:spcAft>
            </a:pPr>
            <a:r>
              <a:rPr lang="es-MX" altLang="es-MX" b="1" dirty="0" smtClean="0">
                <a:solidFill>
                  <a:srgbClr val="FFFF00"/>
                </a:solidFill>
                <a:latin typeface="+mj-lt"/>
              </a:rPr>
              <a:t>Fortalecimiento </a:t>
            </a:r>
            <a:r>
              <a:rPr lang="es-MX" altLang="es-MX" b="1" dirty="0">
                <a:solidFill>
                  <a:srgbClr val="FFFF00"/>
                </a:solidFill>
                <a:latin typeface="+mj-lt"/>
              </a:rPr>
              <a:t>de marco teórico-metodológico</a:t>
            </a:r>
          </a:p>
          <a:p>
            <a:pPr marL="838200" lvl="2" indent="-457200" eaLnBrk="1" hangingPunct="1">
              <a:spcAft>
                <a:spcPts val="120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Ø"/>
            </a:pPr>
            <a:r>
              <a:rPr lang="es-MX" altLang="es-MX" b="1" dirty="0">
                <a:latin typeface="+mj-lt"/>
              </a:rPr>
              <a:t> </a:t>
            </a:r>
            <a:r>
              <a:rPr lang="es-MX" altLang="es-MX" dirty="0">
                <a:latin typeface="+mj-lt"/>
              </a:rPr>
              <a:t>Integración de la visión global de la Geografía al OT</a:t>
            </a:r>
          </a:p>
          <a:p>
            <a:pPr marL="838200" lvl="2" indent="-457200" eaLnBrk="1" hangingPunct="1">
              <a:spcAft>
                <a:spcPts val="120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Ø"/>
            </a:pPr>
            <a:r>
              <a:rPr lang="es-MX" altLang="es-MX" dirty="0">
                <a:latin typeface="+mj-lt"/>
              </a:rPr>
              <a:t> Reforzamiento de los aspectos socio-culturales y económicos</a:t>
            </a:r>
          </a:p>
          <a:p>
            <a:pPr marL="838200" lvl="2" indent="-457200" eaLnBrk="1" hangingPunct="1">
              <a:spcBef>
                <a:spcPts val="2400"/>
              </a:spcBef>
              <a:spcAft>
                <a:spcPts val="1200"/>
              </a:spcAft>
            </a:pPr>
            <a:r>
              <a:rPr lang="es-MX" altLang="es-MX" b="1" dirty="0" smtClean="0">
                <a:solidFill>
                  <a:srgbClr val="FFFF00"/>
                </a:solidFill>
                <a:latin typeface="+mj-lt"/>
              </a:rPr>
              <a:t>Desarrollo </a:t>
            </a:r>
            <a:r>
              <a:rPr lang="es-MX" altLang="es-MX" b="1" dirty="0">
                <a:solidFill>
                  <a:srgbClr val="FFFF00"/>
                </a:solidFill>
                <a:latin typeface="+mj-lt"/>
              </a:rPr>
              <a:t>de metodologías a distintas escalas (OT y OE)</a:t>
            </a:r>
          </a:p>
          <a:p>
            <a:pPr marL="838200" lvl="2" indent="-457200" eaLnBrk="1" hangingPunct="1">
              <a:spcAft>
                <a:spcPts val="120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Ø"/>
            </a:pPr>
            <a:r>
              <a:rPr lang="es-MX" altLang="es-MX" b="1" dirty="0">
                <a:latin typeface="+mj-lt"/>
              </a:rPr>
              <a:t> </a:t>
            </a:r>
            <a:r>
              <a:rPr lang="es-MX" altLang="es-MX" dirty="0">
                <a:latin typeface="+mj-lt"/>
              </a:rPr>
              <a:t>Escala estatal y </a:t>
            </a:r>
            <a:r>
              <a:rPr lang="es-MX" altLang="es-MX" dirty="0" err="1">
                <a:latin typeface="+mj-lt"/>
              </a:rPr>
              <a:t>mesorregional</a:t>
            </a:r>
            <a:r>
              <a:rPr lang="es-MX" altLang="es-MX" dirty="0">
                <a:latin typeface="+mj-lt"/>
              </a:rPr>
              <a:t> (escala 1:250 000)</a:t>
            </a:r>
          </a:p>
          <a:p>
            <a:pPr marL="838200" lvl="2" indent="-457200" eaLnBrk="1" hangingPunct="1">
              <a:spcAft>
                <a:spcPts val="120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Ø"/>
            </a:pPr>
            <a:r>
              <a:rPr lang="es-MX" altLang="es-MX" dirty="0">
                <a:latin typeface="+mj-lt"/>
              </a:rPr>
              <a:t> Escala municipal</a:t>
            </a:r>
          </a:p>
          <a:p>
            <a:pPr marL="838200" lvl="2" indent="-457200" eaLnBrk="1" hangingPunct="1">
              <a:spcAft>
                <a:spcPts val="120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Ø"/>
            </a:pPr>
            <a:r>
              <a:rPr lang="es-MX" altLang="es-MX" dirty="0">
                <a:latin typeface="+mj-lt"/>
              </a:rPr>
              <a:t> Incorporación de indicadores para caracterización y diagnóstico </a:t>
            </a:r>
            <a:r>
              <a:rPr lang="es-MX" altLang="es-MX" dirty="0" smtClean="0">
                <a:latin typeface="+mj-lt"/>
              </a:rPr>
              <a:t>territorial</a:t>
            </a:r>
            <a:endParaRPr lang="es-MX" altLang="es-MX" dirty="0">
              <a:latin typeface="+mj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ext Box 2"/>
          <p:cNvSpPr txBox="1">
            <a:spLocks noChangeArrowheads="1"/>
          </p:cNvSpPr>
          <p:nvPr/>
        </p:nvSpPr>
        <p:spPr bwMode="auto">
          <a:xfrm>
            <a:off x="282575" y="188913"/>
            <a:ext cx="8861425" cy="4108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38200" lvl="2" indent="-457200"/>
            <a:r>
              <a:rPr lang="es-MX" altLang="es-MX" sz="2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La Geografía y la Ordenación del Territorio</a:t>
            </a:r>
          </a:p>
          <a:p>
            <a:pPr marL="838200" lvl="2" indent="-457200"/>
            <a:endParaRPr lang="es-MX" altLang="es-MX" sz="1400" b="1" dirty="0">
              <a:solidFill>
                <a:schemeClr val="tx2"/>
              </a:solidFill>
              <a:latin typeface="Tahoma" pitchFamily="34" charset="0"/>
            </a:endParaRPr>
          </a:p>
          <a:p>
            <a:pPr marL="838200" lvl="2" indent="-457200" eaLnBrk="1" hangingPunct="1">
              <a:spcBef>
                <a:spcPts val="1800"/>
              </a:spcBef>
              <a:spcAft>
                <a:spcPts val="2400"/>
              </a:spcAft>
            </a:pPr>
            <a:r>
              <a:rPr lang="es-MX" altLang="es-MX" b="1" dirty="0" smtClean="0">
                <a:solidFill>
                  <a:srgbClr val="FFFF00"/>
                </a:solidFill>
                <a:latin typeface="+mj-lt"/>
              </a:rPr>
              <a:t>Aplicación </a:t>
            </a:r>
            <a:r>
              <a:rPr lang="es-MX" altLang="es-MX" b="1" dirty="0">
                <a:solidFill>
                  <a:srgbClr val="FFFF00"/>
                </a:solidFill>
                <a:latin typeface="+mj-lt"/>
              </a:rPr>
              <a:t>a estudios de caso a diferentes escalas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120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Ø"/>
            </a:pPr>
            <a:r>
              <a:rPr lang="es-MX" altLang="es-MX" dirty="0">
                <a:latin typeface="+mj-lt"/>
              </a:rPr>
              <a:t> </a:t>
            </a:r>
            <a:r>
              <a:rPr lang="es-MX" altLang="es-MX" dirty="0" err="1">
                <a:latin typeface="+mj-lt"/>
              </a:rPr>
              <a:t>Mesorregiones</a:t>
            </a:r>
            <a:r>
              <a:rPr lang="es-MX" altLang="es-MX" dirty="0">
                <a:latin typeface="+mj-lt"/>
              </a:rPr>
              <a:t> (política territorial con enfoque regional) 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120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Ø"/>
            </a:pPr>
            <a:r>
              <a:rPr lang="es-MX" altLang="es-MX" dirty="0">
                <a:latin typeface="+mj-lt"/>
              </a:rPr>
              <a:t> Estados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120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Ø"/>
            </a:pPr>
            <a:r>
              <a:rPr lang="es-MX" altLang="es-MX" dirty="0">
                <a:latin typeface="+mj-lt"/>
              </a:rPr>
              <a:t> Microrregiones/Municipios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120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Ø"/>
            </a:pPr>
            <a:r>
              <a:rPr lang="es-MX" altLang="es-MX" dirty="0" smtClean="0">
                <a:latin typeface="+mj-lt"/>
              </a:rPr>
              <a:t>Nacional (OEGT)</a:t>
            </a:r>
            <a:endParaRPr lang="es-MX" altLang="es-MX" dirty="0">
              <a:latin typeface="+mj-lt"/>
            </a:endParaRPr>
          </a:p>
          <a:p>
            <a:pPr marL="838200" lvl="2" indent="-457200" eaLnBrk="1" hangingPunct="1"/>
            <a:endParaRPr lang="es-MX" altLang="es-MX" dirty="0">
              <a:latin typeface="+mj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ext Box 2"/>
          <p:cNvSpPr txBox="1">
            <a:spLocks noChangeArrowheads="1"/>
          </p:cNvSpPr>
          <p:nvPr/>
        </p:nvSpPr>
        <p:spPr bwMode="auto">
          <a:xfrm>
            <a:off x="251520" y="44624"/>
            <a:ext cx="8640960" cy="5921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38200" lvl="2" indent="-457200"/>
            <a:r>
              <a:rPr lang="es-MX" altLang="es-MX" sz="28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Conclusiones</a:t>
            </a:r>
          </a:p>
          <a:p>
            <a:pPr marL="838200" lvl="2" indent="-457200"/>
            <a:endParaRPr lang="es-MX" altLang="es-MX" sz="1200" b="1" dirty="0">
              <a:solidFill>
                <a:schemeClr val="tx2"/>
              </a:solidFill>
              <a:latin typeface="+mj-lt"/>
            </a:endParaRPr>
          </a:p>
          <a:p>
            <a:pPr marL="838200" lvl="2" indent="-457200" eaLnBrk="1" hangingPunct="1">
              <a:spcAft>
                <a:spcPct val="20000"/>
              </a:spcAft>
              <a:buClr>
                <a:schemeClr val="accent1">
                  <a:lumMod val="60000"/>
                  <a:lumOff val="40000"/>
                </a:schemeClr>
              </a:buClr>
              <a:buSzPct val="100000"/>
              <a:buFont typeface="Wingdings" pitchFamily="2" charset="2"/>
              <a:buChar char="Ø"/>
            </a:pPr>
            <a:r>
              <a:rPr lang="es-MX" altLang="es-MX" sz="2200" dirty="0">
                <a:latin typeface="+mj-lt"/>
              </a:rPr>
              <a:t>En México y América Latina = avances en materia de planeación territorial: OE y </a:t>
            </a:r>
            <a:r>
              <a:rPr lang="es-MX" altLang="es-MX" sz="2200" dirty="0" smtClean="0">
                <a:latin typeface="+mj-lt"/>
              </a:rPr>
              <a:t>OT</a:t>
            </a:r>
          </a:p>
          <a:p>
            <a:pPr marL="838200" lvl="2" indent="-457200" eaLnBrk="1" hangingPunct="1">
              <a:spcAft>
                <a:spcPct val="20000"/>
              </a:spcAft>
              <a:buClr>
                <a:schemeClr val="accent1">
                  <a:lumMod val="60000"/>
                  <a:lumOff val="40000"/>
                </a:schemeClr>
              </a:buClr>
              <a:buSzPct val="100000"/>
              <a:buFont typeface="Wingdings" pitchFamily="2" charset="2"/>
              <a:buChar char="Ø"/>
            </a:pPr>
            <a:endParaRPr lang="es-MX" altLang="es-MX" sz="1100" dirty="0">
              <a:solidFill>
                <a:schemeClr val="tx2"/>
              </a:solidFill>
              <a:latin typeface="+mj-lt"/>
            </a:endParaRPr>
          </a:p>
          <a:p>
            <a:pPr marL="838200" lvl="2" indent="-457200" eaLnBrk="1" hangingPunct="1">
              <a:spcAft>
                <a:spcPct val="20000"/>
              </a:spcAft>
              <a:buClr>
                <a:schemeClr val="accent1">
                  <a:lumMod val="60000"/>
                  <a:lumOff val="40000"/>
                </a:schemeClr>
              </a:buClr>
              <a:buSzPct val="100000"/>
              <a:buFont typeface="Wingdings" pitchFamily="2" charset="2"/>
              <a:buChar char="Ø"/>
            </a:pPr>
            <a:r>
              <a:rPr lang="es-MX" altLang="es-MX" sz="2200" dirty="0">
                <a:solidFill>
                  <a:srgbClr val="FFFF99"/>
                </a:solidFill>
                <a:latin typeface="+mj-lt"/>
              </a:rPr>
              <a:t>Limitaciones:</a:t>
            </a:r>
          </a:p>
          <a:p>
            <a:pPr marL="1828800" lvl="3" indent="-457200" eaLnBrk="1" hangingPunct="1">
              <a:spcAft>
                <a:spcPct val="20000"/>
              </a:spcAft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Ø"/>
            </a:pPr>
            <a:r>
              <a:rPr lang="es-MX" altLang="es-MX" sz="2200" b="1" dirty="0">
                <a:solidFill>
                  <a:srgbClr val="CCFFFF"/>
                </a:solidFill>
                <a:latin typeface="+mj-lt"/>
              </a:rPr>
              <a:t>Orientación sectorial de ambos ordenamientos</a:t>
            </a:r>
          </a:p>
          <a:p>
            <a:pPr marL="2286000" lvl="4" indent="-457200" eaLnBrk="1" hangingPunct="1">
              <a:spcAft>
                <a:spcPct val="20000"/>
              </a:spcAft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Ø"/>
            </a:pPr>
            <a:r>
              <a:rPr lang="es-MX" altLang="es-MX" sz="2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OET</a:t>
            </a:r>
            <a:r>
              <a:rPr lang="es-MX" altLang="es-MX" sz="2200" dirty="0">
                <a:latin typeface="+mj-lt"/>
              </a:rPr>
              <a:t> = ambiental y uso del suelo</a:t>
            </a:r>
          </a:p>
          <a:p>
            <a:pPr marL="2286000" lvl="4" indent="-457200" eaLnBrk="1" hangingPunct="1">
              <a:spcAft>
                <a:spcPct val="20000"/>
              </a:spcAft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Ø"/>
            </a:pPr>
            <a:r>
              <a:rPr lang="es-MX" altLang="es-MX" sz="2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OT</a:t>
            </a:r>
            <a:r>
              <a:rPr lang="es-MX" altLang="es-MX" sz="2200" dirty="0">
                <a:latin typeface="+mj-lt"/>
              </a:rPr>
              <a:t> = urbana-asentamientos humanos (</a:t>
            </a:r>
            <a:r>
              <a:rPr lang="es-MX" altLang="es-MX" sz="2200" dirty="0" smtClean="0">
                <a:latin typeface="+mj-lt"/>
              </a:rPr>
              <a:t>riesgos/desastres)</a:t>
            </a:r>
            <a:endParaRPr lang="es-MX" altLang="es-MX" sz="2200" dirty="0">
              <a:latin typeface="+mj-lt"/>
            </a:endParaRPr>
          </a:p>
          <a:p>
            <a:pPr marL="2286000" lvl="4" indent="-457200" eaLnBrk="1" hangingPunct="1">
              <a:spcAft>
                <a:spcPct val="20000"/>
              </a:spcAft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Ø"/>
            </a:pPr>
            <a:endParaRPr lang="es-MX" altLang="es-MX" sz="1100" dirty="0">
              <a:solidFill>
                <a:schemeClr val="tx2"/>
              </a:solidFill>
              <a:latin typeface="+mj-lt"/>
            </a:endParaRPr>
          </a:p>
          <a:p>
            <a:pPr marL="1828800" lvl="3" indent="-457200" eaLnBrk="1" hangingPunct="1">
              <a:spcAft>
                <a:spcPct val="20000"/>
              </a:spcAft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Ø"/>
            </a:pPr>
            <a:r>
              <a:rPr lang="es-MX" altLang="es-MX" sz="2200" b="1" dirty="0">
                <a:solidFill>
                  <a:srgbClr val="CCFFFF"/>
                </a:solidFill>
                <a:latin typeface="+mj-lt"/>
              </a:rPr>
              <a:t>Falta </a:t>
            </a:r>
            <a:r>
              <a:rPr lang="es-MX" altLang="es-MX" sz="2200" b="1" dirty="0" smtClean="0">
                <a:solidFill>
                  <a:srgbClr val="CCFFFF"/>
                </a:solidFill>
                <a:latin typeface="+mj-lt"/>
              </a:rPr>
              <a:t>continuidad de la política en el tiempo </a:t>
            </a:r>
          </a:p>
          <a:p>
            <a:pPr marL="1828800" lvl="3" indent="-457200" eaLnBrk="1" hangingPunct="1">
              <a:spcAft>
                <a:spcPct val="20000"/>
              </a:spcAft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Ø"/>
            </a:pPr>
            <a:r>
              <a:rPr lang="es-MX" altLang="es-MX" sz="2200" b="1" dirty="0" smtClean="0">
                <a:solidFill>
                  <a:srgbClr val="CCFFFF"/>
                </a:solidFill>
                <a:latin typeface="+mj-lt"/>
              </a:rPr>
              <a:t>Falta de integración real</a:t>
            </a:r>
            <a:r>
              <a:rPr lang="es-MX" altLang="es-MX" sz="2200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es-MX" altLang="es-MX" sz="2200" b="1" dirty="0" smtClean="0">
                <a:solidFill>
                  <a:schemeClr val="tx2"/>
                </a:solidFill>
                <a:latin typeface="+mj-lt"/>
              </a:rPr>
              <a:t>= </a:t>
            </a:r>
            <a:r>
              <a:rPr lang="es-MX" altLang="es-MX" sz="22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naturaleza </a:t>
            </a:r>
            <a:r>
              <a:rPr lang="es-MX" altLang="es-MX" sz="22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y </a:t>
            </a:r>
            <a:r>
              <a:rPr lang="es-MX" altLang="es-MX" sz="22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dinámica del </a:t>
            </a:r>
            <a:r>
              <a:rPr lang="es-MX" altLang="es-MX" sz="22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sistema territorial como un complejo integral en su estructura y </a:t>
            </a:r>
            <a:r>
              <a:rPr lang="es-MX" altLang="es-MX" sz="22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funcionamiento </a:t>
            </a:r>
            <a:r>
              <a:rPr lang="es-MX" altLang="es-MX" sz="2200" dirty="0" smtClean="0">
                <a:latin typeface="+mj-lt"/>
              </a:rPr>
              <a:t>= indispensable para abordar</a:t>
            </a:r>
            <a:r>
              <a:rPr lang="es-MX" altLang="es-MX" sz="220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es-MX" altLang="es-MX" sz="2200" b="1" dirty="0">
                <a:solidFill>
                  <a:srgbClr val="FFFF99"/>
                </a:solidFill>
                <a:latin typeface="+mj-lt"/>
              </a:rPr>
              <a:t>riesgos y desastres con una política de visión integral, de desarrollo sostenible</a:t>
            </a:r>
            <a:r>
              <a:rPr lang="es-MX" altLang="es-MX" sz="2200" dirty="0">
                <a:solidFill>
                  <a:srgbClr val="FFFF99"/>
                </a:solidFill>
                <a:latin typeface="+mj-lt"/>
              </a:rPr>
              <a:t> </a:t>
            </a:r>
            <a:r>
              <a:rPr lang="es-MX" altLang="es-MX" sz="2200" dirty="0" smtClean="0">
                <a:latin typeface="+mj-lt"/>
              </a:rPr>
              <a:t>.</a:t>
            </a:r>
            <a:endParaRPr lang="es-MX" altLang="es-MX" sz="2200" b="1" dirty="0"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ext Box 2"/>
          <p:cNvSpPr txBox="1">
            <a:spLocks noChangeArrowheads="1"/>
          </p:cNvSpPr>
          <p:nvPr/>
        </p:nvSpPr>
        <p:spPr bwMode="auto">
          <a:xfrm>
            <a:off x="0" y="-27384"/>
            <a:ext cx="8964613" cy="6596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38200" lvl="2" indent="-457200"/>
            <a:r>
              <a:rPr lang="es-MX" altLang="es-MX" sz="28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Conclusiones</a:t>
            </a:r>
          </a:p>
          <a:p>
            <a:pPr marL="838200" lvl="2" indent="-457200"/>
            <a:endParaRPr lang="es-MX" altLang="es-MX" sz="1600" b="1" dirty="0"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  <a:p>
            <a:pPr marL="838200" lvl="2" indent="-457200"/>
            <a:endParaRPr lang="es-MX" altLang="es-MX" sz="400" b="1" dirty="0">
              <a:solidFill>
                <a:schemeClr val="tx2"/>
              </a:solidFill>
              <a:latin typeface="+mj-lt"/>
            </a:endParaRPr>
          </a:p>
          <a:p>
            <a:pPr marL="838200" lvl="2" indent="-457200" eaLnBrk="1" hangingPunct="1">
              <a:spcBef>
                <a:spcPts val="0"/>
              </a:spcBef>
              <a:spcAft>
                <a:spcPts val="80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Ø"/>
            </a:pPr>
            <a:r>
              <a:rPr lang="es-MX" altLang="es-MX" sz="2100" dirty="0">
                <a:solidFill>
                  <a:srgbClr val="FFFF99"/>
                </a:solidFill>
                <a:latin typeface="+mj-lt"/>
              </a:rPr>
              <a:t>Limitaciones:</a:t>
            </a:r>
          </a:p>
          <a:p>
            <a:pPr marL="1828800" lvl="3" indent="-457200" eaLnBrk="1" hangingPunct="1">
              <a:spcBef>
                <a:spcPts val="600"/>
              </a:spcBef>
              <a:spcAft>
                <a:spcPts val="120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Ø"/>
            </a:pPr>
            <a:r>
              <a:rPr lang="es-MX" altLang="es-MX" sz="2100" dirty="0">
                <a:solidFill>
                  <a:srgbClr val="FFFF99"/>
                </a:solidFill>
                <a:latin typeface="+mj-lt"/>
              </a:rPr>
              <a:t>Intención de globalidad </a:t>
            </a:r>
            <a:r>
              <a:rPr lang="es-MX" altLang="es-MX" sz="2100" dirty="0">
                <a:latin typeface="+mj-lt"/>
              </a:rPr>
              <a:t>de las visiones sectoriales</a:t>
            </a:r>
            <a:r>
              <a:rPr lang="es-MX" altLang="es-MX" sz="2100" dirty="0">
                <a:solidFill>
                  <a:srgbClr val="CCFFFF"/>
                </a:solidFill>
                <a:latin typeface="+mj-lt"/>
              </a:rPr>
              <a:t> </a:t>
            </a:r>
            <a:r>
              <a:rPr lang="es-MX" altLang="es-MX" sz="2100" dirty="0">
                <a:latin typeface="+mj-lt"/>
              </a:rPr>
              <a:t>(duplica esfuerzos) pero</a:t>
            </a:r>
            <a:r>
              <a:rPr lang="es-MX" altLang="es-MX" sz="2100" dirty="0">
                <a:solidFill>
                  <a:schemeClr val="tx2"/>
                </a:solidFill>
                <a:latin typeface="+mj-lt"/>
              </a:rPr>
              <a:t> </a:t>
            </a:r>
            <a:r>
              <a:rPr lang="es-MX" altLang="es-MX" sz="21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no en la práctica</a:t>
            </a:r>
            <a:r>
              <a:rPr lang="es-MX" altLang="es-MX" sz="2100" b="1" dirty="0">
                <a:solidFill>
                  <a:schemeClr val="tx2"/>
                </a:solidFill>
                <a:latin typeface="+mj-lt"/>
              </a:rPr>
              <a:t> </a:t>
            </a:r>
          </a:p>
          <a:p>
            <a:pPr marL="1828800" lvl="3" indent="-457200" eaLnBrk="1" hangingPunct="1">
              <a:spcBef>
                <a:spcPts val="600"/>
              </a:spcBef>
              <a:spcAft>
                <a:spcPts val="120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Ø"/>
            </a:pPr>
            <a:r>
              <a:rPr lang="es-MX" altLang="es-MX" sz="2100" dirty="0" smtClean="0">
                <a:solidFill>
                  <a:srgbClr val="FFFF99"/>
                </a:solidFill>
                <a:latin typeface="+mj-lt"/>
              </a:rPr>
              <a:t>Intención </a:t>
            </a:r>
            <a:r>
              <a:rPr lang="es-MX" altLang="es-MX" sz="2100" dirty="0">
                <a:solidFill>
                  <a:srgbClr val="FFFF99"/>
                </a:solidFill>
                <a:latin typeface="+mj-lt"/>
              </a:rPr>
              <a:t>de </a:t>
            </a:r>
            <a:r>
              <a:rPr lang="es-MX" altLang="es-MX" sz="2100" dirty="0" err="1">
                <a:solidFill>
                  <a:srgbClr val="FFFF99"/>
                </a:solidFill>
                <a:latin typeface="+mj-lt"/>
              </a:rPr>
              <a:t>transversalidad</a:t>
            </a:r>
            <a:r>
              <a:rPr lang="es-MX" altLang="es-MX" sz="2100" dirty="0">
                <a:solidFill>
                  <a:srgbClr val="FFFF99"/>
                </a:solidFill>
                <a:latin typeface="+mj-lt"/>
              </a:rPr>
              <a:t> </a:t>
            </a:r>
            <a:r>
              <a:rPr lang="es-MX" altLang="es-MX" sz="2100" dirty="0">
                <a:latin typeface="+mj-lt"/>
              </a:rPr>
              <a:t>de políticas territoriales sectoriales </a:t>
            </a:r>
            <a:r>
              <a:rPr lang="es-MX" altLang="es-MX" sz="2100" dirty="0">
                <a:solidFill>
                  <a:schemeClr val="tx2"/>
                </a:solidFill>
                <a:latin typeface="+mj-lt"/>
              </a:rPr>
              <a:t>pero </a:t>
            </a:r>
            <a:r>
              <a:rPr lang="es-MX" altLang="es-MX" sz="21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desarticulación y descoordinación institucional en la práctica</a:t>
            </a:r>
          </a:p>
          <a:p>
            <a:pPr marL="1828800" lvl="3" indent="-457200" eaLnBrk="1" hangingPunct="1">
              <a:spcBef>
                <a:spcPts val="600"/>
              </a:spcBef>
              <a:spcAft>
                <a:spcPts val="120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Ø"/>
            </a:pPr>
            <a:r>
              <a:rPr lang="es-MX" altLang="es-MX" sz="21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Débil </a:t>
            </a:r>
            <a:r>
              <a:rPr lang="es-MX" altLang="es-MX" sz="21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visión prospectiva</a:t>
            </a:r>
          </a:p>
          <a:p>
            <a:pPr marL="1828800" lvl="3" indent="-457200" eaLnBrk="1" hangingPunct="1">
              <a:spcBef>
                <a:spcPts val="600"/>
              </a:spcBef>
              <a:spcAft>
                <a:spcPts val="120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Ø"/>
            </a:pPr>
            <a:r>
              <a:rPr lang="es-MX" altLang="es-MX" sz="21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Escasa </a:t>
            </a:r>
            <a:r>
              <a:rPr lang="es-MX" altLang="es-MX" sz="21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participación </a:t>
            </a:r>
            <a:r>
              <a:rPr lang="es-MX" altLang="es-MX" sz="21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social</a:t>
            </a:r>
          </a:p>
          <a:p>
            <a:pPr marL="1828800" lvl="3" indent="-457200" eaLnBrk="1" hangingPunct="1">
              <a:spcBef>
                <a:spcPts val="600"/>
              </a:spcBef>
              <a:spcAft>
                <a:spcPts val="120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Ø"/>
            </a:pPr>
            <a:r>
              <a:rPr lang="es-MX" altLang="es-MX" sz="21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No obligatoriedad</a:t>
            </a:r>
          </a:p>
          <a:p>
            <a:pPr marL="1828800" lvl="3" indent="-457200" eaLnBrk="1" hangingPunct="1">
              <a:spcBef>
                <a:spcPts val="600"/>
              </a:spcBef>
              <a:spcAft>
                <a:spcPts val="120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Ø"/>
            </a:pPr>
            <a:r>
              <a:rPr lang="es-MX" altLang="es-MX" sz="2100" dirty="0" smtClean="0">
                <a:solidFill>
                  <a:srgbClr val="FFFF99"/>
                </a:solidFill>
                <a:latin typeface="+mj-lt"/>
              </a:rPr>
              <a:t>Falta </a:t>
            </a:r>
            <a:r>
              <a:rPr lang="es-MX" altLang="es-MX" sz="2100" dirty="0">
                <a:solidFill>
                  <a:srgbClr val="FFFF99"/>
                </a:solidFill>
                <a:latin typeface="+mj-lt"/>
              </a:rPr>
              <a:t>de respaldo político </a:t>
            </a:r>
            <a:r>
              <a:rPr lang="es-MX" altLang="es-MX" sz="2100" dirty="0">
                <a:latin typeface="+mj-lt"/>
              </a:rPr>
              <a:t>para su aplicación eficaz </a:t>
            </a:r>
            <a:r>
              <a:rPr lang="es-MX" altLang="es-MX" sz="21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(</a:t>
            </a:r>
            <a:r>
              <a:rPr lang="es-MX" altLang="es-MX" sz="21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gestión)</a:t>
            </a:r>
          </a:p>
          <a:p>
            <a:pPr marL="1828800" lvl="3" indent="-457200" eaLnBrk="1" hangingPunct="1">
              <a:spcBef>
                <a:spcPts val="600"/>
              </a:spcBef>
              <a:spcAft>
                <a:spcPts val="1200"/>
              </a:spcAft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Ø"/>
            </a:pPr>
            <a:r>
              <a:rPr lang="es-MX" altLang="es-MX" sz="2100" b="1" dirty="0" smtClean="0">
                <a:solidFill>
                  <a:srgbClr val="FFFF99"/>
                </a:solidFill>
                <a:latin typeface="+mj-lt"/>
              </a:rPr>
              <a:t>D</a:t>
            </a:r>
            <a:r>
              <a:rPr lang="es-MX" altLang="es-MX" sz="2100" dirty="0" smtClean="0">
                <a:solidFill>
                  <a:srgbClr val="FFFF99"/>
                </a:solidFill>
                <a:latin typeface="+mj-lt"/>
              </a:rPr>
              <a:t>ébil </a:t>
            </a:r>
            <a:r>
              <a:rPr lang="es-MX" altLang="es-MX" sz="2100" dirty="0">
                <a:solidFill>
                  <a:srgbClr val="FFFF99"/>
                </a:solidFill>
                <a:latin typeface="+mj-lt"/>
              </a:rPr>
              <a:t>papel de la sostenibilidad </a:t>
            </a:r>
            <a:r>
              <a:rPr lang="es-MX" altLang="es-MX" sz="2100" dirty="0">
                <a:latin typeface="+mj-lt"/>
              </a:rPr>
              <a:t>frente a la </a:t>
            </a:r>
            <a:r>
              <a:rPr lang="es-MX" altLang="es-MX" sz="21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velocidad e </a:t>
            </a:r>
            <a:r>
              <a:rPr lang="es-MX" altLang="es-MX" sz="21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intensidad de impactos territoriales y socioeconómicos </a:t>
            </a:r>
            <a:r>
              <a:rPr lang="es-MX" altLang="es-MX" sz="21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de la globalización.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507288" cy="864096"/>
          </a:xfrm>
        </p:spPr>
        <p:txBody>
          <a:bodyPr/>
          <a:lstStyle/>
          <a:p>
            <a:r>
              <a:rPr lang="es-MX" sz="32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Preguntas finales</a:t>
            </a:r>
            <a:endParaRPr lang="es-MX" sz="32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124744"/>
            <a:ext cx="8291264" cy="5544616"/>
          </a:xfrm>
        </p:spPr>
        <p:txBody>
          <a:bodyPr/>
          <a:lstStyle/>
          <a:p>
            <a:pPr marL="420624" indent="-384048" eaLnBrk="1" fontAlgn="auto" hangingPunct="1">
              <a:spcAft>
                <a:spcPts val="3000"/>
              </a:spcAft>
              <a:buFont typeface="Wingdings 2"/>
              <a:buChar char=""/>
              <a:defRPr/>
            </a:pPr>
            <a:r>
              <a:rPr lang="es-MX" dirty="0" smtClean="0"/>
              <a:t>¿Cómo la </a:t>
            </a:r>
            <a:r>
              <a:rPr lang="es-MX" dirty="0"/>
              <a:t>sociedad </a:t>
            </a:r>
            <a:r>
              <a:rPr lang="es-MX" dirty="0" smtClean="0"/>
              <a:t>puede participar más en </a:t>
            </a:r>
            <a:r>
              <a:rPr lang="es-MX" dirty="0"/>
              <a:t>los procesos de ordenar el </a:t>
            </a:r>
            <a:r>
              <a:rPr lang="es-MX" dirty="0" smtClean="0"/>
              <a:t>espacio?</a:t>
            </a:r>
            <a:endParaRPr lang="es-MX" dirty="0"/>
          </a:p>
          <a:p>
            <a:pPr marL="420624" indent="-384048" eaLnBrk="1" fontAlgn="auto" hangingPunct="1">
              <a:spcAft>
                <a:spcPts val="3000"/>
              </a:spcAft>
              <a:buFont typeface="Wingdings 2"/>
              <a:buChar char=""/>
              <a:defRPr/>
            </a:pPr>
            <a:r>
              <a:rPr lang="es-MX" dirty="0"/>
              <a:t>La escuela, ¿cómo puede contribuir a concientizar </a:t>
            </a:r>
            <a:r>
              <a:rPr lang="es-MX" dirty="0" smtClean="0"/>
              <a:t>a los jóvenes y a su entorno sobre </a:t>
            </a:r>
            <a:r>
              <a:rPr lang="es-MX" dirty="0"/>
              <a:t>los beneficios de ordenar el </a:t>
            </a:r>
            <a:r>
              <a:rPr lang="es-MX" dirty="0" smtClean="0"/>
              <a:t>espacio y a participar en dicho proceso?</a:t>
            </a:r>
          </a:p>
          <a:p>
            <a:pPr marL="36576" indent="0" algn="ctr" eaLnBrk="1" fontAlgn="auto" hangingPunct="1">
              <a:spcAft>
                <a:spcPts val="1200"/>
              </a:spcAft>
              <a:buNone/>
              <a:defRPr/>
            </a:pPr>
            <a:r>
              <a:rPr lang="es-MX" sz="4400" dirty="0" smtClean="0">
                <a:solidFill>
                  <a:srgbClr val="FFFF99"/>
                </a:solidFill>
              </a:rPr>
              <a:t>¡¡¡Muchas gracias!!!</a:t>
            </a:r>
          </a:p>
          <a:p>
            <a:pPr marL="36576" indent="0" algn="ctr" eaLnBrk="1" fontAlgn="auto" hangingPunct="1">
              <a:spcAft>
                <a:spcPts val="1200"/>
              </a:spcAft>
              <a:buNone/>
              <a:defRPr/>
            </a:pPr>
            <a:r>
              <a:rPr lang="es-MX" sz="2800" dirty="0" smtClean="0">
                <a:solidFill>
                  <a:srgbClr val="FFFF99"/>
                </a:solidFill>
              </a:rPr>
              <a:t>mtss@igg.unam.mx</a:t>
            </a:r>
            <a:endParaRPr lang="es-MX" sz="2800" dirty="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999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26988"/>
            <a:ext cx="8686800" cy="633413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MX" sz="32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espacio/territorio como un sistema</a:t>
            </a:r>
            <a:endParaRPr lang="es-MX" sz="3200" b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387" name="2 Marcador de contenido"/>
          <p:cNvSpPr>
            <a:spLocks noGrp="1"/>
          </p:cNvSpPr>
          <p:nvPr>
            <p:ph idx="1"/>
          </p:nvPr>
        </p:nvSpPr>
        <p:spPr>
          <a:xfrm>
            <a:off x="323850" y="1052513"/>
            <a:ext cx="8820150" cy="6310312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es-MX" altLang="es-MX" sz="2000" dirty="0" smtClean="0">
                <a:solidFill>
                  <a:schemeClr val="tx2"/>
                </a:solidFill>
                <a:cs typeface="Arial" pitchFamily="34" charset="0"/>
              </a:rPr>
              <a:t>		- </a:t>
            </a:r>
            <a:r>
              <a:rPr lang="es-MX" altLang="es-MX" sz="1800" dirty="0" smtClean="0">
                <a:solidFill>
                  <a:schemeClr val="tx2"/>
                </a:solidFill>
                <a:latin typeface="+mj-lt"/>
                <a:cs typeface="Arial" pitchFamily="34" charset="0"/>
              </a:rPr>
              <a:t>sustrato rocoso				     características:</a:t>
            </a:r>
          </a:p>
          <a:p>
            <a:pPr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es-MX" altLang="es-MX" sz="1800" dirty="0" smtClean="0">
                <a:solidFill>
                  <a:schemeClr val="tx2"/>
                </a:solidFill>
                <a:latin typeface="+mj-lt"/>
                <a:cs typeface="Arial" pitchFamily="34" charset="0"/>
              </a:rPr>
              <a:t>		- relieve					     - demográficas</a:t>
            </a:r>
          </a:p>
          <a:p>
            <a:pPr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es-MX" altLang="es-MX" sz="1800" dirty="0" smtClean="0">
                <a:solidFill>
                  <a:schemeClr val="tx2"/>
                </a:solidFill>
                <a:latin typeface="+mj-lt"/>
                <a:cs typeface="Arial" pitchFamily="34" charset="0"/>
              </a:rPr>
              <a:t>		- clima					     - sociales</a:t>
            </a:r>
          </a:p>
          <a:p>
            <a:pPr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es-MX" altLang="es-MX" sz="1800" dirty="0" smtClean="0">
                <a:solidFill>
                  <a:schemeClr val="tx2"/>
                </a:solidFill>
                <a:latin typeface="+mj-lt"/>
                <a:cs typeface="Arial" pitchFamily="34" charset="0"/>
              </a:rPr>
              <a:t>		- agua					     - económicas</a:t>
            </a:r>
          </a:p>
          <a:p>
            <a:pPr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es-MX" altLang="es-MX" sz="1800" dirty="0" smtClean="0">
                <a:solidFill>
                  <a:schemeClr val="tx2"/>
                </a:solidFill>
                <a:latin typeface="+mj-lt"/>
                <a:cs typeface="Arial" pitchFamily="34" charset="0"/>
              </a:rPr>
              <a:t>		- suelo					     - culturales</a:t>
            </a:r>
          </a:p>
          <a:p>
            <a:pPr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es-MX" altLang="es-MX" sz="1800" dirty="0" smtClean="0">
                <a:solidFill>
                  <a:schemeClr val="tx2"/>
                </a:solidFill>
                <a:latin typeface="+mj-lt"/>
                <a:cs typeface="Arial" pitchFamily="34" charset="0"/>
              </a:rPr>
              <a:t>		- flora					     - históricas</a:t>
            </a:r>
          </a:p>
          <a:p>
            <a:pPr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es-MX" altLang="es-MX" sz="1800" dirty="0" smtClean="0">
                <a:solidFill>
                  <a:schemeClr val="tx2"/>
                </a:solidFill>
                <a:latin typeface="+mj-lt"/>
                <a:cs typeface="Arial" pitchFamily="34" charset="0"/>
              </a:rPr>
              <a:t>		- fauna					     - relaciones sociales</a:t>
            </a:r>
          </a:p>
          <a:p>
            <a:pPr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es-MX" altLang="es-MX" sz="2400" dirty="0" smtClean="0">
                <a:solidFill>
                  <a:schemeClr val="tx2"/>
                </a:solidFill>
                <a:latin typeface="+mj-lt"/>
                <a:cs typeface="Arial" pitchFamily="34" charset="0"/>
              </a:rPr>
              <a:t>	</a:t>
            </a:r>
          </a:p>
          <a:p>
            <a:pPr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es-MX" altLang="es-MX" sz="2400" dirty="0" smtClean="0">
                <a:solidFill>
                  <a:schemeClr val="tx2"/>
                </a:solidFill>
                <a:latin typeface="+mj-lt"/>
                <a:cs typeface="Arial" pitchFamily="34" charset="0"/>
              </a:rPr>
              <a:t>	  Medio Biofísico				        Sociedad</a:t>
            </a:r>
          </a:p>
          <a:p>
            <a:pPr eaLnBrk="1" hangingPunct="1">
              <a:spcBef>
                <a:spcPct val="0"/>
              </a:spcBef>
              <a:buFont typeface="Wingdings 2" pitchFamily="18" charset="2"/>
              <a:buNone/>
            </a:pPr>
            <a:endParaRPr lang="es-MX" altLang="es-MX" sz="2400" dirty="0" smtClean="0">
              <a:solidFill>
                <a:schemeClr val="tx2"/>
              </a:solidFill>
              <a:latin typeface="+mj-lt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es-MX" altLang="es-MX" sz="2400" dirty="0" smtClean="0">
                <a:solidFill>
                  <a:schemeClr val="tx2"/>
                </a:solidFill>
                <a:latin typeface="+mj-lt"/>
                <a:cs typeface="Arial" pitchFamily="34" charset="0"/>
              </a:rPr>
              <a:t>				  Espacio/Territorio</a:t>
            </a:r>
          </a:p>
          <a:p>
            <a:pPr eaLnBrk="1" hangingPunct="1">
              <a:spcBef>
                <a:spcPct val="0"/>
              </a:spcBef>
              <a:buFont typeface="Wingdings 2" pitchFamily="18" charset="2"/>
              <a:buNone/>
            </a:pPr>
            <a:endParaRPr lang="es-MX" altLang="es-MX" sz="2400" dirty="0" smtClean="0">
              <a:solidFill>
                <a:schemeClr val="tx2"/>
              </a:solidFill>
              <a:latin typeface="+mj-lt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es-MX" altLang="es-MX" sz="2400" dirty="0" smtClean="0">
                <a:solidFill>
                  <a:schemeClr val="tx2"/>
                </a:solidFill>
                <a:latin typeface="+mj-lt"/>
                <a:cs typeface="Arial" pitchFamily="34" charset="0"/>
              </a:rPr>
              <a:t>	  Economía					  Política</a:t>
            </a:r>
          </a:p>
          <a:p>
            <a:pPr eaLnBrk="1" hangingPunct="1">
              <a:spcBef>
                <a:spcPct val="0"/>
              </a:spcBef>
            </a:pPr>
            <a:endParaRPr lang="es-MX" altLang="es-MX" sz="1000" dirty="0" smtClean="0">
              <a:solidFill>
                <a:schemeClr val="tx2"/>
              </a:solidFill>
              <a:latin typeface="+mj-lt"/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es-MX" altLang="es-MX" sz="1800" dirty="0" smtClean="0">
                <a:latin typeface="+mj-lt"/>
              </a:rPr>
              <a:t>	- sector primario					- marco legal</a:t>
            </a:r>
          </a:p>
          <a:p>
            <a:pPr eaLnBrk="1" hangingPunct="1">
              <a:buFont typeface="Wingdings 2" pitchFamily="18" charset="2"/>
              <a:buNone/>
            </a:pPr>
            <a:r>
              <a:rPr lang="es-MX" altLang="es-MX" sz="1800" dirty="0" smtClean="0">
                <a:latin typeface="+mj-lt"/>
              </a:rPr>
              <a:t>	- sector secundario					- marco institucional</a:t>
            </a:r>
          </a:p>
          <a:p>
            <a:pPr eaLnBrk="1" hangingPunct="1">
              <a:buFont typeface="Wingdings 2" pitchFamily="18" charset="2"/>
              <a:buNone/>
            </a:pPr>
            <a:r>
              <a:rPr lang="es-MX" altLang="es-MX" sz="1800" dirty="0" smtClean="0">
                <a:latin typeface="+mj-lt"/>
              </a:rPr>
              <a:t>	- sector terciario</a:t>
            </a:r>
          </a:p>
          <a:p>
            <a:pPr eaLnBrk="1" hangingPunct="1">
              <a:buFont typeface="Wingdings 2" pitchFamily="18" charset="2"/>
              <a:buNone/>
            </a:pPr>
            <a:endParaRPr lang="es-MX" altLang="es-MX" dirty="0" smtClean="0"/>
          </a:p>
        </p:txBody>
      </p:sp>
      <p:sp>
        <p:nvSpPr>
          <p:cNvPr id="7" name="6 Elipse"/>
          <p:cNvSpPr/>
          <p:nvPr/>
        </p:nvSpPr>
        <p:spPr>
          <a:xfrm>
            <a:off x="3132138" y="3789363"/>
            <a:ext cx="2592387" cy="1079500"/>
          </a:xfrm>
          <a:prstGeom prst="ellipse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MX"/>
          </a:p>
        </p:txBody>
      </p:sp>
      <p:sp>
        <p:nvSpPr>
          <p:cNvPr id="8" name="7 Rectángulo"/>
          <p:cNvSpPr/>
          <p:nvPr/>
        </p:nvSpPr>
        <p:spPr>
          <a:xfrm>
            <a:off x="900113" y="3357563"/>
            <a:ext cx="2232025" cy="503237"/>
          </a:xfrm>
          <a:prstGeom prst="rect">
            <a:avLst/>
          </a:prstGeom>
          <a:noFill/>
          <a:ln w="28575">
            <a:solidFill>
              <a:srgbClr val="CC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MX"/>
          </a:p>
        </p:txBody>
      </p:sp>
      <p:sp>
        <p:nvSpPr>
          <p:cNvPr id="9" name="8 Rectángulo"/>
          <p:cNvSpPr/>
          <p:nvPr/>
        </p:nvSpPr>
        <p:spPr>
          <a:xfrm>
            <a:off x="6300788" y="3357563"/>
            <a:ext cx="1727200" cy="431800"/>
          </a:xfrm>
          <a:prstGeom prst="rect">
            <a:avLst/>
          </a:prstGeom>
          <a:noFill/>
          <a:ln w="28575">
            <a:solidFill>
              <a:srgbClr val="CC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MX"/>
          </a:p>
        </p:txBody>
      </p:sp>
      <p:sp>
        <p:nvSpPr>
          <p:cNvPr id="10" name="9 Rectángulo"/>
          <p:cNvSpPr/>
          <p:nvPr/>
        </p:nvSpPr>
        <p:spPr>
          <a:xfrm>
            <a:off x="900113" y="4797425"/>
            <a:ext cx="1584325" cy="503238"/>
          </a:xfrm>
          <a:prstGeom prst="rect">
            <a:avLst/>
          </a:prstGeom>
          <a:noFill/>
          <a:ln w="28575">
            <a:solidFill>
              <a:srgbClr val="CC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MX"/>
          </a:p>
        </p:txBody>
      </p:sp>
      <p:sp>
        <p:nvSpPr>
          <p:cNvPr id="11" name="10 Rectángulo"/>
          <p:cNvSpPr/>
          <p:nvPr/>
        </p:nvSpPr>
        <p:spPr>
          <a:xfrm>
            <a:off x="6804025" y="4797425"/>
            <a:ext cx="1368425" cy="576263"/>
          </a:xfrm>
          <a:prstGeom prst="rect">
            <a:avLst/>
          </a:prstGeom>
          <a:noFill/>
          <a:ln w="28575">
            <a:solidFill>
              <a:srgbClr val="CC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MX"/>
          </a:p>
        </p:txBody>
      </p:sp>
      <p:cxnSp>
        <p:nvCxnSpPr>
          <p:cNvPr id="17" name="16 Conector recto de flecha"/>
          <p:cNvCxnSpPr>
            <a:endCxn id="10" idx="0"/>
          </p:cNvCxnSpPr>
          <p:nvPr/>
        </p:nvCxnSpPr>
        <p:spPr>
          <a:xfrm>
            <a:off x="1692275" y="3860800"/>
            <a:ext cx="0" cy="936625"/>
          </a:xfrm>
          <a:prstGeom prst="straightConnector1">
            <a:avLst/>
          </a:prstGeom>
          <a:ln w="28575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 de flecha"/>
          <p:cNvCxnSpPr/>
          <p:nvPr/>
        </p:nvCxnSpPr>
        <p:spPr>
          <a:xfrm>
            <a:off x="7451725" y="3789363"/>
            <a:ext cx="0" cy="935037"/>
          </a:xfrm>
          <a:prstGeom prst="straightConnector1">
            <a:avLst/>
          </a:prstGeom>
          <a:ln w="28575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 de flecha"/>
          <p:cNvCxnSpPr/>
          <p:nvPr/>
        </p:nvCxnSpPr>
        <p:spPr>
          <a:xfrm>
            <a:off x="3132138" y="3573463"/>
            <a:ext cx="3168650" cy="0"/>
          </a:xfrm>
          <a:prstGeom prst="straightConnector1">
            <a:avLst/>
          </a:prstGeom>
          <a:ln w="28575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 de flecha"/>
          <p:cNvCxnSpPr>
            <a:endCxn id="11" idx="1"/>
          </p:cNvCxnSpPr>
          <p:nvPr/>
        </p:nvCxnSpPr>
        <p:spPr>
          <a:xfrm flipV="1">
            <a:off x="2484438" y="5084763"/>
            <a:ext cx="4319587" cy="73025"/>
          </a:xfrm>
          <a:prstGeom prst="straightConnector1">
            <a:avLst/>
          </a:prstGeom>
          <a:ln w="28575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 de flecha"/>
          <p:cNvCxnSpPr/>
          <p:nvPr/>
        </p:nvCxnSpPr>
        <p:spPr>
          <a:xfrm>
            <a:off x="1763713" y="3933825"/>
            <a:ext cx="1368425" cy="358775"/>
          </a:xfrm>
          <a:prstGeom prst="straightConnector1">
            <a:avLst/>
          </a:prstGeom>
          <a:ln w="28575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25 Conector recto de flecha"/>
          <p:cNvCxnSpPr>
            <a:stCxn id="10" idx="0"/>
            <a:endCxn id="7" idx="2"/>
          </p:cNvCxnSpPr>
          <p:nvPr/>
        </p:nvCxnSpPr>
        <p:spPr>
          <a:xfrm flipV="1">
            <a:off x="1692275" y="4329113"/>
            <a:ext cx="1439863" cy="468312"/>
          </a:xfrm>
          <a:prstGeom prst="straightConnector1">
            <a:avLst/>
          </a:prstGeom>
          <a:ln w="28575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29 Conector recto de flecha"/>
          <p:cNvCxnSpPr>
            <a:endCxn id="11" idx="0"/>
          </p:cNvCxnSpPr>
          <p:nvPr/>
        </p:nvCxnSpPr>
        <p:spPr>
          <a:xfrm>
            <a:off x="5724525" y="4365625"/>
            <a:ext cx="1763713" cy="431800"/>
          </a:xfrm>
          <a:prstGeom prst="straightConnector1">
            <a:avLst/>
          </a:prstGeom>
          <a:ln w="28575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31 Conector recto de flecha"/>
          <p:cNvCxnSpPr/>
          <p:nvPr/>
        </p:nvCxnSpPr>
        <p:spPr>
          <a:xfrm flipV="1">
            <a:off x="5724525" y="3897313"/>
            <a:ext cx="1655763" cy="468312"/>
          </a:xfrm>
          <a:prstGeom prst="straightConnector1">
            <a:avLst/>
          </a:prstGeom>
          <a:ln w="28575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20 Rectángulo redondeado"/>
          <p:cNvSpPr/>
          <p:nvPr/>
        </p:nvSpPr>
        <p:spPr>
          <a:xfrm>
            <a:off x="468313" y="1052513"/>
            <a:ext cx="8496300" cy="5472112"/>
          </a:xfrm>
          <a:prstGeom prst="roundRect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MX"/>
          </a:p>
        </p:txBody>
      </p:sp>
      <p:sp>
        <p:nvSpPr>
          <p:cNvPr id="25" name="24 Rectángulo redondeado"/>
          <p:cNvSpPr/>
          <p:nvPr/>
        </p:nvSpPr>
        <p:spPr>
          <a:xfrm>
            <a:off x="179388" y="620713"/>
            <a:ext cx="8964612" cy="6237287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MX"/>
          </a:p>
        </p:txBody>
      </p:sp>
      <p:cxnSp>
        <p:nvCxnSpPr>
          <p:cNvPr id="28" name="27 Conector recto de flecha"/>
          <p:cNvCxnSpPr>
            <a:stCxn id="21" idx="1"/>
            <a:endCxn id="25" idx="1"/>
          </p:cNvCxnSpPr>
          <p:nvPr/>
        </p:nvCxnSpPr>
        <p:spPr>
          <a:xfrm flipH="1" flipV="1">
            <a:off x="179388" y="3738563"/>
            <a:ext cx="288925" cy="50800"/>
          </a:xfrm>
          <a:prstGeom prst="straightConnector1">
            <a:avLst/>
          </a:prstGeom>
          <a:ln w="19050">
            <a:solidFill>
              <a:srgbClr val="FFC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33 Conector recto de flecha"/>
          <p:cNvCxnSpPr>
            <a:stCxn id="21" idx="2"/>
          </p:cNvCxnSpPr>
          <p:nvPr/>
        </p:nvCxnSpPr>
        <p:spPr>
          <a:xfrm>
            <a:off x="4716463" y="6524625"/>
            <a:ext cx="71437" cy="333375"/>
          </a:xfrm>
          <a:prstGeom prst="straightConnector1">
            <a:avLst/>
          </a:prstGeom>
          <a:ln w="28575">
            <a:solidFill>
              <a:srgbClr val="FFC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15888"/>
            <a:ext cx="8686800" cy="6350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MX" sz="32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espacio/territorio como un sistema</a:t>
            </a:r>
            <a:endParaRPr lang="es-MX" sz="3200" b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8313" y="908050"/>
            <a:ext cx="8675687" cy="5949950"/>
          </a:xfrm>
        </p:spPr>
        <p:txBody>
          <a:bodyPr>
            <a:normAutofit fontScale="92500" lnSpcReduction="10000"/>
          </a:bodyPr>
          <a:lstStyle/>
          <a:p>
            <a:pPr marL="420624" indent="-384048" eaLnBrk="1" fontAlgn="auto" hangingPunct="1">
              <a:spcBef>
                <a:spcPts val="600"/>
              </a:spcBef>
              <a:spcAft>
                <a:spcPts val="1200"/>
              </a:spcAft>
              <a:buFont typeface="Wingdings 2"/>
              <a:buNone/>
              <a:defRPr/>
            </a:pPr>
            <a:r>
              <a:rPr lang="es-MX" sz="2400" dirty="0" smtClean="0">
                <a:solidFill>
                  <a:srgbClr val="FFFF99"/>
                </a:solidFill>
                <a:latin typeface="+mj-lt"/>
              </a:rPr>
              <a:t>Características del espacio como sistema:</a:t>
            </a:r>
          </a:p>
          <a:p>
            <a:pPr marL="420624" indent="-384048" eaLnBrk="1" fontAlgn="auto" hangingPunct="1">
              <a:spcBef>
                <a:spcPts val="600"/>
              </a:spcBef>
              <a:spcAft>
                <a:spcPts val="1200"/>
              </a:spcAft>
              <a:buFont typeface="Wingdings 2"/>
              <a:buChar char=""/>
              <a:defRPr/>
            </a:pPr>
            <a:r>
              <a:rPr lang="es-MX" sz="2400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Sistema complejo: </a:t>
            </a:r>
            <a:r>
              <a:rPr lang="es-MX" sz="2400" dirty="0" smtClean="0">
                <a:solidFill>
                  <a:srgbClr val="FFFF99"/>
                </a:solidFill>
                <a:latin typeface="+mj-lt"/>
                <a:cs typeface="Arial" pitchFamily="34" charset="0"/>
              </a:rPr>
              <a:t>múltiples componentes </a:t>
            </a:r>
            <a:r>
              <a:rPr lang="es-MX" sz="2400" dirty="0" smtClean="0">
                <a:solidFill>
                  <a:schemeClr val="tx2"/>
                </a:solidFill>
                <a:latin typeface="+mj-lt"/>
                <a:cs typeface="Arial" pitchFamily="34" charset="0"/>
              </a:rPr>
              <a:t>que </a:t>
            </a:r>
            <a:r>
              <a:rPr lang="es-MX" sz="2400" dirty="0" smtClean="0">
                <a:solidFill>
                  <a:srgbClr val="FFFF99"/>
                </a:solidFill>
                <a:latin typeface="+mj-lt"/>
                <a:cs typeface="Arial" pitchFamily="34" charset="0"/>
              </a:rPr>
              <a:t>interactúan </a:t>
            </a:r>
            <a:r>
              <a:rPr lang="es-MX" sz="2400" dirty="0" smtClean="0">
                <a:solidFill>
                  <a:schemeClr val="tx2"/>
                </a:solidFill>
                <a:latin typeface="+mj-lt"/>
                <a:cs typeface="Arial" pitchFamily="34" charset="0"/>
              </a:rPr>
              <a:t>entre sí y a través de sus elementos </a:t>
            </a:r>
          </a:p>
          <a:p>
            <a:pPr marL="420624" indent="-384048" eaLnBrk="1" fontAlgn="auto" hangingPunct="1">
              <a:spcBef>
                <a:spcPts val="600"/>
              </a:spcBef>
              <a:spcAft>
                <a:spcPts val="1200"/>
              </a:spcAft>
              <a:buFont typeface="Wingdings 2"/>
              <a:buChar char=""/>
              <a:defRPr/>
            </a:pPr>
            <a:r>
              <a:rPr lang="es-MX" sz="2400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Sistema integrado: </a:t>
            </a:r>
            <a:r>
              <a:rPr lang="es-MX" sz="2400" dirty="0" smtClean="0">
                <a:solidFill>
                  <a:srgbClr val="FFFF99"/>
                </a:solidFill>
                <a:latin typeface="+mj-lt"/>
                <a:cs typeface="Arial" pitchFamily="34" charset="0"/>
              </a:rPr>
              <a:t>interdependencia de las partes</a:t>
            </a:r>
            <a:r>
              <a:rPr lang="es-MX" sz="2400" dirty="0" smtClean="0">
                <a:solidFill>
                  <a:schemeClr val="tx2"/>
                </a:solidFill>
                <a:latin typeface="+mj-lt"/>
                <a:cs typeface="Arial" pitchFamily="34" charset="0"/>
              </a:rPr>
              <a:t> respecto al </a:t>
            </a:r>
            <a:r>
              <a:rPr lang="es-MX" sz="2400" dirty="0" smtClean="0">
                <a:solidFill>
                  <a:srgbClr val="FFFF99"/>
                </a:solidFill>
                <a:latin typeface="+mj-lt"/>
                <a:cs typeface="Arial" pitchFamily="34" charset="0"/>
              </a:rPr>
              <a:t>TODO</a:t>
            </a:r>
          </a:p>
          <a:p>
            <a:pPr marL="420624" indent="-384048" eaLnBrk="1" fontAlgn="auto" hangingPunct="1">
              <a:spcBef>
                <a:spcPts val="600"/>
              </a:spcBef>
              <a:spcAft>
                <a:spcPts val="1200"/>
              </a:spcAft>
              <a:buFont typeface="Wingdings 2"/>
              <a:buChar char=""/>
              <a:defRPr/>
            </a:pPr>
            <a:r>
              <a:rPr lang="es-MX" sz="2400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Sistema jerárquico: </a:t>
            </a:r>
            <a:r>
              <a:rPr lang="es-MX" sz="2400" dirty="0" smtClean="0">
                <a:solidFill>
                  <a:srgbClr val="FFFF99"/>
                </a:solidFill>
                <a:latin typeface="+mj-lt"/>
                <a:cs typeface="Arial" pitchFamily="34" charset="0"/>
              </a:rPr>
              <a:t>organización vertical = distintas escalas:</a:t>
            </a:r>
            <a:r>
              <a:rPr lang="es-MX" sz="2400" dirty="0" smtClean="0">
                <a:solidFill>
                  <a:schemeClr val="tx2"/>
                </a:solidFill>
                <a:latin typeface="+mj-lt"/>
                <a:cs typeface="Arial" pitchFamily="34" charset="0"/>
              </a:rPr>
              <a:t> sistema		subsistemas		elementos</a:t>
            </a:r>
          </a:p>
          <a:p>
            <a:pPr marL="420624" indent="-384048" eaLnBrk="1" fontAlgn="auto" hangingPunct="1">
              <a:spcBef>
                <a:spcPts val="600"/>
              </a:spcBef>
              <a:spcAft>
                <a:spcPts val="1200"/>
              </a:spcAft>
              <a:buFont typeface="Wingdings 2"/>
              <a:buChar char=""/>
              <a:defRPr/>
            </a:pPr>
            <a:r>
              <a:rPr lang="es-MX" sz="2400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Sistema abierto: </a:t>
            </a:r>
            <a:r>
              <a:rPr lang="es-MX" sz="2400" dirty="0" smtClean="0">
                <a:solidFill>
                  <a:srgbClr val="FFFF99"/>
                </a:solidFill>
                <a:latin typeface="+mj-lt"/>
                <a:cs typeface="Arial" pitchFamily="34" charset="0"/>
              </a:rPr>
              <a:t>relaciones internas </a:t>
            </a:r>
            <a:r>
              <a:rPr lang="es-MX" sz="2400" dirty="0" smtClean="0">
                <a:solidFill>
                  <a:schemeClr val="tx2"/>
                </a:solidFill>
                <a:latin typeface="+mj-lt"/>
                <a:cs typeface="Arial" pitchFamily="34" charset="0"/>
              </a:rPr>
              <a:t>y con el</a:t>
            </a:r>
            <a:r>
              <a:rPr lang="es-MX" sz="2400" dirty="0" smtClean="0">
                <a:solidFill>
                  <a:srgbClr val="FFFF99"/>
                </a:solidFill>
                <a:latin typeface="+mj-lt"/>
                <a:cs typeface="Arial" pitchFamily="34" charset="0"/>
              </a:rPr>
              <a:t> entorno externo </a:t>
            </a:r>
            <a:r>
              <a:rPr lang="es-MX" sz="2400" dirty="0" smtClean="0">
                <a:solidFill>
                  <a:schemeClr val="tx2"/>
                </a:solidFill>
                <a:latin typeface="+mj-lt"/>
                <a:cs typeface="Arial" pitchFamily="34" charset="0"/>
              </a:rPr>
              <a:t>(relaciones con otros espacios, escalas)</a:t>
            </a:r>
          </a:p>
          <a:p>
            <a:pPr marL="420624" indent="-384048" eaLnBrk="1" fontAlgn="auto" hangingPunct="1">
              <a:spcBef>
                <a:spcPts val="600"/>
              </a:spcBef>
              <a:spcAft>
                <a:spcPts val="1200"/>
              </a:spcAft>
              <a:buFont typeface="Wingdings 2"/>
              <a:buChar char=""/>
              <a:defRPr/>
            </a:pPr>
            <a:r>
              <a:rPr lang="es-MX" sz="2400" dirty="0" smtClean="0">
                <a:solidFill>
                  <a:schemeClr val="tx2"/>
                </a:solidFill>
                <a:latin typeface="+mj-lt"/>
                <a:cs typeface="Arial" pitchFamily="34" charset="0"/>
              </a:rPr>
              <a:t> </a:t>
            </a:r>
            <a:r>
              <a:rPr lang="es-MX" sz="2400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Sistema dinámico: </a:t>
            </a:r>
            <a:r>
              <a:rPr lang="es-MX" sz="2400" dirty="0" smtClean="0">
                <a:solidFill>
                  <a:srgbClr val="FFFF99"/>
                </a:solidFill>
                <a:latin typeface="+mj-lt"/>
                <a:cs typeface="Arial" pitchFamily="34" charset="0"/>
              </a:rPr>
              <a:t>cambia</a:t>
            </a:r>
            <a:r>
              <a:rPr lang="es-MX" sz="2400" dirty="0" smtClean="0">
                <a:solidFill>
                  <a:schemeClr val="tx2"/>
                </a:solidFill>
                <a:latin typeface="+mj-lt"/>
                <a:cs typeface="Arial" pitchFamily="34" charset="0"/>
              </a:rPr>
              <a:t> a través del tiempo</a:t>
            </a:r>
          </a:p>
          <a:p>
            <a:pPr marL="420624" indent="-384048" eaLnBrk="1" fontAlgn="auto" hangingPunct="1">
              <a:spcBef>
                <a:spcPts val="600"/>
              </a:spcBef>
              <a:spcAft>
                <a:spcPts val="1200"/>
              </a:spcAft>
              <a:buFont typeface="Wingdings 2"/>
              <a:buChar char=""/>
              <a:defRPr/>
            </a:pPr>
            <a:r>
              <a:rPr lang="es-MX" sz="2400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Comportamiento previsible: </a:t>
            </a:r>
            <a:r>
              <a:rPr lang="es-MX" sz="2400" dirty="0" smtClean="0">
                <a:solidFill>
                  <a:srgbClr val="FFFF99"/>
                </a:solidFill>
                <a:latin typeface="+mj-lt"/>
                <a:cs typeface="Arial" pitchFamily="34" charset="0"/>
              </a:rPr>
              <a:t>predicciones </a:t>
            </a:r>
            <a:r>
              <a:rPr lang="es-MX" sz="2400" dirty="0" smtClean="0">
                <a:latin typeface="+mj-lt"/>
                <a:cs typeface="Arial" pitchFamily="34" charset="0"/>
              </a:rPr>
              <a:t>a futuro = útil en planeación</a:t>
            </a:r>
          </a:p>
          <a:p>
            <a:pPr marL="420624" indent="-384048" eaLnBrk="1" fontAlgn="auto" hangingPunct="1">
              <a:spcBef>
                <a:spcPts val="600"/>
              </a:spcBef>
              <a:spcAft>
                <a:spcPts val="1200"/>
              </a:spcAft>
              <a:buFont typeface="Wingdings 2"/>
              <a:buChar char=""/>
              <a:defRPr/>
            </a:pPr>
            <a:r>
              <a:rPr lang="es-MX" sz="2400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Tendencia a la autorregulación: </a:t>
            </a:r>
            <a:r>
              <a:rPr lang="es-MX" sz="2400" dirty="0" smtClean="0">
                <a:solidFill>
                  <a:srgbClr val="FFFF99"/>
                </a:solidFill>
                <a:latin typeface="+mj-lt"/>
                <a:cs typeface="Arial" pitchFamily="34" charset="0"/>
              </a:rPr>
              <a:t>adaptativos; tiende al equilibrio y estabilidad</a:t>
            </a:r>
            <a:endParaRPr lang="es-MX" dirty="0" smtClean="0">
              <a:latin typeface="+mj-lt"/>
            </a:endParaRPr>
          </a:p>
        </p:txBody>
      </p:sp>
      <p:cxnSp>
        <p:nvCxnSpPr>
          <p:cNvPr id="5" name="4 Conector recto de flecha"/>
          <p:cNvCxnSpPr/>
          <p:nvPr/>
        </p:nvCxnSpPr>
        <p:spPr>
          <a:xfrm>
            <a:off x="2051050" y="3284984"/>
            <a:ext cx="1152525" cy="0"/>
          </a:xfrm>
          <a:prstGeom prst="straightConnector1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6 Conector recto de flecha"/>
          <p:cNvCxnSpPr/>
          <p:nvPr/>
        </p:nvCxnSpPr>
        <p:spPr>
          <a:xfrm>
            <a:off x="4932363" y="3284984"/>
            <a:ext cx="1079500" cy="0"/>
          </a:xfrm>
          <a:prstGeom prst="straightConnector1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620688"/>
            <a:ext cx="8218488" cy="6093296"/>
          </a:xfrm>
        </p:spPr>
        <p:txBody>
          <a:bodyPr>
            <a:normAutofit/>
          </a:bodyPr>
          <a:lstStyle/>
          <a:p>
            <a:pPr marL="420624" indent="-384048" eaLnBrk="1" fontAlgn="auto" hangingPunct="1">
              <a:spcAft>
                <a:spcPts val="1200"/>
              </a:spcAft>
              <a:buFont typeface="Wingdings 2"/>
              <a:buNone/>
              <a:defRPr/>
            </a:pPr>
            <a:r>
              <a:rPr lang="es-MX" sz="2400" b="1" u="sng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Sistema territorial:</a:t>
            </a:r>
          </a:p>
          <a:p>
            <a:pPr marL="420624" indent="-384048" eaLnBrk="1" fontAlgn="auto" hangingPunct="1">
              <a:spcAft>
                <a:spcPts val="1200"/>
              </a:spcAft>
              <a:buFont typeface="Wingdings 2"/>
              <a:buChar char=""/>
              <a:defRPr/>
            </a:pPr>
            <a:r>
              <a:rPr lang="es-MX" sz="2400" dirty="0" smtClean="0">
                <a:latin typeface="+mj-lt"/>
              </a:rPr>
              <a:t>Es una </a:t>
            </a:r>
            <a:r>
              <a:rPr lang="es-MX" sz="2400" dirty="0" smtClean="0">
                <a:solidFill>
                  <a:srgbClr val="FFFF99"/>
                </a:solidFill>
                <a:latin typeface="+mj-lt"/>
              </a:rPr>
              <a:t>construcción social</a:t>
            </a:r>
            <a:r>
              <a:rPr lang="es-MX" sz="2400" dirty="0" smtClean="0">
                <a:latin typeface="+mj-lt"/>
              </a:rPr>
              <a:t> = </a:t>
            </a:r>
            <a:r>
              <a:rPr lang="es-MX" sz="2400" dirty="0" smtClean="0">
                <a:solidFill>
                  <a:srgbClr val="FFFF99"/>
                </a:solidFill>
                <a:latin typeface="+mj-lt"/>
              </a:rPr>
              <a:t>expresión del estilo de desarrollo </a:t>
            </a:r>
            <a:r>
              <a:rPr lang="es-MX" sz="2400" dirty="0" smtClean="0">
                <a:latin typeface="+mj-lt"/>
              </a:rPr>
              <a:t>de una sociedad = resultado de su evolución histórica. </a:t>
            </a:r>
          </a:p>
          <a:p>
            <a:pPr marL="420624" indent="-384048" eaLnBrk="1" fontAlgn="auto" hangingPunct="1">
              <a:spcAft>
                <a:spcPts val="1200"/>
              </a:spcAft>
              <a:buFont typeface="Wingdings 2"/>
              <a:buChar char=""/>
              <a:defRPr/>
            </a:pPr>
            <a:r>
              <a:rPr lang="es-MX" sz="2400" dirty="0" smtClean="0">
                <a:latin typeface="+mj-lt"/>
              </a:rPr>
              <a:t>Refleja las </a:t>
            </a:r>
            <a:r>
              <a:rPr lang="es-MX" sz="2400" b="1" dirty="0" smtClean="0">
                <a:solidFill>
                  <a:srgbClr val="CCFFFF"/>
                </a:solidFill>
                <a:latin typeface="+mj-lt"/>
              </a:rPr>
              <a:t>interacciones entre población - actividades económicas </a:t>
            </a:r>
            <a:r>
              <a:rPr lang="es-MX" sz="2400" b="1" dirty="0" smtClean="0">
                <a:latin typeface="+mj-lt"/>
              </a:rPr>
              <a:t>con el </a:t>
            </a:r>
            <a:r>
              <a:rPr lang="es-MX" sz="2400" b="1" dirty="0" smtClean="0">
                <a:solidFill>
                  <a:srgbClr val="CCFFFF"/>
                </a:solidFill>
                <a:latin typeface="+mj-lt"/>
              </a:rPr>
              <a:t>medio físico</a:t>
            </a:r>
            <a:r>
              <a:rPr lang="es-MX" sz="2400" dirty="0" smtClean="0">
                <a:latin typeface="+mj-lt"/>
              </a:rPr>
              <a:t>, en el contexto de un </a:t>
            </a:r>
            <a:r>
              <a:rPr lang="es-MX" sz="2400" b="1" dirty="0" smtClean="0">
                <a:solidFill>
                  <a:srgbClr val="CCFFFF"/>
                </a:solidFill>
                <a:latin typeface="+mj-lt"/>
              </a:rPr>
              <a:t>marco legal e institucional</a:t>
            </a:r>
            <a:r>
              <a:rPr lang="es-MX" sz="2400" b="1" dirty="0" smtClean="0">
                <a:latin typeface="+mj-lt"/>
              </a:rPr>
              <a:t> </a:t>
            </a:r>
            <a:r>
              <a:rPr lang="es-MX" sz="2400" dirty="0" smtClean="0">
                <a:latin typeface="+mj-lt"/>
              </a:rPr>
              <a:t>dado, que definen su </a:t>
            </a:r>
            <a:r>
              <a:rPr lang="es-MX" sz="2400" b="1" dirty="0" smtClean="0">
                <a:solidFill>
                  <a:srgbClr val="FFFF99"/>
                </a:solidFill>
                <a:latin typeface="+mj-lt"/>
              </a:rPr>
              <a:t>funcionamiento.</a:t>
            </a:r>
          </a:p>
          <a:p>
            <a:pPr marL="420624" indent="-384048" eaLnBrk="1" fontAlgn="auto" hangingPunct="1">
              <a:spcAft>
                <a:spcPts val="1200"/>
              </a:spcAft>
              <a:buFont typeface="Wingdings 2"/>
              <a:buChar char=""/>
              <a:defRPr/>
            </a:pPr>
            <a:r>
              <a:rPr lang="es-MX" sz="2400" dirty="0" smtClean="0">
                <a:latin typeface="+mj-lt"/>
              </a:rPr>
              <a:t>Su </a:t>
            </a:r>
            <a:r>
              <a:rPr lang="es-MX" sz="2400" dirty="0" smtClean="0">
                <a:solidFill>
                  <a:srgbClr val="FFFF99"/>
                </a:solidFill>
                <a:latin typeface="+mj-lt"/>
              </a:rPr>
              <a:t>imagen externa </a:t>
            </a:r>
            <a:r>
              <a:rPr lang="es-MX" sz="2400" dirty="0" smtClean="0">
                <a:latin typeface="+mj-lt"/>
              </a:rPr>
              <a:t>= resultado de la combinación de todos los elementos </a:t>
            </a:r>
            <a:r>
              <a:rPr lang="es-MX" sz="2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= </a:t>
            </a:r>
            <a:r>
              <a:rPr lang="es-MX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paisaje.</a:t>
            </a:r>
          </a:p>
          <a:p>
            <a:pPr marL="420624" indent="-384048" eaLnBrk="1" fontAlgn="auto" hangingPunct="1">
              <a:spcAft>
                <a:spcPts val="1200"/>
              </a:spcAft>
              <a:buFont typeface="Wingdings 2"/>
              <a:buChar char=""/>
              <a:defRPr/>
            </a:pPr>
            <a:r>
              <a:rPr lang="es-MX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Presenta</a:t>
            </a:r>
            <a:r>
              <a:rPr lang="es-MX" sz="2400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s-MX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conflictos</a:t>
            </a:r>
            <a:r>
              <a:rPr lang="es-MX" sz="2400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s-MX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entre todos los </a:t>
            </a:r>
            <a:r>
              <a:rPr lang="es-MX" sz="2400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actores sociales </a:t>
            </a:r>
            <a:r>
              <a:rPr lang="es-MX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involucrados en su </a:t>
            </a:r>
            <a:r>
              <a:rPr lang="es-MX" sz="24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ocupación, uso, aprovechamiento y gestión/administración.</a:t>
            </a:r>
            <a:endParaRPr lang="es-MX" sz="24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457200" y="-27384"/>
            <a:ext cx="8686800" cy="635000"/>
          </a:xfrm>
          <a:prstGeom prst="rect">
            <a:avLst/>
          </a:prstGeom>
        </p:spPr>
        <p:txBody>
          <a:bodyPr lIns="45720" rIns="45720" anchor="ctr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MX" sz="32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El espacio/territorio como un sistema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écnic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écnico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écnic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6086</TotalTime>
  <Words>3604</Words>
  <Application>Microsoft Macintosh PowerPoint</Application>
  <PresentationFormat>Presentación en pantalla (4:3)</PresentationFormat>
  <Paragraphs>536</Paragraphs>
  <Slides>68</Slides>
  <Notes>6</Notes>
  <HiddenSlides>0</HiddenSlides>
  <MMClips>0</MMClips>
  <ScaleCrop>false</ScaleCrop>
  <HeadingPairs>
    <vt:vector size="8" baseType="variant">
      <vt:variant>
        <vt:lpstr>Tema</vt:lpstr>
      </vt:variant>
      <vt:variant>
        <vt:i4>1</vt:i4>
      </vt:variant>
      <vt:variant>
        <vt:lpstr>Vínculos</vt:lpstr>
      </vt:variant>
      <vt:variant>
        <vt:i4>4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68</vt:i4>
      </vt:variant>
    </vt:vector>
  </HeadingPairs>
  <TitlesOfParts>
    <vt:vector size="74" baseType="lpstr">
      <vt:lpstr>Técnico</vt:lpstr>
      <vt:lpstr>Documento1!OLE_LINK2</vt:lpstr>
      <vt:lpstr>I:\2015\EVENTOS_2015\UNIVERSUM_17_OCTUBRE_2015\tmp_Jalisco.xls!Hoja3!L1C1:L47C5</vt:lpstr>
      <vt:lpstr>I:\2015\EVENTOS_2015\UNIVERSUM_17_OCTUBRE_2015\Chema\Tere\OT-SEDESOL\2004\Jalisco\Anexos_Cuadros_Metodología_OT_version2.xls!Cuadro_Mapa!L3C2:L18C9</vt:lpstr>
      <vt:lpstr>I:\2015\EVENTOS_2015\UNIVERSUM_17_OCTUBRE_2015\EVOLUCIÓN DEL OT A NIVEL INTERNACIONAL.docx!OLE_LINK1</vt:lpstr>
      <vt:lpstr>Gráfico</vt:lpstr>
      <vt:lpstr>El espacio geográfico como escenario de las interacciones sociedad-naturaleza y la necesidad de ordenarlo</vt:lpstr>
      <vt:lpstr>Contenido</vt:lpstr>
      <vt:lpstr>Qué es la Geografía</vt:lpstr>
      <vt:lpstr>El espacio/territorio desde la perspectiva geográfica</vt:lpstr>
      <vt:lpstr>El espacio/territorio desde la perspectiva geográfica</vt:lpstr>
      <vt:lpstr>El espacio/territorio como un sistema</vt:lpstr>
      <vt:lpstr>El espacio/territorio como un sistema</vt:lpstr>
      <vt:lpstr>El espacio/territorio como un sistema</vt:lpstr>
      <vt:lpstr>Presentación de PowerPoint</vt:lpstr>
      <vt:lpstr>Presentación de PowerPoint</vt:lpstr>
      <vt:lpstr>Las escalas en Geografía</vt:lpstr>
      <vt:lpstr>Presentación de PowerPoint</vt:lpstr>
      <vt:lpstr>Presentación de PowerPoint</vt:lpstr>
      <vt:lpstr>Presentación de PowerPoint</vt:lpstr>
      <vt:lpstr>Zona minera de Cananea, Son.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Las escalas en el Ordenamiento Territorial</vt:lpstr>
      <vt:lpstr>Presentación de PowerPoint</vt:lpstr>
      <vt:lpstr>CAMBIO DE USO DEL SUELO Y DE LA VEGETACIÓN Comparación de las Series (INEGI, 1976) - (SEMARNAT, 2000) Selvas (44.5 % de la superficie total / Reducción del 35.4 % en 25 años);  Bosques (17.8 % / Reducción del 16.6 %en 25 años) Incremento de la superficie cultivada: 37 % </vt:lpstr>
      <vt:lpstr> NIVEL DE DESARROLLO ECONÓMICO A NIVEL MUNICIPAL: GRADO DE ACCESIBILIDAD A CARRETERAS PAVIMENTADAS, 2000  Representa el porcentaje de población municipal (que vive en localidades situadas a menos de 3 km de distancia de una carretera pavimentada) con respecto a la población total municipal. Fuentes: SIMBAD (INEGI, s/f); Carta topográfica digital, 1: 250 000 (INEGI, s/f).   </vt:lpstr>
      <vt:lpstr>INTENSIDAD MIGRATORIA A ESTADOS UNIDOS, 2000 Balance migratorio negativo: la meso-región perdió 320 000 habitantes. La mayor parte son movimientos intrarregionales: se destacan el Distrito Federal y el Estado de México por ser entidades de origen y destino. La migración hacia Estados Unidos concentra grandes áreas en la mayor parte de Puebla, Veracruz, Oaxaca y casi la totalidad de Guerrero. </vt:lpstr>
      <vt:lpstr>Paisajes geomorfológicos</vt:lpstr>
      <vt:lpstr>Guerrero: Tipos de cambio de uso del suelo y vegetación</vt:lpstr>
      <vt:lpstr>  Jalisco: Niveles de Desarrollo Económico Municipal, 2000</vt:lpstr>
      <vt:lpstr>SE de Veracruz: Población total y grado de marginación por localidad</vt:lpstr>
      <vt:lpstr>SE de Veracruz: PEA según sector de actividad por localidad</vt:lpstr>
      <vt:lpstr>Presentación de PowerPoint</vt:lpstr>
      <vt:lpstr>Presentación de PowerPoint</vt:lpstr>
      <vt:lpstr>Presentación de PowerPoint</vt:lpstr>
      <vt:lpstr>Coatzacoalcos: Uso del suelo y vegetación tendencial 2030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Ordenamientos territoriales estatales</vt:lpstr>
      <vt:lpstr>Presentación de PowerPoint</vt:lpstr>
      <vt:lpstr>Ordenamientos territoriales municipales</vt:lpstr>
      <vt:lpstr>Presentación de PowerPoint</vt:lpstr>
      <vt:lpstr>Presentación de PowerPoint</vt:lpstr>
      <vt:lpstr>Presentación de PowerPoint</vt:lpstr>
      <vt:lpstr>Presentación de PowerPoint</vt:lpstr>
      <vt:lpstr>Preguntas finales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"GEOGRAFÍA Y ORDENACIÓN DEL TERRITORIO:  Actualidad y complementariedad indispensable entre dos disciplinas espaciales integradoras"</dc:title>
  <dc:creator>Tere Sanchez</dc:creator>
  <cp:lastModifiedBy>Serafín Pérez Delgado</cp:lastModifiedBy>
  <cp:revision>377</cp:revision>
  <cp:lastPrinted>2015-10-16T18:56:16Z</cp:lastPrinted>
  <dcterms:created xsi:type="dcterms:W3CDTF">2009-02-23T23:21:35Z</dcterms:created>
  <dcterms:modified xsi:type="dcterms:W3CDTF">2015-10-17T16:55:26Z</dcterms:modified>
</cp:coreProperties>
</file>