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5" r:id="rId2"/>
    <p:sldId id="404" r:id="rId3"/>
    <p:sldId id="363" r:id="rId4"/>
    <p:sldId id="314" r:id="rId5"/>
    <p:sldId id="364" r:id="rId6"/>
    <p:sldId id="317" r:id="rId7"/>
    <p:sldId id="319" r:id="rId8"/>
    <p:sldId id="316" r:id="rId9"/>
    <p:sldId id="318" r:id="rId10"/>
    <p:sldId id="299" r:id="rId11"/>
    <p:sldId id="331" r:id="rId12"/>
    <p:sldId id="332" r:id="rId13"/>
    <p:sldId id="333" r:id="rId14"/>
    <p:sldId id="448" r:id="rId15"/>
    <p:sldId id="330" r:id="rId16"/>
    <p:sldId id="353" r:id="rId17"/>
    <p:sldId id="275" r:id="rId18"/>
    <p:sldId id="315" r:id="rId19"/>
    <p:sldId id="355" r:id="rId20"/>
    <p:sldId id="354" r:id="rId21"/>
    <p:sldId id="261" r:id="rId22"/>
    <p:sldId id="358" r:id="rId23"/>
    <p:sldId id="362" r:id="rId24"/>
    <p:sldId id="442" r:id="rId25"/>
    <p:sldId id="443" r:id="rId26"/>
    <p:sldId id="365" r:id="rId27"/>
    <p:sldId id="370" r:id="rId28"/>
    <p:sldId id="405" r:id="rId29"/>
    <p:sldId id="408" r:id="rId30"/>
    <p:sldId id="409" r:id="rId31"/>
    <p:sldId id="434" r:id="rId32"/>
    <p:sldId id="435" r:id="rId33"/>
    <p:sldId id="436" r:id="rId34"/>
    <p:sldId id="379" r:id="rId35"/>
    <p:sldId id="381" r:id="rId36"/>
    <p:sldId id="385" r:id="rId37"/>
    <p:sldId id="384" r:id="rId38"/>
    <p:sldId id="380" r:id="rId39"/>
    <p:sldId id="449" r:id="rId40"/>
    <p:sldId id="446" r:id="rId41"/>
    <p:sldId id="447" r:id="rId42"/>
    <p:sldId id="444" r:id="rId43"/>
    <p:sldId id="445" r:id="rId44"/>
    <p:sldId id="400" r:id="rId45"/>
    <p:sldId id="415" r:id="rId46"/>
    <p:sldId id="424" r:id="rId47"/>
    <p:sldId id="425" r:id="rId48"/>
    <p:sldId id="426" r:id="rId49"/>
    <p:sldId id="427" r:id="rId50"/>
    <p:sldId id="430" r:id="rId51"/>
    <p:sldId id="423" r:id="rId52"/>
    <p:sldId id="416" r:id="rId53"/>
    <p:sldId id="417" r:id="rId54"/>
    <p:sldId id="411" r:id="rId55"/>
    <p:sldId id="414" r:id="rId56"/>
    <p:sldId id="412" r:id="rId57"/>
    <p:sldId id="450" r:id="rId58"/>
    <p:sldId id="433" r:id="rId59"/>
  </p:sldIdLst>
  <p:sldSz cx="9144000" cy="6858000" type="letter"/>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34" autoAdjust="0"/>
    <p:restoredTop sz="94361" autoAdjust="0"/>
  </p:normalViewPr>
  <p:slideViewPr>
    <p:cSldViewPr snapToGrid="0">
      <p:cViewPr varScale="1">
        <p:scale>
          <a:sx n="163" d="100"/>
          <a:sy n="163" d="100"/>
        </p:scale>
        <p:origin x="-792"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0951931-8D53-4B39-B7FC-28DDDAFDB918}" type="slidenum">
              <a:rPr lang="es-MX" smtClean="0"/>
              <a:t>‹Nr.›</a:t>
            </a:fld>
            <a:endParaRPr lang="es-MX"/>
          </a:p>
        </p:txBody>
      </p:sp>
    </p:spTree>
    <p:extLst>
      <p:ext uri="{BB962C8B-B14F-4D97-AF65-F5344CB8AC3E}">
        <p14:creationId xmlns:p14="http://schemas.microsoft.com/office/powerpoint/2010/main" val="219975847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9396099-AF28-48FB-B4D7-B47DEF932361}" type="datetimeFigureOut">
              <a:rPr lang="es-MX" smtClean="0"/>
              <a:t>14/10/15</a:t>
            </a:fld>
            <a:endParaRPr lang="es-MX"/>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MX"/>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0951931-8D53-4B39-B7FC-28DDDAFDB918}" type="slidenum">
              <a:rPr lang="es-MX" smtClean="0"/>
              <a:t>‹Nr.›</a:t>
            </a:fld>
            <a:endParaRPr lang="es-MX"/>
          </a:p>
        </p:txBody>
      </p:sp>
    </p:spTree>
    <p:extLst>
      <p:ext uri="{BB962C8B-B14F-4D97-AF65-F5344CB8AC3E}">
        <p14:creationId xmlns:p14="http://schemas.microsoft.com/office/powerpoint/2010/main" val="3592961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9396099-AF28-48FB-B4D7-B47DEF932361}" type="datetimeFigureOut">
              <a:rPr lang="es-MX" smtClean="0"/>
              <a:t>14/10/15</a:t>
            </a:fld>
            <a:endParaRPr lang="es-MX"/>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MX"/>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0951931-8D53-4B39-B7FC-28DDDAFDB918}" type="slidenum">
              <a:rPr lang="es-MX" smtClean="0"/>
              <a:t>‹Nr.›</a:t>
            </a:fld>
            <a:endParaRPr lang="es-MX"/>
          </a:p>
        </p:txBody>
      </p:sp>
    </p:spTree>
    <p:extLst>
      <p:ext uri="{BB962C8B-B14F-4D97-AF65-F5344CB8AC3E}">
        <p14:creationId xmlns:p14="http://schemas.microsoft.com/office/powerpoint/2010/main" val="194389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9396099-AF28-48FB-B4D7-B47DEF932361}" type="datetimeFigureOut">
              <a:rPr lang="es-MX" smtClean="0"/>
              <a:t>14/10/15</a:t>
            </a:fld>
            <a:endParaRPr lang="es-MX"/>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MX"/>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0951931-8D53-4B39-B7FC-28DDDAFDB918}" type="slidenum">
              <a:rPr lang="es-MX" smtClean="0"/>
              <a:t>‹Nr.›</a:t>
            </a:fld>
            <a:endParaRPr lang="es-MX"/>
          </a:p>
        </p:txBody>
      </p:sp>
    </p:spTree>
    <p:extLst>
      <p:ext uri="{BB962C8B-B14F-4D97-AF65-F5344CB8AC3E}">
        <p14:creationId xmlns:p14="http://schemas.microsoft.com/office/powerpoint/2010/main" val="166397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19396099-AF28-48FB-B4D7-B47DEF932361}" type="datetimeFigureOut">
              <a:rPr lang="es-MX" smtClean="0"/>
              <a:t>14/10/15</a:t>
            </a:fld>
            <a:endParaRPr lang="es-MX"/>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s-MX"/>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0951931-8D53-4B39-B7FC-28DDDAFDB918}" type="slidenum">
              <a:rPr lang="es-MX" smtClean="0"/>
              <a:t>‹Nr.›</a:t>
            </a:fld>
            <a:endParaRPr lang="es-MX"/>
          </a:p>
        </p:txBody>
      </p:sp>
    </p:spTree>
    <p:extLst>
      <p:ext uri="{BB962C8B-B14F-4D97-AF65-F5344CB8AC3E}">
        <p14:creationId xmlns:p14="http://schemas.microsoft.com/office/powerpoint/2010/main" val="3118434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9396099-AF28-48FB-B4D7-B47DEF932361}" type="datetimeFigureOut">
              <a:rPr lang="es-MX" smtClean="0"/>
              <a:t>14/10/15</a:t>
            </a:fld>
            <a:endParaRPr lang="es-MX"/>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MX"/>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0951931-8D53-4B39-B7FC-28DDDAFDB918}" type="slidenum">
              <a:rPr lang="es-MX" smtClean="0"/>
              <a:t>‹Nr.›</a:t>
            </a:fld>
            <a:endParaRPr lang="es-MX"/>
          </a:p>
        </p:txBody>
      </p:sp>
    </p:spTree>
    <p:extLst>
      <p:ext uri="{BB962C8B-B14F-4D97-AF65-F5344CB8AC3E}">
        <p14:creationId xmlns:p14="http://schemas.microsoft.com/office/powerpoint/2010/main" val="2567138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19396099-AF28-48FB-B4D7-B47DEF932361}" type="datetimeFigureOut">
              <a:rPr lang="es-MX" smtClean="0"/>
              <a:t>14/10/15</a:t>
            </a:fld>
            <a:endParaRPr lang="es-MX"/>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s-MX"/>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80951931-8D53-4B39-B7FC-28DDDAFDB918}" type="slidenum">
              <a:rPr lang="es-MX" smtClean="0"/>
              <a:t>‹Nr.›</a:t>
            </a:fld>
            <a:endParaRPr lang="es-MX"/>
          </a:p>
        </p:txBody>
      </p:sp>
    </p:spTree>
    <p:extLst>
      <p:ext uri="{BB962C8B-B14F-4D97-AF65-F5344CB8AC3E}">
        <p14:creationId xmlns:p14="http://schemas.microsoft.com/office/powerpoint/2010/main" val="4056777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19396099-AF28-48FB-B4D7-B47DEF932361}" type="datetimeFigureOut">
              <a:rPr lang="es-MX" smtClean="0"/>
              <a:t>14/10/15</a:t>
            </a:fld>
            <a:endParaRPr lang="es-MX"/>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s-MX"/>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80951931-8D53-4B39-B7FC-28DDDAFDB918}" type="slidenum">
              <a:rPr lang="es-MX" smtClean="0"/>
              <a:t>‹Nr.›</a:t>
            </a:fld>
            <a:endParaRPr lang="es-MX"/>
          </a:p>
        </p:txBody>
      </p:sp>
    </p:spTree>
    <p:extLst>
      <p:ext uri="{BB962C8B-B14F-4D97-AF65-F5344CB8AC3E}">
        <p14:creationId xmlns:p14="http://schemas.microsoft.com/office/powerpoint/2010/main" val="1498427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19396099-AF28-48FB-B4D7-B47DEF932361}" type="datetimeFigureOut">
              <a:rPr lang="es-MX" smtClean="0"/>
              <a:t>14/10/15</a:t>
            </a:fld>
            <a:endParaRPr lang="es-MX"/>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s-MX"/>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80951931-8D53-4B39-B7FC-28DDDAFDB918}" type="slidenum">
              <a:rPr lang="es-MX" smtClean="0"/>
              <a:t>‹Nr.›</a:t>
            </a:fld>
            <a:endParaRPr lang="es-MX"/>
          </a:p>
        </p:txBody>
      </p:sp>
    </p:spTree>
    <p:extLst>
      <p:ext uri="{BB962C8B-B14F-4D97-AF65-F5344CB8AC3E}">
        <p14:creationId xmlns:p14="http://schemas.microsoft.com/office/powerpoint/2010/main" val="1006006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9396099-AF28-48FB-B4D7-B47DEF932361}" type="datetimeFigureOut">
              <a:rPr lang="es-MX" smtClean="0"/>
              <a:t>14/10/15</a:t>
            </a:fld>
            <a:endParaRPr lang="es-MX"/>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MX"/>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0951931-8D53-4B39-B7FC-28DDDAFDB918}" type="slidenum">
              <a:rPr lang="es-MX" smtClean="0"/>
              <a:t>‹Nr.›</a:t>
            </a:fld>
            <a:endParaRPr lang="es-MX"/>
          </a:p>
        </p:txBody>
      </p:sp>
    </p:spTree>
    <p:extLst>
      <p:ext uri="{BB962C8B-B14F-4D97-AF65-F5344CB8AC3E}">
        <p14:creationId xmlns:p14="http://schemas.microsoft.com/office/powerpoint/2010/main" val="3982251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9396099-AF28-48FB-B4D7-B47DEF932361}" type="datetimeFigureOut">
              <a:rPr lang="es-MX" smtClean="0"/>
              <a:t>14/10/15</a:t>
            </a:fld>
            <a:endParaRPr lang="es-MX"/>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s-MX"/>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80951931-8D53-4B39-B7FC-28DDDAFDB918}" type="slidenum">
              <a:rPr lang="es-MX" smtClean="0"/>
              <a:t>‹Nr.›</a:t>
            </a:fld>
            <a:endParaRPr lang="es-MX"/>
          </a:p>
        </p:txBody>
      </p:sp>
    </p:spTree>
    <p:extLst>
      <p:ext uri="{BB962C8B-B14F-4D97-AF65-F5344CB8AC3E}">
        <p14:creationId xmlns:p14="http://schemas.microsoft.com/office/powerpoint/2010/main" val="22608323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pic>
        <p:nvPicPr>
          <p:cNvPr id="8" name="Imagen 7"/>
          <p:cNvPicPr>
            <a:picLocks noChangeAspect="1"/>
          </p:cNvPicPr>
          <p:nvPr userDrawn="1"/>
        </p:nvPicPr>
        <p:blipFill>
          <a:blip r:embed="rId13"/>
          <a:stretch>
            <a:fillRect/>
          </a:stretch>
        </p:blipFill>
        <p:spPr>
          <a:xfrm>
            <a:off x="-3186" y="-3439"/>
            <a:ext cx="1762125" cy="609600"/>
          </a:xfrm>
          <a:prstGeom prst="rect">
            <a:avLst/>
          </a:prstGeom>
        </p:spPr>
      </p:pic>
      <p:pic>
        <p:nvPicPr>
          <p:cNvPr id="13" name="Imagen 12"/>
          <p:cNvPicPr>
            <a:picLocks noChangeAspect="1"/>
          </p:cNvPicPr>
          <p:nvPr userDrawn="1"/>
        </p:nvPicPr>
        <p:blipFill>
          <a:blip r:embed="rId14"/>
          <a:stretch>
            <a:fillRect/>
          </a:stretch>
        </p:blipFill>
        <p:spPr>
          <a:xfrm>
            <a:off x="7842547" y="9432"/>
            <a:ext cx="1292464" cy="390178"/>
          </a:xfrm>
          <a:prstGeom prst="rect">
            <a:avLst/>
          </a:prstGeom>
        </p:spPr>
      </p:pic>
      <p:sp>
        <p:nvSpPr>
          <p:cNvPr id="15" name="Rectángulo 14"/>
          <p:cNvSpPr/>
          <p:nvPr userDrawn="1"/>
        </p:nvSpPr>
        <p:spPr>
          <a:xfrm>
            <a:off x="0" y="6611779"/>
            <a:ext cx="6743700" cy="246221"/>
          </a:xfrm>
          <a:prstGeom prst="rect">
            <a:avLst/>
          </a:prstGeom>
        </p:spPr>
        <p:txBody>
          <a:bodyPr wrap="square">
            <a:spAutoFit/>
          </a:bodyPr>
          <a:lstStyle/>
          <a:p>
            <a:r>
              <a:rPr lang="es-MX" sz="1000" dirty="0">
                <a:solidFill>
                  <a:srgbClr val="FF6600"/>
                </a:solidFill>
                <a:latin typeface="ChangaOne"/>
              </a:rPr>
              <a:t>Curso de divulgación </a:t>
            </a:r>
            <a:r>
              <a:rPr lang="es-MX" sz="1000" dirty="0" smtClean="0">
                <a:solidFill>
                  <a:srgbClr val="FF6600"/>
                </a:solidFill>
                <a:latin typeface="ChangaOne"/>
              </a:rPr>
              <a:t>científica                    Química</a:t>
            </a:r>
            <a:r>
              <a:rPr lang="es-MX" sz="1000" dirty="0">
                <a:solidFill>
                  <a:srgbClr val="FF6600"/>
                </a:solidFill>
                <a:latin typeface="ChangaOne"/>
              </a:rPr>
              <a:t>, sociedad y </a:t>
            </a:r>
            <a:r>
              <a:rPr lang="es-MX" sz="1000" dirty="0" smtClean="0">
                <a:solidFill>
                  <a:srgbClr val="FF6600"/>
                </a:solidFill>
                <a:latin typeface="ChangaOne"/>
              </a:rPr>
              <a:t>ambiente                        3 octubre 2015</a:t>
            </a:r>
            <a:endParaRPr lang="es-MX" sz="1000" dirty="0">
              <a:solidFill>
                <a:srgbClr val="FF6600"/>
              </a:solidFill>
            </a:endParaRPr>
          </a:p>
        </p:txBody>
      </p:sp>
    </p:spTree>
    <p:extLst>
      <p:ext uri="{BB962C8B-B14F-4D97-AF65-F5344CB8AC3E}">
        <p14:creationId xmlns:p14="http://schemas.microsoft.com/office/powerpoint/2010/main" val="2272912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necc.gob.mx/index.php"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3nkxUgGvq8I"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s.wikipedia.org/wiki/Poli%C3%A9ster" TargetMode="External"/><Relationship Id="rId4" Type="http://schemas.openxmlformats.org/officeDocument/2006/relationships/hyperlink" Target="https://es.wikipedia.org/wiki/Tereftalato_de_polietileno" TargetMode="External"/><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https://es.wikipedia.org/wiki/%C3%81cido_dicarbox%C3%ADlico"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BosHU4ARR9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GZvu_36A-so"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80201" y="1583511"/>
            <a:ext cx="6350290" cy="1631216"/>
          </a:xfrm>
          <a:prstGeom prst="rect">
            <a:avLst/>
          </a:prstGeom>
        </p:spPr>
        <p:txBody>
          <a:bodyPr wrap="square">
            <a:spAutoFit/>
          </a:bodyPr>
          <a:lstStyle/>
          <a:p>
            <a:r>
              <a:rPr lang="es-MX" sz="2800" i="1" dirty="0" smtClean="0">
                <a:ea typeface="Arial Unicode MS" panose="020B0604020202020204" pitchFamily="34" charset="-128"/>
                <a:cs typeface="Arial Unicode MS" panose="020B0604020202020204" pitchFamily="34" charset="-128"/>
              </a:rPr>
              <a:t>Tratamiento </a:t>
            </a:r>
            <a:r>
              <a:rPr lang="es-MX" sz="2800" i="1" dirty="0">
                <a:ea typeface="Arial Unicode MS" panose="020B0604020202020204" pitchFamily="34" charset="-128"/>
                <a:cs typeface="Arial Unicode MS" panose="020B0604020202020204" pitchFamily="34" charset="-128"/>
              </a:rPr>
              <a:t>de efluentes industriales</a:t>
            </a:r>
          </a:p>
          <a:p>
            <a:endParaRPr lang="es-MX" dirty="0" smtClean="0">
              <a:ea typeface="Arial Unicode MS" panose="020B0604020202020204" pitchFamily="34" charset="-128"/>
              <a:cs typeface="Arial Unicode MS" panose="020B0604020202020204" pitchFamily="34" charset="-128"/>
            </a:endParaRPr>
          </a:p>
          <a:p>
            <a:r>
              <a:rPr lang="es-MX" dirty="0" smtClean="0">
                <a:ea typeface="Arial Unicode MS" panose="020B0604020202020204" pitchFamily="34" charset="-128"/>
                <a:cs typeface="Arial Unicode MS" panose="020B0604020202020204" pitchFamily="34" charset="-128"/>
              </a:rPr>
              <a:t>Dr</a:t>
            </a:r>
            <a:r>
              <a:rPr lang="es-MX" dirty="0">
                <a:ea typeface="Arial Unicode MS" panose="020B0604020202020204" pitchFamily="34" charset="-128"/>
                <a:cs typeface="Arial Unicode MS" panose="020B0604020202020204" pitchFamily="34" charset="-128"/>
              </a:rPr>
              <a:t>. Oscar González </a:t>
            </a:r>
            <a:r>
              <a:rPr lang="es-MX" dirty="0" smtClean="0">
                <a:ea typeface="Arial Unicode MS" panose="020B0604020202020204" pitchFamily="34" charset="-128"/>
                <a:cs typeface="Arial Unicode MS" panose="020B0604020202020204" pitchFamily="34" charset="-128"/>
              </a:rPr>
              <a:t>Barceló</a:t>
            </a:r>
            <a:endParaRPr lang="es-MX" dirty="0">
              <a:ea typeface="Arial Unicode MS" panose="020B0604020202020204" pitchFamily="34" charset="-128"/>
              <a:cs typeface="Arial Unicode MS" panose="020B0604020202020204" pitchFamily="34" charset="-128"/>
            </a:endParaRPr>
          </a:p>
          <a:p>
            <a:r>
              <a:rPr lang="es-MX" dirty="0" smtClean="0">
                <a:ea typeface="Arial Unicode MS" panose="020B0604020202020204" pitchFamily="34" charset="-128"/>
                <a:cs typeface="Arial Unicode MS" panose="020B0604020202020204" pitchFamily="34" charset="-128"/>
              </a:rPr>
              <a:t>Técnico académico del Instituto de ingeniería</a:t>
            </a:r>
          </a:p>
          <a:p>
            <a:r>
              <a:rPr lang="es-MX" dirty="0" smtClean="0">
                <a:ea typeface="Arial Unicode MS" panose="020B0604020202020204" pitchFamily="34" charset="-128"/>
                <a:cs typeface="Arial Unicode MS" panose="020B0604020202020204" pitchFamily="34" charset="-128"/>
              </a:rPr>
              <a:t>Coordinación de ambiental</a:t>
            </a:r>
          </a:p>
        </p:txBody>
      </p:sp>
    </p:spTree>
    <p:extLst>
      <p:ext uri="{BB962C8B-B14F-4D97-AF65-F5344CB8AC3E}">
        <p14:creationId xmlns:p14="http://schemas.microsoft.com/office/powerpoint/2010/main" val="40176664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643792" y="1694208"/>
            <a:ext cx="6333259" cy="1569660"/>
          </a:xfrm>
          <a:prstGeom prst="rect">
            <a:avLst/>
          </a:prstGeom>
        </p:spPr>
        <p:txBody>
          <a:bodyPr wrap="square">
            <a:spAutoFit/>
          </a:bodyPr>
          <a:lstStyle/>
          <a:p>
            <a:pPr algn="ctr"/>
            <a:r>
              <a:rPr lang="es-MX" sz="3200" dirty="0"/>
              <a:t>Registro de Emisiones y Transferencia de contaminantes (RETC)</a:t>
            </a:r>
          </a:p>
        </p:txBody>
      </p:sp>
    </p:spTree>
    <p:extLst>
      <p:ext uri="{BB962C8B-B14F-4D97-AF65-F5344CB8AC3E}">
        <p14:creationId xmlns:p14="http://schemas.microsoft.com/office/powerpoint/2010/main" val="13412302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44772" y="1284905"/>
            <a:ext cx="6084936" cy="369332"/>
          </a:xfrm>
          <a:prstGeom prst="rect">
            <a:avLst/>
          </a:prstGeom>
        </p:spPr>
        <p:txBody>
          <a:bodyPr wrap="none">
            <a:spAutoFit/>
          </a:bodyPr>
          <a:lstStyle/>
          <a:p>
            <a:r>
              <a:rPr lang="es-MX" dirty="0"/>
              <a:t>Registro de Emisiones y Transferencia de contaminantes (RETC)</a:t>
            </a:r>
          </a:p>
        </p:txBody>
      </p:sp>
      <p:sp>
        <p:nvSpPr>
          <p:cNvPr id="5" name="Rectángulo 4"/>
          <p:cNvSpPr/>
          <p:nvPr/>
        </p:nvSpPr>
        <p:spPr>
          <a:xfrm>
            <a:off x="283029" y="1882622"/>
            <a:ext cx="8608422" cy="3693319"/>
          </a:xfrm>
          <a:prstGeom prst="rect">
            <a:avLst/>
          </a:prstGeom>
        </p:spPr>
        <p:txBody>
          <a:bodyPr wrap="square">
            <a:spAutoFit/>
          </a:bodyPr>
          <a:lstStyle/>
          <a:p>
            <a:r>
              <a:rPr lang="es-MX" dirty="0" smtClean="0"/>
              <a:t>Es </a:t>
            </a:r>
            <a:r>
              <a:rPr lang="es-MX" dirty="0"/>
              <a:t>un componente del Sistema Nacional de Información Ambiental en el que se integra la información sobre emisiones contaminantes al aire, agua y suelo, a través de bases de datos </a:t>
            </a:r>
            <a:r>
              <a:rPr lang="es-MX" dirty="0" smtClean="0"/>
              <a:t>de </a:t>
            </a:r>
            <a:r>
              <a:rPr lang="es-MX" dirty="0"/>
              <a:t>emisiones atmosféricas, descargas de aguas residuales y generación de residuos peligrosos. </a:t>
            </a:r>
            <a:endParaRPr lang="es-MX" dirty="0" smtClean="0"/>
          </a:p>
          <a:p>
            <a:endParaRPr lang="es-MX" dirty="0"/>
          </a:p>
          <a:p>
            <a:r>
              <a:rPr lang="es-MX" dirty="0" smtClean="0"/>
              <a:t>Mediante </a:t>
            </a:r>
            <a:r>
              <a:rPr lang="es-MX" dirty="0"/>
              <a:t>este inventario se podrán conocer las emisiones y transferencias de 1051 contaminantes en relación con los sectores de la economía y a lo largo de los municipios y estados del país. Dicha información, incluyendo la cédula de operación de la industria y el listado de contaminantes sujetos a reporte, pueden consultarse en la página del INE en Internet: </a:t>
            </a:r>
            <a:endParaRPr lang="es-MX" dirty="0" smtClean="0"/>
          </a:p>
          <a:p>
            <a:endParaRPr lang="es-MX" dirty="0" smtClean="0"/>
          </a:p>
          <a:p>
            <a:r>
              <a:rPr lang="es-MX" dirty="0">
                <a:hlinkClick r:id="rId2"/>
              </a:rPr>
              <a:t>http://</a:t>
            </a:r>
            <a:r>
              <a:rPr lang="es-MX" dirty="0" smtClean="0">
                <a:hlinkClick r:id="rId2"/>
              </a:rPr>
              <a:t>www.inecc.gob.mx/index.php</a:t>
            </a:r>
            <a:endParaRPr lang="es-MX" dirty="0" smtClean="0"/>
          </a:p>
          <a:p>
            <a:endParaRPr lang="es-MX" dirty="0"/>
          </a:p>
        </p:txBody>
      </p:sp>
    </p:spTree>
    <p:extLst>
      <p:ext uri="{BB962C8B-B14F-4D97-AF65-F5344CB8AC3E}">
        <p14:creationId xmlns:p14="http://schemas.microsoft.com/office/powerpoint/2010/main" val="22896018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10194" y="1125496"/>
            <a:ext cx="9235440" cy="369332"/>
          </a:xfrm>
          <a:prstGeom prst="rect">
            <a:avLst/>
          </a:prstGeom>
        </p:spPr>
        <p:txBody>
          <a:bodyPr wrap="square">
            <a:spAutoFit/>
          </a:bodyPr>
          <a:lstStyle/>
          <a:p>
            <a:r>
              <a:rPr lang="es-MX" dirty="0"/>
              <a:t>Registro de Emisiones y Transferencia de </a:t>
            </a:r>
            <a:r>
              <a:rPr lang="es-MX" dirty="0" smtClean="0"/>
              <a:t>Contaminantes 2008 Guanajuato</a:t>
            </a:r>
            <a:endParaRPr lang="es-MX" dirty="0"/>
          </a:p>
        </p:txBody>
      </p:sp>
      <p:pic>
        <p:nvPicPr>
          <p:cNvPr id="4" name="Imagen 3"/>
          <p:cNvPicPr>
            <a:picLocks noChangeAspect="1"/>
          </p:cNvPicPr>
          <p:nvPr/>
        </p:nvPicPr>
        <p:blipFill>
          <a:blip r:embed="rId2"/>
          <a:stretch>
            <a:fillRect/>
          </a:stretch>
        </p:blipFill>
        <p:spPr>
          <a:xfrm>
            <a:off x="1195856" y="2048826"/>
            <a:ext cx="6922101" cy="4186511"/>
          </a:xfrm>
          <a:prstGeom prst="rect">
            <a:avLst/>
          </a:prstGeom>
        </p:spPr>
      </p:pic>
      <p:sp>
        <p:nvSpPr>
          <p:cNvPr id="5" name="Rectángulo 4"/>
          <p:cNvSpPr/>
          <p:nvPr/>
        </p:nvSpPr>
        <p:spPr>
          <a:xfrm>
            <a:off x="666203" y="1679494"/>
            <a:ext cx="7981405" cy="369332"/>
          </a:xfrm>
          <a:prstGeom prst="rect">
            <a:avLst/>
          </a:prstGeom>
        </p:spPr>
        <p:txBody>
          <a:bodyPr wrap="square">
            <a:spAutoFit/>
          </a:bodyPr>
          <a:lstStyle/>
          <a:p>
            <a:r>
              <a:rPr lang="es-MX" dirty="0">
                <a:solidFill>
                  <a:srgbClr val="010101"/>
                </a:solidFill>
                <a:latin typeface="Delicious-Roman"/>
              </a:rPr>
              <a:t>Distribución de sectores industriales incluidos en el RETC en el año 2008</a:t>
            </a:r>
            <a:endParaRPr lang="es-MX" dirty="0"/>
          </a:p>
        </p:txBody>
      </p:sp>
    </p:spTree>
    <p:extLst>
      <p:ext uri="{BB962C8B-B14F-4D97-AF65-F5344CB8AC3E}">
        <p14:creationId xmlns:p14="http://schemas.microsoft.com/office/powerpoint/2010/main" val="19537246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528027535"/>
              </p:ext>
            </p:extLst>
          </p:nvPr>
        </p:nvGraphicFramePr>
        <p:xfrm>
          <a:off x="2177142" y="2529115"/>
          <a:ext cx="4644000" cy="4130039"/>
        </p:xfrm>
        <a:graphic>
          <a:graphicData uri="http://schemas.openxmlformats.org/drawingml/2006/table">
            <a:tbl>
              <a:tblPr firstRow="1" bandRow="1">
                <a:tableStyleId>{5C22544A-7EE6-4342-B048-85BDC9FD1C3A}</a:tableStyleId>
              </a:tblPr>
              <a:tblGrid>
                <a:gridCol w="2301925"/>
                <a:gridCol w="2342075"/>
              </a:tblGrid>
              <a:tr h="370840">
                <a:tc>
                  <a:txBody>
                    <a:bodyPr/>
                    <a:lstStyle/>
                    <a:p>
                      <a:pPr algn="ctr"/>
                      <a:r>
                        <a:rPr lang="es-MX" dirty="0" smtClean="0"/>
                        <a:t>Sustancia</a:t>
                      </a:r>
                      <a:endParaRPr lang="es-MX" dirty="0"/>
                    </a:p>
                  </a:txBody>
                  <a:tcPr/>
                </a:tc>
                <a:tc>
                  <a:txBody>
                    <a:bodyPr/>
                    <a:lstStyle/>
                    <a:p>
                      <a:pPr algn="ctr"/>
                      <a:r>
                        <a:rPr lang="es-MX" dirty="0" smtClean="0"/>
                        <a:t>Transferencia</a:t>
                      </a:r>
                      <a:r>
                        <a:rPr lang="es-MX" baseline="0" dirty="0" smtClean="0"/>
                        <a:t> al alcantarillado</a:t>
                      </a:r>
                    </a:p>
                    <a:p>
                      <a:pPr algn="ctr"/>
                      <a:r>
                        <a:rPr lang="es-MX" baseline="0" dirty="0" smtClean="0"/>
                        <a:t> kg/año</a:t>
                      </a:r>
                      <a:endParaRPr lang="es-MX" dirty="0"/>
                    </a:p>
                  </a:txBody>
                  <a:tcPr/>
                </a:tc>
              </a:tr>
              <a:tr h="182880">
                <a:tc>
                  <a:txBody>
                    <a:bodyPr/>
                    <a:lstStyle/>
                    <a:p>
                      <a:r>
                        <a:rPr lang="es-MX" dirty="0" smtClean="0"/>
                        <a:t>Arsénico</a:t>
                      </a:r>
                      <a:endParaRPr lang="es-MX" dirty="0"/>
                    </a:p>
                  </a:txBody>
                  <a:tcPr/>
                </a:tc>
                <a:tc>
                  <a:txBody>
                    <a:bodyPr/>
                    <a:lstStyle/>
                    <a:p>
                      <a:pPr algn="r"/>
                      <a:r>
                        <a:rPr lang="es-MX" dirty="0" smtClean="0"/>
                        <a:t>0.000062</a:t>
                      </a:r>
                      <a:endParaRPr lang="es-MX" dirty="0"/>
                    </a:p>
                  </a:txBody>
                  <a:tcPr/>
                </a:tc>
              </a:tr>
              <a:tr h="182880">
                <a:tc>
                  <a:txBody>
                    <a:bodyPr/>
                    <a:lstStyle/>
                    <a:p>
                      <a:r>
                        <a:rPr lang="es-MX" dirty="0" smtClean="0"/>
                        <a:t>Cadmio </a:t>
                      </a:r>
                      <a:endParaRPr lang="es-MX" dirty="0"/>
                    </a:p>
                  </a:txBody>
                  <a:tcPr/>
                </a:tc>
                <a:tc>
                  <a:txBody>
                    <a:bodyPr/>
                    <a:lstStyle/>
                    <a:p>
                      <a:pPr algn="r"/>
                      <a:r>
                        <a:rPr lang="es-MX" dirty="0" smtClean="0"/>
                        <a:t>0.930000</a:t>
                      </a:r>
                      <a:endParaRPr lang="es-MX" dirty="0"/>
                    </a:p>
                  </a:txBody>
                  <a:tcPr/>
                </a:tc>
              </a:tr>
              <a:tr h="370840">
                <a:tc>
                  <a:txBody>
                    <a:bodyPr/>
                    <a:lstStyle/>
                    <a:p>
                      <a:r>
                        <a:rPr lang="es-MX" dirty="0" smtClean="0"/>
                        <a:t>Cianuro inorgánicos/orgánicos</a:t>
                      </a:r>
                      <a:endParaRPr lang="es-MX" dirty="0"/>
                    </a:p>
                  </a:txBody>
                  <a:tcPr/>
                </a:tc>
                <a:tc>
                  <a:txBody>
                    <a:bodyPr/>
                    <a:lstStyle/>
                    <a:p>
                      <a:pPr algn="r"/>
                      <a:r>
                        <a:rPr lang="es-MX" dirty="0" smtClean="0"/>
                        <a:t>0. 247000</a:t>
                      </a:r>
                      <a:endParaRPr lang="es-MX" dirty="0"/>
                    </a:p>
                  </a:txBody>
                  <a:tcPr/>
                </a:tc>
              </a:tr>
              <a:tr h="370840">
                <a:tc>
                  <a:txBody>
                    <a:bodyPr/>
                    <a:lstStyle/>
                    <a:p>
                      <a:r>
                        <a:rPr lang="es-MX" dirty="0" smtClean="0"/>
                        <a:t>Cromo (compuestos)</a:t>
                      </a:r>
                      <a:endParaRPr lang="es-MX" dirty="0"/>
                    </a:p>
                  </a:txBody>
                  <a:tcPr/>
                </a:tc>
                <a:tc>
                  <a:txBody>
                    <a:bodyPr/>
                    <a:lstStyle/>
                    <a:p>
                      <a:pPr algn="r"/>
                      <a:r>
                        <a:rPr lang="es-MX" dirty="0" smtClean="0"/>
                        <a:t>1.350000</a:t>
                      </a:r>
                      <a:endParaRPr lang="es-MX" dirty="0"/>
                    </a:p>
                  </a:txBody>
                  <a:tcPr/>
                </a:tc>
              </a:tr>
              <a:tr h="370840">
                <a:tc>
                  <a:txBody>
                    <a:bodyPr/>
                    <a:lstStyle/>
                    <a:p>
                      <a:r>
                        <a:rPr lang="es-MX" dirty="0" smtClean="0"/>
                        <a:t>Mercurio</a:t>
                      </a:r>
                      <a:endParaRPr lang="es-MX" dirty="0"/>
                    </a:p>
                  </a:txBody>
                  <a:tcPr/>
                </a:tc>
                <a:tc>
                  <a:txBody>
                    <a:bodyPr/>
                    <a:lstStyle/>
                    <a:p>
                      <a:pPr algn="r"/>
                      <a:r>
                        <a:rPr lang="es-MX" dirty="0" smtClean="0"/>
                        <a:t>0.121000</a:t>
                      </a:r>
                      <a:endParaRPr lang="es-MX" dirty="0"/>
                    </a:p>
                  </a:txBody>
                  <a:tcPr/>
                </a:tc>
              </a:tr>
              <a:tr h="370840">
                <a:tc>
                  <a:txBody>
                    <a:bodyPr/>
                    <a:lstStyle/>
                    <a:p>
                      <a:r>
                        <a:rPr lang="es-MX" dirty="0" smtClean="0"/>
                        <a:t>Níquel</a:t>
                      </a:r>
                      <a:r>
                        <a:rPr lang="es-MX" baseline="0" dirty="0" smtClean="0"/>
                        <a:t> (compuestos)</a:t>
                      </a:r>
                      <a:endParaRPr lang="es-MX" dirty="0"/>
                    </a:p>
                  </a:txBody>
                  <a:tcPr/>
                </a:tc>
                <a:tc>
                  <a:txBody>
                    <a:bodyPr/>
                    <a:lstStyle/>
                    <a:p>
                      <a:pPr algn="r"/>
                      <a:r>
                        <a:rPr lang="es-MX" dirty="0" smtClean="0"/>
                        <a:t>19,770.000000</a:t>
                      </a:r>
                      <a:endParaRPr lang="es-MX" dirty="0"/>
                    </a:p>
                  </a:txBody>
                  <a:tcPr/>
                </a:tc>
              </a:tr>
              <a:tr h="185420">
                <a:tc>
                  <a:txBody>
                    <a:bodyPr/>
                    <a:lstStyle/>
                    <a:p>
                      <a:r>
                        <a:rPr lang="es-MX" dirty="0" smtClean="0"/>
                        <a:t>Plomo (compuestos)</a:t>
                      </a:r>
                      <a:endParaRPr lang="es-MX" dirty="0"/>
                    </a:p>
                  </a:txBody>
                  <a:tcPr/>
                </a:tc>
                <a:tc>
                  <a:txBody>
                    <a:bodyPr/>
                    <a:lstStyle/>
                    <a:p>
                      <a:pPr algn="r"/>
                      <a:r>
                        <a:rPr lang="es-MX" dirty="0" smtClean="0"/>
                        <a:t>1,159,000.0000000</a:t>
                      </a:r>
                      <a:endParaRPr lang="es-MX" dirty="0"/>
                    </a:p>
                  </a:txBody>
                  <a:tcPr/>
                </a:tc>
              </a:tr>
              <a:tr h="185420">
                <a:tc>
                  <a:txBody>
                    <a:bodyPr/>
                    <a:lstStyle/>
                    <a:p>
                      <a:r>
                        <a:rPr lang="es-MX" dirty="0" smtClean="0"/>
                        <a:t>Tolueno disocianato</a:t>
                      </a:r>
                      <a:endParaRPr lang="es-MX" dirty="0"/>
                    </a:p>
                  </a:txBody>
                  <a:tcPr/>
                </a:tc>
                <a:tc>
                  <a:txBody>
                    <a:bodyPr/>
                    <a:lstStyle/>
                    <a:p>
                      <a:pPr algn="r"/>
                      <a:r>
                        <a:rPr lang="es-MX" smtClean="0"/>
                        <a:t>270.0000000</a:t>
                      </a:r>
                      <a:endParaRPr lang="es-MX" dirty="0"/>
                    </a:p>
                  </a:txBody>
                  <a:tcPr/>
                </a:tc>
              </a:tr>
            </a:tbl>
          </a:graphicData>
        </a:graphic>
      </p:graphicFrame>
      <p:sp>
        <p:nvSpPr>
          <p:cNvPr id="4" name="CuadroTexto 3"/>
          <p:cNvSpPr txBox="1"/>
          <p:nvPr/>
        </p:nvSpPr>
        <p:spPr>
          <a:xfrm>
            <a:off x="487539" y="850019"/>
            <a:ext cx="7576754" cy="646331"/>
          </a:xfrm>
          <a:prstGeom prst="rect">
            <a:avLst/>
          </a:prstGeom>
          <a:noFill/>
        </p:spPr>
        <p:txBody>
          <a:bodyPr wrap="none" rtlCol="0">
            <a:spAutoFit/>
          </a:bodyPr>
          <a:lstStyle/>
          <a:p>
            <a:pPr algn="ctr"/>
            <a:r>
              <a:rPr lang="es-MX" dirty="0" smtClean="0"/>
              <a:t>Resumen de transferencias de contaminantes en agua residual al alcantarillado</a:t>
            </a:r>
          </a:p>
          <a:p>
            <a:pPr algn="ctr"/>
            <a:r>
              <a:rPr lang="es-MX" dirty="0" smtClean="0"/>
              <a:t>RETC</a:t>
            </a:r>
            <a:r>
              <a:rPr lang="es-MX" dirty="0"/>
              <a:t>, 2008 </a:t>
            </a:r>
            <a:r>
              <a:rPr lang="es-MX" dirty="0" smtClean="0"/>
              <a:t>Guanajuato</a:t>
            </a:r>
            <a:endParaRPr lang="es-MX" dirty="0"/>
          </a:p>
        </p:txBody>
      </p:sp>
      <p:sp>
        <p:nvSpPr>
          <p:cNvPr id="5" name="Rectángulo 4"/>
          <p:cNvSpPr/>
          <p:nvPr/>
        </p:nvSpPr>
        <p:spPr>
          <a:xfrm>
            <a:off x="382749" y="1421119"/>
            <a:ext cx="8232785" cy="1107996"/>
          </a:xfrm>
          <a:prstGeom prst="rect">
            <a:avLst/>
          </a:prstGeom>
        </p:spPr>
        <p:txBody>
          <a:bodyPr wrap="square">
            <a:spAutoFit/>
          </a:bodyPr>
          <a:lstStyle/>
          <a:p>
            <a:r>
              <a:rPr lang="es-MX" sz="1600" dirty="0" smtClean="0">
                <a:latin typeface="Calibri" panose="020F0502020204030204" pitchFamily="34" charset="0"/>
              </a:rPr>
              <a:t>“</a:t>
            </a:r>
            <a:r>
              <a:rPr lang="es-MX" sz="1600" dirty="0"/>
              <a:t>El resumen de las emisiones y transferencia de contaminantes por tipo de sustancia para</a:t>
            </a:r>
          </a:p>
          <a:p>
            <a:r>
              <a:rPr lang="es-MX" sz="1600" dirty="0"/>
              <a:t>el 2008 </a:t>
            </a:r>
            <a:r>
              <a:rPr lang="es-MX" sz="1600" dirty="0" smtClean="0"/>
              <a:t>…. </a:t>
            </a:r>
            <a:r>
              <a:rPr lang="es-MX" sz="1600" dirty="0" smtClean="0">
                <a:latin typeface="Calibri" panose="020F0502020204030204" pitchFamily="34" charset="0"/>
              </a:rPr>
              <a:t>En </a:t>
            </a:r>
            <a:r>
              <a:rPr lang="es-MX" sz="1600" dirty="0">
                <a:latin typeface="Calibri" panose="020F0502020204030204" pitchFamily="34" charset="0"/>
              </a:rPr>
              <a:t>el proceso de </a:t>
            </a:r>
            <a:r>
              <a:rPr lang="es-MX" sz="1600" dirty="0" smtClean="0">
                <a:latin typeface="Calibri" panose="020F0502020204030204" pitchFamily="34" charset="0"/>
              </a:rPr>
              <a:t>transferencia en </a:t>
            </a:r>
            <a:r>
              <a:rPr lang="es-MX" sz="1600" dirty="0">
                <a:latin typeface="Calibri" panose="020F0502020204030204" pitchFamily="34" charset="0"/>
              </a:rPr>
              <a:t>agua residual al alcantarillado se tiene el plomo (Pb) y sus compuestos con cerca de </a:t>
            </a:r>
            <a:r>
              <a:rPr lang="es-MX" sz="1600" dirty="0" smtClean="0">
                <a:latin typeface="Calibri" panose="020F0502020204030204" pitchFamily="34" charset="0"/>
              </a:rPr>
              <a:t>1.1 miles </a:t>
            </a:r>
            <a:r>
              <a:rPr lang="es-MX" sz="1600" dirty="0">
                <a:latin typeface="Calibri" panose="020F0502020204030204" pitchFamily="34" charset="0"/>
              </a:rPr>
              <a:t>de toneladas , derivados, principalmente de la industria alimenticia y </a:t>
            </a:r>
            <a:r>
              <a:rPr lang="es-MX" sz="1600" dirty="0" smtClean="0">
                <a:latin typeface="Calibri" panose="020F0502020204030204" pitchFamily="34" charset="0"/>
              </a:rPr>
              <a:t>automotriz”</a:t>
            </a:r>
            <a:endParaRPr lang="es-MX" sz="1600" dirty="0">
              <a:latin typeface="Calibri" panose="020F0502020204030204" pitchFamily="34" charset="0"/>
            </a:endParaRPr>
          </a:p>
        </p:txBody>
      </p:sp>
    </p:spTree>
    <p:extLst>
      <p:ext uri="{BB962C8B-B14F-4D97-AF65-F5344CB8AC3E}">
        <p14:creationId xmlns:p14="http://schemas.microsoft.com/office/powerpoint/2010/main" val="3110776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17621" y="2828836"/>
            <a:ext cx="8077200" cy="1754326"/>
          </a:xfrm>
          <a:prstGeom prst="rect">
            <a:avLst/>
          </a:prstGeom>
        </p:spPr>
        <p:txBody>
          <a:bodyPr wrap="square">
            <a:spAutoFit/>
          </a:bodyPr>
          <a:lstStyle/>
          <a:p>
            <a:r>
              <a:rPr lang="en-US" dirty="0" err="1" smtClean="0"/>
              <a:t>Cómo</a:t>
            </a:r>
            <a:r>
              <a:rPr lang="en-US" dirty="0" smtClean="0"/>
              <a:t> </a:t>
            </a:r>
            <a:r>
              <a:rPr lang="en-US" dirty="0" err="1" smtClean="0"/>
              <a:t>funciona</a:t>
            </a:r>
            <a:r>
              <a:rPr lang="en-US" dirty="0" smtClean="0"/>
              <a:t> </a:t>
            </a:r>
            <a:r>
              <a:rPr lang="en-US" dirty="0" err="1" smtClean="0"/>
              <a:t>una</a:t>
            </a:r>
            <a:r>
              <a:rPr lang="en-US" dirty="0" smtClean="0"/>
              <a:t> planta </a:t>
            </a:r>
            <a:r>
              <a:rPr lang="en-US" dirty="0" err="1" smtClean="0"/>
              <a:t>versátil</a:t>
            </a:r>
            <a:r>
              <a:rPr lang="en-US" dirty="0" smtClean="0"/>
              <a:t> para </a:t>
            </a:r>
            <a:r>
              <a:rPr lang="en-US" dirty="0" err="1" smtClean="0"/>
              <a:t>aguas</a:t>
            </a:r>
            <a:r>
              <a:rPr lang="en-US" dirty="0" smtClean="0"/>
              <a:t> </a:t>
            </a:r>
            <a:r>
              <a:rPr lang="en-US" dirty="0" err="1" smtClean="0"/>
              <a:t>residuales</a:t>
            </a:r>
            <a:r>
              <a:rPr lang="en-US" dirty="0" smtClean="0"/>
              <a:t> </a:t>
            </a:r>
            <a:r>
              <a:rPr lang="en-US" dirty="0" err="1" smtClean="0"/>
              <a:t>domésticas</a:t>
            </a:r>
            <a:r>
              <a:rPr lang="en-US" dirty="0" smtClean="0"/>
              <a:t> o </a:t>
            </a:r>
            <a:r>
              <a:rPr lang="en-US" dirty="0" err="1" smtClean="0"/>
              <a:t>industriales</a:t>
            </a:r>
            <a:r>
              <a:rPr lang="en-US" dirty="0" smtClean="0"/>
              <a:t>?</a:t>
            </a:r>
          </a:p>
          <a:p>
            <a:endParaRPr lang="en-US" dirty="0"/>
          </a:p>
          <a:p>
            <a:r>
              <a:rPr lang="en-US" dirty="0" err="1" smtClean="0"/>
              <a:t>Ver</a:t>
            </a:r>
            <a:r>
              <a:rPr lang="en-US" dirty="0" smtClean="0"/>
              <a:t> </a:t>
            </a:r>
            <a:r>
              <a:rPr lang="en-US" dirty="0"/>
              <a:t>planta </a:t>
            </a:r>
            <a:r>
              <a:rPr lang="en-US" dirty="0" err="1"/>
              <a:t>pequeña</a:t>
            </a:r>
            <a:r>
              <a:rPr lang="en-US" dirty="0"/>
              <a:t> de reactor </a:t>
            </a:r>
            <a:r>
              <a:rPr lang="en-US" dirty="0" err="1"/>
              <a:t>discontinuo</a:t>
            </a:r>
            <a:r>
              <a:rPr lang="en-US" dirty="0"/>
              <a:t>- DWC LKT ClearWater-1.5 </a:t>
            </a:r>
            <a:r>
              <a:rPr lang="en-US" dirty="0" smtClean="0"/>
              <a:t>min</a:t>
            </a:r>
          </a:p>
          <a:p>
            <a:endParaRPr lang="en-US" dirty="0"/>
          </a:p>
          <a:p>
            <a:r>
              <a:rPr lang="es-MX" dirty="0">
                <a:hlinkClick r:id="rId2"/>
              </a:rPr>
              <a:t>https://</a:t>
            </a:r>
            <a:r>
              <a:rPr lang="es-MX" dirty="0" smtClean="0">
                <a:hlinkClick r:id="rId2"/>
              </a:rPr>
              <a:t>www.youtube.com/watch?v=3nkxUgGvq8I</a:t>
            </a:r>
            <a:endParaRPr lang="es-MX" dirty="0" smtClean="0"/>
          </a:p>
          <a:p>
            <a:endParaRPr lang="es-MX" dirty="0"/>
          </a:p>
        </p:txBody>
      </p:sp>
    </p:spTree>
    <p:extLst>
      <p:ext uri="{BB962C8B-B14F-4D97-AF65-F5344CB8AC3E}">
        <p14:creationId xmlns:p14="http://schemas.microsoft.com/office/powerpoint/2010/main" val="20083291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344779" y="2374232"/>
            <a:ext cx="3768596" cy="646331"/>
          </a:xfrm>
          <a:prstGeom prst="rect">
            <a:avLst/>
          </a:prstGeom>
          <a:noFill/>
        </p:spPr>
        <p:txBody>
          <a:bodyPr wrap="none" rtlCol="0">
            <a:spAutoFit/>
          </a:bodyPr>
          <a:lstStyle/>
          <a:p>
            <a:r>
              <a:rPr lang="es-MX" sz="3600" dirty="0" smtClean="0"/>
              <a:t>Casos de industrias</a:t>
            </a:r>
            <a:endParaRPr lang="es-MX" sz="3600" dirty="0"/>
          </a:p>
        </p:txBody>
      </p:sp>
    </p:spTree>
    <p:extLst>
      <p:ext uri="{BB962C8B-B14F-4D97-AF65-F5344CB8AC3E}">
        <p14:creationId xmlns:p14="http://schemas.microsoft.com/office/powerpoint/2010/main" val="422040665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42308" y="2351314"/>
            <a:ext cx="6312081" cy="837249"/>
          </a:xfrm>
        </p:spPr>
        <p:txBody>
          <a:bodyPr/>
          <a:lstStyle/>
          <a:p>
            <a:r>
              <a:rPr lang="es-MX" dirty="0" smtClean="0"/>
              <a:t>Industria farmacéutica</a:t>
            </a:r>
            <a:endParaRPr lang="es-MX" dirty="0"/>
          </a:p>
        </p:txBody>
      </p:sp>
    </p:spTree>
    <p:extLst>
      <p:ext uri="{BB962C8B-B14F-4D97-AF65-F5344CB8AC3E}">
        <p14:creationId xmlns:p14="http://schemas.microsoft.com/office/powerpoint/2010/main" val="63234601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77091" y="6178203"/>
            <a:ext cx="8672945" cy="553998"/>
          </a:xfrm>
          <a:prstGeom prst="rect">
            <a:avLst/>
          </a:prstGeom>
        </p:spPr>
        <p:txBody>
          <a:bodyPr wrap="square">
            <a:spAutoFit/>
          </a:bodyPr>
          <a:lstStyle/>
          <a:p>
            <a:r>
              <a:rPr lang="es-MX" sz="1000" dirty="0" err="1" smtClean="0">
                <a:latin typeface="AdvP6960"/>
              </a:rPr>
              <a:t>Aleksandra</a:t>
            </a:r>
            <a:r>
              <a:rPr lang="es-MX" sz="1000" dirty="0" smtClean="0">
                <a:latin typeface="AdvP6960"/>
              </a:rPr>
              <a:t> </a:t>
            </a:r>
            <a:r>
              <a:rPr lang="es-MX" sz="1000" dirty="0" err="1" smtClean="0">
                <a:latin typeface="AdvP6960"/>
              </a:rPr>
              <a:t>Jelic</a:t>
            </a:r>
            <a:r>
              <a:rPr lang="es-MX" sz="1000" dirty="0" smtClean="0">
                <a:latin typeface="AdvP6960"/>
              </a:rPr>
              <a:t>, </a:t>
            </a:r>
            <a:r>
              <a:rPr lang="es-MX" sz="1000" dirty="0" err="1">
                <a:latin typeface="AdvP6960"/>
              </a:rPr>
              <a:t>Meritxell</a:t>
            </a:r>
            <a:r>
              <a:rPr lang="es-MX" sz="1000" dirty="0">
                <a:latin typeface="AdvP6960"/>
              </a:rPr>
              <a:t> Gros, Mira </a:t>
            </a:r>
            <a:r>
              <a:rPr lang="es-MX" sz="1000" dirty="0" err="1" smtClean="0">
                <a:latin typeface="AdvP6960"/>
              </a:rPr>
              <a:t>Petrovic</a:t>
            </a:r>
            <a:r>
              <a:rPr lang="es-MX" sz="1000" dirty="0" smtClean="0">
                <a:latin typeface="AdvP6960"/>
              </a:rPr>
              <a:t>, </a:t>
            </a:r>
            <a:r>
              <a:rPr lang="es-MX" sz="1000" dirty="0">
                <a:latin typeface="AdvP6960"/>
              </a:rPr>
              <a:t>Antoni </a:t>
            </a:r>
            <a:r>
              <a:rPr lang="es-MX" sz="1000" dirty="0" err="1" smtClean="0">
                <a:latin typeface="AdvP6960"/>
              </a:rPr>
              <a:t>Ginebreda,and</a:t>
            </a:r>
            <a:r>
              <a:rPr lang="es-MX" sz="1000" dirty="0" smtClean="0">
                <a:latin typeface="AdvP6960"/>
              </a:rPr>
              <a:t> </a:t>
            </a:r>
            <a:r>
              <a:rPr lang="es-MX" sz="1000" dirty="0" err="1" smtClean="0">
                <a:latin typeface="AdvP6960"/>
              </a:rPr>
              <a:t>Damia</a:t>
            </a:r>
            <a:r>
              <a:rPr lang="es-MX" sz="1000" dirty="0" smtClean="0">
                <a:latin typeface="AdvP6960"/>
              </a:rPr>
              <a:t> Barcelo.2012. </a:t>
            </a:r>
            <a:r>
              <a:rPr lang="en-US" sz="1000" dirty="0">
                <a:latin typeface="AdvP6960"/>
              </a:rPr>
              <a:t>Occurrence and Elimination of Pharmaceuticals </a:t>
            </a:r>
            <a:r>
              <a:rPr lang="es-MX" sz="1000" dirty="0" err="1">
                <a:latin typeface="AdvP6960"/>
              </a:rPr>
              <a:t>During</a:t>
            </a:r>
            <a:r>
              <a:rPr lang="es-MX" sz="1000" dirty="0">
                <a:latin typeface="AdvP6960"/>
              </a:rPr>
              <a:t> </a:t>
            </a:r>
            <a:r>
              <a:rPr lang="es-MX" sz="1000" dirty="0" err="1">
                <a:latin typeface="AdvP6960"/>
              </a:rPr>
              <a:t>Conventional</a:t>
            </a:r>
            <a:r>
              <a:rPr lang="es-MX" sz="1000" dirty="0">
                <a:latin typeface="AdvP6960"/>
              </a:rPr>
              <a:t> </a:t>
            </a:r>
            <a:r>
              <a:rPr lang="es-MX" sz="1000" dirty="0" err="1">
                <a:latin typeface="AdvP6960"/>
              </a:rPr>
              <a:t>Wastewater</a:t>
            </a:r>
            <a:r>
              <a:rPr lang="es-MX" sz="1000" dirty="0">
                <a:latin typeface="AdvP6960"/>
              </a:rPr>
              <a:t> </a:t>
            </a:r>
            <a:r>
              <a:rPr lang="es-MX" sz="1000" dirty="0" err="1" smtClean="0">
                <a:latin typeface="AdvP6960"/>
              </a:rPr>
              <a:t>Treatment</a:t>
            </a:r>
            <a:r>
              <a:rPr lang="es-MX" sz="1000" dirty="0" smtClean="0">
                <a:latin typeface="AdvP6960"/>
              </a:rPr>
              <a:t>. </a:t>
            </a:r>
            <a:r>
              <a:rPr lang="en-US" sz="1000" dirty="0" err="1" smtClean="0">
                <a:latin typeface="AdvP6975"/>
              </a:rPr>
              <a:t>Guasch</a:t>
            </a:r>
            <a:r>
              <a:rPr lang="en-US" sz="1000" dirty="0" smtClean="0">
                <a:latin typeface="AdvP6975"/>
              </a:rPr>
              <a:t> </a:t>
            </a:r>
            <a:r>
              <a:rPr lang="en-US" sz="1000" dirty="0">
                <a:latin typeface="AdvP6975"/>
              </a:rPr>
              <a:t>et al. (eds</a:t>
            </a:r>
            <a:r>
              <a:rPr lang="en-US" sz="1000" dirty="0" smtClean="0">
                <a:latin typeface="AdvP6975"/>
              </a:rPr>
              <a:t>.) </a:t>
            </a:r>
            <a:r>
              <a:rPr lang="en-US" sz="1000" dirty="0">
                <a:latin typeface="AdvP696A"/>
              </a:rPr>
              <a:t>Emerging and Priority Pollutants in Rivers</a:t>
            </a:r>
            <a:r>
              <a:rPr lang="en-US" sz="1000" dirty="0">
                <a:latin typeface="AdvP6975"/>
              </a:rPr>
              <a:t>, </a:t>
            </a:r>
            <a:r>
              <a:rPr lang="pt-BR" sz="1000" dirty="0" err="1">
                <a:latin typeface="AdvP6975"/>
              </a:rPr>
              <a:t>Hdb</a:t>
            </a:r>
            <a:r>
              <a:rPr lang="pt-BR" sz="1000" dirty="0">
                <a:latin typeface="AdvP6975"/>
              </a:rPr>
              <a:t> </a:t>
            </a:r>
            <a:r>
              <a:rPr lang="pt-BR" sz="1000" dirty="0" err="1">
                <a:latin typeface="AdvP6975"/>
              </a:rPr>
              <a:t>Env</a:t>
            </a:r>
            <a:r>
              <a:rPr lang="pt-BR" sz="1000" dirty="0">
                <a:latin typeface="AdvP6975"/>
              </a:rPr>
              <a:t> </a:t>
            </a:r>
            <a:r>
              <a:rPr lang="pt-BR" sz="1000" dirty="0" err="1">
                <a:latin typeface="AdvP6975"/>
              </a:rPr>
              <a:t>Chem</a:t>
            </a:r>
            <a:r>
              <a:rPr lang="pt-BR" sz="1000" dirty="0">
                <a:latin typeface="AdvP6975"/>
              </a:rPr>
              <a:t> </a:t>
            </a:r>
            <a:r>
              <a:rPr lang="pt-BR" sz="1000" dirty="0" smtClean="0">
                <a:latin typeface="AdvP6975"/>
              </a:rPr>
              <a:t>19</a:t>
            </a:r>
            <a:r>
              <a:rPr lang="pt-BR" sz="1000" dirty="0">
                <a:latin typeface="AdvP6975"/>
              </a:rPr>
              <a:t>: 1–24</a:t>
            </a:r>
            <a:r>
              <a:rPr lang="pt-BR" sz="1000" dirty="0" smtClean="0">
                <a:latin typeface="AdvP6975"/>
              </a:rPr>
              <a:t>,</a:t>
            </a:r>
            <a:r>
              <a:rPr lang="es-MX" sz="1000" dirty="0" smtClean="0">
                <a:latin typeface="AdvPi3"/>
              </a:rPr>
              <a:t> </a:t>
            </a:r>
            <a:r>
              <a:rPr lang="es-MX" sz="1000" dirty="0" err="1">
                <a:latin typeface="AdvP6975"/>
              </a:rPr>
              <a:t>Springer-Verlag</a:t>
            </a:r>
            <a:r>
              <a:rPr lang="es-MX" sz="1000" dirty="0">
                <a:latin typeface="AdvP6975"/>
              </a:rPr>
              <a:t> </a:t>
            </a:r>
            <a:r>
              <a:rPr lang="es-MX" sz="1000" dirty="0" err="1">
                <a:latin typeface="AdvP6975"/>
              </a:rPr>
              <a:t>Berlin</a:t>
            </a:r>
            <a:r>
              <a:rPr lang="es-MX" sz="1000" dirty="0">
                <a:latin typeface="AdvP6975"/>
              </a:rPr>
              <a:t> </a:t>
            </a:r>
            <a:r>
              <a:rPr lang="es-MX" sz="1000" dirty="0" smtClean="0">
                <a:latin typeface="AdvP6975"/>
              </a:rPr>
              <a:t>Heidelberg</a:t>
            </a:r>
            <a:endParaRPr lang="es-MX" sz="1000" dirty="0"/>
          </a:p>
        </p:txBody>
      </p:sp>
      <p:pic>
        <p:nvPicPr>
          <p:cNvPr id="5" name="Imagen 4"/>
          <p:cNvPicPr>
            <a:picLocks noChangeAspect="1"/>
          </p:cNvPicPr>
          <p:nvPr/>
        </p:nvPicPr>
        <p:blipFill rotWithShape="1">
          <a:blip r:embed="rId2"/>
          <a:srcRect b="12122"/>
          <a:stretch/>
        </p:blipFill>
        <p:spPr>
          <a:xfrm>
            <a:off x="661732" y="1368500"/>
            <a:ext cx="7541889" cy="4332075"/>
          </a:xfrm>
          <a:prstGeom prst="rect">
            <a:avLst/>
          </a:prstGeom>
        </p:spPr>
      </p:pic>
      <p:sp>
        <p:nvSpPr>
          <p:cNvPr id="6" name="CuadroTexto 5"/>
          <p:cNvSpPr txBox="1"/>
          <p:nvPr/>
        </p:nvSpPr>
        <p:spPr>
          <a:xfrm>
            <a:off x="1287889" y="598484"/>
            <a:ext cx="6259131" cy="830997"/>
          </a:xfrm>
          <a:prstGeom prst="rect">
            <a:avLst/>
          </a:prstGeom>
          <a:noFill/>
        </p:spPr>
        <p:txBody>
          <a:bodyPr wrap="square" rtlCol="0">
            <a:spAutoFit/>
          </a:bodyPr>
          <a:lstStyle/>
          <a:p>
            <a:pPr algn="ctr"/>
            <a:r>
              <a:rPr lang="es-MX" sz="1600" dirty="0" smtClean="0"/>
              <a:t>Residuos farmacéuticos en efluente de plantas convencionales para tratamiento de aguas </a:t>
            </a:r>
            <a:r>
              <a:rPr lang="es-MX" sz="1600" dirty="0"/>
              <a:t>residuales (percentiles: 25, mediana y 75 percentil)</a:t>
            </a:r>
          </a:p>
          <a:p>
            <a:pPr algn="ctr"/>
            <a:endParaRPr lang="es-MX" sz="1600" dirty="0" smtClean="0"/>
          </a:p>
        </p:txBody>
      </p:sp>
    </p:spTree>
    <p:extLst>
      <p:ext uri="{BB962C8B-B14F-4D97-AF65-F5344CB8AC3E}">
        <p14:creationId xmlns:p14="http://schemas.microsoft.com/office/powerpoint/2010/main" val="110243872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77091" y="6178203"/>
            <a:ext cx="8672945" cy="553998"/>
          </a:xfrm>
          <a:prstGeom prst="rect">
            <a:avLst/>
          </a:prstGeom>
        </p:spPr>
        <p:txBody>
          <a:bodyPr wrap="square">
            <a:spAutoFit/>
          </a:bodyPr>
          <a:lstStyle/>
          <a:p>
            <a:r>
              <a:rPr lang="es-MX" sz="1000" dirty="0" err="1" smtClean="0">
                <a:latin typeface="AdvP6960"/>
              </a:rPr>
              <a:t>Aleksandra</a:t>
            </a:r>
            <a:r>
              <a:rPr lang="es-MX" sz="1000" dirty="0" smtClean="0">
                <a:latin typeface="AdvP6960"/>
              </a:rPr>
              <a:t> </a:t>
            </a:r>
            <a:r>
              <a:rPr lang="es-MX" sz="1000" dirty="0" err="1" smtClean="0">
                <a:latin typeface="AdvP6960"/>
              </a:rPr>
              <a:t>Jelic</a:t>
            </a:r>
            <a:r>
              <a:rPr lang="es-MX" sz="1000" dirty="0" smtClean="0">
                <a:latin typeface="AdvP6960"/>
              </a:rPr>
              <a:t>, </a:t>
            </a:r>
            <a:r>
              <a:rPr lang="es-MX" sz="1000" dirty="0" err="1">
                <a:latin typeface="AdvP6960"/>
              </a:rPr>
              <a:t>Meritxell</a:t>
            </a:r>
            <a:r>
              <a:rPr lang="es-MX" sz="1000" dirty="0">
                <a:latin typeface="AdvP6960"/>
              </a:rPr>
              <a:t> Gros, Mira </a:t>
            </a:r>
            <a:r>
              <a:rPr lang="es-MX" sz="1000" dirty="0" err="1" smtClean="0">
                <a:latin typeface="AdvP6960"/>
              </a:rPr>
              <a:t>Petrovic</a:t>
            </a:r>
            <a:r>
              <a:rPr lang="es-MX" sz="1000" dirty="0" smtClean="0">
                <a:latin typeface="AdvP6960"/>
              </a:rPr>
              <a:t>, </a:t>
            </a:r>
            <a:r>
              <a:rPr lang="es-MX" sz="1000" dirty="0">
                <a:latin typeface="AdvP6960"/>
              </a:rPr>
              <a:t>Antoni </a:t>
            </a:r>
            <a:r>
              <a:rPr lang="es-MX" sz="1000" dirty="0" err="1" smtClean="0">
                <a:latin typeface="AdvP6960"/>
              </a:rPr>
              <a:t>Ginebreda,and</a:t>
            </a:r>
            <a:r>
              <a:rPr lang="es-MX" sz="1000" dirty="0" smtClean="0">
                <a:latin typeface="AdvP6960"/>
              </a:rPr>
              <a:t> </a:t>
            </a:r>
            <a:r>
              <a:rPr lang="es-MX" sz="1000" dirty="0" err="1" smtClean="0">
                <a:latin typeface="AdvP6960"/>
              </a:rPr>
              <a:t>Damia</a:t>
            </a:r>
            <a:r>
              <a:rPr lang="es-MX" sz="1000" dirty="0" smtClean="0">
                <a:latin typeface="AdvP6960"/>
              </a:rPr>
              <a:t> Barcelo.2012. </a:t>
            </a:r>
            <a:r>
              <a:rPr lang="en-US" sz="1000" dirty="0">
                <a:latin typeface="AdvP6960"/>
              </a:rPr>
              <a:t>Occurrence and Elimination of Pharmaceuticals </a:t>
            </a:r>
            <a:r>
              <a:rPr lang="es-MX" sz="1000" dirty="0" err="1">
                <a:latin typeface="AdvP6960"/>
              </a:rPr>
              <a:t>During</a:t>
            </a:r>
            <a:r>
              <a:rPr lang="es-MX" sz="1000" dirty="0">
                <a:latin typeface="AdvP6960"/>
              </a:rPr>
              <a:t> </a:t>
            </a:r>
            <a:r>
              <a:rPr lang="es-MX" sz="1000" dirty="0" err="1">
                <a:latin typeface="AdvP6960"/>
              </a:rPr>
              <a:t>Conventional</a:t>
            </a:r>
            <a:r>
              <a:rPr lang="es-MX" sz="1000" dirty="0">
                <a:latin typeface="AdvP6960"/>
              </a:rPr>
              <a:t> </a:t>
            </a:r>
            <a:r>
              <a:rPr lang="es-MX" sz="1000" dirty="0" err="1">
                <a:latin typeface="AdvP6960"/>
              </a:rPr>
              <a:t>Wastewater</a:t>
            </a:r>
            <a:r>
              <a:rPr lang="es-MX" sz="1000" dirty="0">
                <a:latin typeface="AdvP6960"/>
              </a:rPr>
              <a:t> </a:t>
            </a:r>
            <a:r>
              <a:rPr lang="es-MX" sz="1000" dirty="0" err="1" smtClean="0">
                <a:latin typeface="AdvP6960"/>
              </a:rPr>
              <a:t>Treatment</a:t>
            </a:r>
            <a:r>
              <a:rPr lang="es-MX" sz="1000" dirty="0" smtClean="0">
                <a:latin typeface="AdvP6960"/>
              </a:rPr>
              <a:t>. </a:t>
            </a:r>
            <a:r>
              <a:rPr lang="en-US" sz="1000" dirty="0" err="1" smtClean="0">
                <a:latin typeface="AdvP6975"/>
              </a:rPr>
              <a:t>Guasch</a:t>
            </a:r>
            <a:r>
              <a:rPr lang="en-US" sz="1000" dirty="0" smtClean="0">
                <a:latin typeface="AdvP6975"/>
              </a:rPr>
              <a:t> </a:t>
            </a:r>
            <a:r>
              <a:rPr lang="en-US" sz="1000" dirty="0">
                <a:latin typeface="AdvP6975"/>
              </a:rPr>
              <a:t>et al. (eds</a:t>
            </a:r>
            <a:r>
              <a:rPr lang="en-US" sz="1000" dirty="0" smtClean="0">
                <a:latin typeface="AdvP6975"/>
              </a:rPr>
              <a:t>.) </a:t>
            </a:r>
            <a:r>
              <a:rPr lang="en-US" sz="1000" dirty="0">
                <a:latin typeface="AdvP696A"/>
              </a:rPr>
              <a:t>Emerging and Priority Pollutants in Rivers</a:t>
            </a:r>
            <a:r>
              <a:rPr lang="en-US" sz="1000" dirty="0">
                <a:latin typeface="AdvP6975"/>
              </a:rPr>
              <a:t>, </a:t>
            </a:r>
            <a:r>
              <a:rPr lang="pt-BR" sz="1000" dirty="0" err="1">
                <a:latin typeface="AdvP6975"/>
              </a:rPr>
              <a:t>Hdb</a:t>
            </a:r>
            <a:r>
              <a:rPr lang="pt-BR" sz="1000" dirty="0">
                <a:latin typeface="AdvP6975"/>
              </a:rPr>
              <a:t> </a:t>
            </a:r>
            <a:r>
              <a:rPr lang="pt-BR" sz="1000" dirty="0" err="1">
                <a:latin typeface="AdvP6975"/>
              </a:rPr>
              <a:t>Env</a:t>
            </a:r>
            <a:r>
              <a:rPr lang="pt-BR" sz="1000" dirty="0">
                <a:latin typeface="AdvP6975"/>
              </a:rPr>
              <a:t> </a:t>
            </a:r>
            <a:r>
              <a:rPr lang="pt-BR" sz="1000" dirty="0" err="1">
                <a:latin typeface="AdvP6975"/>
              </a:rPr>
              <a:t>Chem</a:t>
            </a:r>
            <a:r>
              <a:rPr lang="pt-BR" sz="1000" dirty="0">
                <a:latin typeface="AdvP6975"/>
              </a:rPr>
              <a:t> </a:t>
            </a:r>
            <a:r>
              <a:rPr lang="pt-BR" sz="1000" dirty="0" smtClean="0">
                <a:latin typeface="AdvP6975"/>
              </a:rPr>
              <a:t>19</a:t>
            </a:r>
            <a:r>
              <a:rPr lang="pt-BR" sz="1000" dirty="0">
                <a:latin typeface="AdvP6975"/>
              </a:rPr>
              <a:t>: 1–24</a:t>
            </a:r>
            <a:r>
              <a:rPr lang="pt-BR" sz="1000" dirty="0" smtClean="0">
                <a:latin typeface="AdvP6975"/>
              </a:rPr>
              <a:t>,</a:t>
            </a:r>
            <a:r>
              <a:rPr lang="es-MX" sz="1000" dirty="0" smtClean="0">
                <a:latin typeface="AdvPi3"/>
              </a:rPr>
              <a:t> </a:t>
            </a:r>
            <a:r>
              <a:rPr lang="es-MX" sz="1000" dirty="0" err="1">
                <a:latin typeface="AdvP6975"/>
              </a:rPr>
              <a:t>Springer-Verlag</a:t>
            </a:r>
            <a:r>
              <a:rPr lang="es-MX" sz="1000" dirty="0">
                <a:latin typeface="AdvP6975"/>
              </a:rPr>
              <a:t> </a:t>
            </a:r>
            <a:r>
              <a:rPr lang="es-MX" sz="1000" dirty="0" err="1">
                <a:latin typeface="AdvP6975"/>
              </a:rPr>
              <a:t>Berlin</a:t>
            </a:r>
            <a:r>
              <a:rPr lang="es-MX" sz="1000" dirty="0">
                <a:latin typeface="AdvP6975"/>
              </a:rPr>
              <a:t> </a:t>
            </a:r>
            <a:r>
              <a:rPr lang="es-MX" sz="1000" dirty="0" smtClean="0">
                <a:latin typeface="AdvP6975"/>
              </a:rPr>
              <a:t>Heidelberg</a:t>
            </a:r>
            <a:endParaRPr lang="es-MX" sz="1000" dirty="0"/>
          </a:p>
        </p:txBody>
      </p:sp>
      <p:sp>
        <p:nvSpPr>
          <p:cNvPr id="4" name="CuadroTexto 3"/>
          <p:cNvSpPr txBox="1"/>
          <p:nvPr/>
        </p:nvSpPr>
        <p:spPr>
          <a:xfrm>
            <a:off x="1772653" y="56572"/>
            <a:ext cx="6187675" cy="923330"/>
          </a:xfrm>
          <a:prstGeom prst="rect">
            <a:avLst/>
          </a:prstGeom>
          <a:noFill/>
        </p:spPr>
        <p:txBody>
          <a:bodyPr wrap="square" rtlCol="0">
            <a:spAutoFit/>
          </a:bodyPr>
          <a:lstStyle/>
          <a:p>
            <a:pPr algn="ctr"/>
            <a:r>
              <a:rPr lang="es-MX" dirty="0" smtClean="0"/>
              <a:t>Fracciones de gastos másicos de compuestos farmacéuticos de una planta convencional de una planta de tratamiento de aguas residuales con respecto al gasto másico entrante</a:t>
            </a:r>
            <a:endParaRPr lang="es-MX" dirty="0"/>
          </a:p>
        </p:txBody>
      </p:sp>
      <p:sp>
        <p:nvSpPr>
          <p:cNvPr id="7" name="CuadroTexto 6"/>
          <p:cNvSpPr txBox="1"/>
          <p:nvPr/>
        </p:nvSpPr>
        <p:spPr>
          <a:xfrm>
            <a:off x="141514" y="5808871"/>
            <a:ext cx="5564600" cy="369332"/>
          </a:xfrm>
          <a:prstGeom prst="rect">
            <a:avLst/>
          </a:prstGeom>
          <a:noFill/>
        </p:spPr>
        <p:txBody>
          <a:bodyPr wrap="none" rtlCol="0">
            <a:spAutoFit/>
          </a:bodyPr>
          <a:lstStyle/>
          <a:p>
            <a:r>
              <a:rPr lang="es-MX" dirty="0" smtClean="0"/>
              <a:t>Gasto másico = Caudal x concentración de contaminante</a:t>
            </a:r>
            <a:endParaRPr lang="es-MX" dirty="0"/>
          </a:p>
        </p:txBody>
      </p:sp>
      <p:grpSp>
        <p:nvGrpSpPr>
          <p:cNvPr id="43" name="Grupo 42"/>
          <p:cNvGrpSpPr/>
          <p:nvPr/>
        </p:nvGrpSpPr>
        <p:grpSpPr>
          <a:xfrm>
            <a:off x="277091" y="1191339"/>
            <a:ext cx="8318270" cy="4641778"/>
            <a:chOff x="277091" y="1351759"/>
            <a:chExt cx="8318270" cy="4641778"/>
          </a:xfrm>
        </p:grpSpPr>
        <p:pic>
          <p:nvPicPr>
            <p:cNvPr id="3" name="Imagen 2"/>
            <p:cNvPicPr>
              <a:picLocks noChangeAspect="1"/>
            </p:cNvPicPr>
            <p:nvPr/>
          </p:nvPicPr>
          <p:blipFill rotWithShape="1">
            <a:blip r:embed="rId2"/>
            <a:srcRect r="6393"/>
            <a:stretch/>
          </p:blipFill>
          <p:spPr>
            <a:xfrm>
              <a:off x="277091" y="1935887"/>
              <a:ext cx="6428509" cy="4057650"/>
            </a:xfrm>
            <a:prstGeom prst="rect">
              <a:avLst/>
            </a:prstGeom>
          </p:spPr>
        </p:pic>
        <p:sp>
          <p:nvSpPr>
            <p:cNvPr id="8" name="CuadroTexto 7"/>
            <p:cNvSpPr txBox="1"/>
            <p:nvPr/>
          </p:nvSpPr>
          <p:spPr>
            <a:xfrm>
              <a:off x="6599979" y="3238414"/>
              <a:ext cx="1045028" cy="584775"/>
            </a:xfrm>
            <a:prstGeom prst="rect">
              <a:avLst/>
            </a:prstGeom>
            <a:noFill/>
          </p:spPr>
          <p:txBody>
            <a:bodyPr wrap="square" rtlCol="0">
              <a:spAutoFit/>
            </a:bodyPr>
            <a:lstStyle/>
            <a:p>
              <a:r>
                <a:rPr lang="es-MX" sz="1600" dirty="0" smtClean="0"/>
                <a:t>Remoción total</a:t>
              </a:r>
              <a:endParaRPr lang="es-MX" sz="1600" dirty="0"/>
            </a:p>
          </p:txBody>
        </p:sp>
        <p:sp>
          <p:nvSpPr>
            <p:cNvPr id="9" name="CuadroTexto 8"/>
            <p:cNvSpPr txBox="1"/>
            <p:nvPr/>
          </p:nvSpPr>
          <p:spPr>
            <a:xfrm>
              <a:off x="7550331" y="2901470"/>
              <a:ext cx="1045030" cy="830997"/>
            </a:xfrm>
            <a:prstGeom prst="rect">
              <a:avLst/>
            </a:prstGeom>
            <a:noFill/>
          </p:spPr>
          <p:txBody>
            <a:bodyPr wrap="square" rtlCol="0">
              <a:spAutoFit/>
            </a:bodyPr>
            <a:lstStyle/>
            <a:p>
              <a:r>
                <a:rPr lang="es-MX" sz="1600" dirty="0" smtClean="0"/>
                <a:t>Remoción del líquido</a:t>
              </a:r>
              <a:endParaRPr lang="es-MX" sz="1600" dirty="0"/>
            </a:p>
          </p:txBody>
        </p:sp>
        <p:sp>
          <p:nvSpPr>
            <p:cNvPr id="10" name="CuadroTexto 9"/>
            <p:cNvSpPr txBox="1"/>
            <p:nvPr/>
          </p:nvSpPr>
          <p:spPr>
            <a:xfrm>
              <a:off x="782626" y="1398499"/>
              <a:ext cx="1864321" cy="584775"/>
            </a:xfrm>
            <a:prstGeom prst="rect">
              <a:avLst/>
            </a:prstGeom>
            <a:noFill/>
          </p:spPr>
          <p:txBody>
            <a:bodyPr wrap="square" rtlCol="0">
              <a:spAutoFit/>
            </a:bodyPr>
            <a:lstStyle/>
            <a:p>
              <a:r>
                <a:rPr lang="es-MX" sz="1600" dirty="0" smtClean="0"/>
                <a:t>Remoción durante tratamiento </a:t>
              </a:r>
              <a:endParaRPr lang="es-MX" sz="1600" dirty="0"/>
            </a:p>
          </p:txBody>
        </p:sp>
        <p:sp>
          <p:nvSpPr>
            <p:cNvPr id="11" name="CuadroTexto 10"/>
            <p:cNvSpPr txBox="1"/>
            <p:nvPr/>
          </p:nvSpPr>
          <p:spPr>
            <a:xfrm>
              <a:off x="2890824" y="1419532"/>
              <a:ext cx="1707435" cy="584775"/>
            </a:xfrm>
            <a:prstGeom prst="rect">
              <a:avLst/>
            </a:prstGeom>
            <a:noFill/>
          </p:spPr>
          <p:txBody>
            <a:bodyPr wrap="square" rtlCol="0">
              <a:spAutoFit/>
            </a:bodyPr>
            <a:lstStyle/>
            <a:p>
              <a:r>
                <a:rPr lang="es-MX" sz="1600" dirty="0" smtClean="0"/>
                <a:t>Absorción al lodo de purga</a:t>
              </a:r>
              <a:endParaRPr lang="es-MX" sz="1600" dirty="0"/>
            </a:p>
          </p:txBody>
        </p:sp>
        <p:sp>
          <p:nvSpPr>
            <p:cNvPr id="12" name="CuadroTexto 11"/>
            <p:cNvSpPr txBox="1"/>
            <p:nvPr/>
          </p:nvSpPr>
          <p:spPr>
            <a:xfrm>
              <a:off x="4968234" y="1351759"/>
              <a:ext cx="1387253" cy="584775"/>
            </a:xfrm>
            <a:prstGeom prst="rect">
              <a:avLst/>
            </a:prstGeom>
            <a:noFill/>
          </p:spPr>
          <p:txBody>
            <a:bodyPr wrap="square" rtlCol="0">
              <a:spAutoFit/>
            </a:bodyPr>
            <a:lstStyle/>
            <a:p>
              <a:r>
                <a:rPr lang="es-MX" sz="1600" dirty="0" smtClean="0"/>
                <a:t>Fracción en la descarga</a:t>
              </a:r>
              <a:endParaRPr lang="es-MX" sz="1600" dirty="0"/>
            </a:p>
          </p:txBody>
        </p:sp>
        <p:cxnSp>
          <p:nvCxnSpPr>
            <p:cNvPr id="17" name="Conector recto 16"/>
            <p:cNvCxnSpPr/>
            <p:nvPr/>
          </p:nvCxnSpPr>
          <p:spPr>
            <a:xfrm>
              <a:off x="6599979" y="2621116"/>
              <a:ext cx="4120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a:off x="6662055" y="4375892"/>
              <a:ext cx="141079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p:nvCxnSpPr>
          <p:spPr>
            <a:xfrm>
              <a:off x="6662055" y="2573220"/>
              <a:ext cx="12982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7869878" y="3732467"/>
              <a:ext cx="1" cy="7297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6931865" y="3823189"/>
              <a:ext cx="1" cy="64804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flipH="1">
              <a:off x="6948018" y="2611693"/>
              <a:ext cx="1" cy="657462"/>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p:nvPr/>
          </p:nvCxnSpPr>
          <p:spPr>
            <a:xfrm>
              <a:off x="2229574" y="1629211"/>
              <a:ext cx="416202" cy="613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p:nvPr/>
          </p:nvCxnSpPr>
          <p:spPr>
            <a:xfrm>
              <a:off x="3737633" y="1920498"/>
              <a:ext cx="215009" cy="3168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p:cNvCxnSpPr/>
            <p:nvPr/>
          </p:nvCxnSpPr>
          <p:spPr>
            <a:xfrm>
              <a:off x="5939285" y="1629211"/>
              <a:ext cx="416202" cy="613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40"/>
            <p:cNvCxnSpPr/>
            <p:nvPr/>
          </p:nvCxnSpPr>
          <p:spPr>
            <a:xfrm>
              <a:off x="7844543" y="2444278"/>
              <a:ext cx="0" cy="48636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6630093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95006" y="1747298"/>
            <a:ext cx="4572000" cy="369332"/>
          </a:xfrm>
          <a:prstGeom prst="rect">
            <a:avLst/>
          </a:prstGeom>
        </p:spPr>
        <p:txBody>
          <a:bodyPr>
            <a:spAutoFit/>
          </a:bodyPr>
          <a:lstStyle/>
          <a:p>
            <a:r>
              <a:rPr lang="en-US" dirty="0" err="1">
                <a:latin typeface="Arial-BoldMT"/>
              </a:rPr>
              <a:t>Ácido</a:t>
            </a:r>
            <a:r>
              <a:rPr lang="en-US" dirty="0">
                <a:latin typeface="Arial-BoldMT"/>
              </a:rPr>
              <a:t> </a:t>
            </a:r>
            <a:r>
              <a:rPr lang="en-US" dirty="0" err="1">
                <a:latin typeface="Arial-BoldMT"/>
              </a:rPr>
              <a:t>tereftálico</a:t>
            </a:r>
            <a:r>
              <a:rPr lang="en-US" dirty="0">
                <a:latin typeface="Arial-BoldMT"/>
              </a:rPr>
              <a:t> </a:t>
            </a:r>
            <a:r>
              <a:rPr lang="en-US" dirty="0" err="1">
                <a:latin typeface="Arial-BoldMT"/>
              </a:rPr>
              <a:t>purificado</a:t>
            </a:r>
            <a:r>
              <a:rPr lang="en-US" dirty="0">
                <a:latin typeface="Arial-BoldMT"/>
              </a:rPr>
              <a:t> </a:t>
            </a:r>
            <a:r>
              <a:rPr lang="es-MX" dirty="0">
                <a:latin typeface="Arial-BoldMT"/>
              </a:rPr>
              <a:t>(PTA</a:t>
            </a:r>
            <a:r>
              <a:rPr lang="es-MX" dirty="0" smtClean="0">
                <a:latin typeface="Arial-BoldMT"/>
              </a:rPr>
              <a:t>)</a:t>
            </a:r>
            <a:endParaRPr lang="es-MX" dirty="0"/>
          </a:p>
        </p:txBody>
      </p:sp>
    </p:spTree>
    <p:extLst>
      <p:ext uri="{BB962C8B-B14F-4D97-AF65-F5344CB8AC3E}">
        <p14:creationId xmlns:p14="http://schemas.microsoft.com/office/powerpoint/2010/main" val="11869293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384663" y="1158240"/>
            <a:ext cx="5485733" cy="3139321"/>
          </a:xfrm>
          <a:prstGeom prst="rect">
            <a:avLst/>
          </a:prstGeom>
          <a:noFill/>
        </p:spPr>
        <p:txBody>
          <a:bodyPr wrap="none" rtlCol="0">
            <a:spAutoFit/>
          </a:bodyPr>
          <a:lstStyle/>
          <a:p>
            <a:r>
              <a:rPr lang="es-MX" dirty="0" smtClean="0"/>
              <a:t>Contenido</a:t>
            </a:r>
          </a:p>
          <a:p>
            <a:endParaRPr lang="es-MX" dirty="0" smtClean="0"/>
          </a:p>
          <a:p>
            <a:pPr marL="342900" indent="-342900">
              <a:buAutoNum type="arabicPeriod"/>
            </a:pPr>
            <a:r>
              <a:rPr lang="es-MX" dirty="0" smtClean="0"/>
              <a:t>Clasificación de industrias</a:t>
            </a:r>
          </a:p>
          <a:p>
            <a:pPr marL="342900" indent="-342900">
              <a:buAutoNum type="arabicPeriod"/>
            </a:pPr>
            <a:r>
              <a:rPr lang="es-MX" dirty="0" smtClean="0"/>
              <a:t>Normativa</a:t>
            </a:r>
          </a:p>
          <a:p>
            <a:pPr marL="342900" indent="-342900">
              <a:buAutoNum type="arabicPeriod"/>
            </a:pPr>
            <a:r>
              <a:rPr lang="es-MX" dirty="0" smtClean="0"/>
              <a:t>Registro de emisiones</a:t>
            </a:r>
          </a:p>
          <a:p>
            <a:pPr marL="342900" indent="-342900">
              <a:buAutoNum type="arabicPeriod"/>
            </a:pPr>
            <a:r>
              <a:rPr lang="es-MX" dirty="0" smtClean="0"/>
              <a:t>Casos de industrias</a:t>
            </a:r>
          </a:p>
          <a:p>
            <a:pPr marL="342900" indent="-342900">
              <a:buAutoNum type="arabicPeriod"/>
            </a:pPr>
            <a:r>
              <a:rPr lang="es-MX" dirty="0" smtClean="0"/>
              <a:t>Aplicación de reacción faltante en ciclo del nitrógeno</a:t>
            </a:r>
          </a:p>
          <a:p>
            <a:pPr marL="342900" indent="-342900">
              <a:buAutoNum type="arabicPeriod"/>
            </a:pPr>
            <a:r>
              <a:rPr lang="es-MX" dirty="0" smtClean="0"/>
              <a:t>Problemática actual en materia de tratamiento</a:t>
            </a:r>
          </a:p>
          <a:p>
            <a:pPr marL="342900" indent="-342900">
              <a:buAutoNum type="arabicPeriod"/>
            </a:pPr>
            <a:r>
              <a:rPr lang="es-MX" dirty="0" smtClean="0"/>
              <a:t>Tecnología de intercambio iónico</a:t>
            </a:r>
          </a:p>
          <a:p>
            <a:pPr marL="342900" indent="-342900">
              <a:buAutoNum type="arabicPeriod"/>
            </a:pPr>
            <a:endParaRPr lang="es-MX" dirty="0" smtClean="0"/>
          </a:p>
          <a:p>
            <a:pPr marL="342900" indent="-342900">
              <a:buAutoNum type="arabicPeriod"/>
            </a:pPr>
            <a:endParaRPr lang="es-MX" dirty="0"/>
          </a:p>
        </p:txBody>
      </p:sp>
    </p:spTree>
    <p:extLst>
      <p:ext uri="{BB962C8B-B14F-4D97-AF65-F5344CB8AC3E}">
        <p14:creationId xmlns:p14="http://schemas.microsoft.com/office/powerpoint/2010/main" val="27200074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71452" y="345950"/>
            <a:ext cx="6274525" cy="578703"/>
          </a:xfrm>
        </p:spPr>
        <p:txBody>
          <a:bodyPr>
            <a:noAutofit/>
          </a:bodyPr>
          <a:lstStyle/>
          <a:p>
            <a:pPr algn="ctr"/>
            <a:r>
              <a:rPr lang="en-US" sz="1800" dirty="0" err="1" smtClean="0">
                <a:latin typeface="+mn-lt"/>
              </a:rPr>
              <a:t>Ácido</a:t>
            </a:r>
            <a:r>
              <a:rPr lang="en-US" sz="1800" dirty="0" smtClean="0">
                <a:latin typeface="+mn-lt"/>
              </a:rPr>
              <a:t> </a:t>
            </a:r>
            <a:r>
              <a:rPr lang="en-US" sz="1800" dirty="0" err="1" smtClean="0">
                <a:latin typeface="+mn-lt"/>
              </a:rPr>
              <a:t>tereftálico</a:t>
            </a:r>
            <a:r>
              <a:rPr lang="en-US" sz="1800" dirty="0" smtClean="0">
                <a:latin typeface="+mn-lt"/>
              </a:rPr>
              <a:t> </a:t>
            </a:r>
            <a:r>
              <a:rPr lang="en-US" sz="1800" dirty="0" err="1" smtClean="0">
                <a:latin typeface="+mn-lt"/>
              </a:rPr>
              <a:t>purificado</a:t>
            </a:r>
            <a:r>
              <a:rPr lang="en-US" sz="1800" dirty="0" smtClean="0">
                <a:latin typeface="+mn-lt"/>
              </a:rPr>
              <a:t> </a:t>
            </a:r>
            <a:r>
              <a:rPr lang="es-MX" sz="1800" dirty="0" smtClean="0">
                <a:latin typeface="+mn-lt"/>
              </a:rPr>
              <a:t>(PTA)</a:t>
            </a:r>
            <a:br>
              <a:rPr lang="es-MX" sz="1800" dirty="0" smtClean="0">
                <a:latin typeface="+mn-lt"/>
              </a:rPr>
            </a:br>
            <a:r>
              <a:rPr lang="es-MX" sz="1800" dirty="0" smtClean="0">
                <a:latin typeface="+mn-lt"/>
              </a:rPr>
              <a:t>(ácido p-ftálico ; </a:t>
            </a:r>
            <a:r>
              <a:rPr lang="es-MX" sz="1800" dirty="0">
                <a:latin typeface="+mn-lt"/>
              </a:rPr>
              <a:t>ácido </a:t>
            </a:r>
            <a:r>
              <a:rPr lang="es-MX" sz="1800" dirty="0" smtClean="0">
                <a:latin typeface="+mn-lt"/>
              </a:rPr>
              <a:t>benceno-1,4-dicarboxílico)</a:t>
            </a:r>
            <a:endParaRPr lang="es-MX" sz="1800" dirty="0">
              <a:latin typeface="+mn-lt"/>
            </a:endParaRPr>
          </a:p>
        </p:txBody>
      </p:sp>
      <p:sp>
        <p:nvSpPr>
          <p:cNvPr id="5" name="Rectángulo 4"/>
          <p:cNvSpPr/>
          <p:nvPr/>
        </p:nvSpPr>
        <p:spPr>
          <a:xfrm>
            <a:off x="201776" y="1274183"/>
            <a:ext cx="8509091" cy="584775"/>
          </a:xfrm>
          <a:prstGeom prst="rect">
            <a:avLst/>
          </a:prstGeom>
        </p:spPr>
        <p:txBody>
          <a:bodyPr wrap="square">
            <a:spAutoFit/>
          </a:bodyPr>
          <a:lstStyle/>
          <a:p>
            <a:r>
              <a:rPr lang="es-MX" sz="1600" dirty="0">
                <a:solidFill>
                  <a:srgbClr val="000000"/>
                </a:solidFill>
              </a:rPr>
              <a:t>El ácido </a:t>
            </a:r>
            <a:r>
              <a:rPr lang="es-MX" sz="1600" dirty="0" err="1">
                <a:solidFill>
                  <a:srgbClr val="000000"/>
                </a:solidFill>
              </a:rPr>
              <a:t>tereftálico</a:t>
            </a:r>
            <a:r>
              <a:rPr lang="es-MX" sz="1600" dirty="0">
                <a:solidFill>
                  <a:srgbClr val="000000"/>
                </a:solidFill>
              </a:rPr>
              <a:t> purificado, a menudo conocido simplemente como PTA (por sus siglas en inglés), </a:t>
            </a:r>
            <a:r>
              <a:rPr lang="es-MX" sz="1600" dirty="0" smtClean="0">
                <a:solidFill>
                  <a:srgbClr val="000000"/>
                </a:solidFill>
              </a:rPr>
              <a:t>es </a:t>
            </a:r>
            <a:r>
              <a:rPr lang="es-MX" sz="1600" dirty="0">
                <a:solidFill>
                  <a:srgbClr val="000000"/>
                </a:solidFill>
              </a:rPr>
              <a:t>la materia prima clave para fabricar fibra, resina y película de poliéster. </a:t>
            </a:r>
            <a:endParaRPr lang="es-MX" sz="1600" dirty="0"/>
          </a:p>
        </p:txBody>
      </p:sp>
      <p:sp>
        <p:nvSpPr>
          <p:cNvPr id="6" name="Rectángulo 5"/>
          <p:cNvSpPr/>
          <p:nvPr/>
        </p:nvSpPr>
        <p:spPr>
          <a:xfrm>
            <a:off x="260439" y="2458942"/>
            <a:ext cx="8635365" cy="830997"/>
          </a:xfrm>
          <a:prstGeom prst="rect">
            <a:avLst/>
          </a:prstGeom>
        </p:spPr>
        <p:txBody>
          <a:bodyPr wrap="square">
            <a:spAutoFit/>
          </a:bodyPr>
          <a:lstStyle/>
          <a:p>
            <a:r>
              <a:rPr lang="es-MX" sz="1600" dirty="0">
                <a:solidFill>
                  <a:srgbClr val="252525"/>
                </a:solidFill>
                <a:latin typeface="Arial" panose="020B0604020202020204" pitchFamily="34" charset="0"/>
              </a:rPr>
              <a:t>El </a:t>
            </a:r>
            <a:r>
              <a:rPr lang="es-MX" sz="1600" b="1" dirty="0">
                <a:solidFill>
                  <a:srgbClr val="252525"/>
                </a:solidFill>
                <a:latin typeface="Arial" panose="020B0604020202020204" pitchFamily="34" charset="0"/>
              </a:rPr>
              <a:t>ácido </a:t>
            </a:r>
            <a:r>
              <a:rPr lang="es-MX" sz="1600" b="1" dirty="0" err="1">
                <a:solidFill>
                  <a:srgbClr val="252525"/>
                </a:solidFill>
                <a:latin typeface="Arial" panose="020B0604020202020204" pitchFamily="34" charset="0"/>
              </a:rPr>
              <a:t>tereftálico</a:t>
            </a:r>
            <a:r>
              <a:rPr lang="es-MX" sz="1600" dirty="0">
                <a:solidFill>
                  <a:srgbClr val="252525"/>
                </a:solidFill>
                <a:latin typeface="Arial" panose="020B0604020202020204" pitchFamily="34" charset="0"/>
              </a:rPr>
              <a:t> es un </a:t>
            </a:r>
            <a:r>
              <a:rPr lang="es-MX" sz="1600" dirty="0">
                <a:solidFill>
                  <a:srgbClr val="0B0080"/>
                </a:solidFill>
                <a:latin typeface="Arial" panose="020B0604020202020204" pitchFamily="34" charset="0"/>
                <a:hlinkClick r:id="rId2" tooltip="Ácido dicarboxílico"/>
              </a:rPr>
              <a:t>ácido </a:t>
            </a:r>
            <a:r>
              <a:rPr lang="es-MX" sz="1600" dirty="0" err="1">
                <a:solidFill>
                  <a:srgbClr val="0B0080"/>
                </a:solidFill>
                <a:latin typeface="Arial" panose="020B0604020202020204" pitchFamily="34" charset="0"/>
                <a:hlinkClick r:id="rId2" tooltip="Ácido dicarboxílico"/>
              </a:rPr>
              <a:t>dicarboxílico</a:t>
            </a:r>
            <a:r>
              <a:rPr lang="es-MX" sz="1600" dirty="0">
                <a:solidFill>
                  <a:srgbClr val="252525"/>
                </a:solidFill>
                <a:latin typeface="Arial" panose="020B0604020202020204" pitchFamily="34" charset="0"/>
              </a:rPr>
              <a:t> aromático de fórmula C</a:t>
            </a:r>
            <a:r>
              <a:rPr lang="es-MX" sz="1600" baseline="-25000" dirty="0">
                <a:solidFill>
                  <a:srgbClr val="252525"/>
                </a:solidFill>
                <a:latin typeface="Arial" panose="020B0604020202020204" pitchFamily="34" charset="0"/>
              </a:rPr>
              <a:t>6</a:t>
            </a:r>
            <a:r>
              <a:rPr lang="es-MX" sz="1600" dirty="0">
                <a:solidFill>
                  <a:srgbClr val="252525"/>
                </a:solidFill>
                <a:latin typeface="Arial" panose="020B0604020202020204" pitchFamily="34" charset="0"/>
              </a:rPr>
              <a:t>H</a:t>
            </a:r>
            <a:r>
              <a:rPr lang="es-MX" sz="1600" baseline="-25000" dirty="0">
                <a:solidFill>
                  <a:srgbClr val="252525"/>
                </a:solidFill>
                <a:latin typeface="Arial" panose="020B0604020202020204" pitchFamily="34" charset="0"/>
              </a:rPr>
              <a:t>4</a:t>
            </a:r>
            <a:r>
              <a:rPr lang="es-MX" sz="1600" dirty="0">
                <a:solidFill>
                  <a:srgbClr val="252525"/>
                </a:solidFill>
                <a:latin typeface="Arial" panose="020B0604020202020204" pitchFamily="34" charset="0"/>
              </a:rPr>
              <a:t>(COOH)</a:t>
            </a:r>
            <a:r>
              <a:rPr lang="es-MX" sz="1600" baseline="-25000" dirty="0">
                <a:solidFill>
                  <a:srgbClr val="252525"/>
                </a:solidFill>
                <a:latin typeface="Arial" panose="020B0604020202020204" pitchFamily="34" charset="0"/>
              </a:rPr>
              <a:t>2</a:t>
            </a:r>
            <a:r>
              <a:rPr lang="es-MX" sz="1600" dirty="0">
                <a:solidFill>
                  <a:srgbClr val="252525"/>
                </a:solidFill>
                <a:latin typeface="Arial" panose="020B0604020202020204" pitchFamily="34" charset="0"/>
              </a:rPr>
              <a:t>. </a:t>
            </a:r>
            <a:endParaRPr lang="es-MX" sz="1600" dirty="0" smtClean="0">
              <a:solidFill>
                <a:srgbClr val="252525"/>
              </a:solidFill>
              <a:latin typeface="Arial" panose="020B0604020202020204" pitchFamily="34" charset="0"/>
            </a:endParaRPr>
          </a:p>
          <a:p>
            <a:r>
              <a:rPr lang="es-MX" sz="1600" dirty="0" smtClean="0">
                <a:solidFill>
                  <a:srgbClr val="252525"/>
                </a:solidFill>
                <a:latin typeface="Arial" panose="020B0604020202020204" pitchFamily="34" charset="0"/>
              </a:rPr>
              <a:t>se </a:t>
            </a:r>
            <a:r>
              <a:rPr lang="es-MX" sz="1600" dirty="0">
                <a:solidFill>
                  <a:srgbClr val="252525"/>
                </a:solidFill>
                <a:latin typeface="Arial" panose="020B0604020202020204" pitchFamily="34" charset="0"/>
              </a:rPr>
              <a:t>usa principalmente como precursor del </a:t>
            </a:r>
            <a:r>
              <a:rPr lang="es-MX" sz="1600" dirty="0">
                <a:solidFill>
                  <a:srgbClr val="0B0080"/>
                </a:solidFill>
                <a:latin typeface="Arial" panose="020B0604020202020204" pitchFamily="34" charset="0"/>
                <a:hlinkClick r:id="rId3" tooltip="Poliéster"/>
              </a:rPr>
              <a:t>poliéster</a:t>
            </a:r>
            <a:r>
              <a:rPr lang="es-MX" sz="1600" dirty="0">
                <a:solidFill>
                  <a:srgbClr val="252525"/>
                </a:solidFill>
                <a:latin typeface="Arial" panose="020B0604020202020204" pitchFamily="34" charset="0"/>
              </a:rPr>
              <a:t> </a:t>
            </a:r>
            <a:r>
              <a:rPr lang="es-MX" sz="1600" dirty="0">
                <a:solidFill>
                  <a:srgbClr val="0B0080"/>
                </a:solidFill>
                <a:latin typeface="Arial" panose="020B0604020202020204" pitchFamily="34" charset="0"/>
                <a:hlinkClick r:id="rId4" tooltip="Tereftalato de polietileno"/>
              </a:rPr>
              <a:t>PET</a:t>
            </a:r>
            <a:r>
              <a:rPr lang="es-MX" sz="1600" dirty="0">
                <a:solidFill>
                  <a:srgbClr val="252525"/>
                </a:solidFill>
                <a:latin typeface="Arial" panose="020B0604020202020204" pitchFamily="34" charset="0"/>
              </a:rPr>
              <a:t>, usado para hacer recubrimientos y botellas de plástico</a:t>
            </a:r>
            <a:r>
              <a:rPr lang="es-MX" sz="1600" dirty="0" smtClean="0">
                <a:solidFill>
                  <a:srgbClr val="252525"/>
                </a:solidFill>
                <a:latin typeface="Arial" panose="020B0604020202020204" pitchFamily="34" charset="0"/>
              </a:rPr>
              <a:t>. Se produce por oxidación de p-xileno con oxígeno en aire.</a:t>
            </a:r>
            <a:endParaRPr lang="es-MX" sz="1600" dirty="0"/>
          </a:p>
        </p:txBody>
      </p:sp>
      <p:pic>
        <p:nvPicPr>
          <p:cNvPr id="10" name="Imagen 9"/>
          <p:cNvPicPr>
            <a:picLocks noChangeAspect="1"/>
          </p:cNvPicPr>
          <p:nvPr/>
        </p:nvPicPr>
        <p:blipFill>
          <a:blip r:embed="rId5"/>
          <a:stretch>
            <a:fillRect/>
          </a:stretch>
        </p:blipFill>
        <p:spPr>
          <a:xfrm>
            <a:off x="4870134" y="4143316"/>
            <a:ext cx="3109229" cy="1639966"/>
          </a:xfrm>
          <a:prstGeom prst="rect">
            <a:avLst/>
          </a:prstGeom>
        </p:spPr>
      </p:pic>
      <p:pic>
        <p:nvPicPr>
          <p:cNvPr id="12" name="Imagen 11"/>
          <p:cNvPicPr>
            <a:picLocks noChangeAspect="1"/>
          </p:cNvPicPr>
          <p:nvPr/>
        </p:nvPicPr>
        <p:blipFill>
          <a:blip r:embed="rId6"/>
          <a:stretch>
            <a:fillRect/>
          </a:stretch>
        </p:blipFill>
        <p:spPr>
          <a:xfrm>
            <a:off x="1043203" y="3905133"/>
            <a:ext cx="2840819" cy="1939406"/>
          </a:xfrm>
          <a:prstGeom prst="rect">
            <a:avLst/>
          </a:prstGeom>
        </p:spPr>
      </p:pic>
    </p:spTree>
    <p:extLst>
      <p:ext uri="{BB962C8B-B14F-4D97-AF65-F5344CB8AC3E}">
        <p14:creationId xmlns:p14="http://schemas.microsoft.com/office/powerpoint/2010/main" val="16466575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88722" y="1532021"/>
            <a:ext cx="8497997" cy="2862322"/>
          </a:xfrm>
          <a:prstGeom prst="rect">
            <a:avLst/>
          </a:prstGeom>
        </p:spPr>
        <p:txBody>
          <a:bodyPr wrap="square">
            <a:spAutoFit/>
          </a:bodyPr>
          <a:lstStyle/>
          <a:p>
            <a:r>
              <a:rPr lang="en-US" dirty="0" err="1" smtClean="0"/>
              <a:t>En</a:t>
            </a:r>
            <a:r>
              <a:rPr lang="en-US" dirty="0" smtClean="0"/>
              <a:t> 2002 la </a:t>
            </a:r>
            <a:r>
              <a:rPr lang="en-US" dirty="0" err="1" smtClean="0"/>
              <a:t>producción</a:t>
            </a:r>
            <a:r>
              <a:rPr lang="en-US" dirty="0" smtClean="0"/>
              <a:t> de PTA </a:t>
            </a:r>
            <a:r>
              <a:rPr lang="en-US" dirty="0" err="1" smtClean="0"/>
              <a:t>alcanzó</a:t>
            </a:r>
            <a:r>
              <a:rPr lang="en-US" dirty="0" smtClean="0"/>
              <a:t> 26.12 </a:t>
            </a:r>
            <a:r>
              <a:rPr lang="en-US" dirty="0" err="1" smtClean="0"/>
              <a:t>millones</a:t>
            </a:r>
            <a:r>
              <a:rPr lang="en-US" dirty="0" smtClean="0"/>
              <a:t> de </a:t>
            </a:r>
            <a:r>
              <a:rPr lang="en-US" dirty="0" err="1" smtClean="0"/>
              <a:t>toneladas</a:t>
            </a:r>
            <a:r>
              <a:rPr lang="en-US" dirty="0" smtClean="0"/>
              <a:t>.</a:t>
            </a:r>
          </a:p>
          <a:p>
            <a:r>
              <a:rPr lang="en-US" dirty="0" smtClean="0"/>
              <a:t> </a:t>
            </a:r>
          </a:p>
          <a:p>
            <a:r>
              <a:rPr lang="en-US" dirty="0" smtClean="0"/>
              <a:t>El </a:t>
            </a:r>
            <a:r>
              <a:rPr lang="en-US" dirty="0" err="1" smtClean="0"/>
              <a:t>proceso</a:t>
            </a:r>
            <a:r>
              <a:rPr lang="en-US" dirty="0" smtClean="0"/>
              <a:t> de digestion anaerobia  </a:t>
            </a:r>
            <a:r>
              <a:rPr lang="en-US" dirty="0" err="1" smtClean="0"/>
              <a:t>funciona</a:t>
            </a:r>
            <a:r>
              <a:rPr lang="en-US" dirty="0" smtClean="0"/>
              <a:t> para la </a:t>
            </a:r>
            <a:r>
              <a:rPr lang="en-US" dirty="0" err="1" smtClean="0"/>
              <a:t>biodegradación</a:t>
            </a:r>
            <a:r>
              <a:rPr lang="en-US" dirty="0" smtClean="0"/>
              <a:t> de PTA.</a:t>
            </a:r>
          </a:p>
          <a:p>
            <a:r>
              <a:rPr lang="en-US" dirty="0" err="1" smtClean="0"/>
              <a:t>Condiciones</a:t>
            </a:r>
            <a:r>
              <a:rPr lang="en-US" dirty="0" smtClean="0"/>
              <a:t> </a:t>
            </a:r>
            <a:r>
              <a:rPr lang="en-US" dirty="0" err="1" smtClean="0"/>
              <a:t>termofílicas</a:t>
            </a:r>
            <a:r>
              <a:rPr lang="en-US" dirty="0" smtClean="0"/>
              <a:t>: un </a:t>
            </a:r>
            <a:r>
              <a:rPr lang="en-US" dirty="0" err="1" smtClean="0"/>
              <a:t>digestor</a:t>
            </a:r>
            <a:r>
              <a:rPr lang="en-US" dirty="0" smtClean="0"/>
              <a:t> </a:t>
            </a:r>
            <a:r>
              <a:rPr lang="en-US" dirty="0" err="1" smtClean="0"/>
              <a:t>anaerobio</a:t>
            </a:r>
            <a:r>
              <a:rPr lang="en-US" dirty="0" smtClean="0"/>
              <a:t> de </a:t>
            </a:r>
            <a:r>
              <a:rPr lang="en-US" dirty="0" err="1" smtClean="0"/>
              <a:t>una</a:t>
            </a:r>
            <a:r>
              <a:rPr lang="en-US" dirty="0" smtClean="0"/>
              <a:t> </a:t>
            </a:r>
            <a:r>
              <a:rPr lang="en-US" dirty="0" err="1" smtClean="0"/>
              <a:t>etapa</a:t>
            </a:r>
            <a:r>
              <a:rPr lang="en-US" dirty="0" smtClean="0"/>
              <a:t> </a:t>
            </a:r>
          </a:p>
          <a:p>
            <a:r>
              <a:rPr lang="en-US" dirty="0" err="1" smtClean="0"/>
              <a:t>Condicones</a:t>
            </a:r>
            <a:r>
              <a:rPr lang="en-US" dirty="0" smtClean="0"/>
              <a:t> </a:t>
            </a:r>
            <a:r>
              <a:rPr lang="en-US" dirty="0" err="1" smtClean="0"/>
              <a:t>mesofílicas</a:t>
            </a:r>
            <a:r>
              <a:rPr lang="en-US" dirty="0" smtClean="0"/>
              <a:t>: la </a:t>
            </a:r>
            <a:r>
              <a:rPr lang="en-US" dirty="0" err="1" smtClean="0"/>
              <a:t>digestión</a:t>
            </a:r>
            <a:r>
              <a:rPr lang="en-US" dirty="0" smtClean="0"/>
              <a:t> </a:t>
            </a:r>
            <a:r>
              <a:rPr lang="en-US" dirty="0" err="1" smtClean="0"/>
              <a:t>debe</a:t>
            </a:r>
            <a:r>
              <a:rPr lang="en-US" dirty="0" smtClean="0"/>
              <a:t> </a:t>
            </a:r>
            <a:r>
              <a:rPr lang="en-US" dirty="0" err="1" smtClean="0"/>
              <a:t>realizarse</a:t>
            </a:r>
            <a:r>
              <a:rPr lang="en-US" dirty="0" smtClean="0"/>
              <a:t> </a:t>
            </a:r>
            <a:r>
              <a:rPr lang="en-US" dirty="0" err="1" smtClean="0"/>
              <a:t>en</a:t>
            </a:r>
            <a:r>
              <a:rPr lang="en-US" dirty="0" smtClean="0"/>
              <a:t> dos </a:t>
            </a:r>
            <a:r>
              <a:rPr lang="en-US" dirty="0" err="1" smtClean="0"/>
              <a:t>etapas</a:t>
            </a:r>
            <a:r>
              <a:rPr lang="en-US" dirty="0" smtClean="0"/>
              <a:t> (gran parte de la </a:t>
            </a:r>
            <a:r>
              <a:rPr lang="en-US" dirty="0" err="1" smtClean="0"/>
              <a:t>hidrólisis</a:t>
            </a:r>
            <a:r>
              <a:rPr lang="en-US" dirty="0" smtClean="0"/>
              <a:t> y </a:t>
            </a:r>
            <a:r>
              <a:rPr lang="en-US" dirty="0" err="1" smtClean="0"/>
              <a:t>producción</a:t>
            </a:r>
            <a:r>
              <a:rPr lang="en-US" dirty="0" smtClean="0"/>
              <a:t> de </a:t>
            </a:r>
            <a:r>
              <a:rPr lang="en-US" dirty="0" err="1" smtClean="0"/>
              <a:t>ácidos</a:t>
            </a:r>
            <a:r>
              <a:rPr lang="en-US" dirty="0" smtClean="0"/>
              <a:t> </a:t>
            </a:r>
            <a:r>
              <a:rPr lang="en-US" dirty="0" err="1" smtClean="0"/>
              <a:t>grasos</a:t>
            </a:r>
            <a:r>
              <a:rPr lang="en-US" dirty="0" smtClean="0"/>
              <a:t> </a:t>
            </a:r>
            <a:r>
              <a:rPr lang="en-US" dirty="0" err="1" smtClean="0"/>
              <a:t>volátiles</a:t>
            </a:r>
            <a:r>
              <a:rPr lang="en-US" dirty="0" smtClean="0"/>
              <a:t> </a:t>
            </a:r>
            <a:r>
              <a:rPr lang="en-US" dirty="0" err="1" smtClean="0"/>
              <a:t>en</a:t>
            </a:r>
            <a:r>
              <a:rPr lang="en-US" dirty="0" smtClean="0"/>
              <a:t> un primer reactor y; la </a:t>
            </a:r>
            <a:r>
              <a:rPr lang="en-US" dirty="0" err="1" smtClean="0"/>
              <a:t>metanogénesis</a:t>
            </a:r>
            <a:r>
              <a:rPr lang="en-US" dirty="0" smtClean="0"/>
              <a:t> </a:t>
            </a:r>
            <a:r>
              <a:rPr lang="en-US" dirty="0" err="1" smtClean="0"/>
              <a:t>en</a:t>
            </a:r>
            <a:r>
              <a:rPr lang="en-US" dirty="0" smtClean="0"/>
              <a:t> un </a:t>
            </a:r>
            <a:r>
              <a:rPr lang="en-US" dirty="0" err="1" smtClean="0"/>
              <a:t>segundo</a:t>
            </a:r>
            <a:r>
              <a:rPr lang="en-US" dirty="0" smtClean="0"/>
              <a:t> reactor).</a:t>
            </a:r>
          </a:p>
          <a:p>
            <a:endParaRPr lang="en-US" dirty="0"/>
          </a:p>
          <a:p>
            <a:r>
              <a:rPr lang="en-US" dirty="0" err="1" smtClean="0"/>
              <a:t>En</a:t>
            </a:r>
            <a:r>
              <a:rPr lang="en-US" dirty="0" smtClean="0"/>
              <a:t> ambos </a:t>
            </a:r>
            <a:r>
              <a:rPr lang="en-US" dirty="0" err="1" smtClean="0"/>
              <a:t>casos</a:t>
            </a:r>
            <a:r>
              <a:rPr lang="en-US" dirty="0" smtClean="0"/>
              <a:t> se </a:t>
            </a:r>
            <a:r>
              <a:rPr lang="en-US" dirty="0" err="1" smtClean="0"/>
              <a:t>requiere</a:t>
            </a:r>
            <a:r>
              <a:rPr lang="en-US" dirty="0" smtClean="0"/>
              <a:t> de un </a:t>
            </a:r>
            <a:r>
              <a:rPr lang="en-US" dirty="0" err="1" smtClean="0"/>
              <a:t>postratamiento</a:t>
            </a:r>
            <a:r>
              <a:rPr lang="en-US" dirty="0" smtClean="0"/>
              <a:t> </a:t>
            </a:r>
            <a:r>
              <a:rPr lang="en-US" dirty="0" err="1" smtClean="0"/>
              <a:t>aerobio</a:t>
            </a:r>
            <a:r>
              <a:rPr lang="en-US" dirty="0" smtClean="0"/>
              <a:t> para </a:t>
            </a:r>
            <a:r>
              <a:rPr lang="en-US" dirty="0" err="1" smtClean="0"/>
              <a:t>eliminar</a:t>
            </a:r>
            <a:r>
              <a:rPr lang="en-US" dirty="0" smtClean="0"/>
              <a:t> la </a:t>
            </a:r>
            <a:r>
              <a:rPr lang="en-US" dirty="0" err="1" smtClean="0"/>
              <a:t>toxicidad</a:t>
            </a:r>
            <a:r>
              <a:rPr lang="en-US" dirty="0" smtClean="0"/>
              <a:t> y </a:t>
            </a:r>
            <a:r>
              <a:rPr lang="en-US" dirty="0" err="1" smtClean="0"/>
              <a:t>cumplir</a:t>
            </a:r>
            <a:r>
              <a:rPr lang="en-US" dirty="0" smtClean="0"/>
              <a:t> con </a:t>
            </a:r>
            <a:r>
              <a:rPr lang="en-US" dirty="0" err="1" smtClean="0"/>
              <a:t>los</a:t>
            </a:r>
            <a:r>
              <a:rPr lang="en-US" dirty="0" smtClean="0"/>
              <a:t> </a:t>
            </a:r>
            <a:r>
              <a:rPr lang="en-US" dirty="0" err="1" smtClean="0"/>
              <a:t>requerimientos</a:t>
            </a:r>
            <a:r>
              <a:rPr lang="en-US" dirty="0" smtClean="0"/>
              <a:t> de </a:t>
            </a:r>
            <a:r>
              <a:rPr lang="en-US" dirty="0" err="1" smtClean="0"/>
              <a:t>descarga</a:t>
            </a:r>
            <a:r>
              <a:rPr lang="en-US" dirty="0" smtClean="0"/>
              <a:t>.</a:t>
            </a:r>
          </a:p>
        </p:txBody>
      </p:sp>
      <p:sp>
        <p:nvSpPr>
          <p:cNvPr id="3" name="Rectángulo 2"/>
          <p:cNvSpPr/>
          <p:nvPr/>
        </p:nvSpPr>
        <p:spPr>
          <a:xfrm>
            <a:off x="114550" y="5894486"/>
            <a:ext cx="7165815" cy="461665"/>
          </a:xfrm>
          <a:prstGeom prst="rect">
            <a:avLst/>
          </a:prstGeom>
        </p:spPr>
        <p:txBody>
          <a:bodyPr wrap="square">
            <a:spAutoFit/>
          </a:bodyPr>
          <a:lstStyle/>
          <a:p>
            <a:r>
              <a:rPr lang="en-US" sz="1200" dirty="0">
                <a:latin typeface="Arial-BoldMT"/>
              </a:rPr>
              <a:t>Comparative study of thermophilic and mesophilic anaerobic treatment of purified </a:t>
            </a:r>
            <a:r>
              <a:rPr lang="en-US" sz="1200" dirty="0" err="1">
                <a:latin typeface="Arial-BoldMT"/>
              </a:rPr>
              <a:t>terephthalic</a:t>
            </a:r>
            <a:r>
              <a:rPr lang="en-US" sz="1200" dirty="0">
                <a:latin typeface="Arial-BoldMT"/>
              </a:rPr>
              <a:t> </a:t>
            </a:r>
            <a:r>
              <a:rPr lang="es-MX" sz="1200" dirty="0" err="1">
                <a:latin typeface="Arial-BoldMT"/>
              </a:rPr>
              <a:t>acid</a:t>
            </a:r>
            <a:r>
              <a:rPr lang="es-MX" sz="1200" dirty="0">
                <a:latin typeface="Arial-BoldMT"/>
              </a:rPr>
              <a:t> (PTA) </a:t>
            </a:r>
            <a:r>
              <a:rPr lang="es-MX" sz="1200" dirty="0" err="1">
                <a:latin typeface="Arial-BoldMT"/>
              </a:rPr>
              <a:t>wastewater</a:t>
            </a:r>
            <a:r>
              <a:rPr lang="es-MX" sz="1200" dirty="0">
                <a:latin typeface="Arial-BoldMT"/>
              </a:rPr>
              <a:t>. </a:t>
            </a:r>
            <a:r>
              <a:rPr lang="es-MX" sz="1200" dirty="0"/>
              <a:t>Vol.3, No.5, 371-378 (2011). Natural </a:t>
            </a:r>
            <a:r>
              <a:rPr lang="es-MX" sz="1200" dirty="0" err="1"/>
              <a:t>Science</a:t>
            </a:r>
            <a:endParaRPr lang="es-MX" sz="1200" dirty="0"/>
          </a:p>
        </p:txBody>
      </p:sp>
      <p:sp>
        <p:nvSpPr>
          <p:cNvPr id="4" name="Rectángulo 3"/>
          <p:cNvSpPr/>
          <p:nvPr/>
        </p:nvSpPr>
        <p:spPr>
          <a:xfrm>
            <a:off x="2305451" y="920449"/>
            <a:ext cx="5963748" cy="369332"/>
          </a:xfrm>
          <a:prstGeom prst="rect">
            <a:avLst/>
          </a:prstGeom>
        </p:spPr>
        <p:txBody>
          <a:bodyPr wrap="none">
            <a:spAutoFit/>
          </a:bodyPr>
          <a:lstStyle/>
          <a:p>
            <a:r>
              <a:rPr lang="en-US" dirty="0" err="1" smtClean="0"/>
              <a:t>Producción</a:t>
            </a:r>
            <a:r>
              <a:rPr lang="en-US" dirty="0" smtClean="0"/>
              <a:t> y </a:t>
            </a:r>
            <a:r>
              <a:rPr lang="en-US" dirty="0" err="1" smtClean="0"/>
              <a:t>tratamiento</a:t>
            </a:r>
            <a:r>
              <a:rPr lang="en-US" dirty="0" smtClean="0"/>
              <a:t> de </a:t>
            </a:r>
            <a:r>
              <a:rPr lang="en-US" dirty="0" err="1" smtClean="0"/>
              <a:t>ácido</a:t>
            </a:r>
            <a:r>
              <a:rPr lang="en-US" dirty="0" smtClean="0"/>
              <a:t> </a:t>
            </a:r>
            <a:r>
              <a:rPr lang="en-US" dirty="0" err="1"/>
              <a:t>tereftálico</a:t>
            </a:r>
            <a:r>
              <a:rPr lang="en-US" dirty="0"/>
              <a:t> </a:t>
            </a:r>
            <a:r>
              <a:rPr lang="en-US" dirty="0" err="1"/>
              <a:t>purificado</a:t>
            </a:r>
            <a:r>
              <a:rPr lang="en-US" dirty="0"/>
              <a:t> (PTA) </a:t>
            </a:r>
            <a:endParaRPr lang="es-MX" dirty="0"/>
          </a:p>
        </p:txBody>
      </p:sp>
    </p:spTree>
    <p:extLst>
      <p:ext uri="{BB962C8B-B14F-4D97-AF65-F5344CB8AC3E}">
        <p14:creationId xmlns:p14="http://schemas.microsoft.com/office/powerpoint/2010/main" val="327163084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334" y="414763"/>
            <a:ext cx="8534400" cy="1354217"/>
          </a:xfrm>
          <a:prstGeom prst="rect">
            <a:avLst/>
          </a:prstGeom>
        </p:spPr>
        <p:txBody>
          <a:bodyPr wrap="square">
            <a:spAutoFit/>
          </a:bodyPr>
          <a:lstStyle/>
          <a:p>
            <a:pPr algn="ctr"/>
            <a:r>
              <a:rPr lang="en-US" dirty="0" err="1" smtClean="0"/>
              <a:t>Tecnología</a:t>
            </a:r>
            <a:r>
              <a:rPr lang="en-US" dirty="0" smtClean="0"/>
              <a:t> </a:t>
            </a:r>
            <a:r>
              <a:rPr lang="en-US" dirty="0" err="1" smtClean="0"/>
              <a:t>Biothane</a:t>
            </a:r>
            <a:r>
              <a:rPr lang="en-US" dirty="0" smtClean="0"/>
              <a:t> para PTA</a:t>
            </a:r>
          </a:p>
          <a:p>
            <a:pPr algn="ctr"/>
            <a:endParaRPr lang="en-US" sz="1600" dirty="0" smtClean="0"/>
          </a:p>
          <a:p>
            <a:r>
              <a:rPr lang="es-MX" sz="1600" dirty="0" smtClean="0"/>
              <a:t>Las aguas residuales de la producción de PTA se generan durante las purgas de la oxidación del </a:t>
            </a:r>
            <a:r>
              <a:rPr lang="es-MX" sz="1600" dirty="0" err="1" smtClean="0"/>
              <a:t>paraxileno</a:t>
            </a:r>
            <a:r>
              <a:rPr lang="es-MX" sz="1600" dirty="0" smtClean="0"/>
              <a:t> a ácido </a:t>
            </a:r>
            <a:r>
              <a:rPr lang="es-MX" sz="1600" dirty="0" err="1" smtClean="0"/>
              <a:t>tereftálico</a:t>
            </a:r>
            <a:r>
              <a:rPr lang="es-MX" sz="1600" dirty="0" smtClean="0"/>
              <a:t> crudo y de la purificación de éste, vía hidrogenación, a PTA. Además de sosa cáustica y solventes.</a:t>
            </a:r>
          </a:p>
        </p:txBody>
      </p:sp>
      <p:sp>
        <p:nvSpPr>
          <p:cNvPr id="3" name="Rectángulo 2"/>
          <p:cNvSpPr/>
          <p:nvPr/>
        </p:nvSpPr>
        <p:spPr>
          <a:xfrm>
            <a:off x="197951" y="2138256"/>
            <a:ext cx="2414620" cy="584775"/>
          </a:xfrm>
          <a:prstGeom prst="rect">
            <a:avLst/>
          </a:prstGeom>
        </p:spPr>
        <p:txBody>
          <a:bodyPr wrap="square">
            <a:spAutoFit/>
          </a:bodyPr>
          <a:lstStyle/>
          <a:p>
            <a:r>
              <a:rPr lang="en-US" sz="1600" dirty="0" err="1" smtClean="0"/>
              <a:t>Cosntituyentes</a:t>
            </a:r>
            <a:r>
              <a:rPr lang="en-US" sz="1600" dirty="0" smtClean="0"/>
              <a:t> </a:t>
            </a:r>
            <a:r>
              <a:rPr lang="en-US" sz="1600" dirty="0" err="1" smtClean="0"/>
              <a:t>típicos</a:t>
            </a:r>
            <a:r>
              <a:rPr lang="en-US" sz="1600" dirty="0" smtClean="0"/>
              <a:t> de </a:t>
            </a:r>
            <a:r>
              <a:rPr lang="en-US" sz="1600" dirty="0" err="1" smtClean="0"/>
              <a:t>aguas</a:t>
            </a:r>
            <a:r>
              <a:rPr lang="en-US" sz="1600" dirty="0" smtClean="0"/>
              <a:t> </a:t>
            </a:r>
            <a:r>
              <a:rPr lang="en-US" sz="1600" dirty="0" err="1" smtClean="0"/>
              <a:t>residuales</a:t>
            </a:r>
            <a:r>
              <a:rPr lang="en-US" sz="1600" dirty="0" smtClean="0"/>
              <a:t> de PTA</a:t>
            </a:r>
            <a:endParaRPr lang="es-MX" sz="1600" dirty="0"/>
          </a:p>
        </p:txBody>
      </p:sp>
      <p:sp>
        <p:nvSpPr>
          <p:cNvPr id="4" name="Rectángulo 3"/>
          <p:cNvSpPr/>
          <p:nvPr/>
        </p:nvSpPr>
        <p:spPr>
          <a:xfrm>
            <a:off x="502753" y="2723031"/>
            <a:ext cx="1970481" cy="1815882"/>
          </a:xfrm>
          <a:prstGeom prst="rect">
            <a:avLst/>
          </a:prstGeom>
        </p:spPr>
        <p:txBody>
          <a:bodyPr wrap="square">
            <a:spAutoFit/>
          </a:bodyPr>
          <a:lstStyle/>
          <a:p>
            <a:r>
              <a:rPr lang="es-MX" sz="1400" dirty="0" smtClean="0"/>
              <a:t>Ácido benzoico</a:t>
            </a:r>
          </a:p>
          <a:p>
            <a:r>
              <a:rPr lang="es-MX" sz="1400" dirty="0" smtClean="0"/>
              <a:t>Ácido acético</a:t>
            </a:r>
          </a:p>
          <a:p>
            <a:r>
              <a:rPr lang="es-MX" sz="1400" dirty="0" smtClean="0"/>
              <a:t>Ácido </a:t>
            </a:r>
            <a:r>
              <a:rPr lang="es-MX" sz="1400" dirty="0" err="1" smtClean="0"/>
              <a:t>tereftálico</a:t>
            </a:r>
            <a:endParaRPr lang="es-MX" sz="1400" dirty="0" smtClean="0"/>
          </a:p>
          <a:p>
            <a:r>
              <a:rPr lang="es-MX" sz="1400" dirty="0" err="1" smtClean="0"/>
              <a:t>Áciod</a:t>
            </a:r>
            <a:r>
              <a:rPr lang="es-MX" sz="1400" dirty="0" smtClean="0"/>
              <a:t> </a:t>
            </a:r>
            <a:r>
              <a:rPr lang="es-MX" sz="1400" dirty="0" err="1" smtClean="0"/>
              <a:t>isoftálico</a:t>
            </a:r>
            <a:endParaRPr lang="es-MX" sz="1400" dirty="0" smtClean="0"/>
          </a:p>
          <a:p>
            <a:r>
              <a:rPr lang="es-MX" sz="1400" dirty="0" smtClean="0"/>
              <a:t>Ácido </a:t>
            </a:r>
            <a:r>
              <a:rPr lang="es-MX" sz="1400" dirty="0" err="1" smtClean="0"/>
              <a:t>trimelítico</a:t>
            </a:r>
            <a:endParaRPr lang="es-MX" sz="1400" dirty="0" smtClean="0"/>
          </a:p>
          <a:p>
            <a:r>
              <a:rPr lang="es-MX" sz="1400" dirty="0" smtClean="0"/>
              <a:t>Ácido </a:t>
            </a:r>
            <a:r>
              <a:rPr lang="es-MX" sz="1400" dirty="0" err="1" smtClean="0"/>
              <a:t>ortoftálico</a:t>
            </a:r>
            <a:endParaRPr lang="es-MX" sz="1400" dirty="0" smtClean="0"/>
          </a:p>
          <a:p>
            <a:r>
              <a:rPr lang="es-MX" sz="1400" dirty="0" smtClean="0"/>
              <a:t>Ácido </a:t>
            </a:r>
            <a:r>
              <a:rPr lang="es-MX" sz="1400" dirty="0" err="1" smtClean="0"/>
              <a:t>toluico</a:t>
            </a:r>
            <a:endParaRPr lang="es-MX" sz="1400" dirty="0" smtClean="0"/>
          </a:p>
          <a:p>
            <a:r>
              <a:rPr lang="es-MX" sz="1400" dirty="0" smtClean="0"/>
              <a:t>Metanol</a:t>
            </a:r>
          </a:p>
        </p:txBody>
      </p:sp>
      <p:sp>
        <p:nvSpPr>
          <p:cNvPr id="5" name="Rectángulo 4"/>
          <p:cNvSpPr/>
          <p:nvPr/>
        </p:nvSpPr>
        <p:spPr>
          <a:xfrm>
            <a:off x="3492415" y="1920726"/>
            <a:ext cx="4650375" cy="338554"/>
          </a:xfrm>
          <a:prstGeom prst="rect">
            <a:avLst/>
          </a:prstGeom>
        </p:spPr>
        <p:txBody>
          <a:bodyPr wrap="square">
            <a:spAutoFit/>
          </a:bodyPr>
          <a:lstStyle/>
          <a:p>
            <a:pPr algn="ctr"/>
            <a:r>
              <a:rPr lang="es-MX" sz="1600" dirty="0" smtClean="0"/>
              <a:t>Características del sistema de tratamiento</a:t>
            </a:r>
            <a:endParaRPr lang="es-MX" sz="1600" dirty="0"/>
          </a:p>
        </p:txBody>
      </p:sp>
      <p:graphicFrame>
        <p:nvGraphicFramePr>
          <p:cNvPr id="7" name="Tabla 6"/>
          <p:cNvGraphicFramePr>
            <a:graphicFrameLocks noGrp="1"/>
          </p:cNvGraphicFramePr>
          <p:nvPr>
            <p:extLst>
              <p:ext uri="{D42A27DB-BD31-4B8C-83A1-F6EECF244321}">
                <p14:modId xmlns:p14="http://schemas.microsoft.com/office/powerpoint/2010/main" val="2132946812"/>
              </p:ext>
            </p:extLst>
          </p:nvPr>
        </p:nvGraphicFramePr>
        <p:xfrm>
          <a:off x="3771089" y="2259280"/>
          <a:ext cx="5145875" cy="2712719"/>
        </p:xfrm>
        <a:graphic>
          <a:graphicData uri="http://schemas.openxmlformats.org/drawingml/2006/table">
            <a:tbl>
              <a:tblPr firstRow="1" bandRow="1">
                <a:tableStyleId>{5C22544A-7EE6-4342-B048-85BDC9FD1C3A}</a:tableStyleId>
              </a:tblPr>
              <a:tblGrid>
                <a:gridCol w="1872343"/>
                <a:gridCol w="1149532"/>
                <a:gridCol w="2124000"/>
              </a:tblGrid>
              <a:tr h="577953">
                <a:tc>
                  <a:txBody>
                    <a:bodyPr/>
                    <a:lstStyle/>
                    <a:p>
                      <a:r>
                        <a:rPr lang="es-MX" sz="1400" dirty="0" smtClean="0"/>
                        <a:t>Componentes</a:t>
                      </a:r>
                      <a:endParaRPr lang="es-MX" sz="1400" dirty="0"/>
                    </a:p>
                  </a:txBody>
                  <a:tcPr/>
                </a:tc>
                <a:tc>
                  <a:txBody>
                    <a:bodyPr/>
                    <a:lstStyle/>
                    <a:p>
                      <a:pPr algn="ctr"/>
                      <a:r>
                        <a:rPr lang="es-MX" sz="1400" dirty="0" smtClean="0"/>
                        <a:t>Tiempo</a:t>
                      </a:r>
                      <a:r>
                        <a:rPr lang="es-MX" sz="1400" baseline="0" dirty="0" smtClean="0"/>
                        <a:t> de residencia hidráulica</a:t>
                      </a:r>
                      <a:r>
                        <a:rPr lang="es-MX" sz="1400" dirty="0" smtClean="0"/>
                        <a:t> </a:t>
                      </a:r>
                      <a:endParaRPr lang="es-MX" sz="1400" dirty="0"/>
                    </a:p>
                  </a:txBody>
                  <a:tcPr/>
                </a:tc>
                <a:tc>
                  <a:txBody>
                    <a:bodyPr/>
                    <a:lstStyle/>
                    <a:p>
                      <a:r>
                        <a:rPr lang="es-MX" sz="1400" dirty="0" smtClean="0"/>
                        <a:t>Observaciones</a:t>
                      </a:r>
                      <a:endParaRPr lang="es-MX" sz="1400" dirty="0"/>
                    </a:p>
                  </a:txBody>
                  <a:tcPr/>
                </a:tc>
              </a:tr>
              <a:tr h="334605">
                <a:tc>
                  <a:txBody>
                    <a:bodyPr/>
                    <a:lstStyle/>
                    <a:p>
                      <a:r>
                        <a:rPr lang="es-MX" sz="1400" dirty="0" smtClean="0"/>
                        <a:t>Tanques igualador de caudales</a:t>
                      </a:r>
                      <a:endParaRPr lang="es-MX" sz="1400" baseline="30000" dirty="0"/>
                    </a:p>
                  </a:txBody>
                  <a:tcPr/>
                </a:tc>
                <a:tc>
                  <a:txBody>
                    <a:bodyPr/>
                    <a:lstStyle/>
                    <a:p>
                      <a:r>
                        <a:rPr lang="es-MX" sz="1400" dirty="0" smtClean="0"/>
                        <a:t>1 – 2 días</a:t>
                      </a:r>
                      <a:endParaRPr lang="es-MX" sz="1400" dirty="0"/>
                    </a:p>
                  </a:txBody>
                  <a:tcPr/>
                </a:tc>
                <a:tc>
                  <a:txBody>
                    <a:bodyPr/>
                    <a:lstStyle/>
                    <a:p>
                      <a:r>
                        <a:rPr lang="es-MX" sz="1400" dirty="0" smtClean="0"/>
                        <a:t>Regulación</a:t>
                      </a:r>
                      <a:r>
                        <a:rPr lang="es-MX" sz="1400" baseline="0" dirty="0" smtClean="0"/>
                        <a:t> de caudales y </a:t>
                      </a:r>
                      <a:r>
                        <a:rPr lang="es-MX" sz="1400" baseline="0" dirty="0" err="1" smtClean="0"/>
                        <a:t>homgeneización</a:t>
                      </a:r>
                      <a:endParaRPr lang="es-MX" sz="1400" dirty="0"/>
                    </a:p>
                  </a:txBody>
                  <a:tcPr/>
                </a:tc>
              </a:tr>
              <a:tr h="334605">
                <a:tc>
                  <a:txBody>
                    <a:bodyPr/>
                    <a:lstStyle/>
                    <a:p>
                      <a:r>
                        <a:rPr lang="es-MX" sz="1400" dirty="0" smtClean="0"/>
                        <a:t>Tanque de acondicionamiento </a:t>
                      </a:r>
                      <a:endParaRPr lang="es-MX" sz="1400" dirty="0"/>
                    </a:p>
                  </a:txBody>
                  <a:tcPr/>
                </a:tc>
                <a:tc>
                  <a:txBody>
                    <a:bodyPr/>
                    <a:lstStyle/>
                    <a:p>
                      <a:r>
                        <a:rPr lang="es-MX" sz="1400" dirty="0" smtClean="0"/>
                        <a:t>0.25 h</a:t>
                      </a:r>
                      <a:endParaRPr lang="es-MX" sz="1400" dirty="0"/>
                    </a:p>
                  </a:txBody>
                  <a:tcPr/>
                </a:tc>
                <a:tc>
                  <a:txBody>
                    <a:bodyPr/>
                    <a:lstStyle/>
                    <a:p>
                      <a:r>
                        <a:rPr lang="es-MX" sz="1400" dirty="0" smtClean="0"/>
                        <a:t>Control de pH, temperatura y nutrientes</a:t>
                      </a:r>
                      <a:endParaRPr lang="es-MX" sz="1400" dirty="0"/>
                    </a:p>
                  </a:txBody>
                  <a:tcPr/>
                </a:tc>
              </a:tr>
              <a:tr h="334605">
                <a:tc>
                  <a:txBody>
                    <a:bodyPr/>
                    <a:lstStyle/>
                    <a:p>
                      <a:r>
                        <a:rPr lang="es-MX" sz="1400" dirty="0" smtClean="0"/>
                        <a:t>Reactor anaerobio </a:t>
                      </a:r>
                      <a:endParaRPr lang="es-MX" sz="1400" dirty="0"/>
                    </a:p>
                  </a:txBody>
                  <a:tcPr/>
                </a:tc>
                <a:tc>
                  <a:txBody>
                    <a:bodyPr/>
                    <a:lstStyle/>
                    <a:p>
                      <a:endParaRPr lang="es-MX"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t>Biothane</a:t>
                      </a:r>
                      <a:r>
                        <a:rPr lang="en-US" sz="1400" dirty="0" smtClean="0"/>
                        <a:t>® UASB o </a:t>
                      </a:r>
                      <a:r>
                        <a:rPr lang="en-US" sz="1400" dirty="0" err="1" smtClean="0"/>
                        <a:t>Biobed</a:t>
                      </a:r>
                      <a:r>
                        <a:rPr lang="en-US" sz="1400" dirty="0" smtClean="0"/>
                        <a:t>® EGSB</a:t>
                      </a:r>
                      <a:endParaRPr lang="es-MX" sz="1400" dirty="0" smtClean="0"/>
                    </a:p>
                    <a:p>
                      <a:r>
                        <a:rPr lang="es-MX" sz="1400" dirty="0" smtClean="0"/>
                        <a:t>8 – 15 </a:t>
                      </a:r>
                      <a:r>
                        <a:rPr lang="es-MX" sz="1400" dirty="0" err="1" smtClean="0"/>
                        <a:t>kgDQO</a:t>
                      </a:r>
                      <a:r>
                        <a:rPr lang="es-MX" sz="1400" dirty="0" smtClean="0"/>
                        <a:t>/m</a:t>
                      </a:r>
                      <a:r>
                        <a:rPr lang="es-MX" sz="1400" baseline="30000" dirty="0" smtClean="0"/>
                        <a:t>3</a:t>
                      </a:r>
                      <a:r>
                        <a:rPr lang="es-MX" sz="1400" dirty="0" smtClean="0"/>
                        <a:t>∙d</a:t>
                      </a:r>
                    </a:p>
                    <a:p>
                      <a:r>
                        <a:rPr lang="es-MX" sz="1400" dirty="0" smtClean="0"/>
                        <a:t>60-90</a:t>
                      </a:r>
                      <a:r>
                        <a:rPr lang="es-MX" sz="1400" baseline="0" dirty="0" smtClean="0"/>
                        <a:t> </a:t>
                      </a:r>
                      <a:r>
                        <a:rPr lang="es-MX" sz="1400" dirty="0" smtClean="0"/>
                        <a:t>% remoción de DQO</a:t>
                      </a:r>
                      <a:endParaRPr lang="es-MX" sz="1400" dirty="0"/>
                    </a:p>
                  </a:txBody>
                  <a:tcPr/>
                </a:tc>
              </a:tr>
            </a:tbl>
          </a:graphicData>
        </a:graphic>
      </p:graphicFrame>
      <p:sp>
        <p:nvSpPr>
          <p:cNvPr id="8" name="Rectángulo 7"/>
          <p:cNvSpPr/>
          <p:nvPr/>
        </p:nvSpPr>
        <p:spPr>
          <a:xfrm>
            <a:off x="197951" y="5123688"/>
            <a:ext cx="8543222" cy="1323439"/>
          </a:xfrm>
          <a:prstGeom prst="rect">
            <a:avLst/>
          </a:prstGeom>
        </p:spPr>
        <p:txBody>
          <a:bodyPr wrap="square">
            <a:spAutoFit/>
          </a:bodyPr>
          <a:lstStyle/>
          <a:p>
            <a:r>
              <a:rPr lang="en-US" sz="1600" dirty="0" err="1" smtClean="0"/>
              <a:t>Aclimatación</a:t>
            </a:r>
            <a:r>
              <a:rPr lang="en-US" sz="1600" dirty="0" smtClean="0"/>
              <a:t> de las </a:t>
            </a:r>
            <a:r>
              <a:rPr lang="en-US" sz="1600" dirty="0" err="1"/>
              <a:t>especies</a:t>
            </a:r>
            <a:r>
              <a:rPr lang="en-US" sz="1600" dirty="0"/>
              <a:t> </a:t>
            </a:r>
            <a:r>
              <a:rPr lang="en-US" sz="1600" dirty="0" smtClean="0"/>
              <a:t>del </a:t>
            </a:r>
            <a:r>
              <a:rPr lang="en-US" sz="1600" dirty="0" err="1"/>
              <a:t>proceso</a:t>
            </a:r>
            <a:r>
              <a:rPr lang="en-US" sz="1600" dirty="0"/>
              <a:t> </a:t>
            </a:r>
            <a:r>
              <a:rPr lang="en-US" sz="1600" dirty="0" err="1" smtClean="0"/>
              <a:t>anaerobio</a:t>
            </a:r>
            <a:r>
              <a:rPr lang="en-US" sz="1600" dirty="0"/>
              <a:t>:</a:t>
            </a:r>
            <a:endParaRPr lang="en-US" sz="1600" dirty="0" smtClean="0"/>
          </a:p>
          <a:p>
            <a:r>
              <a:rPr lang="en-US" sz="1600" dirty="0" smtClean="0"/>
              <a:t>Al </a:t>
            </a:r>
            <a:r>
              <a:rPr lang="en-US" sz="1600" dirty="0"/>
              <a:t>principio se </a:t>
            </a:r>
            <a:r>
              <a:rPr lang="en-US" sz="1600" dirty="0" err="1" smtClean="0"/>
              <a:t>biodegradan</a:t>
            </a:r>
            <a:r>
              <a:rPr lang="en-US" sz="1600" dirty="0" smtClean="0"/>
              <a:t> </a:t>
            </a:r>
            <a:r>
              <a:rPr lang="en-US" sz="1600" dirty="0" err="1" smtClean="0"/>
              <a:t>compuestos</a:t>
            </a:r>
            <a:r>
              <a:rPr lang="en-US" sz="1600" dirty="0" smtClean="0"/>
              <a:t> </a:t>
            </a:r>
            <a:r>
              <a:rPr lang="en-US" sz="1600" dirty="0" err="1"/>
              <a:t>como</a:t>
            </a:r>
            <a:r>
              <a:rPr lang="en-US" sz="1600" dirty="0"/>
              <a:t>  </a:t>
            </a:r>
            <a:r>
              <a:rPr lang="en-US" sz="1600" dirty="0" err="1" smtClean="0"/>
              <a:t>ácido</a:t>
            </a:r>
            <a:r>
              <a:rPr lang="en-US" sz="1600" dirty="0" smtClean="0"/>
              <a:t> </a:t>
            </a:r>
            <a:r>
              <a:rPr lang="en-US" sz="1600" dirty="0" err="1"/>
              <a:t>acético</a:t>
            </a:r>
            <a:r>
              <a:rPr lang="en-US" sz="1600" dirty="0"/>
              <a:t>, </a:t>
            </a:r>
            <a:r>
              <a:rPr lang="en-US" sz="1600" dirty="0" err="1" smtClean="0"/>
              <a:t>ácido</a:t>
            </a:r>
            <a:r>
              <a:rPr lang="en-US" sz="1600" dirty="0" smtClean="0"/>
              <a:t> </a:t>
            </a:r>
            <a:r>
              <a:rPr lang="en-US" sz="1600" dirty="0" err="1" smtClean="0"/>
              <a:t>benzoico</a:t>
            </a:r>
            <a:r>
              <a:rPr lang="en-US" sz="1600" dirty="0"/>
              <a:t>, methanol, </a:t>
            </a:r>
            <a:r>
              <a:rPr lang="en-US" sz="1600" dirty="0" err="1"/>
              <a:t>ácido</a:t>
            </a:r>
            <a:r>
              <a:rPr lang="en-US" sz="1600" dirty="0"/>
              <a:t> </a:t>
            </a:r>
            <a:r>
              <a:rPr lang="en-US" sz="1600" dirty="0" err="1" smtClean="0"/>
              <a:t>maleico</a:t>
            </a:r>
            <a:r>
              <a:rPr lang="en-US" sz="1600" dirty="0" smtClean="0"/>
              <a:t>. </a:t>
            </a:r>
            <a:r>
              <a:rPr lang="en-US" sz="1600" dirty="0"/>
              <a:t>Los </a:t>
            </a:r>
            <a:r>
              <a:rPr lang="en-US" sz="1600" dirty="0" err="1"/>
              <a:t>microorganismos</a:t>
            </a:r>
            <a:r>
              <a:rPr lang="en-US" sz="1600" dirty="0"/>
              <a:t> </a:t>
            </a:r>
            <a:r>
              <a:rPr lang="en-US" sz="1600" dirty="0" err="1"/>
              <a:t>anaerobios</a:t>
            </a:r>
            <a:r>
              <a:rPr lang="en-US" sz="1600" dirty="0"/>
              <a:t> se </a:t>
            </a:r>
            <a:r>
              <a:rPr lang="en-US" sz="1600" dirty="0" err="1"/>
              <a:t>adaptan</a:t>
            </a:r>
            <a:r>
              <a:rPr lang="en-US" sz="1600" dirty="0"/>
              <a:t> a </a:t>
            </a:r>
            <a:r>
              <a:rPr lang="en-US" sz="1600" dirty="0" err="1"/>
              <a:t>los</a:t>
            </a:r>
            <a:r>
              <a:rPr lang="en-US" sz="1600" dirty="0"/>
              <a:t> </a:t>
            </a:r>
            <a:r>
              <a:rPr lang="en-US" sz="1600" dirty="0" err="1"/>
              <a:t>isómeros</a:t>
            </a:r>
            <a:r>
              <a:rPr lang="en-US" sz="1600" dirty="0"/>
              <a:t> de </a:t>
            </a:r>
            <a:r>
              <a:rPr lang="en-US" sz="1600" dirty="0" err="1"/>
              <a:t>ácido</a:t>
            </a:r>
            <a:r>
              <a:rPr lang="en-US" sz="1600" dirty="0"/>
              <a:t> </a:t>
            </a:r>
            <a:r>
              <a:rPr lang="en-US" sz="1600" dirty="0" err="1"/>
              <a:t>ftálico</a:t>
            </a:r>
            <a:r>
              <a:rPr lang="en-US" sz="1600" dirty="0"/>
              <a:t> </a:t>
            </a:r>
            <a:r>
              <a:rPr lang="en-US" sz="1600" dirty="0" err="1"/>
              <a:t>después</a:t>
            </a:r>
            <a:r>
              <a:rPr lang="en-US" sz="1600" dirty="0"/>
              <a:t> de un </a:t>
            </a:r>
            <a:r>
              <a:rPr lang="en-US" sz="1600" dirty="0" err="1" smtClean="0"/>
              <a:t>periodo</a:t>
            </a:r>
            <a:r>
              <a:rPr lang="en-US" sz="1600" dirty="0" smtClean="0"/>
              <a:t>  </a:t>
            </a:r>
            <a:r>
              <a:rPr lang="en-US" sz="1600" dirty="0"/>
              <a:t>que </a:t>
            </a:r>
            <a:r>
              <a:rPr lang="en-US" sz="1600" dirty="0" err="1"/>
              <a:t>varía</a:t>
            </a:r>
            <a:r>
              <a:rPr lang="en-US" sz="1600" dirty="0"/>
              <a:t> entre 3 y 12 </a:t>
            </a:r>
            <a:r>
              <a:rPr lang="en-US" sz="1600" dirty="0" err="1"/>
              <a:t>meses</a:t>
            </a:r>
            <a:r>
              <a:rPr lang="en-US" sz="1600" dirty="0"/>
              <a:t>.</a:t>
            </a:r>
          </a:p>
          <a:p>
            <a:r>
              <a:rPr lang="en-US" sz="1600" dirty="0"/>
              <a:t>Al principio la </a:t>
            </a:r>
            <a:r>
              <a:rPr lang="en-US" sz="1600" dirty="0" err="1"/>
              <a:t>remoción</a:t>
            </a:r>
            <a:r>
              <a:rPr lang="en-US" sz="1600" dirty="0"/>
              <a:t> </a:t>
            </a:r>
            <a:r>
              <a:rPr lang="en-US" sz="1600" dirty="0" err="1"/>
              <a:t>es</a:t>
            </a:r>
            <a:r>
              <a:rPr lang="en-US" sz="1600" dirty="0"/>
              <a:t> de 30 a 60 % y </a:t>
            </a:r>
            <a:r>
              <a:rPr lang="en-US" sz="1600" dirty="0" err="1"/>
              <a:t>una</a:t>
            </a:r>
            <a:r>
              <a:rPr lang="en-US" sz="1600" dirty="0"/>
              <a:t> </a:t>
            </a:r>
            <a:r>
              <a:rPr lang="en-US" sz="1600" dirty="0" err="1"/>
              <a:t>vez</a:t>
            </a:r>
            <a:r>
              <a:rPr lang="en-US" sz="1600" dirty="0"/>
              <a:t> </a:t>
            </a:r>
            <a:r>
              <a:rPr lang="en-US" sz="1600" dirty="0" err="1"/>
              <a:t>adaptados</a:t>
            </a:r>
            <a:r>
              <a:rPr lang="en-US" sz="1600" dirty="0"/>
              <a:t> </a:t>
            </a:r>
            <a:r>
              <a:rPr lang="en-US" sz="1600" dirty="0" err="1"/>
              <a:t>los</a:t>
            </a:r>
            <a:r>
              <a:rPr lang="en-US" sz="1600" dirty="0"/>
              <a:t> </a:t>
            </a:r>
            <a:r>
              <a:rPr lang="en-US" sz="1600" dirty="0" err="1"/>
              <a:t>organismos</a:t>
            </a:r>
            <a:r>
              <a:rPr lang="en-US" sz="1600" dirty="0"/>
              <a:t> </a:t>
            </a:r>
            <a:r>
              <a:rPr lang="en-US" sz="1600" dirty="0" err="1"/>
              <a:t>es</a:t>
            </a:r>
            <a:r>
              <a:rPr lang="en-US" sz="1600" dirty="0"/>
              <a:t> de 70 a 90%.</a:t>
            </a:r>
          </a:p>
        </p:txBody>
      </p:sp>
    </p:spTree>
    <p:extLst>
      <p:ext uri="{BB962C8B-B14F-4D97-AF65-F5344CB8AC3E}">
        <p14:creationId xmlns:p14="http://schemas.microsoft.com/office/powerpoint/2010/main" val="30242060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Alimentos</a:t>
            </a:r>
            <a:endParaRPr lang="es-MX" dirty="0"/>
          </a:p>
        </p:txBody>
      </p:sp>
      <p:sp>
        <p:nvSpPr>
          <p:cNvPr id="3" name="Marcador de contenido 2"/>
          <p:cNvSpPr>
            <a:spLocks noGrp="1"/>
          </p:cNvSpPr>
          <p:nvPr>
            <p:ph idx="1"/>
          </p:nvPr>
        </p:nvSpPr>
        <p:spPr/>
        <p:txBody>
          <a:bodyPr/>
          <a:lstStyle/>
          <a:p>
            <a:endParaRPr lang="es-MX"/>
          </a:p>
        </p:txBody>
      </p:sp>
    </p:spTree>
    <p:extLst>
      <p:ext uri="{BB962C8B-B14F-4D97-AF65-F5344CB8AC3E}">
        <p14:creationId xmlns:p14="http://schemas.microsoft.com/office/powerpoint/2010/main" val="192305533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80674" y="0"/>
            <a:ext cx="7122659" cy="369332"/>
          </a:xfrm>
          <a:prstGeom prst="rect">
            <a:avLst/>
          </a:prstGeom>
        </p:spPr>
        <p:txBody>
          <a:bodyPr wrap="square">
            <a:spAutoFit/>
          </a:bodyPr>
          <a:lstStyle/>
          <a:p>
            <a:r>
              <a:rPr lang="en-US" dirty="0" err="1" smtClean="0"/>
              <a:t>Industria</a:t>
            </a:r>
            <a:r>
              <a:rPr lang="en-US" dirty="0" smtClean="0"/>
              <a:t> papas </a:t>
            </a:r>
            <a:r>
              <a:rPr lang="en-US" dirty="0" err="1" smtClean="0"/>
              <a:t>fritas</a:t>
            </a:r>
            <a:r>
              <a:rPr lang="en-US" dirty="0" smtClean="0"/>
              <a:t>, </a:t>
            </a:r>
            <a:r>
              <a:rPr lang="en-US" dirty="0" err="1" smtClean="0"/>
              <a:t>Rusia</a:t>
            </a:r>
            <a:r>
              <a:rPr lang="en-US" dirty="0" smtClean="0"/>
              <a:t>, con </a:t>
            </a:r>
            <a:r>
              <a:rPr lang="en-US" dirty="0" err="1" smtClean="0"/>
              <a:t>tecnología</a:t>
            </a:r>
            <a:r>
              <a:rPr lang="en-US" dirty="0" smtClean="0"/>
              <a:t> anaerobia </a:t>
            </a:r>
            <a:r>
              <a:rPr lang="en-US" dirty="0" err="1" smtClean="0"/>
              <a:t>Biothane</a:t>
            </a:r>
            <a:endParaRPr lang="en-US" dirty="0" smtClean="0"/>
          </a:p>
        </p:txBody>
      </p:sp>
      <p:sp>
        <p:nvSpPr>
          <p:cNvPr id="3" name="Rectángulo 2"/>
          <p:cNvSpPr/>
          <p:nvPr/>
        </p:nvSpPr>
        <p:spPr>
          <a:xfrm>
            <a:off x="1958092" y="302531"/>
            <a:ext cx="5716535" cy="369332"/>
          </a:xfrm>
          <a:prstGeom prst="rect">
            <a:avLst/>
          </a:prstGeom>
        </p:spPr>
        <p:txBody>
          <a:bodyPr wrap="square">
            <a:spAutoFit/>
          </a:bodyPr>
          <a:lstStyle/>
          <a:p>
            <a:r>
              <a:rPr lang="en-US" dirty="0" err="1" smtClean="0"/>
              <a:t>Características</a:t>
            </a:r>
            <a:r>
              <a:rPr lang="en-US" dirty="0" smtClean="0"/>
              <a:t> del </a:t>
            </a:r>
            <a:r>
              <a:rPr lang="en-US" dirty="0" err="1" smtClean="0"/>
              <a:t>agua</a:t>
            </a:r>
            <a:r>
              <a:rPr lang="en-US" dirty="0" smtClean="0"/>
              <a:t> </a:t>
            </a:r>
            <a:r>
              <a:rPr lang="en-US" dirty="0" err="1" smtClean="0"/>
              <a:t>cruda</a:t>
            </a:r>
            <a:r>
              <a:rPr lang="en-US" dirty="0" smtClean="0"/>
              <a:t> (antes de </a:t>
            </a:r>
            <a:r>
              <a:rPr lang="en-US" dirty="0" err="1" smtClean="0"/>
              <a:t>pretratamiento</a:t>
            </a:r>
            <a:r>
              <a:rPr lang="en-US" dirty="0" smtClean="0"/>
              <a:t>)</a:t>
            </a:r>
            <a:endParaRPr lang="es-MX" dirty="0"/>
          </a:p>
        </p:txBody>
      </p:sp>
      <p:graphicFrame>
        <p:nvGraphicFramePr>
          <p:cNvPr id="4" name="Tabla 3"/>
          <p:cNvGraphicFramePr>
            <a:graphicFrameLocks noGrp="1"/>
          </p:cNvGraphicFramePr>
          <p:nvPr>
            <p:extLst/>
          </p:nvPr>
        </p:nvGraphicFramePr>
        <p:xfrm>
          <a:off x="984610" y="637895"/>
          <a:ext cx="7663498" cy="2092959"/>
        </p:xfrm>
        <a:graphic>
          <a:graphicData uri="http://schemas.openxmlformats.org/drawingml/2006/table">
            <a:tbl>
              <a:tblPr firstRow="1" bandRow="1">
                <a:tableStyleId>{5C22544A-7EE6-4342-B048-85BDC9FD1C3A}</a:tableStyleId>
              </a:tblPr>
              <a:tblGrid>
                <a:gridCol w="4615498"/>
                <a:gridCol w="3048000"/>
              </a:tblGrid>
              <a:tr h="370840">
                <a:tc>
                  <a:txBody>
                    <a:bodyPr/>
                    <a:lstStyle/>
                    <a:p>
                      <a:r>
                        <a:rPr lang="es-MX" sz="1400" dirty="0" smtClean="0"/>
                        <a:t>Caudal </a:t>
                      </a:r>
                      <a:endParaRPr lang="es-MX" sz="1400" dirty="0"/>
                    </a:p>
                  </a:txBody>
                  <a:tcPr/>
                </a:tc>
                <a:tc>
                  <a:txBody>
                    <a:bodyPr/>
                    <a:lstStyle/>
                    <a:p>
                      <a:r>
                        <a:rPr lang="es-MX" sz="1400" dirty="0" smtClean="0"/>
                        <a:t>1200 m</a:t>
                      </a:r>
                      <a:r>
                        <a:rPr lang="es-MX" sz="1400" baseline="30000" dirty="0" smtClean="0"/>
                        <a:t>3</a:t>
                      </a:r>
                      <a:r>
                        <a:rPr lang="es-MX" sz="1400" dirty="0" smtClean="0"/>
                        <a:t>/d (50 </a:t>
                      </a:r>
                      <a:r>
                        <a:rPr lang="es-MX" sz="1400" baseline="0" dirty="0" smtClean="0"/>
                        <a:t>m</a:t>
                      </a:r>
                      <a:r>
                        <a:rPr lang="es-MX" sz="1400" baseline="30000" dirty="0" smtClean="0"/>
                        <a:t>3</a:t>
                      </a:r>
                      <a:r>
                        <a:rPr lang="es-MX" sz="1400" baseline="0" dirty="0" smtClean="0"/>
                        <a:t>/h)</a:t>
                      </a:r>
                      <a:endParaRPr lang="es-MX" sz="1400" dirty="0"/>
                    </a:p>
                  </a:txBody>
                  <a:tcPr/>
                </a:tc>
              </a:tr>
              <a:tr h="370840">
                <a:tc>
                  <a:txBody>
                    <a:bodyPr/>
                    <a:lstStyle/>
                    <a:p>
                      <a:r>
                        <a:rPr lang="es-MX" sz="1400" dirty="0" smtClean="0"/>
                        <a:t>Materia orgánica:</a:t>
                      </a:r>
                      <a:r>
                        <a:rPr lang="es-MX" sz="1400" baseline="0" dirty="0" smtClean="0"/>
                        <a:t> </a:t>
                      </a:r>
                      <a:r>
                        <a:rPr lang="es-MX" sz="1400" dirty="0" smtClean="0"/>
                        <a:t>Gasto másico y</a:t>
                      </a:r>
                      <a:r>
                        <a:rPr lang="es-MX" sz="1400" baseline="0" dirty="0" smtClean="0"/>
                        <a:t> concentración</a:t>
                      </a:r>
                      <a:endParaRPr lang="es-MX" sz="1400" dirty="0"/>
                    </a:p>
                  </a:txBody>
                  <a:tcPr/>
                </a:tc>
                <a:tc>
                  <a:txBody>
                    <a:bodyPr/>
                    <a:lstStyle/>
                    <a:p>
                      <a:r>
                        <a:rPr lang="es-MX" sz="1400" dirty="0" smtClean="0"/>
                        <a:t>19,000</a:t>
                      </a:r>
                      <a:r>
                        <a:rPr lang="es-MX" sz="1400" baseline="0" dirty="0" smtClean="0"/>
                        <a:t> </a:t>
                      </a:r>
                      <a:r>
                        <a:rPr lang="es-MX" sz="1400" dirty="0" err="1" smtClean="0"/>
                        <a:t>kgDQO</a:t>
                      </a:r>
                      <a:r>
                        <a:rPr lang="es-MX" sz="1400" dirty="0" smtClean="0"/>
                        <a:t>/d</a:t>
                      </a:r>
                      <a:r>
                        <a:rPr lang="es-MX" sz="1400" baseline="0" dirty="0" smtClean="0"/>
                        <a:t>    (15,835 mg/l)</a:t>
                      </a:r>
                      <a:endParaRPr lang="es-MX" sz="1400" dirty="0"/>
                    </a:p>
                  </a:txBody>
                  <a:tcPr/>
                </a:tc>
              </a:tr>
              <a:tr h="370840">
                <a:tc>
                  <a:txBody>
                    <a:bodyPr/>
                    <a:lstStyle/>
                    <a:p>
                      <a:r>
                        <a:rPr lang="es-MX" sz="1400" dirty="0" smtClean="0"/>
                        <a:t>SST: Gasto másico y</a:t>
                      </a:r>
                      <a:r>
                        <a:rPr lang="es-MX" sz="1400" baseline="0" dirty="0" smtClean="0"/>
                        <a:t> concentración</a:t>
                      </a:r>
                      <a:endParaRPr lang="es-MX" sz="1400" dirty="0"/>
                    </a:p>
                  </a:txBody>
                  <a:tcPr/>
                </a:tc>
                <a:tc>
                  <a:txBody>
                    <a:bodyPr/>
                    <a:lstStyle/>
                    <a:p>
                      <a:r>
                        <a:rPr lang="es-MX" sz="1400" dirty="0" smtClean="0"/>
                        <a:t> 17,000 </a:t>
                      </a:r>
                      <a:r>
                        <a:rPr lang="es-MX" sz="1400" dirty="0" err="1" smtClean="0"/>
                        <a:t>kgSST</a:t>
                      </a:r>
                      <a:r>
                        <a:rPr lang="es-MX" sz="1400" dirty="0" smtClean="0"/>
                        <a:t>/d     </a:t>
                      </a:r>
                      <a:r>
                        <a:rPr lang="es-MX" sz="1400" baseline="0" dirty="0" smtClean="0"/>
                        <a:t> (14,170 mg/l)</a:t>
                      </a:r>
                      <a:endParaRPr lang="es-MX" sz="1400" dirty="0"/>
                    </a:p>
                  </a:txBody>
                  <a:tcPr/>
                </a:tc>
              </a:tr>
              <a:tr h="370840">
                <a:tc>
                  <a:txBody>
                    <a:bodyPr/>
                    <a:lstStyle/>
                    <a:p>
                      <a:r>
                        <a:rPr lang="es-MX" sz="1400" dirty="0" smtClean="0"/>
                        <a:t>Grasas y aceites (FOG):</a:t>
                      </a:r>
                      <a:r>
                        <a:rPr lang="es-MX" sz="1400" baseline="0" dirty="0" smtClean="0"/>
                        <a:t> Gasto másico y concentración</a:t>
                      </a:r>
                      <a:endParaRPr lang="es-MX" sz="1400" dirty="0"/>
                    </a:p>
                  </a:txBody>
                  <a:tcPr/>
                </a:tc>
                <a:tc>
                  <a:txBody>
                    <a:bodyPr/>
                    <a:lstStyle/>
                    <a:p>
                      <a:r>
                        <a:rPr lang="es-MX" sz="1400" dirty="0" smtClean="0"/>
                        <a:t>     &lt;120 </a:t>
                      </a:r>
                      <a:r>
                        <a:rPr lang="es-MX" sz="1400" dirty="0" err="1" smtClean="0"/>
                        <a:t>kgGyA</a:t>
                      </a:r>
                      <a:r>
                        <a:rPr lang="es-MX" sz="1400" dirty="0" smtClean="0"/>
                        <a:t>/d</a:t>
                      </a:r>
                      <a:r>
                        <a:rPr lang="es-MX" sz="1400" baseline="0" dirty="0" smtClean="0"/>
                        <a:t>    (</a:t>
                      </a:r>
                      <a:r>
                        <a:rPr lang="es-MX" sz="1400" dirty="0" smtClean="0"/>
                        <a:t>&lt; 100 mg/l)</a:t>
                      </a:r>
                      <a:endParaRPr lang="es-MX" sz="1400" dirty="0"/>
                    </a:p>
                  </a:txBody>
                  <a:tcPr/>
                </a:tc>
              </a:tr>
              <a:tr h="211667">
                <a:tc>
                  <a:txBody>
                    <a:bodyPr/>
                    <a:lstStyle/>
                    <a:p>
                      <a:r>
                        <a:rPr lang="es-MX" sz="1400" dirty="0" smtClean="0"/>
                        <a:t>N total </a:t>
                      </a:r>
                      <a:r>
                        <a:rPr lang="es-MX" sz="1400" dirty="0" err="1" smtClean="0"/>
                        <a:t>Kjeldahl</a:t>
                      </a:r>
                      <a:r>
                        <a:rPr lang="es-MX" sz="1400" dirty="0" smtClean="0"/>
                        <a:t> (NTK=Norg+NH4</a:t>
                      </a:r>
                      <a:r>
                        <a:rPr lang="es-MX" sz="1400" baseline="30000" dirty="0" smtClean="0"/>
                        <a:t>+</a:t>
                      </a:r>
                      <a:r>
                        <a:rPr lang="es-MX" sz="1400" dirty="0" smtClean="0"/>
                        <a:t>)</a:t>
                      </a:r>
                      <a:endParaRPr lang="es-MX" sz="1400" dirty="0"/>
                    </a:p>
                  </a:txBody>
                  <a:tcPr/>
                </a:tc>
                <a:tc>
                  <a:txBody>
                    <a:bodyPr/>
                    <a:lstStyle/>
                    <a:p>
                      <a:r>
                        <a:rPr lang="es-MX" sz="1400" dirty="0" smtClean="0"/>
                        <a:t>        300 </a:t>
                      </a:r>
                      <a:r>
                        <a:rPr lang="es-MX" sz="1400" dirty="0" err="1" smtClean="0"/>
                        <a:t>kgNTK</a:t>
                      </a:r>
                      <a:r>
                        <a:rPr lang="es-MX" sz="1400" dirty="0" smtClean="0"/>
                        <a:t>/d   (250 mg/l)</a:t>
                      </a:r>
                      <a:endParaRPr lang="es-MX" sz="1400" dirty="0"/>
                    </a:p>
                  </a:txBody>
                  <a:tcPr/>
                </a:tc>
              </a:tr>
              <a:tr h="123613">
                <a:tc>
                  <a:txBody>
                    <a:bodyPr/>
                    <a:lstStyle/>
                    <a:p>
                      <a:r>
                        <a:rPr lang="es-MX" sz="1400" dirty="0" smtClean="0"/>
                        <a:t>Temperatura</a:t>
                      </a:r>
                      <a:endParaRPr lang="es-MX" sz="1400" dirty="0"/>
                    </a:p>
                  </a:txBody>
                  <a:tcPr/>
                </a:tc>
                <a:tc>
                  <a:txBody>
                    <a:bodyPr/>
                    <a:lstStyle/>
                    <a:p>
                      <a:r>
                        <a:rPr lang="es-MX" sz="1400" dirty="0" smtClean="0"/>
                        <a:t>15 °C</a:t>
                      </a:r>
                      <a:endParaRPr lang="es-MX" sz="1400" dirty="0"/>
                    </a:p>
                  </a:txBody>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256027092"/>
              </p:ext>
            </p:extLst>
          </p:nvPr>
        </p:nvGraphicFramePr>
        <p:xfrm>
          <a:off x="54366" y="2998165"/>
          <a:ext cx="9089634" cy="3589398"/>
        </p:xfrm>
        <a:graphic>
          <a:graphicData uri="http://schemas.openxmlformats.org/drawingml/2006/table">
            <a:tbl>
              <a:tblPr firstRow="1" bandRow="1">
                <a:tableStyleId>{5C22544A-7EE6-4342-B048-85BDC9FD1C3A}</a:tableStyleId>
              </a:tblPr>
              <a:tblGrid>
                <a:gridCol w="4813554"/>
                <a:gridCol w="640080"/>
                <a:gridCol w="3636000"/>
              </a:tblGrid>
              <a:tr h="577953">
                <a:tc>
                  <a:txBody>
                    <a:bodyPr/>
                    <a:lstStyle/>
                    <a:p>
                      <a:endParaRPr lang="es-MX" sz="1400" dirty="0"/>
                    </a:p>
                  </a:txBody>
                  <a:tcPr/>
                </a:tc>
                <a:tc>
                  <a:txBody>
                    <a:bodyPr/>
                    <a:lstStyle/>
                    <a:p>
                      <a:pPr algn="ctr"/>
                      <a:r>
                        <a:rPr lang="es-MX" sz="1400" dirty="0" smtClean="0"/>
                        <a:t>TRH (h)</a:t>
                      </a:r>
                      <a:endParaRPr lang="es-MX" sz="1400" dirty="0"/>
                    </a:p>
                  </a:txBody>
                  <a:tcPr/>
                </a:tc>
                <a:tc>
                  <a:txBody>
                    <a:bodyPr/>
                    <a:lstStyle/>
                    <a:p>
                      <a:r>
                        <a:rPr lang="es-MX" sz="1400" dirty="0" smtClean="0"/>
                        <a:t>Observaciones</a:t>
                      </a:r>
                      <a:endParaRPr lang="es-MX" sz="1400" dirty="0"/>
                    </a:p>
                  </a:txBody>
                  <a:tcPr/>
                </a:tc>
              </a:tr>
              <a:tr h="334605">
                <a:tc>
                  <a:txBody>
                    <a:bodyPr/>
                    <a:lstStyle/>
                    <a:p>
                      <a:r>
                        <a:rPr lang="es-MX" sz="1400" dirty="0" smtClean="0"/>
                        <a:t>2 tanques igualadores (buffer) en</a:t>
                      </a:r>
                      <a:r>
                        <a:rPr lang="es-MX" sz="1400" baseline="0" dirty="0" smtClean="0"/>
                        <a:t> paralelo</a:t>
                      </a:r>
                      <a:r>
                        <a:rPr lang="es-MX" sz="1400" dirty="0" smtClean="0"/>
                        <a:t>           130 m</a:t>
                      </a:r>
                      <a:r>
                        <a:rPr lang="es-MX" sz="1400" baseline="30000" dirty="0" smtClean="0"/>
                        <a:t>3</a:t>
                      </a:r>
                      <a:endParaRPr lang="es-MX" sz="1400" baseline="30000" dirty="0"/>
                    </a:p>
                  </a:txBody>
                  <a:tcPr/>
                </a:tc>
                <a:tc>
                  <a:txBody>
                    <a:bodyPr/>
                    <a:lstStyle/>
                    <a:p>
                      <a:r>
                        <a:rPr lang="es-MX" sz="1400" dirty="0" smtClean="0"/>
                        <a:t>6.4</a:t>
                      </a:r>
                      <a:endParaRPr lang="es-MX" sz="1400" dirty="0"/>
                    </a:p>
                  </a:txBody>
                  <a:tcPr/>
                </a:tc>
                <a:tc>
                  <a:txBody>
                    <a:bodyPr/>
                    <a:lstStyle/>
                    <a:p>
                      <a:r>
                        <a:rPr lang="es-MX" sz="1400" dirty="0" smtClean="0"/>
                        <a:t>Remoción de lípidos, grasas</a:t>
                      </a:r>
                      <a:r>
                        <a:rPr lang="es-MX" sz="1400" baseline="0" dirty="0" smtClean="0"/>
                        <a:t> y aceites</a:t>
                      </a:r>
                      <a:endParaRPr lang="es-MX" sz="1400" dirty="0"/>
                    </a:p>
                  </a:txBody>
                  <a:tcPr/>
                </a:tc>
              </a:tr>
              <a:tr h="334605">
                <a:tc>
                  <a:txBody>
                    <a:bodyPr/>
                    <a:lstStyle/>
                    <a:p>
                      <a:r>
                        <a:rPr lang="es-MX" sz="1400" dirty="0" smtClean="0"/>
                        <a:t>                                                                                      190 m</a:t>
                      </a:r>
                      <a:r>
                        <a:rPr lang="es-MX" sz="1400" baseline="30000" dirty="0" smtClean="0"/>
                        <a:t>3</a:t>
                      </a:r>
                      <a:endParaRPr lang="es-MX" sz="1400" dirty="0"/>
                    </a:p>
                  </a:txBody>
                  <a:tcPr/>
                </a:tc>
                <a:tc>
                  <a:txBody>
                    <a:bodyPr/>
                    <a:lstStyle/>
                    <a:p>
                      <a:r>
                        <a:rPr lang="es-MX" sz="1400" dirty="0" smtClean="0"/>
                        <a:t>6.4</a:t>
                      </a:r>
                      <a:endParaRPr lang="es-MX" sz="1400" dirty="0"/>
                    </a:p>
                  </a:txBody>
                  <a:tcPr/>
                </a:tc>
                <a:tc>
                  <a:txBody>
                    <a:bodyPr/>
                    <a:lstStyle/>
                    <a:p>
                      <a:endParaRPr lang="es-MX" sz="1400" dirty="0"/>
                    </a:p>
                  </a:txBody>
                  <a:tcPr/>
                </a:tc>
              </a:tr>
              <a:tr h="334605">
                <a:tc>
                  <a:txBody>
                    <a:bodyPr/>
                    <a:lstStyle/>
                    <a:p>
                      <a:r>
                        <a:rPr lang="es-MX" sz="1400" dirty="0" smtClean="0"/>
                        <a:t>Tanque de acondicionamiento                                130 m</a:t>
                      </a:r>
                      <a:r>
                        <a:rPr lang="es-MX" sz="1400" baseline="30000" dirty="0" smtClean="0"/>
                        <a:t>3</a:t>
                      </a:r>
                      <a:endParaRPr lang="es-MX" sz="1400" dirty="0"/>
                    </a:p>
                  </a:txBody>
                  <a:tcPr/>
                </a:tc>
                <a:tc>
                  <a:txBody>
                    <a:bodyPr/>
                    <a:lstStyle/>
                    <a:p>
                      <a:r>
                        <a:rPr lang="es-MX" sz="1400" dirty="0" smtClean="0"/>
                        <a:t>2.6</a:t>
                      </a:r>
                      <a:endParaRPr lang="es-MX" sz="1400" dirty="0"/>
                    </a:p>
                  </a:txBody>
                  <a:tcPr/>
                </a:tc>
                <a:tc>
                  <a:txBody>
                    <a:bodyPr/>
                    <a:lstStyle/>
                    <a:p>
                      <a:r>
                        <a:rPr lang="es-MX" sz="1400" dirty="0" smtClean="0"/>
                        <a:t>Control de pH, temperatura y nutrientes</a:t>
                      </a:r>
                      <a:endParaRPr lang="es-MX" sz="1400" dirty="0"/>
                    </a:p>
                  </a:txBody>
                  <a:tcPr/>
                </a:tc>
              </a:tr>
              <a:tr h="334605">
                <a:tc>
                  <a:txBody>
                    <a:bodyPr/>
                    <a:lstStyle/>
                    <a:p>
                      <a:r>
                        <a:rPr lang="es-MX" sz="1400" dirty="0" smtClean="0"/>
                        <a:t>3 reactores </a:t>
                      </a:r>
                      <a:r>
                        <a:rPr lang="es-MX" sz="1400" b="1" dirty="0" smtClean="0"/>
                        <a:t>UASB</a:t>
                      </a:r>
                      <a:r>
                        <a:rPr lang="es-MX" sz="1400" dirty="0" smtClean="0"/>
                        <a:t> de </a:t>
                      </a:r>
                      <a:r>
                        <a:rPr lang="es-MX" sz="1400" dirty="0" err="1" smtClean="0"/>
                        <a:t>biothane</a:t>
                      </a:r>
                      <a:r>
                        <a:rPr lang="es-MX" sz="1400" dirty="0" smtClean="0"/>
                        <a:t>                                 270 m</a:t>
                      </a:r>
                      <a:r>
                        <a:rPr lang="es-MX" sz="1400" baseline="30000" dirty="0" smtClean="0"/>
                        <a:t>3</a:t>
                      </a:r>
                      <a:endParaRPr lang="es-MX" sz="1400" dirty="0"/>
                    </a:p>
                  </a:txBody>
                  <a:tcPr/>
                </a:tc>
                <a:tc>
                  <a:txBody>
                    <a:bodyPr/>
                    <a:lstStyle/>
                    <a:p>
                      <a:r>
                        <a:rPr lang="es-MX" sz="1400" dirty="0" smtClean="0"/>
                        <a:t>19.6</a:t>
                      </a:r>
                      <a:endParaRPr lang="es-MX" sz="1400" dirty="0"/>
                    </a:p>
                  </a:txBody>
                  <a:tcPr/>
                </a:tc>
                <a:tc>
                  <a:txBody>
                    <a:bodyPr/>
                    <a:lstStyle/>
                    <a:p>
                      <a:r>
                        <a:rPr lang="es-MX" sz="1400" dirty="0" smtClean="0"/>
                        <a:t>86% remoción de DQO</a:t>
                      </a:r>
                      <a:endParaRPr lang="es-MX" sz="1400" dirty="0"/>
                    </a:p>
                  </a:txBody>
                  <a:tcPr/>
                </a:tc>
              </a:tr>
              <a:tr h="334605">
                <a:tc>
                  <a:txBody>
                    <a:bodyPr/>
                    <a:lstStyle/>
                    <a:p>
                      <a:r>
                        <a:rPr lang="es-MX" sz="1400" dirty="0" smtClean="0"/>
                        <a:t>en</a:t>
                      </a:r>
                      <a:r>
                        <a:rPr lang="es-MX" sz="1400" baseline="0" dirty="0" smtClean="0"/>
                        <a:t> paralelo</a:t>
                      </a:r>
                      <a:r>
                        <a:rPr lang="es-MX" sz="1400" dirty="0" smtClean="0"/>
                        <a:t>                                                                   440 m</a:t>
                      </a:r>
                      <a:r>
                        <a:rPr lang="es-MX" sz="1400" baseline="30000" dirty="0" smtClean="0"/>
                        <a:t>3</a:t>
                      </a:r>
                      <a:endParaRPr lang="es-MX" sz="1400" dirty="0"/>
                    </a:p>
                  </a:txBody>
                  <a:tcPr/>
                </a:tc>
                <a:tc>
                  <a:txBody>
                    <a:bodyPr/>
                    <a:lstStyle/>
                    <a:p>
                      <a:r>
                        <a:rPr lang="es-MX" sz="1400" dirty="0" smtClean="0"/>
                        <a:t>19.6</a:t>
                      </a:r>
                      <a:endParaRPr lang="es-MX" sz="1400" dirty="0"/>
                    </a:p>
                  </a:txBody>
                  <a:tcPr/>
                </a:tc>
                <a:tc>
                  <a:txBody>
                    <a:bodyPr/>
                    <a:lstStyle/>
                    <a:p>
                      <a:endParaRPr lang="es-MX" sz="1400" dirty="0"/>
                    </a:p>
                  </a:txBody>
                  <a:tcPr/>
                </a:tc>
              </a:tr>
              <a:tr h="334605">
                <a:tc>
                  <a:txBody>
                    <a:bodyPr/>
                    <a:lstStyle/>
                    <a:p>
                      <a:r>
                        <a:rPr lang="es-MX" sz="1400" dirty="0" smtClean="0"/>
                        <a:t>                                                                                  </a:t>
                      </a:r>
                      <a:r>
                        <a:rPr lang="es-MX" sz="1400" baseline="0" dirty="0" smtClean="0"/>
                        <a:t>      270</a:t>
                      </a:r>
                      <a:endParaRPr lang="es-MX" sz="1400" dirty="0"/>
                    </a:p>
                  </a:txBody>
                  <a:tcPr/>
                </a:tc>
                <a:tc>
                  <a:txBody>
                    <a:bodyPr/>
                    <a:lstStyle/>
                    <a:p>
                      <a:r>
                        <a:rPr lang="es-MX" sz="1400" dirty="0" smtClean="0"/>
                        <a:t>19.6</a:t>
                      </a:r>
                      <a:endParaRPr lang="es-MX" sz="1400" dirty="0"/>
                    </a:p>
                  </a:txBody>
                  <a:tcPr/>
                </a:tc>
                <a:tc>
                  <a:txBody>
                    <a:bodyPr/>
                    <a:lstStyle/>
                    <a:p>
                      <a:endParaRPr lang="es-MX" sz="1400" dirty="0"/>
                    </a:p>
                  </a:txBody>
                  <a:tcPr/>
                </a:tc>
              </a:tr>
              <a:tr h="334605">
                <a:tc>
                  <a:txBody>
                    <a:bodyPr/>
                    <a:lstStyle/>
                    <a:p>
                      <a:r>
                        <a:rPr lang="es-MX" sz="1400" dirty="0" smtClean="0"/>
                        <a:t>Producción de biogás</a:t>
                      </a:r>
                      <a:endParaRPr lang="es-MX" sz="1400" dirty="0"/>
                    </a:p>
                  </a:txBody>
                  <a:tcPr/>
                </a:tc>
                <a:tc>
                  <a:txBody>
                    <a:bodyPr/>
                    <a:lstStyle/>
                    <a:p>
                      <a:endParaRPr lang="es-MX" sz="1400" dirty="0"/>
                    </a:p>
                  </a:txBody>
                  <a:tcPr/>
                </a:tc>
                <a:tc>
                  <a:txBody>
                    <a:bodyPr/>
                    <a:lstStyle/>
                    <a:p>
                      <a:r>
                        <a:rPr lang="es-MX" sz="1400" dirty="0" smtClean="0"/>
                        <a:t>379 L biogás / kg DQO</a:t>
                      </a:r>
                      <a:endParaRPr lang="es-MX" sz="1400" dirty="0"/>
                    </a:p>
                  </a:txBody>
                  <a:tcPr/>
                </a:tc>
              </a:tr>
              <a:tr h="334605">
                <a:tc>
                  <a:txBody>
                    <a:bodyPr/>
                    <a:lstStyle/>
                    <a:p>
                      <a:r>
                        <a:rPr lang="es-MX" sz="1400" dirty="0" smtClean="0"/>
                        <a:t>Lavador de biogás remoción de H</a:t>
                      </a:r>
                      <a:r>
                        <a:rPr lang="es-MX" sz="1400" baseline="-25000" dirty="0" smtClean="0"/>
                        <a:t>2</a:t>
                      </a:r>
                      <a:r>
                        <a:rPr lang="es-MX" sz="1400" dirty="0" smtClean="0"/>
                        <a:t>S (</a:t>
                      </a:r>
                      <a:r>
                        <a:rPr lang="es-MX" sz="1400" dirty="0" err="1" smtClean="0"/>
                        <a:t>scrubber</a:t>
                      </a:r>
                      <a:r>
                        <a:rPr lang="es-MX" sz="1400" dirty="0" smtClean="0"/>
                        <a:t> </a:t>
                      </a:r>
                      <a:r>
                        <a:rPr lang="es-MX" sz="1400" dirty="0" err="1" smtClean="0"/>
                        <a:t>biothane</a:t>
                      </a:r>
                      <a:r>
                        <a:rPr lang="es-MX" sz="1400" dirty="0" smtClean="0"/>
                        <a:t>)</a:t>
                      </a:r>
                      <a:endParaRPr lang="es-MX" sz="1400" dirty="0"/>
                    </a:p>
                  </a:txBody>
                  <a:tcPr/>
                </a:tc>
                <a:tc>
                  <a:txBody>
                    <a:bodyPr/>
                    <a:lstStyle/>
                    <a:p>
                      <a:endParaRPr lang="es-MX" sz="1400" dirty="0"/>
                    </a:p>
                  </a:txBody>
                  <a:tcPr/>
                </a:tc>
                <a:tc>
                  <a:txBody>
                    <a:bodyPr/>
                    <a:lstStyle/>
                    <a:p>
                      <a:endParaRPr lang="es-MX" sz="1400" dirty="0"/>
                    </a:p>
                  </a:txBody>
                  <a:tcPr/>
                </a:tc>
              </a:tr>
              <a:tr h="334605">
                <a:tc>
                  <a:txBody>
                    <a:bodyPr/>
                    <a:lstStyle/>
                    <a:p>
                      <a:r>
                        <a:rPr lang="es-MX" sz="1400" dirty="0" smtClean="0"/>
                        <a:t>Reactor biológico aerobio (tratamiento</a:t>
                      </a:r>
                      <a:r>
                        <a:rPr lang="es-MX" sz="1400" baseline="0" dirty="0" smtClean="0"/>
                        <a:t> final)  con DAF</a:t>
                      </a:r>
                      <a:endParaRPr lang="es-MX" sz="1400" dirty="0"/>
                    </a:p>
                  </a:txBody>
                  <a:tcPr/>
                </a:tc>
                <a:tc>
                  <a:txBody>
                    <a:bodyPr/>
                    <a:lstStyle/>
                    <a:p>
                      <a:endParaRPr lang="es-MX" sz="1400" dirty="0"/>
                    </a:p>
                  </a:txBody>
                  <a:tcPr/>
                </a:tc>
                <a:tc>
                  <a:txBody>
                    <a:bodyPr/>
                    <a:lstStyle/>
                    <a:p>
                      <a:r>
                        <a:rPr lang="es-MX" sz="1400" dirty="0" smtClean="0"/>
                        <a:t>Remoción de DQO</a:t>
                      </a:r>
                      <a:r>
                        <a:rPr lang="es-MX" sz="1400" baseline="0" dirty="0" smtClean="0"/>
                        <a:t> efluente del anaerobio</a:t>
                      </a:r>
                      <a:endParaRPr lang="es-MX" sz="1400" dirty="0"/>
                    </a:p>
                  </a:txBody>
                  <a:tcPr/>
                </a:tc>
              </a:tr>
            </a:tbl>
          </a:graphicData>
        </a:graphic>
      </p:graphicFrame>
      <p:sp>
        <p:nvSpPr>
          <p:cNvPr id="9" name="Rectángulo 8"/>
          <p:cNvSpPr/>
          <p:nvPr/>
        </p:nvSpPr>
        <p:spPr>
          <a:xfrm>
            <a:off x="2129612" y="2697527"/>
            <a:ext cx="5545015" cy="369332"/>
          </a:xfrm>
          <a:prstGeom prst="rect">
            <a:avLst/>
          </a:prstGeom>
        </p:spPr>
        <p:txBody>
          <a:bodyPr wrap="square">
            <a:spAutoFit/>
          </a:bodyPr>
          <a:lstStyle/>
          <a:p>
            <a:r>
              <a:rPr lang="en-US" dirty="0" err="1" smtClean="0"/>
              <a:t>Características</a:t>
            </a:r>
            <a:r>
              <a:rPr lang="en-US" dirty="0" smtClean="0"/>
              <a:t> del </a:t>
            </a:r>
            <a:r>
              <a:rPr lang="en-US" dirty="0" err="1" smtClean="0"/>
              <a:t>sistema</a:t>
            </a:r>
            <a:r>
              <a:rPr lang="en-US" dirty="0" smtClean="0"/>
              <a:t> de </a:t>
            </a:r>
            <a:r>
              <a:rPr lang="en-US" dirty="0" err="1" smtClean="0"/>
              <a:t>tratamiento</a:t>
            </a:r>
            <a:endParaRPr lang="es-MX" dirty="0"/>
          </a:p>
        </p:txBody>
      </p:sp>
    </p:spTree>
    <p:extLst>
      <p:ext uri="{BB962C8B-B14F-4D97-AF65-F5344CB8AC3E}">
        <p14:creationId xmlns:p14="http://schemas.microsoft.com/office/powerpoint/2010/main" val="158403532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1740568" y="0"/>
            <a:ext cx="7162765" cy="369332"/>
          </a:xfrm>
          <a:prstGeom prst="rect">
            <a:avLst/>
          </a:prstGeom>
        </p:spPr>
        <p:txBody>
          <a:bodyPr wrap="square">
            <a:spAutoFit/>
          </a:bodyPr>
          <a:lstStyle/>
          <a:p>
            <a:r>
              <a:rPr lang="en-US" dirty="0" err="1" smtClean="0"/>
              <a:t>Industria</a:t>
            </a:r>
            <a:r>
              <a:rPr lang="en-US" dirty="0" smtClean="0"/>
              <a:t> papas </a:t>
            </a:r>
            <a:r>
              <a:rPr lang="en-US" dirty="0" err="1" smtClean="0"/>
              <a:t>fritas</a:t>
            </a:r>
            <a:r>
              <a:rPr lang="en-US" dirty="0" smtClean="0"/>
              <a:t>, </a:t>
            </a:r>
            <a:r>
              <a:rPr lang="en-US" dirty="0" err="1" smtClean="0"/>
              <a:t>Rusia</a:t>
            </a:r>
            <a:r>
              <a:rPr lang="en-US" dirty="0" smtClean="0"/>
              <a:t>, con </a:t>
            </a:r>
            <a:r>
              <a:rPr lang="en-US" dirty="0" err="1" smtClean="0"/>
              <a:t>tecnología</a:t>
            </a:r>
            <a:r>
              <a:rPr lang="en-US" dirty="0" smtClean="0"/>
              <a:t> anaerobia </a:t>
            </a:r>
            <a:r>
              <a:rPr lang="en-US" dirty="0" err="1" smtClean="0"/>
              <a:t>Biothane</a:t>
            </a:r>
            <a:endParaRPr lang="en-US" dirty="0" smtClean="0"/>
          </a:p>
        </p:txBody>
      </p:sp>
      <p:grpSp>
        <p:nvGrpSpPr>
          <p:cNvPr id="4" name="Grupo 3"/>
          <p:cNvGrpSpPr/>
          <p:nvPr/>
        </p:nvGrpSpPr>
        <p:grpSpPr>
          <a:xfrm>
            <a:off x="31855" y="966651"/>
            <a:ext cx="9085123" cy="4625361"/>
            <a:chOff x="31855" y="966651"/>
            <a:chExt cx="9085123" cy="4625361"/>
          </a:xfrm>
        </p:grpSpPr>
        <p:pic>
          <p:nvPicPr>
            <p:cNvPr id="2" name="Imagen 1"/>
            <p:cNvPicPr>
              <a:picLocks noChangeAspect="1"/>
            </p:cNvPicPr>
            <p:nvPr/>
          </p:nvPicPr>
          <p:blipFill rotWithShape="1">
            <a:blip r:embed="rId2"/>
            <a:srcRect t="744"/>
            <a:stretch/>
          </p:blipFill>
          <p:spPr>
            <a:xfrm>
              <a:off x="31855" y="966651"/>
              <a:ext cx="9085123" cy="3900863"/>
            </a:xfrm>
            <a:prstGeom prst="rect">
              <a:avLst/>
            </a:prstGeom>
          </p:spPr>
        </p:pic>
        <p:sp>
          <p:nvSpPr>
            <p:cNvPr id="9" name="CuadroTexto 8"/>
            <p:cNvSpPr txBox="1"/>
            <p:nvPr/>
          </p:nvSpPr>
          <p:spPr>
            <a:xfrm>
              <a:off x="1506578" y="4761015"/>
              <a:ext cx="1189903" cy="830997"/>
            </a:xfrm>
            <a:prstGeom prst="rect">
              <a:avLst/>
            </a:prstGeom>
            <a:solidFill>
              <a:schemeClr val="bg1"/>
            </a:solidFill>
          </p:spPr>
          <p:txBody>
            <a:bodyPr wrap="square" rtlCol="0">
              <a:spAutoFit/>
            </a:bodyPr>
            <a:lstStyle/>
            <a:p>
              <a:pPr algn="ctr"/>
              <a:r>
                <a:rPr lang="es-MX" sz="1600" dirty="0" smtClean="0"/>
                <a:t>Tanque igualador de caudales</a:t>
              </a:r>
              <a:endParaRPr lang="es-MX" sz="1600" dirty="0"/>
            </a:p>
          </p:txBody>
        </p:sp>
        <p:sp>
          <p:nvSpPr>
            <p:cNvPr id="7" name="CuadroTexto 6"/>
            <p:cNvSpPr txBox="1"/>
            <p:nvPr/>
          </p:nvSpPr>
          <p:spPr>
            <a:xfrm>
              <a:off x="66889" y="4802117"/>
              <a:ext cx="1235010" cy="584775"/>
            </a:xfrm>
            <a:prstGeom prst="rect">
              <a:avLst/>
            </a:prstGeom>
            <a:solidFill>
              <a:schemeClr val="bg1"/>
            </a:solidFill>
          </p:spPr>
          <p:txBody>
            <a:bodyPr wrap="square" rtlCol="0">
              <a:spAutoFit/>
            </a:bodyPr>
            <a:lstStyle/>
            <a:p>
              <a:pPr algn="ctr"/>
              <a:r>
                <a:rPr lang="es-MX" sz="1600" dirty="0" smtClean="0"/>
                <a:t>Aguas residuales</a:t>
              </a:r>
              <a:endParaRPr lang="es-MX" sz="1600" dirty="0"/>
            </a:p>
          </p:txBody>
        </p:sp>
        <p:sp>
          <p:nvSpPr>
            <p:cNvPr id="8" name="CuadroTexto 7"/>
            <p:cNvSpPr txBox="1"/>
            <p:nvPr/>
          </p:nvSpPr>
          <p:spPr>
            <a:xfrm>
              <a:off x="4893799" y="1878631"/>
              <a:ext cx="1210912" cy="584775"/>
            </a:xfrm>
            <a:prstGeom prst="rect">
              <a:avLst/>
            </a:prstGeom>
            <a:solidFill>
              <a:schemeClr val="bg1"/>
            </a:solidFill>
          </p:spPr>
          <p:txBody>
            <a:bodyPr wrap="square" rtlCol="0">
              <a:spAutoFit/>
            </a:bodyPr>
            <a:lstStyle/>
            <a:p>
              <a:pPr algn="ctr"/>
              <a:r>
                <a:rPr lang="es-MX" sz="1600" dirty="0" smtClean="0"/>
                <a:t>Quemador de biogás</a:t>
              </a:r>
              <a:endParaRPr lang="es-MX" sz="1600" dirty="0"/>
            </a:p>
          </p:txBody>
        </p:sp>
        <p:sp>
          <p:nvSpPr>
            <p:cNvPr id="10" name="CuadroTexto 9"/>
            <p:cNvSpPr txBox="1"/>
            <p:nvPr/>
          </p:nvSpPr>
          <p:spPr>
            <a:xfrm>
              <a:off x="6402621" y="3681354"/>
              <a:ext cx="1313173" cy="1077218"/>
            </a:xfrm>
            <a:prstGeom prst="rect">
              <a:avLst/>
            </a:prstGeom>
            <a:solidFill>
              <a:schemeClr val="bg1"/>
            </a:solidFill>
          </p:spPr>
          <p:txBody>
            <a:bodyPr wrap="square" rtlCol="0">
              <a:spAutoFit/>
            </a:bodyPr>
            <a:lstStyle/>
            <a:p>
              <a:pPr algn="ctr"/>
              <a:r>
                <a:rPr lang="es-MX" sz="1600" dirty="0" smtClean="0"/>
                <a:t>Flotación de </a:t>
              </a:r>
              <a:r>
                <a:rPr lang="es-MX" sz="1600" dirty="0" err="1" smtClean="0"/>
                <a:t>biosólidos</a:t>
              </a:r>
              <a:r>
                <a:rPr lang="es-MX" sz="1600" dirty="0" smtClean="0"/>
                <a:t> con aire disuelto </a:t>
              </a:r>
              <a:endParaRPr lang="es-MX" sz="1600" dirty="0"/>
            </a:p>
          </p:txBody>
        </p:sp>
        <p:sp>
          <p:nvSpPr>
            <p:cNvPr id="11" name="CuadroTexto 10"/>
            <p:cNvSpPr txBox="1"/>
            <p:nvPr/>
          </p:nvSpPr>
          <p:spPr>
            <a:xfrm>
              <a:off x="2672705" y="3672593"/>
              <a:ext cx="2092792" cy="1569660"/>
            </a:xfrm>
            <a:prstGeom prst="rect">
              <a:avLst/>
            </a:prstGeom>
            <a:solidFill>
              <a:schemeClr val="bg1"/>
            </a:solidFill>
          </p:spPr>
          <p:txBody>
            <a:bodyPr wrap="square" rtlCol="0">
              <a:spAutoFit/>
            </a:bodyPr>
            <a:lstStyle/>
            <a:p>
              <a:pPr algn="ctr"/>
              <a:r>
                <a:rPr lang="es-MX" sz="1600" dirty="0" smtClean="0"/>
                <a:t>Tanque de acondicionamiento (nutrientes, pH y temperatura) y 3 reactores UASB de </a:t>
              </a:r>
              <a:r>
                <a:rPr lang="es-MX" sz="1600" dirty="0" err="1" smtClean="0"/>
                <a:t>Biothane</a:t>
              </a:r>
              <a:endParaRPr lang="es-MX" sz="1600" dirty="0"/>
            </a:p>
          </p:txBody>
        </p:sp>
        <p:sp>
          <p:nvSpPr>
            <p:cNvPr id="12" name="CuadroTexto 11"/>
            <p:cNvSpPr txBox="1"/>
            <p:nvPr/>
          </p:nvSpPr>
          <p:spPr>
            <a:xfrm>
              <a:off x="4893798" y="3672593"/>
              <a:ext cx="1508824" cy="830997"/>
            </a:xfrm>
            <a:prstGeom prst="rect">
              <a:avLst/>
            </a:prstGeom>
            <a:solidFill>
              <a:schemeClr val="bg1"/>
            </a:solidFill>
          </p:spPr>
          <p:txBody>
            <a:bodyPr wrap="square" rtlCol="0">
              <a:spAutoFit/>
            </a:bodyPr>
            <a:lstStyle/>
            <a:p>
              <a:r>
                <a:rPr lang="es-MX" sz="1600" dirty="0" smtClean="0"/>
                <a:t>Lodos activados convencionales (sin variantes)</a:t>
              </a:r>
              <a:endParaRPr lang="es-MX" sz="1600" dirty="0"/>
            </a:p>
          </p:txBody>
        </p:sp>
        <p:sp>
          <p:nvSpPr>
            <p:cNvPr id="13" name="CuadroTexto 12"/>
            <p:cNvSpPr txBox="1"/>
            <p:nvPr/>
          </p:nvSpPr>
          <p:spPr>
            <a:xfrm>
              <a:off x="7855133" y="3672593"/>
              <a:ext cx="1083036" cy="584775"/>
            </a:xfrm>
            <a:prstGeom prst="rect">
              <a:avLst/>
            </a:prstGeom>
            <a:solidFill>
              <a:schemeClr val="bg1"/>
            </a:solidFill>
          </p:spPr>
          <p:txBody>
            <a:bodyPr wrap="square" rtlCol="0">
              <a:spAutoFit/>
            </a:bodyPr>
            <a:lstStyle/>
            <a:p>
              <a:pPr algn="ctr"/>
              <a:r>
                <a:rPr lang="es-MX" sz="1600" dirty="0" smtClean="0"/>
                <a:t>Efluente tratado</a:t>
              </a:r>
              <a:endParaRPr lang="es-MX" sz="1600" dirty="0"/>
            </a:p>
          </p:txBody>
        </p:sp>
        <p:sp>
          <p:nvSpPr>
            <p:cNvPr id="16" name="CuadroTexto 15"/>
            <p:cNvSpPr txBox="1"/>
            <p:nvPr/>
          </p:nvSpPr>
          <p:spPr>
            <a:xfrm>
              <a:off x="4021305" y="1384949"/>
              <a:ext cx="872493" cy="338554"/>
            </a:xfrm>
            <a:prstGeom prst="rect">
              <a:avLst/>
            </a:prstGeom>
            <a:solidFill>
              <a:schemeClr val="bg1"/>
            </a:solidFill>
          </p:spPr>
          <p:txBody>
            <a:bodyPr wrap="square" rtlCol="0">
              <a:spAutoFit/>
            </a:bodyPr>
            <a:lstStyle/>
            <a:p>
              <a:r>
                <a:rPr lang="es-MX" sz="1600" dirty="0" smtClean="0"/>
                <a:t>Biogás</a:t>
              </a:r>
              <a:endParaRPr lang="es-MX" sz="1600" dirty="0"/>
            </a:p>
          </p:txBody>
        </p:sp>
        <p:sp>
          <p:nvSpPr>
            <p:cNvPr id="21" name="CuadroTexto 20"/>
            <p:cNvSpPr txBox="1"/>
            <p:nvPr/>
          </p:nvSpPr>
          <p:spPr>
            <a:xfrm>
              <a:off x="7750630" y="1921004"/>
              <a:ext cx="1290690" cy="584775"/>
            </a:xfrm>
            <a:prstGeom prst="rect">
              <a:avLst/>
            </a:prstGeom>
            <a:solidFill>
              <a:schemeClr val="bg1"/>
            </a:solidFill>
          </p:spPr>
          <p:txBody>
            <a:bodyPr wrap="square" rtlCol="0">
              <a:spAutoFit/>
            </a:bodyPr>
            <a:lstStyle/>
            <a:p>
              <a:pPr algn="ctr"/>
              <a:r>
                <a:rPr lang="es-MX" sz="1600" dirty="0" smtClean="0"/>
                <a:t>Metano para caldera</a:t>
              </a:r>
              <a:endParaRPr lang="es-MX" sz="1600" dirty="0"/>
            </a:p>
          </p:txBody>
        </p:sp>
        <p:sp>
          <p:nvSpPr>
            <p:cNvPr id="22" name="CuadroTexto 21"/>
            <p:cNvSpPr txBox="1"/>
            <p:nvPr/>
          </p:nvSpPr>
          <p:spPr>
            <a:xfrm>
              <a:off x="6104710" y="1921004"/>
              <a:ext cx="1690080" cy="338554"/>
            </a:xfrm>
            <a:prstGeom prst="rect">
              <a:avLst/>
            </a:prstGeom>
            <a:solidFill>
              <a:schemeClr val="bg1"/>
            </a:solidFill>
          </p:spPr>
          <p:txBody>
            <a:bodyPr wrap="square" rtlCol="0">
              <a:spAutoFit/>
            </a:bodyPr>
            <a:lstStyle/>
            <a:p>
              <a:pPr algn="ctr"/>
              <a:r>
                <a:rPr lang="es-MX" sz="1600" dirty="0" smtClean="0"/>
                <a:t>Lavador de biogás</a:t>
              </a:r>
              <a:endParaRPr lang="es-MX" sz="1600" dirty="0"/>
            </a:p>
          </p:txBody>
        </p:sp>
      </p:grpSp>
    </p:spTree>
    <p:extLst>
      <p:ext uri="{BB962C8B-B14F-4D97-AF65-F5344CB8AC3E}">
        <p14:creationId xmlns:p14="http://schemas.microsoft.com/office/powerpoint/2010/main" val="28140705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38994" y="365126"/>
            <a:ext cx="5676356" cy="1325563"/>
          </a:xfrm>
        </p:spPr>
        <p:txBody>
          <a:bodyPr/>
          <a:lstStyle/>
          <a:p>
            <a:r>
              <a:rPr lang="es-MX" dirty="0" smtClean="0"/>
              <a:t>Lácteos </a:t>
            </a:r>
            <a:endParaRPr lang="es-MX" dirty="0"/>
          </a:p>
        </p:txBody>
      </p:sp>
    </p:spTree>
    <p:extLst>
      <p:ext uri="{BB962C8B-B14F-4D97-AF65-F5344CB8AC3E}">
        <p14:creationId xmlns:p14="http://schemas.microsoft.com/office/powerpoint/2010/main" val="43221320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32547" y="124072"/>
            <a:ext cx="6079958" cy="584775"/>
          </a:xfrm>
          <a:prstGeom prst="rect">
            <a:avLst/>
          </a:prstGeom>
        </p:spPr>
        <p:txBody>
          <a:bodyPr wrap="square">
            <a:spAutoFit/>
          </a:bodyPr>
          <a:lstStyle/>
          <a:p>
            <a:pPr algn="ctr"/>
            <a:r>
              <a:rPr lang="en-US" sz="1600" dirty="0" err="1" smtClean="0"/>
              <a:t>Industria</a:t>
            </a:r>
            <a:r>
              <a:rPr lang="en-US" sz="1600" dirty="0" smtClean="0"/>
              <a:t> </a:t>
            </a:r>
            <a:r>
              <a:rPr lang="en-US" sz="1600" dirty="0" err="1" smtClean="0"/>
              <a:t>lechera</a:t>
            </a:r>
            <a:r>
              <a:rPr lang="en-US" sz="1600" dirty="0" smtClean="0"/>
              <a:t> Murray </a:t>
            </a:r>
            <a:r>
              <a:rPr lang="en-US" sz="1600" dirty="0" err="1" smtClean="0"/>
              <a:t>Goulburn</a:t>
            </a:r>
            <a:r>
              <a:rPr lang="en-US" sz="1600" dirty="0" smtClean="0"/>
              <a:t> (</a:t>
            </a:r>
            <a:r>
              <a:rPr lang="en-US" sz="1600" dirty="0" err="1" smtClean="0"/>
              <a:t>Maffra</a:t>
            </a:r>
            <a:r>
              <a:rPr lang="en-US" sz="1600" dirty="0" smtClean="0"/>
              <a:t>, Victoria, Australia) con </a:t>
            </a:r>
            <a:r>
              <a:rPr lang="en-US" sz="1600" dirty="0" err="1" smtClean="0"/>
              <a:t>tecnología</a:t>
            </a:r>
            <a:r>
              <a:rPr lang="en-US" sz="1600" dirty="0" smtClean="0"/>
              <a:t> anaerobia de </a:t>
            </a:r>
            <a:r>
              <a:rPr lang="en-US" sz="1600" dirty="0" err="1" smtClean="0"/>
              <a:t>Biothane</a:t>
            </a:r>
            <a:endParaRPr lang="en-US" sz="1600" dirty="0" smtClean="0"/>
          </a:p>
        </p:txBody>
      </p:sp>
      <p:sp>
        <p:nvSpPr>
          <p:cNvPr id="3" name="Rectángulo 2"/>
          <p:cNvSpPr/>
          <p:nvPr/>
        </p:nvSpPr>
        <p:spPr>
          <a:xfrm>
            <a:off x="1360959" y="783466"/>
            <a:ext cx="7154562" cy="369332"/>
          </a:xfrm>
          <a:prstGeom prst="rect">
            <a:avLst/>
          </a:prstGeom>
        </p:spPr>
        <p:txBody>
          <a:bodyPr wrap="square">
            <a:spAutoFit/>
          </a:bodyPr>
          <a:lstStyle/>
          <a:p>
            <a:r>
              <a:rPr lang="en-US" dirty="0" err="1" smtClean="0"/>
              <a:t>Características</a:t>
            </a:r>
            <a:r>
              <a:rPr lang="en-US" dirty="0" smtClean="0"/>
              <a:t> del </a:t>
            </a:r>
            <a:r>
              <a:rPr lang="en-US" dirty="0" err="1" smtClean="0"/>
              <a:t>agua</a:t>
            </a:r>
            <a:r>
              <a:rPr lang="en-US" dirty="0" smtClean="0"/>
              <a:t> </a:t>
            </a:r>
            <a:r>
              <a:rPr lang="en-US" dirty="0" err="1" smtClean="0"/>
              <a:t>cruda</a:t>
            </a:r>
            <a:r>
              <a:rPr lang="en-US" dirty="0" smtClean="0"/>
              <a:t> </a:t>
            </a:r>
            <a:r>
              <a:rPr lang="en-US" dirty="0" err="1" smtClean="0"/>
              <a:t>después</a:t>
            </a:r>
            <a:r>
              <a:rPr lang="en-US" dirty="0" smtClean="0"/>
              <a:t> del </a:t>
            </a:r>
            <a:r>
              <a:rPr lang="en-US" dirty="0" err="1" smtClean="0"/>
              <a:t>pretratamiento</a:t>
            </a:r>
            <a:r>
              <a:rPr lang="en-US" dirty="0" smtClean="0"/>
              <a:t> con DAF</a:t>
            </a:r>
            <a:endParaRPr lang="es-MX" dirty="0"/>
          </a:p>
        </p:txBody>
      </p:sp>
      <p:graphicFrame>
        <p:nvGraphicFramePr>
          <p:cNvPr id="8" name="Tabla 7"/>
          <p:cNvGraphicFramePr>
            <a:graphicFrameLocks noGrp="1"/>
          </p:cNvGraphicFramePr>
          <p:nvPr>
            <p:extLst>
              <p:ext uri="{D42A27DB-BD31-4B8C-83A1-F6EECF244321}">
                <p14:modId xmlns:p14="http://schemas.microsoft.com/office/powerpoint/2010/main" val="3904661143"/>
              </p:ext>
            </p:extLst>
          </p:nvPr>
        </p:nvGraphicFramePr>
        <p:xfrm>
          <a:off x="39624" y="3446519"/>
          <a:ext cx="9080626" cy="3149600"/>
        </p:xfrm>
        <a:graphic>
          <a:graphicData uri="http://schemas.openxmlformats.org/drawingml/2006/table">
            <a:tbl>
              <a:tblPr firstRow="1" bandRow="1">
                <a:tableStyleId>{5C22544A-7EE6-4342-B048-85BDC9FD1C3A}</a:tableStyleId>
              </a:tblPr>
              <a:tblGrid>
                <a:gridCol w="4876546"/>
                <a:gridCol w="640080"/>
                <a:gridCol w="3564000"/>
              </a:tblGrid>
              <a:tr h="370840">
                <a:tc>
                  <a:txBody>
                    <a:bodyPr/>
                    <a:lstStyle/>
                    <a:p>
                      <a:endParaRPr lang="es-MX" sz="1600" dirty="0"/>
                    </a:p>
                  </a:txBody>
                  <a:tcPr/>
                </a:tc>
                <a:tc>
                  <a:txBody>
                    <a:bodyPr/>
                    <a:lstStyle/>
                    <a:p>
                      <a:pPr algn="ctr"/>
                      <a:r>
                        <a:rPr lang="es-MX" sz="1600" dirty="0" smtClean="0"/>
                        <a:t>TRH (h)</a:t>
                      </a:r>
                      <a:endParaRPr lang="es-MX" sz="1600" dirty="0"/>
                    </a:p>
                  </a:txBody>
                  <a:tcPr/>
                </a:tc>
                <a:tc>
                  <a:txBody>
                    <a:bodyPr/>
                    <a:lstStyle/>
                    <a:p>
                      <a:r>
                        <a:rPr lang="es-MX" sz="1600" dirty="0" smtClean="0"/>
                        <a:t>Observaciones</a:t>
                      </a:r>
                      <a:endParaRPr lang="es-MX" sz="1600" dirty="0"/>
                    </a:p>
                  </a:txBody>
                  <a:tcPr/>
                </a:tc>
              </a:tr>
              <a:tr h="370840">
                <a:tc>
                  <a:txBody>
                    <a:bodyPr/>
                    <a:lstStyle/>
                    <a:p>
                      <a:r>
                        <a:rPr lang="es-MX" sz="1600" dirty="0" smtClean="0"/>
                        <a:t>Unidad DAF (flotación con aire disuelto) (84 m</a:t>
                      </a:r>
                      <a:r>
                        <a:rPr lang="es-MX" sz="1600" baseline="30000" dirty="0" smtClean="0"/>
                        <a:t>3</a:t>
                      </a:r>
                      <a:r>
                        <a:rPr lang="es-MX" sz="1600" baseline="0" dirty="0" smtClean="0"/>
                        <a:t>/h</a:t>
                      </a:r>
                      <a:r>
                        <a:rPr lang="es-MX" sz="1600" dirty="0" smtClean="0"/>
                        <a:t>)</a:t>
                      </a:r>
                      <a:endParaRPr lang="es-MX" sz="1600" dirty="0"/>
                    </a:p>
                  </a:txBody>
                  <a:tcPr/>
                </a:tc>
                <a:tc>
                  <a:txBody>
                    <a:bodyPr/>
                    <a:lstStyle/>
                    <a:p>
                      <a:endParaRPr lang="es-MX" sz="1600" dirty="0"/>
                    </a:p>
                  </a:txBody>
                  <a:tcPr/>
                </a:tc>
                <a:tc>
                  <a:txBody>
                    <a:bodyPr/>
                    <a:lstStyle/>
                    <a:p>
                      <a:r>
                        <a:rPr lang="es-MX" sz="1600" dirty="0" smtClean="0"/>
                        <a:t>Remoción de lípidos, grasas</a:t>
                      </a:r>
                      <a:r>
                        <a:rPr lang="es-MX" sz="1600" baseline="0" dirty="0" smtClean="0"/>
                        <a:t> y aceites</a:t>
                      </a:r>
                      <a:endParaRPr lang="es-MX" sz="1600" dirty="0"/>
                    </a:p>
                  </a:txBody>
                  <a:tcPr/>
                </a:tc>
              </a:tr>
              <a:tr h="370840">
                <a:tc>
                  <a:txBody>
                    <a:bodyPr/>
                    <a:lstStyle/>
                    <a:p>
                      <a:r>
                        <a:rPr lang="es-MX" sz="1600" dirty="0" smtClean="0"/>
                        <a:t>Tanque de acondicionamiento (39 m</a:t>
                      </a:r>
                      <a:r>
                        <a:rPr lang="es-MX" sz="1600" baseline="30000" dirty="0" smtClean="0"/>
                        <a:t>3</a:t>
                      </a:r>
                      <a:r>
                        <a:rPr lang="es-MX" sz="1600" dirty="0" smtClean="0"/>
                        <a:t>)</a:t>
                      </a:r>
                      <a:endParaRPr lang="es-MX" sz="1600" dirty="0"/>
                    </a:p>
                  </a:txBody>
                  <a:tcPr/>
                </a:tc>
                <a:tc>
                  <a:txBody>
                    <a:bodyPr/>
                    <a:lstStyle/>
                    <a:p>
                      <a:r>
                        <a:rPr lang="es-MX" sz="1600" dirty="0" smtClean="0"/>
                        <a:t>0.5</a:t>
                      </a:r>
                      <a:endParaRPr lang="es-MX" sz="1600" dirty="0"/>
                    </a:p>
                  </a:txBody>
                  <a:tcPr/>
                </a:tc>
                <a:tc>
                  <a:txBody>
                    <a:bodyPr/>
                    <a:lstStyle/>
                    <a:p>
                      <a:r>
                        <a:rPr lang="es-MX" sz="1600" dirty="0" smtClean="0"/>
                        <a:t>Control de pH y nutrientes (N, P)</a:t>
                      </a:r>
                      <a:r>
                        <a:rPr lang="es-MX" sz="1600" baseline="0" dirty="0" smtClean="0"/>
                        <a:t> y micronutrientes (por ej.</a:t>
                      </a:r>
                      <a:r>
                        <a:rPr lang="es-MX" sz="1600" dirty="0" smtClean="0"/>
                        <a:t> níquel</a:t>
                      </a:r>
                      <a:endParaRPr lang="es-MX" sz="1600" dirty="0"/>
                    </a:p>
                  </a:txBody>
                  <a:tcPr/>
                </a:tc>
              </a:tr>
              <a:tr h="370840">
                <a:tc>
                  <a:txBody>
                    <a:bodyPr/>
                    <a:lstStyle/>
                    <a:p>
                      <a:r>
                        <a:rPr lang="es-MX" sz="1600" dirty="0" err="1" smtClean="0"/>
                        <a:t>Biobed</a:t>
                      </a:r>
                      <a:r>
                        <a:rPr lang="es-MX" sz="1600" dirty="0" smtClean="0"/>
                        <a:t> </a:t>
                      </a:r>
                      <a:r>
                        <a:rPr lang="es-MX" sz="1600" b="1" dirty="0" smtClean="0"/>
                        <a:t>EGSB</a:t>
                      </a:r>
                      <a:r>
                        <a:rPr lang="es-MX" sz="1600" dirty="0" smtClean="0"/>
                        <a:t> de </a:t>
                      </a:r>
                      <a:r>
                        <a:rPr lang="es-MX" sz="1600" dirty="0" err="1" smtClean="0"/>
                        <a:t>biothane</a:t>
                      </a:r>
                      <a:r>
                        <a:rPr lang="es-MX" sz="1600" dirty="0" smtClean="0"/>
                        <a:t>(353 m</a:t>
                      </a:r>
                      <a:r>
                        <a:rPr lang="es-MX" sz="1600" baseline="30000" dirty="0" smtClean="0"/>
                        <a:t>3</a:t>
                      </a:r>
                      <a:r>
                        <a:rPr lang="es-MX" sz="1600" dirty="0" smtClean="0"/>
                        <a:t>)</a:t>
                      </a:r>
                      <a:endParaRPr lang="es-MX" sz="1600" dirty="0"/>
                    </a:p>
                  </a:txBody>
                  <a:tcPr/>
                </a:tc>
                <a:tc>
                  <a:txBody>
                    <a:bodyPr/>
                    <a:lstStyle/>
                    <a:p>
                      <a:r>
                        <a:rPr lang="es-MX" sz="1600" dirty="0" smtClean="0"/>
                        <a:t>4.25</a:t>
                      </a:r>
                      <a:endParaRPr lang="es-MX" sz="1600" dirty="0"/>
                    </a:p>
                  </a:txBody>
                  <a:tcPr/>
                </a:tc>
                <a:tc>
                  <a:txBody>
                    <a:bodyPr/>
                    <a:lstStyle/>
                    <a:p>
                      <a:r>
                        <a:rPr lang="es-MX" sz="1600" dirty="0" smtClean="0"/>
                        <a:t>86% remoción de DQO</a:t>
                      </a:r>
                      <a:endParaRPr lang="es-MX" sz="1600" dirty="0"/>
                    </a:p>
                  </a:txBody>
                  <a:tcPr/>
                </a:tc>
              </a:tr>
              <a:tr h="123613">
                <a:tc>
                  <a:txBody>
                    <a:bodyPr/>
                    <a:lstStyle/>
                    <a:p>
                      <a:r>
                        <a:rPr lang="es-MX" sz="1600" dirty="0" err="1" smtClean="0"/>
                        <a:t>Ractor</a:t>
                      </a:r>
                      <a:r>
                        <a:rPr lang="es-MX" sz="1600" baseline="0" dirty="0" smtClean="0"/>
                        <a:t> biológico </a:t>
                      </a:r>
                      <a:r>
                        <a:rPr lang="es-MX" sz="1600" baseline="0" dirty="0" err="1" smtClean="0"/>
                        <a:t>anóxico</a:t>
                      </a:r>
                      <a:r>
                        <a:rPr lang="es-MX" sz="1600" baseline="0" dirty="0" smtClean="0"/>
                        <a:t> </a:t>
                      </a:r>
                      <a:r>
                        <a:rPr lang="es-MX" sz="1600" dirty="0" smtClean="0"/>
                        <a:t>(180 m</a:t>
                      </a:r>
                      <a:r>
                        <a:rPr lang="es-MX" sz="1600" baseline="30000" dirty="0" smtClean="0"/>
                        <a:t>3</a:t>
                      </a:r>
                      <a:r>
                        <a:rPr lang="es-MX" sz="1600" dirty="0" smtClean="0"/>
                        <a:t>)</a:t>
                      </a:r>
                      <a:endParaRPr lang="es-MX" sz="1600" dirty="0"/>
                    </a:p>
                  </a:txBody>
                  <a:tcPr/>
                </a:tc>
                <a:tc>
                  <a:txBody>
                    <a:bodyPr/>
                    <a:lstStyle/>
                    <a:p>
                      <a:r>
                        <a:rPr lang="es-MX" sz="1600" dirty="0" smtClean="0"/>
                        <a:t>2.2</a:t>
                      </a:r>
                      <a:endParaRPr lang="es-MX" sz="1600" dirty="0"/>
                    </a:p>
                  </a:txBody>
                  <a:tcPr/>
                </a:tc>
                <a:tc>
                  <a:txBody>
                    <a:bodyPr/>
                    <a:lstStyle/>
                    <a:p>
                      <a:r>
                        <a:rPr lang="es-MX" sz="1600" dirty="0" smtClean="0"/>
                        <a:t>Producción de N gas</a:t>
                      </a:r>
                      <a:endParaRPr lang="es-MX" sz="1600" dirty="0"/>
                    </a:p>
                  </a:txBody>
                  <a:tcPr/>
                </a:tc>
              </a:tr>
              <a:tr h="242147">
                <a:tc>
                  <a:txBody>
                    <a:bodyPr/>
                    <a:lstStyle/>
                    <a:p>
                      <a:r>
                        <a:rPr lang="es-MX" sz="1600" dirty="0" smtClean="0"/>
                        <a:t>Reactor biológico aerobio (960 m</a:t>
                      </a:r>
                      <a:r>
                        <a:rPr lang="es-MX" sz="1600" baseline="30000" dirty="0" smtClean="0"/>
                        <a:t>3</a:t>
                      </a:r>
                      <a:r>
                        <a:rPr lang="es-MX" sz="1600" dirty="0" smtClean="0"/>
                        <a:t>)</a:t>
                      </a:r>
                      <a:endParaRPr lang="es-MX" sz="1600" dirty="0"/>
                    </a:p>
                  </a:txBody>
                  <a:tcPr/>
                </a:tc>
                <a:tc>
                  <a:txBody>
                    <a:bodyPr/>
                    <a:lstStyle/>
                    <a:p>
                      <a:r>
                        <a:rPr lang="es-MX" sz="1600" dirty="0" smtClean="0"/>
                        <a:t>11.5</a:t>
                      </a:r>
                      <a:endParaRPr lang="es-MX" sz="1600" dirty="0"/>
                    </a:p>
                  </a:txBody>
                  <a:tcPr/>
                </a:tc>
                <a:tc>
                  <a:txBody>
                    <a:bodyPr/>
                    <a:lstStyle/>
                    <a:p>
                      <a:r>
                        <a:rPr lang="es-MX" sz="1600" dirty="0" smtClean="0"/>
                        <a:t>Nitrificación</a:t>
                      </a:r>
                      <a:r>
                        <a:rPr lang="es-MX" sz="1600" baseline="0" dirty="0" smtClean="0"/>
                        <a:t> del amonio y r</a:t>
                      </a:r>
                      <a:r>
                        <a:rPr lang="es-MX" sz="1600" dirty="0" smtClean="0"/>
                        <a:t>emoción de DQO</a:t>
                      </a:r>
                      <a:r>
                        <a:rPr lang="es-MX" sz="1600" baseline="0" dirty="0" smtClean="0"/>
                        <a:t> efluente del anaerobio</a:t>
                      </a:r>
                      <a:endParaRPr lang="es-MX" sz="1600" dirty="0"/>
                    </a:p>
                  </a:txBody>
                  <a:tcPr/>
                </a:tc>
              </a:tr>
              <a:tr h="123613">
                <a:tc>
                  <a:txBody>
                    <a:bodyPr/>
                    <a:lstStyle/>
                    <a:p>
                      <a:r>
                        <a:rPr lang="es-MX" sz="1600" dirty="0" smtClean="0"/>
                        <a:t>Quemador de biogás</a:t>
                      </a:r>
                      <a:endParaRPr lang="es-MX" sz="1600" dirty="0"/>
                    </a:p>
                  </a:txBody>
                  <a:tcPr/>
                </a:tc>
                <a:tc>
                  <a:txBody>
                    <a:bodyPr/>
                    <a:lstStyle/>
                    <a:p>
                      <a:r>
                        <a:rPr lang="es-MX" sz="1600" dirty="0" smtClean="0"/>
                        <a:t>---</a:t>
                      </a:r>
                      <a:endParaRPr lang="es-MX" sz="1600" dirty="0"/>
                    </a:p>
                  </a:txBody>
                  <a:tcPr/>
                </a:tc>
                <a:tc>
                  <a:txBody>
                    <a:bodyPr/>
                    <a:lstStyle/>
                    <a:p>
                      <a:r>
                        <a:rPr lang="es-MX" sz="1600" dirty="0" smtClean="0"/>
                        <a:t>538 L biogás / kg DQO</a:t>
                      </a:r>
                      <a:endParaRPr lang="es-MX" sz="1600" dirty="0"/>
                    </a:p>
                  </a:txBody>
                  <a:tcPr/>
                </a:tc>
              </a:tr>
            </a:tbl>
          </a:graphicData>
        </a:graphic>
      </p:graphicFrame>
      <p:sp>
        <p:nvSpPr>
          <p:cNvPr id="9" name="Rectángulo 8"/>
          <p:cNvSpPr/>
          <p:nvPr/>
        </p:nvSpPr>
        <p:spPr>
          <a:xfrm>
            <a:off x="2165732" y="3077362"/>
            <a:ext cx="5545015" cy="369332"/>
          </a:xfrm>
          <a:prstGeom prst="rect">
            <a:avLst/>
          </a:prstGeom>
        </p:spPr>
        <p:txBody>
          <a:bodyPr wrap="square">
            <a:spAutoFit/>
          </a:bodyPr>
          <a:lstStyle/>
          <a:p>
            <a:r>
              <a:rPr lang="en-US" dirty="0" err="1" smtClean="0"/>
              <a:t>Características</a:t>
            </a:r>
            <a:r>
              <a:rPr lang="en-US" dirty="0" smtClean="0"/>
              <a:t> del </a:t>
            </a:r>
            <a:r>
              <a:rPr lang="en-US" dirty="0" err="1" smtClean="0"/>
              <a:t>sistema</a:t>
            </a:r>
            <a:r>
              <a:rPr lang="en-US" dirty="0" smtClean="0"/>
              <a:t> de </a:t>
            </a:r>
            <a:r>
              <a:rPr lang="en-US" dirty="0" err="1" smtClean="0"/>
              <a:t>tratamiento</a:t>
            </a:r>
            <a:endParaRPr lang="es-MX" dirty="0"/>
          </a:p>
        </p:txBody>
      </p:sp>
      <p:graphicFrame>
        <p:nvGraphicFramePr>
          <p:cNvPr id="10" name="Tabla 9"/>
          <p:cNvGraphicFramePr>
            <a:graphicFrameLocks noGrp="1"/>
          </p:cNvGraphicFramePr>
          <p:nvPr>
            <p:extLst>
              <p:ext uri="{D42A27DB-BD31-4B8C-83A1-F6EECF244321}">
                <p14:modId xmlns:p14="http://schemas.microsoft.com/office/powerpoint/2010/main" val="1959484206"/>
              </p:ext>
            </p:extLst>
          </p:nvPr>
        </p:nvGraphicFramePr>
        <p:xfrm>
          <a:off x="932723" y="1131187"/>
          <a:ext cx="7663498" cy="1818640"/>
        </p:xfrm>
        <a:graphic>
          <a:graphicData uri="http://schemas.openxmlformats.org/drawingml/2006/table">
            <a:tbl>
              <a:tblPr firstRow="1" bandRow="1">
                <a:tableStyleId>{5C22544A-7EE6-4342-B048-85BDC9FD1C3A}</a:tableStyleId>
              </a:tblPr>
              <a:tblGrid>
                <a:gridCol w="4615498"/>
                <a:gridCol w="3048000"/>
              </a:tblGrid>
              <a:tr h="370840">
                <a:tc>
                  <a:txBody>
                    <a:bodyPr/>
                    <a:lstStyle/>
                    <a:p>
                      <a:r>
                        <a:rPr lang="es-MX" sz="1600" dirty="0" smtClean="0"/>
                        <a:t>Caudal </a:t>
                      </a:r>
                      <a:endParaRPr lang="es-MX" sz="1600" dirty="0"/>
                    </a:p>
                  </a:txBody>
                  <a:tcPr/>
                </a:tc>
                <a:tc>
                  <a:txBody>
                    <a:bodyPr/>
                    <a:lstStyle/>
                    <a:p>
                      <a:r>
                        <a:rPr lang="es-MX" sz="1600" dirty="0" smtClean="0"/>
                        <a:t>2000 m</a:t>
                      </a:r>
                      <a:r>
                        <a:rPr lang="es-MX" sz="1600" baseline="30000" dirty="0" smtClean="0"/>
                        <a:t>3</a:t>
                      </a:r>
                      <a:r>
                        <a:rPr lang="es-MX" sz="1600" dirty="0" smtClean="0"/>
                        <a:t>/d (84 </a:t>
                      </a:r>
                      <a:r>
                        <a:rPr lang="es-MX" sz="1600" baseline="0" dirty="0" smtClean="0"/>
                        <a:t>m</a:t>
                      </a:r>
                      <a:r>
                        <a:rPr lang="es-MX" sz="1600" baseline="30000" dirty="0" smtClean="0"/>
                        <a:t>3</a:t>
                      </a:r>
                      <a:r>
                        <a:rPr lang="es-MX" sz="1600" baseline="0" dirty="0" smtClean="0"/>
                        <a:t>/h)</a:t>
                      </a:r>
                      <a:endParaRPr lang="es-MX" sz="1600" dirty="0"/>
                    </a:p>
                  </a:txBody>
                  <a:tcPr/>
                </a:tc>
              </a:tr>
              <a:tr h="370840">
                <a:tc>
                  <a:txBody>
                    <a:bodyPr/>
                    <a:lstStyle/>
                    <a:p>
                      <a:r>
                        <a:rPr lang="es-MX" sz="1600" dirty="0" smtClean="0"/>
                        <a:t>Materia orgánica:</a:t>
                      </a:r>
                      <a:r>
                        <a:rPr lang="es-MX" sz="1600" baseline="0" dirty="0" smtClean="0"/>
                        <a:t> </a:t>
                      </a:r>
                      <a:r>
                        <a:rPr lang="es-MX" sz="1600" dirty="0" smtClean="0"/>
                        <a:t>Gasto másico y</a:t>
                      </a:r>
                      <a:r>
                        <a:rPr lang="es-MX" sz="1600" baseline="0" dirty="0" smtClean="0"/>
                        <a:t> concentración</a:t>
                      </a:r>
                      <a:endParaRPr lang="es-MX" sz="1600" dirty="0"/>
                    </a:p>
                  </a:txBody>
                  <a:tcPr/>
                </a:tc>
                <a:tc>
                  <a:txBody>
                    <a:bodyPr/>
                    <a:lstStyle/>
                    <a:p>
                      <a:r>
                        <a:rPr lang="es-MX" sz="1600" dirty="0" smtClean="0"/>
                        <a:t>4455 </a:t>
                      </a:r>
                      <a:r>
                        <a:rPr lang="es-MX" sz="1600" dirty="0" err="1" smtClean="0"/>
                        <a:t>kgDQO</a:t>
                      </a:r>
                      <a:r>
                        <a:rPr lang="es-MX" sz="1600" dirty="0" smtClean="0"/>
                        <a:t>/d</a:t>
                      </a:r>
                      <a:r>
                        <a:rPr lang="es-MX" sz="1600" baseline="0" dirty="0" smtClean="0"/>
                        <a:t>    (2,228 mg/l)</a:t>
                      </a:r>
                      <a:endParaRPr lang="es-MX" sz="1600" dirty="0"/>
                    </a:p>
                  </a:txBody>
                  <a:tcPr/>
                </a:tc>
              </a:tr>
              <a:tr h="370840">
                <a:tc>
                  <a:txBody>
                    <a:bodyPr/>
                    <a:lstStyle/>
                    <a:p>
                      <a:r>
                        <a:rPr lang="es-MX" sz="1600" dirty="0" smtClean="0"/>
                        <a:t>SST: Gasto másico y</a:t>
                      </a:r>
                      <a:r>
                        <a:rPr lang="es-MX" sz="1600" baseline="0" dirty="0" smtClean="0"/>
                        <a:t> concentración</a:t>
                      </a:r>
                      <a:endParaRPr lang="es-MX" sz="1600" dirty="0"/>
                    </a:p>
                  </a:txBody>
                  <a:tcPr/>
                </a:tc>
                <a:tc>
                  <a:txBody>
                    <a:bodyPr/>
                    <a:lstStyle/>
                    <a:p>
                      <a:r>
                        <a:rPr lang="es-MX" sz="1600" dirty="0" smtClean="0"/>
                        <a:t>  160 </a:t>
                      </a:r>
                      <a:r>
                        <a:rPr lang="es-MX" sz="1600" dirty="0" err="1" smtClean="0"/>
                        <a:t>kgSST</a:t>
                      </a:r>
                      <a:r>
                        <a:rPr lang="es-MX" sz="1600" dirty="0" smtClean="0"/>
                        <a:t>/d     </a:t>
                      </a:r>
                      <a:r>
                        <a:rPr lang="es-MX" sz="1600" baseline="0" dirty="0" smtClean="0"/>
                        <a:t> (80 mg/l)</a:t>
                      </a:r>
                      <a:endParaRPr lang="es-MX" sz="1600" dirty="0"/>
                    </a:p>
                  </a:txBody>
                  <a:tcPr/>
                </a:tc>
              </a:tr>
              <a:tr h="370840">
                <a:tc>
                  <a:txBody>
                    <a:bodyPr/>
                    <a:lstStyle/>
                    <a:p>
                      <a:r>
                        <a:rPr lang="es-MX" sz="1600" dirty="0" smtClean="0"/>
                        <a:t>Grasas y aceites (FOG):</a:t>
                      </a:r>
                      <a:r>
                        <a:rPr lang="es-MX" sz="1600" baseline="0" dirty="0" smtClean="0"/>
                        <a:t> Gasto másico y concentración</a:t>
                      </a:r>
                      <a:endParaRPr lang="es-MX" sz="1600" dirty="0"/>
                    </a:p>
                  </a:txBody>
                  <a:tcPr/>
                </a:tc>
                <a:tc>
                  <a:txBody>
                    <a:bodyPr/>
                    <a:lstStyle/>
                    <a:p>
                      <a:r>
                        <a:rPr lang="es-MX" sz="1600" dirty="0" smtClean="0"/>
                        <a:t>    60 </a:t>
                      </a:r>
                      <a:r>
                        <a:rPr lang="es-MX" sz="1600" dirty="0" err="1" smtClean="0"/>
                        <a:t>kgGyA</a:t>
                      </a:r>
                      <a:r>
                        <a:rPr lang="es-MX" sz="1600" dirty="0" smtClean="0"/>
                        <a:t>/d</a:t>
                      </a:r>
                      <a:r>
                        <a:rPr lang="es-MX" sz="1600" baseline="0" dirty="0" smtClean="0"/>
                        <a:t>    (30 </a:t>
                      </a:r>
                      <a:r>
                        <a:rPr lang="es-MX" sz="1600" dirty="0" smtClean="0"/>
                        <a:t>mg/l)</a:t>
                      </a:r>
                      <a:endParaRPr lang="es-MX" sz="1600" dirty="0"/>
                    </a:p>
                  </a:txBody>
                  <a:tcPr/>
                </a:tc>
              </a:tr>
              <a:tr h="123613">
                <a:tc>
                  <a:txBody>
                    <a:bodyPr/>
                    <a:lstStyle/>
                    <a:p>
                      <a:r>
                        <a:rPr lang="es-MX" sz="1600" dirty="0" smtClean="0"/>
                        <a:t>Temperatura</a:t>
                      </a:r>
                      <a:endParaRPr lang="es-MX" sz="1600" dirty="0"/>
                    </a:p>
                  </a:txBody>
                  <a:tcPr/>
                </a:tc>
                <a:tc>
                  <a:txBody>
                    <a:bodyPr/>
                    <a:lstStyle/>
                    <a:p>
                      <a:r>
                        <a:rPr lang="es-MX" sz="1600" dirty="0" smtClean="0"/>
                        <a:t>30-35 °C</a:t>
                      </a:r>
                      <a:endParaRPr lang="es-MX" sz="1600" dirty="0"/>
                    </a:p>
                  </a:txBody>
                  <a:tcPr/>
                </a:tc>
              </a:tr>
            </a:tbl>
          </a:graphicData>
        </a:graphic>
      </p:graphicFrame>
    </p:spTree>
    <p:extLst>
      <p:ext uri="{BB962C8B-B14F-4D97-AF65-F5344CB8AC3E}">
        <p14:creationId xmlns:p14="http://schemas.microsoft.com/office/powerpoint/2010/main" val="126045929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ángulo 14"/>
          <p:cNvSpPr/>
          <p:nvPr/>
        </p:nvSpPr>
        <p:spPr>
          <a:xfrm>
            <a:off x="1861961" y="124072"/>
            <a:ext cx="5862314" cy="584775"/>
          </a:xfrm>
          <a:prstGeom prst="rect">
            <a:avLst/>
          </a:prstGeom>
        </p:spPr>
        <p:txBody>
          <a:bodyPr wrap="square">
            <a:spAutoFit/>
          </a:bodyPr>
          <a:lstStyle/>
          <a:p>
            <a:pPr algn="ctr"/>
            <a:r>
              <a:rPr lang="en-US" sz="1600" dirty="0" err="1" smtClean="0"/>
              <a:t>Industria</a:t>
            </a:r>
            <a:r>
              <a:rPr lang="en-US" sz="1600" dirty="0" smtClean="0"/>
              <a:t> </a:t>
            </a:r>
            <a:r>
              <a:rPr lang="en-US" sz="1600" dirty="0" err="1" smtClean="0"/>
              <a:t>lechera</a:t>
            </a:r>
            <a:r>
              <a:rPr lang="en-US" sz="1600" dirty="0" smtClean="0"/>
              <a:t> Murray </a:t>
            </a:r>
            <a:r>
              <a:rPr lang="en-US" sz="1600" dirty="0" err="1" smtClean="0"/>
              <a:t>Goulburn</a:t>
            </a:r>
            <a:r>
              <a:rPr lang="en-US" sz="1600" dirty="0" smtClean="0"/>
              <a:t> (</a:t>
            </a:r>
            <a:r>
              <a:rPr lang="en-US" sz="1600" dirty="0" err="1" smtClean="0"/>
              <a:t>Maffra</a:t>
            </a:r>
            <a:r>
              <a:rPr lang="en-US" sz="1600" dirty="0" smtClean="0"/>
              <a:t>, Victoria, Australia) con </a:t>
            </a:r>
            <a:r>
              <a:rPr lang="en-US" sz="1600" dirty="0" err="1" smtClean="0"/>
              <a:t>tecnología</a:t>
            </a:r>
            <a:r>
              <a:rPr lang="en-US" sz="1600" dirty="0" smtClean="0"/>
              <a:t> anaerobia de </a:t>
            </a:r>
            <a:r>
              <a:rPr lang="en-US" sz="1600" dirty="0" err="1" smtClean="0"/>
              <a:t>Biothane</a:t>
            </a:r>
            <a:endParaRPr lang="en-US" sz="1600" dirty="0" smtClean="0"/>
          </a:p>
        </p:txBody>
      </p:sp>
      <p:grpSp>
        <p:nvGrpSpPr>
          <p:cNvPr id="20" name="Grupo 19"/>
          <p:cNvGrpSpPr/>
          <p:nvPr/>
        </p:nvGrpSpPr>
        <p:grpSpPr>
          <a:xfrm>
            <a:off x="104503" y="1201783"/>
            <a:ext cx="8952438" cy="4441371"/>
            <a:chOff x="104503" y="1201783"/>
            <a:chExt cx="8952438" cy="4441371"/>
          </a:xfrm>
        </p:grpSpPr>
        <p:grpSp>
          <p:nvGrpSpPr>
            <p:cNvPr id="14" name="Grupo 13"/>
            <p:cNvGrpSpPr/>
            <p:nvPr/>
          </p:nvGrpSpPr>
          <p:grpSpPr>
            <a:xfrm>
              <a:off x="104503" y="1683196"/>
              <a:ext cx="8952438" cy="3959958"/>
              <a:chOff x="0" y="298533"/>
              <a:chExt cx="9250251" cy="4148890"/>
            </a:xfrm>
          </p:grpSpPr>
          <p:pic>
            <p:nvPicPr>
              <p:cNvPr id="6" name="Imagen 5"/>
              <p:cNvPicPr>
                <a:picLocks noChangeAspect="1"/>
              </p:cNvPicPr>
              <p:nvPr/>
            </p:nvPicPr>
            <p:blipFill>
              <a:blip r:embed="rId2"/>
              <a:stretch>
                <a:fillRect/>
              </a:stretch>
            </p:blipFill>
            <p:spPr>
              <a:xfrm>
                <a:off x="0" y="298533"/>
                <a:ext cx="9063404" cy="2822647"/>
              </a:xfrm>
              <a:prstGeom prst="rect">
                <a:avLst/>
              </a:prstGeom>
            </p:spPr>
          </p:pic>
          <p:sp>
            <p:nvSpPr>
              <p:cNvPr id="7" name="CuadroTexto 6"/>
              <p:cNvSpPr txBox="1"/>
              <p:nvPr/>
            </p:nvSpPr>
            <p:spPr>
              <a:xfrm>
                <a:off x="0" y="1120463"/>
                <a:ext cx="1815921" cy="339271"/>
              </a:xfrm>
              <a:prstGeom prst="rect">
                <a:avLst/>
              </a:prstGeom>
              <a:solidFill>
                <a:schemeClr val="bg1"/>
              </a:solidFill>
            </p:spPr>
            <p:txBody>
              <a:bodyPr wrap="square" rtlCol="0">
                <a:spAutoFit/>
              </a:bodyPr>
              <a:lstStyle/>
              <a:p>
                <a:r>
                  <a:rPr lang="es-MX" sz="1600" dirty="0" smtClean="0"/>
                  <a:t>Aguas residuales</a:t>
                </a:r>
                <a:endParaRPr lang="es-MX" sz="1600" dirty="0"/>
              </a:p>
            </p:txBody>
          </p:sp>
          <p:sp>
            <p:nvSpPr>
              <p:cNvPr id="8" name="CuadroTexto 7"/>
              <p:cNvSpPr txBox="1"/>
              <p:nvPr/>
            </p:nvSpPr>
            <p:spPr>
              <a:xfrm>
                <a:off x="7662931" y="1564034"/>
                <a:ext cx="1481070" cy="832758"/>
              </a:xfrm>
              <a:prstGeom prst="rect">
                <a:avLst/>
              </a:prstGeom>
              <a:solidFill>
                <a:schemeClr val="bg1"/>
              </a:solidFill>
            </p:spPr>
            <p:txBody>
              <a:bodyPr wrap="square" rtlCol="0">
                <a:spAutoFit/>
              </a:bodyPr>
              <a:lstStyle/>
              <a:p>
                <a:pPr algn="ctr"/>
                <a:r>
                  <a:rPr lang="es-MX" sz="1600" dirty="0" smtClean="0"/>
                  <a:t>Quemador de biogás, previa </a:t>
                </a:r>
                <a:r>
                  <a:rPr lang="es-MX" sz="1600" dirty="0" err="1" smtClean="0"/>
                  <a:t>desulfurización</a:t>
                </a:r>
                <a:endParaRPr lang="es-MX" sz="1600" dirty="0"/>
              </a:p>
            </p:txBody>
          </p:sp>
          <p:sp>
            <p:nvSpPr>
              <p:cNvPr id="9" name="CuadroTexto 8"/>
              <p:cNvSpPr txBox="1"/>
              <p:nvPr/>
            </p:nvSpPr>
            <p:spPr>
              <a:xfrm>
                <a:off x="0" y="3121180"/>
                <a:ext cx="2034863" cy="612675"/>
              </a:xfrm>
              <a:prstGeom prst="rect">
                <a:avLst/>
              </a:prstGeom>
              <a:solidFill>
                <a:schemeClr val="bg1"/>
              </a:solidFill>
            </p:spPr>
            <p:txBody>
              <a:bodyPr wrap="square" rtlCol="0">
                <a:spAutoFit/>
              </a:bodyPr>
              <a:lstStyle/>
              <a:p>
                <a:r>
                  <a:rPr lang="es-MX" sz="1600" dirty="0" smtClean="0"/>
                  <a:t>Tanque de igualador de caudales</a:t>
                </a:r>
                <a:endParaRPr lang="es-MX" sz="1600" dirty="0"/>
              </a:p>
            </p:txBody>
          </p:sp>
          <p:sp>
            <p:nvSpPr>
              <p:cNvPr id="10" name="CuadroTexto 9"/>
              <p:cNvSpPr txBox="1"/>
              <p:nvPr/>
            </p:nvSpPr>
            <p:spPr>
              <a:xfrm>
                <a:off x="1423380" y="1564034"/>
                <a:ext cx="1533150" cy="586014"/>
              </a:xfrm>
              <a:prstGeom prst="rect">
                <a:avLst/>
              </a:prstGeom>
              <a:solidFill>
                <a:schemeClr val="bg1"/>
              </a:solidFill>
            </p:spPr>
            <p:txBody>
              <a:bodyPr wrap="square" rtlCol="0">
                <a:spAutoFit/>
              </a:bodyPr>
              <a:lstStyle/>
              <a:p>
                <a:r>
                  <a:rPr lang="es-MX" sz="1600" dirty="0" smtClean="0"/>
                  <a:t>Flotación con aire disuelto </a:t>
                </a:r>
                <a:endParaRPr lang="es-MX" sz="1600" dirty="0"/>
              </a:p>
            </p:txBody>
          </p:sp>
          <p:sp>
            <p:nvSpPr>
              <p:cNvPr id="11" name="CuadroTexto 10"/>
              <p:cNvSpPr txBox="1"/>
              <p:nvPr/>
            </p:nvSpPr>
            <p:spPr>
              <a:xfrm>
                <a:off x="2343955" y="3121180"/>
                <a:ext cx="3039414" cy="1079500"/>
              </a:xfrm>
              <a:prstGeom prst="rect">
                <a:avLst/>
              </a:prstGeom>
              <a:solidFill>
                <a:schemeClr val="bg1"/>
              </a:solidFill>
            </p:spPr>
            <p:txBody>
              <a:bodyPr wrap="square" rtlCol="0">
                <a:spAutoFit/>
              </a:bodyPr>
              <a:lstStyle/>
              <a:p>
                <a:r>
                  <a:rPr lang="es-MX" sz="1600" dirty="0" smtClean="0"/>
                  <a:t>Tanque de acondicionamiento (nutrientes y micronutrientes y pH) y reactor </a:t>
                </a:r>
                <a:r>
                  <a:rPr lang="es-MX" sz="1600" dirty="0" err="1" smtClean="0"/>
                  <a:t>Biobed</a:t>
                </a:r>
                <a:r>
                  <a:rPr lang="es-MX" sz="1600" dirty="0" smtClean="0"/>
                  <a:t> EGSB de </a:t>
                </a:r>
                <a:r>
                  <a:rPr lang="es-MX" sz="1600" dirty="0" err="1" smtClean="0"/>
                  <a:t>Biothane</a:t>
                </a:r>
                <a:endParaRPr lang="es-MX" sz="1600" dirty="0"/>
              </a:p>
            </p:txBody>
          </p:sp>
          <p:sp>
            <p:nvSpPr>
              <p:cNvPr id="12" name="CuadroTexto 11"/>
              <p:cNvSpPr txBox="1"/>
              <p:nvPr/>
            </p:nvSpPr>
            <p:spPr>
              <a:xfrm>
                <a:off x="5522890" y="3121180"/>
                <a:ext cx="1815921" cy="1326243"/>
              </a:xfrm>
              <a:prstGeom prst="rect">
                <a:avLst/>
              </a:prstGeom>
              <a:solidFill>
                <a:schemeClr val="bg1"/>
              </a:solidFill>
            </p:spPr>
            <p:txBody>
              <a:bodyPr wrap="square" rtlCol="0">
                <a:spAutoFit/>
              </a:bodyPr>
              <a:lstStyle/>
              <a:p>
                <a:r>
                  <a:rPr lang="es-MX" sz="1600" dirty="0" smtClean="0"/>
                  <a:t>Lodos activados complementado con zona </a:t>
                </a:r>
                <a:r>
                  <a:rPr lang="es-MX" sz="1600" dirty="0" err="1" smtClean="0"/>
                  <a:t>anóxica</a:t>
                </a:r>
                <a:r>
                  <a:rPr lang="es-MX" sz="1600" dirty="0" smtClean="0"/>
                  <a:t> para </a:t>
                </a:r>
                <a:r>
                  <a:rPr lang="es-MX" sz="1600" dirty="0" err="1" smtClean="0"/>
                  <a:t>desnitrificación</a:t>
                </a:r>
                <a:endParaRPr lang="es-MX" sz="1600" dirty="0"/>
              </a:p>
            </p:txBody>
          </p:sp>
          <p:sp>
            <p:nvSpPr>
              <p:cNvPr id="13" name="CuadroTexto 12"/>
              <p:cNvSpPr txBox="1"/>
              <p:nvPr/>
            </p:nvSpPr>
            <p:spPr>
              <a:xfrm>
                <a:off x="7556679" y="3275394"/>
                <a:ext cx="1693572" cy="339271"/>
              </a:xfrm>
              <a:prstGeom prst="rect">
                <a:avLst/>
              </a:prstGeom>
              <a:solidFill>
                <a:schemeClr val="bg1"/>
              </a:solidFill>
            </p:spPr>
            <p:txBody>
              <a:bodyPr wrap="square" rtlCol="0">
                <a:spAutoFit/>
              </a:bodyPr>
              <a:lstStyle/>
              <a:p>
                <a:r>
                  <a:rPr lang="es-MX" sz="1600" dirty="0" smtClean="0"/>
                  <a:t>Efluente tratado</a:t>
                </a:r>
                <a:endParaRPr lang="es-MX" sz="1600" dirty="0"/>
              </a:p>
            </p:txBody>
          </p:sp>
        </p:grpSp>
        <p:sp>
          <p:nvSpPr>
            <p:cNvPr id="16" name="CuadroTexto 15"/>
            <p:cNvSpPr txBox="1"/>
            <p:nvPr/>
          </p:nvSpPr>
          <p:spPr>
            <a:xfrm>
              <a:off x="4578860" y="2155007"/>
              <a:ext cx="2628180" cy="338554"/>
            </a:xfrm>
            <a:prstGeom prst="rect">
              <a:avLst/>
            </a:prstGeom>
            <a:solidFill>
              <a:schemeClr val="bg1"/>
            </a:solidFill>
          </p:spPr>
          <p:txBody>
            <a:bodyPr wrap="square" rtlCol="0">
              <a:spAutoFit/>
            </a:bodyPr>
            <a:lstStyle/>
            <a:p>
              <a:r>
                <a:rPr lang="es-MX" sz="1600" dirty="0" smtClean="0"/>
                <a:t>Biogás depurado: Metano</a:t>
              </a:r>
              <a:endParaRPr lang="es-MX" sz="1600" dirty="0"/>
            </a:p>
          </p:txBody>
        </p:sp>
        <p:cxnSp>
          <p:nvCxnSpPr>
            <p:cNvPr id="18" name="Conector recto de flecha 17"/>
            <p:cNvCxnSpPr/>
            <p:nvPr/>
          </p:nvCxnSpPr>
          <p:spPr>
            <a:xfrm flipV="1">
              <a:off x="7445829" y="1201783"/>
              <a:ext cx="0" cy="1291778"/>
            </a:xfrm>
            <a:prstGeom prst="straightConnector1">
              <a:avLst/>
            </a:prstGeom>
            <a:ln w="19050">
              <a:solidFill>
                <a:srgbClr val="7030A0"/>
              </a:solidFill>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19" name="CuadroTexto 18"/>
            <p:cNvSpPr txBox="1"/>
            <p:nvPr/>
          </p:nvSpPr>
          <p:spPr>
            <a:xfrm>
              <a:off x="5236174" y="1292510"/>
              <a:ext cx="2103340" cy="830997"/>
            </a:xfrm>
            <a:prstGeom prst="rect">
              <a:avLst/>
            </a:prstGeom>
            <a:solidFill>
              <a:schemeClr val="bg1"/>
            </a:solidFill>
          </p:spPr>
          <p:txBody>
            <a:bodyPr wrap="square" rtlCol="0">
              <a:spAutoFit/>
            </a:bodyPr>
            <a:lstStyle/>
            <a:p>
              <a:pPr algn="r"/>
              <a:r>
                <a:rPr lang="es-MX" sz="1600" dirty="0" smtClean="0"/>
                <a:t>*Buscar: generación de energía eléctrica y calor</a:t>
              </a:r>
              <a:endParaRPr lang="es-MX" sz="1600" dirty="0"/>
            </a:p>
          </p:txBody>
        </p:sp>
      </p:grpSp>
    </p:spTree>
    <p:extLst>
      <p:ext uri="{BB962C8B-B14F-4D97-AF65-F5344CB8AC3E}">
        <p14:creationId xmlns:p14="http://schemas.microsoft.com/office/powerpoint/2010/main" val="65801642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36820" y="11778"/>
            <a:ext cx="5975685" cy="584775"/>
          </a:xfrm>
          <a:prstGeom prst="rect">
            <a:avLst/>
          </a:prstGeom>
        </p:spPr>
        <p:txBody>
          <a:bodyPr wrap="square">
            <a:spAutoFit/>
          </a:bodyPr>
          <a:lstStyle/>
          <a:p>
            <a:pPr algn="ctr"/>
            <a:r>
              <a:rPr lang="en-US" sz="1600" dirty="0" err="1" smtClean="0"/>
              <a:t>Industria</a:t>
            </a:r>
            <a:r>
              <a:rPr lang="en-US" sz="1600" dirty="0" smtClean="0"/>
              <a:t> </a:t>
            </a:r>
            <a:r>
              <a:rPr lang="en-US" sz="1600" dirty="0" err="1" smtClean="0"/>
              <a:t>leche</a:t>
            </a:r>
            <a:r>
              <a:rPr lang="en-US" sz="1600" dirty="0" smtClean="0"/>
              <a:t> </a:t>
            </a:r>
            <a:r>
              <a:rPr lang="en-US" sz="1600" dirty="0" err="1" smtClean="0"/>
              <a:t>en</a:t>
            </a:r>
            <a:r>
              <a:rPr lang="en-US" sz="1600" dirty="0" smtClean="0"/>
              <a:t> </a:t>
            </a:r>
            <a:r>
              <a:rPr lang="en-US" sz="1600" dirty="0" err="1" smtClean="0"/>
              <a:t>polvo</a:t>
            </a:r>
            <a:r>
              <a:rPr lang="en-US" sz="1600" dirty="0" smtClean="0"/>
              <a:t> </a:t>
            </a:r>
            <a:r>
              <a:rPr lang="en-US" sz="1600" dirty="0" err="1" smtClean="0"/>
              <a:t>Husada</a:t>
            </a:r>
            <a:r>
              <a:rPr lang="en-US" sz="1600" dirty="0" smtClean="0"/>
              <a:t> </a:t>
            </a:r>
            <a:r>
              <a:rPr lang="en-US" sz="1600" dirty="0" err="1" smtClean="0"/>
              <a:t>en</a:t>
            </a:r>
            <a:r>
              <a:rPr lang="en-US" sz="1600" dirty="0" smtClean="0"/>
              <a:t> Indonesia (</a:t>
            </a:r>
            <a:r>
              <a:rPr lang="en-US" sz="1600" dirty="0" err="1" smtClean="0"/>
              <a:t>Duth</a:t>
            </a:r>
            <a:r>
              <a:rPr lang="en-US" sz="1600" dirty="0" smtClean="0"/>
              <a:t> Royal </a:t>
            </a:r>
            <a:r>
              <a:rPr lang="en-US" sz="1600" dirty="0" err="1" smtClean="0"/>
              <a:t>Numico</a:t>
            </a:r>
            <a:r>
              <a:rPr lang="en-US" sz="1600" dirty="0" smtClean="0"/>
              <a:t>) con </a:t>
            </a:r>
            <a:r>
              <a:rPr lang="en-US" sz="1600" dirty="0" err="1" smtClean="0"/>
              <a:t>tecnología</a:t>
            </a:r>
            <a:r>
              <a:rPr lang="en-US" sz="1600" dirty="0" smtClean="0"/>
              <a:t> anaerobia de </a:t>
            </a:r>
            <a:r>
              <a:rPr lang="en-US" sz="1600" dirty="0" err="1" smtClean="0"/>
              <a:t>Biothane</a:t>
            </a:r>
            <a:endParaRPr lang="en-US" sz="1600" dirty="0" smtClean="0"/>
          </a:p>
        </p:txBody>
      </p:sp>
      <p:sp>
        <p:nvSpPr>
          <p:cNvPr id="3" name="Rectángulo 2"/>
          <p:cNvSpPr/>
          <p:nvPr/>
        </p:nvSpPr>
        <p:spPr>
          <a:xfrm>
            <a:off x="2227232" y="601435"/>
            <a:ext cx="7154562" cy="369332"/>
          </a:xfrm>
          <a:prstGeom prst="rect">
            <a:avLst/>
          </a:prstGeom>
        </p:spPr>
        <p:txBody>
          <a:bodyPr wrap="square">
            <a:spAutoFit/>
          </a:bodyPr>
          <a:lstStyle/>
          <a:p>
            <a:r>
              <a:rPr lang="en-US" dirty="0" err="1" smtClean="0"/>
              <a:t>Características</a:t>
            </a:r>
            <a:r>
              <a:rPr lang="en-US" dirty="0" smtClean="0"/>
              <a:t> del </a:t>
            </a:r>
            <a:r>
              <a:rPr lang="en-US" dirty="0" err="1" smtClean="0"/>
              <a:t>agua</a:t>
            </a:r>
            <a:r>
              <a:rPr lang="en-US" dirty="0" smtClean="0"/>
              <a:t> residual  </a:t>
            </a:r>
            <a:r>
              <a:rPr lang="en-US" dirty="0" err="1" smtClean="0"/>
              <a:t>cruda</a:t>
            </a:r>
            <a:endParaRPr lang="es-MX" dirty="0"/>
          </a:p>
        </p:txBody>
      </p:sp>
      <p:graphicFrame>
        <p:nvGraphicFramePr>
          <p:cNvPr id="8" name="Tabla 7"/>
          <p:cNvGraphicFramePr>
            <a:graphicFrameLocks noGrp="1"/>
          </p:cNvGraphicFramePr>
          <p:nvPr>
            <p:extLst>
              <p:ext uri="{D42A27DB-BD31-4B8C-83A1-F6EECF244321}">
                <p14:modId xmlns:p14="http://schemas.microsoft.com/office/powerpoint/2010/main" val="351347820"/>
              </p:ext>
            </p:extLst>
          </p:nvPr>
        </p:nvGraphicFramePr>
        <p:xfrm>
          <a:off x="-8626" y="3391889"/>
          <a:ext cx="9152626" cy="3215640"/>
        </p:xfrm>
        <a:graphic>
          <a:graphicData uri="http://schemas.openxmlformats.org/drawingml/2006/table">
            <a:tbl>
              <a:tblPr firstRow="1" bandRow="1">
                <a:tableStyleId>{5C22544A-7EE6-4342-B048-85BDC9FD1C3A}</a:tableStyleId>
              </a:tblPr>
              <a:tblGrid>
                <a:gridCol w="4876546"/>
                <a:gridCol w="640080"/>
                <a:gridCol w="3636000"/>
              </a:tblGrid>
              <a:tr h="370840">
                <a:tc>
                  <a:txBody>
                    <a:bodyPr/>
                    <a:lstStyle/>
                    <a:p>
                      <a:endParaRPr lang="es-MX" dirty="0"/>
                    </a:p>
                  </a:txBody>
                  <a:tcPr/>
                </a:tc>
                <a:tc>
                  <a:txBody>
                    <a:bodyPr/>
                    <a:lstStyle/>
                    <a:p>
                      <a:r>
                        <a:rPr lang="es-MX" dirty="0" smtClean="0"/>
                        <a:t>TRH</a:t>
                      </a:r>
                      <a:endParaRPr lang="es-MX" dirty="0"/>
                    </a:p>
                  </a:txBody>
                  <a:tcPr/>
                </a:tc>
                <a:tc>
                  <a:txBody>
                    <a:bodyPr/>
                    <a:lstStyle/>
                    <a:p>
                      <a:r>
                        <a:rPr lang="es-MX" dirty="0" smtClean="0"/>
                        <a:t>Observaciones</a:t>
                      </a:r>
                      <a:endParaRPr lang="es-MX" dirty="0"/>
                    </a:p>
                  </a:txBody>
                  <a:tcPr/>
                </a:tc>
              </a:tr>
              <a:tr h="370840">
                <a:tc>
                  <a:txBody>
                    <a:bodyPr/>
                    <a:lstStyle/>
                    <a:p>
                      <a:r>
                        <a:rPr lang="es-MX" dirty="0" smtClean="0"/>
                        <a:t>Unidad DAF (flotación con aire disuelto) (21 m</a:t>
                      </a:r>
                      <a:r>
                        <a:rPr lang="es-MX" baseline="30000" dirty="0" smtClean="0"/>
                        <a:t>3</a:t>
                      </a:r>
                      <a:r>
                        <a:rPr lang="es-MX" baseline="0" dirty="0" smtClean="0"/>
                        <a:t>/h</a:t>
                      </a:r>
                      <a:r>
                        <a:rPr lang="es-MX" dirty="0" smtClean="0"/>
                        <a:t>)</a:t>
                      </a:r>
                      <a:endParaRPr lang="es-MX" dirty="0"/>
                    </a:p>
                  </a:txBody>
                  <a:tcPr/>
                </a:tc>
                <a:tc>
                  <a:txBody>
                    <a:bodyPr/>
                    <a:lstStyle/>
                    <a:p>
                      <a:endParaRPr lang="es-MX" dirty="0"/>
                    </a:p>
                  </a:txBody>
                  <a:tcPr/>
                </a:tc>
                <a:tc>
                  <a:txBody>
                    <a:bodyPr/>
                    <a:lstStyle/>
                    <a:p>
                      <a:r>
                        <a:rPr lang="es-MX" dirty="0" smtClean="0"/>
                        <a:t>Remoción de lípidos, grasas</a:t>
                      </a:r>
                      <a:r>
                        <a:rPr lang="es-MX" baseline="0" dirty="0" smtClean="0"/>
                        <a:t> y aceites</a:t>
                      </a:r>
                      <a:endParaRPr lang="es-MX" dirty="0"/>
                    </a:p>
                  </a:txBody>
                  <a:tcPr/>
                </a:tc>
              </a:tr>
              <a:tr h="185420">
                <a:tc>
                  <a:txBody>
                    <a:bodyPr/>
                    <a:lstStyle/>
                    <a:p>
                      <a:r>
                        <a:rPr lang="es-MX" dirty="0" smtClean="0"/>
                        <a:t>Tanque igualador</a:t>
                      </a:r>
                      <a:r>
                        <a:rPr lang="es-MX" baseline="0" dirty="0" smtClean="0"/>
                        <a:t> </a:t>
                      </a:r>
                      <a:r>
                        <a:rPr lang="es-MX" dirty="0" smtClean="0"/>
                        <a:t>(250 m</a:t>
                      </a:r>
                      <a:r>
                        <a:rPr lang="es-MX" baseline="30000" dirty="0" smtClean="0"/>
                        <a:t>3</a:t>
                      </a:r>
                      <a:r>
                        <a:rPr lang="es-MX" dirty="0" smtClean="0"/>
                        <a:t>)</a:t>
                      </a:r>
                      <a:endParaRPr lang="es-MX" dirty="0"/>
                    </a:p>
                  </a:txBody>
                  <a:tcPr/>
                </a:tc>
                <a:tc>
                  <a:txBody>
                    <a:bodyPr/>
                    <a:lstStyle/>
                    <a:p>
                      <a:r>
                        <a:rPr lang="es-MX" dirty="0" smtClean="0"/>
                        <a:t>12 h</a:t>
                      </a:r>
                      <a:endParaRPr lang="es-MX" dirty="0"/>
                    </a:p>
                  </a:txBody>
                  <a:tcPr/>
                </a:tc>
                <a:tc>
                  <a:txBody>
                    <a:bodyPr/>
                    <a:lstStyle/>
                    <a:p>
                      <a:r>
                        <a:rPr lang="es-MX" dirty="0" smtClean="0"/>
                        <a:t>Regulación de caudales horarios</a:t>
                      </a:r>
                      <a:endParaRPr lang="es-MX" dirty="0"/>
                    </a:p>
                  </a:txBody>
                  <a:tcPr/>
                </a:tc>
              </a:tr>
              <a:tr h="185420">
                <a:tc>
                  <a:txBody>
                    <a:bodyPr/>
                    <a:lstStyle/>
                    <a:p>
                      <a:r>
                        <a:rPr lang="es-MX" dirty="0" smtClean="0"/>
                        <a:t>Tanque de acondicionamiento</a:t>
                      </a:r>
                      <a:endParaRPr lang="es-MX" dirty="0"/>
                    </a:p>
                  </a:txBody>
                  <a:tcPr/>
                </a:tc>
                <a:tc>
                  <a:txBody>
                    <a:bodyPr/>
                    <a:lstStyle/>
                    <a:p>
                      <a:endParaRPr lang="es-MX" dirty="0"/>
                    </a:p>
                  </a:txBody>
                  <a:tcPr/>
                </a:tc>
                <a:tc>
                  <a:txBody>
                    <a:bodyPr/>
                    <a:lstStyle/>
                    <a:p>
                      <a:r>
                        <a:rPr lang="es-MX" dirty="0" smtClean="0"/>
                        <a:t>Control de pH</a:t>
                      </a:r>
                      <a:endParaRPr lang="es-MX" dirty="0"/>
                    </a:p>
                  </a:txBody>
                  <a:tcPr/>
                </a:tc>
              </a:tr>
              <a:tr h="370840">
                <a:tc>
                  <a:txBody>
                    <a:bodyPr/>
                    <a:lstStyle/>
                    <a:p>
                      <a:r>
                        <a:rPr lang="es-MX" dirty="0" smtClean="0"/>
                        <a:t>UASB de </a:t>
                      </a:r>
                      <a:r>
                        <a:rPr lang="es-MX" dirty="0" err="1" smtClean="0"/>
                        <a:t>biothane</a:t>
                      </a:r>
                      <a:r>
                        <a:rPr lang="es-MX" dirty="0" smtClean="0"/>
                        <a:t> (660 m</a:t>
                      </a:r>
                      <a:r>
                        <a:rPr lang="es-MX" baseline="30000" dirty="0" smtClean="0"/>
                        <a:t>3</a:t>
                      </a:r>
                      <a:r>
                        <a:rPr lang="es-MX" dirty="0" smtClean="0"/>
                        <a:t>)</a:t>
                      </a:r>
                      <a:endParaRPr lang="es-MX" dirty="0"/>
                    </a:p>
                  </a:txBody>
                  <a:tcPr/>
                </a:tc>
                <a:tc>
                  <a:txBody>
                    <a:bodyPr/>
                    <a:lstStyle/>
                    <a:p>
                      <a:r>
                        <a:rPr lang="es-MX" dirty="0" smtClean="0"/>
                        <a:t>32 h </a:t>
                      </a:r>
                      <a:endParaRPr lang="es-MX" dirty="0"/>
                    </a:p>
                  </a:txBody>
                  <a:tcPr/>
                </a:tc>
                <a:tc>
                  <a:txBody>
                    <a:bodyPr/>
                    <a:lstStyle/>
                    <a:p>
                      <a:r>
                        <a:rPr lang="es-MX" dirty="0" smtClean="0"/>
                        <a:t>% remoción de DQO</a:t>
                      </a:r>
                      <a:endParaRPr lang="es-MX" dirty="0"/>
                    </a:p>
                  </a:txBody>
                  <a:tcPr/>
                </a:tc>
              </a:tr>
              <a:tr h="123613">
                <a:tc>
                  <a:txBody>
                    <a:bodyPr/>
                    <a:lstStyle/>
                    <a:p>
                      <a:r>
                        <a:rPr lang="es-MX" dirty="0" smtClean="0"/>
                        <a:t>Lodos activado</a:t>
                      </a:r>
                      <a:r>
                        <a:rPr lang="es-MX" baseline="0" dirty="0" smtClean="0"/>
                        <a:t> aeración extendida </a:t>
                      </a:r>
                      <a:r>
                        <a:rPr lang="es-MX" dirty="0" smtClean="0"/>
                        <a:t>(1250 m</a:t>
                      </a:r>
                      <a:r>
                        <a:rPr lang="es-MX" baseline="30000" dirty="0" smtClean="0"/>
                        <a:t>3</a:t>
                      </a:r>
                      <a:r>
                        <a:rPr lang="es-MX" dirty="0" smtClean="0"/>
                        <a:t>)</a:t>
                      </a:r>
                      <a:endParaRPr lang="es-MX" dirty="0"/>
                    </a:p>
                  </a:txBody>
                  <a:tcPr/>
                </a:tc>
                <a:tc>
                  <a:txBody>
                    <a:bodyPr/>
                    <a:lstStyle/>
                    <a:p>
                      <a:r>
                        <a:rPr lang="es-MX" dirty="0" smtClean="0"/>
                        <a:t>60 h</a:t>
                      </a:r>
                      <a:endParaRPr lang="es-MX" dirty="0"/>
                    </a:p>
                  </a:txBody>
                  <a:tcPr/>
                </a:tc>
                <a:tc>
                  <a:txBody>
                    <a:bodyPr/>
                    <a:lstStyle/>
                    <a:p>
                      <a:endParaRPr lang="es-MX" dirty="0"/>
                    </a:p>
                  </a:txBody>
                  <a:tcPr/>
                </a:tc>
              </a:tr>
              <a:tr h="242147">
                <a:tc>
                  <a:txBody>
                    <a:bodyPr/>
                    <a:lstStyle/>
                    <a:p>
                      <a:r>
                        <a:rPr lang="es-MX" dirty="0" smtClean="0"/>
                        <a:t>Digestor anaerobio </a:t>
                      </a:r>
                      <a:r>
                        <a:rPr lang="es-MX" dirty="0" err="1" smtClean="0"/>
                        <a:t>Biobulk</a:t>
                      </a:r>
                      <a:r>
                        <a:rPr lang="es-MX" dirty="0" smtClean="0"/>
                        <a:t> de </a:t>
                      </a:r>
                      <a:r>
                        <a:rPr lang="es-MX" dirty="0" err="1" smtClean="0"/>
                        <a:t>biothane</a:t>
                      </a:r>
                      <a:r>
                        <a:rPr lang="es-MX" dirty="0" smtClean="0"/>
                        <a:t> (500 m</a:t>
                      </a:r>
                      <a:r>
                        <a:rPr lang="es-MX" baseline="30000" dirty="0" smtClean="0"/>
                        <a:t>3</a:t>
                      </a:r>
                      <a:r>
                        <a:rPr lang="es-MX" dirty="0" smtClean="0"/>
                        <a:t>)</a:t>
                      </a:r>
                      <a:endParaRPr lang="es-MX" dirty="0"/>
                    </a:p>
                  </a:txBody>
                  <a:tcPr/>
                </a:tc>
                <a:tc>
                  <a:txBody>
                    <a:bodyPr/>
                    <a:lstStyle/>
                    <a:p>
                      <a:endParaRPr lang="es-MX" dirty="0"/>
                    </a:p>
                  </a:txBody>
                  <a:tcPr/>
                </a:tc>
                <a:tc>
                  <a:txBody>
                    <a:bodyPr/>
                    <a:lstStyle/>
                    <a:p>
                      <a:r>
                        <a:rPr lang="es-MX" dirty="0" smtClean="0"/>
                        <a:t>20 d de </a:t>
                      </a:r>
                      <a:r>
                        <a:rPr lang="es-MX" dirty="0" err="1" smtClean="0"/>
                        <a:t>retecnión</a:t>
                      </a:r>
                      <a:r>
                        <a:rPr lang="es-MX" dirty="0" smtClean="0"/>
                        <a:t> de sólidos y 70-80% de remoción de SST</a:t>
                      </a:r>
                      <a:r>
                        <a:rPr lang="es-MX" baseline="0" dirty="0" smtClean="0"/>
                        <a:t> </a:t>
                      </a:r>
                      <a:endParaRPr lang="es-MX" dirty="0"/>
                    </a:p>
                  </a:txBody>
                  <a:tcPr/>
                </a:tc>
              </a:tr>
              <a:tr h="123613">
                <a:tc>
                  <a:txBody>
                    <a:bodyPr/>
                    <a:lstStyle/>
                    <a:p>
                      <a:r>
                        <a:rPr lang="es-MX" dirty="0" smtClean="0"/>
                        <a:t>Quemador de biogás</a:t>
                      </a:r>
                      <a:endParaRPr lang="es-MX" dirty="0"/>
                    </a:p>
                  </a:txBody>
                  <a:tcPr/>
                </a:tc>
                <a:tc>
                  <a:txBody>
                    <a:bodyPr/>
                    <a:lstStyle/>
                    <a:p>
                      <a:r>
                        <a:rPr lang="es-MX" dirty="0" smtClean="0"/>
                        <a:t>---</a:t>
                      </a:r>
                      <a:endParaRPr lang="es-MX" dirty="0"/>
                    </a:p>
                  </a:txBody>
                  <a:tcPr/>
                </a:tc>
                <a:tc>
                  <a:txBody>
                    <a:bodyPr/>
                    <a:lstStyle/>
                    <a:p>
                      <a:r>
                        <a:rPr lang="es-MX" dirty="0" smtClean="0"/>
                        <a:t>L biogás / kg DQO</a:t>
                      </a:r>
                      <a:endParaRPr lang="es-MX" dirty="0"/>
                    </a:p>
                  </a:txBody>
                  <a:tcPr/>
                </a:tc>
              </a:tr>
            </a:tbl>
          </a:graphicData>
        </a:graphic>
      </p:graphicFrame>
      <p:sp>
        <p:nvSpPr>
          <p:cNvPr id="9" name="Rectángulo 8"/>
          <p:cNvSpPr/>
          <p:nvPr/>
        </p:nvSpPr>
        <p:spPr>
          <a:xfrm>
            <a:off x="1991964" y="3001743"/>
            <a:ext cx="5545015" cy="369332"/>
          </a:xfrm>
          <a:prstGeom prst="rect">
            <a:avLst/>
          </a:prstGeom>
        </p:spPr>
        <p:txBody>
          <a:bodyPr wrap="square">
            <a:spAutoFit/>
          </a:bodyPr>
          <a:lstStyle/>
          <a:p>
            <a:r>
              <a:rPr lang="en-US" dirty="0" err="1" smtClean="0"/>
              <a:t>Características</a:t>
            </a:r>
            <a:r>
              <a:rPr lang="en-US" dirty="0" smtClean="0"/>
              <a:t> del </a:t>
            </a:r>
            <a:r>
              <a:rPr lang="en-US" dirty="0" err="1" smtClean="0"/>
              <a:t>sistema</a:t>
            </a:r>
            <a:r>
              <a:rPr lang="en-US" dirty="0" smtClean="0"/>
              <a:t> de </a:t>
            </a:r>
            <a:r>
              <a:rPr lang="en-US" dirty="0" err="1" smtClean="0"/>
              <a:t>tratamiento</a:t>
            </a:r>
            <a:endParaRPr lang="es-MX" dirty="0"/>
          </a:p>
        </p:txBody>
      </p:sp>
      <p:graphicFrame>
        <p:nvGraphicFramePr>
          <p:cNvPr id="10" name="Tabla 9"/>
          <p:cNvGraphicFramePr>
            <a:graphicFrameLocks noGrp="1"/>
          </p:cNvGraphicFramePr>
          <p:nvPr>
            <p:extLst>
              <p:ext uri="{D42A27DB-BD31-4B8C-83A1-F6EECF244321}">
                <p14:modId xmlns:p14="http://schemas.microsoft.com/office/powerpoint/2010/main" val="3255003618"/>
              </p:ext>
            </p:extLst>
          </p:nvPr>
        </p:nvGraphicFramePr>
        <p:xfrm>
          <a:off x="932723" y="970767"/>
          <a:ext cx="7663498" cy="1818640"/>
        </p:xfrm>
        <a:graphic>
          <a:graphicData uri="http://schemas.openxmlformats.org/drawingml/2006/table">
            <a:tbl>
              <a:tblPr firstRow="1" bandRow="1">
                <a:tableStyleId>{5C22544A-7EE6-4342-B048-85BDC9FD1C3A}</a:tableStyleId>
              </a:tblPr>
              <a:tblGrid>
                <a:gridCol w="4615498"/>
                <a:gridCol w="3048000"/>
              </a:tblGrid>
              <a:tr h="370840">
                <a:tc>
                  <a:txBody>
                    <a:bodyPr/>
                    <a:lstStyle/>
                    <a:p>
                      <a:r>
                        <a:rPr lang="es-MX" sz="1600" dirty="0" smtClean="0"/>
                        <a:t>Caudal </a:t>
                      </a:r>
                      <a:endParaRPr lang="es-MX" sz="1600" dirty="0"/>
                    </a:p>
                  </a:txBody>
                  <a:tcPr/>
                </a:tc>
                <a:tc>
                  <a:txBody>
                    <a:bodyPr/>
                    <a:lstStyle/>
                    <a:p>
                      <a:r>
                        <a:rPr lang="es-MX" sz="1600" dirty="0" smtClean="0"/>
                        <a:t>500 m</a:t>
                      </a:r>
                      <a:r>
                        <a:rPr lang="es-MX" sz="1600" baseline="30000" dirty="0" smtClean="0"/>
                        <a:t>3</a:t>
                      </a:r>
                      <a:r>
                        <a:rPr lang="es-MX" sz="1600" dirty="0" smtClean="0"/>
                        <a:t>/d (20.85 </a:t>
                      </a:r>
                      <a:r>
                        <a:rPr lang="es-MX" sz="1600" baseline="0" dirty="0" smtClean="0"/>
                        <a:t>m</a:t>
                      </a:r>
                      <a:r>
                        <a:rPr lang="es-MX" sz="1600" baseline="30000" dirty="0" smtClean="0"/>
                        <a:t>3</a:t>
                      </a:r>
                      <a:r>
                        <a:rPr lang="es-MX" sz="1600" baseline="0" dirty="0" smtClean="0"/>
                        <a:t>/h)</a:t>
                      </a:r>
                      <a:endParaRPr lang="es-MX" sz="1600" dirty="0"/>
                    </a:p>
                  </a:txBody>
                  <a:tcPr/>
                </a:tc>
              </a:tr>
              <a:tr h="370840">
                <a:tc>
                  <a:txBody>
                    <a:bodyPr/>
                    <a:lstStyle/>
                    <a:p>
                      <a:r>
                        <a:rPr lang="es-MX" sz="1600" dirty="0" smtClean="0"/>
                        <a:t>Materia orgánica:</a:t>
                      </a:r>
                      <a:r>
                        <a:rPr lang="es-MX" sz="1600" baseline="0" dirty="0" smtClean="0"/>
                        <a:t> </a:t>
                      </a:r>
                      <a:r>
                        <a:rPr lang="es-MX" sz="1600" dirty="0" smtClean="0"/>
                        <a:t>Gasto másico y</a:t>
                      </a:r>
                      <a:r>
                        <a:rPr lang="es-MX" sz="1600" baseline="0" dirty="0" smtClean="0"/>
                        <a:t> concentración</a:t>
                      </a:r>
                      <a:endParaRPr lang="es-MX" sz="1600" dirty="0"/>
                    </a:p>
                  </a:txBody>
                  <a:tcPr/>
                </a:tc>
                <a:tc>
                  <a:txBody>
                    <a:bodyPr/>
                    <a:lstStyle/>
                    <a:p>
                      <a:r>
                        <a:rPr lang="es-MX" sz="1600" dirty="0" smtClean="0"/>
                        <a:t>5000 </a:t>
                      </a:r>
                      <a:r>
                        <a:rPr lang="es-MX" sz="1600" dirty="0" err="1" smtClean="0"/>
                        <a:t>kgDQO</a:t>
                      </a:r>
                      <a:r>
                        <a:rPr lang="es-MX" sz="1600" dirty="0" smtClean="0"/>
                        <a:t>/d</a:t>
                      </a:r>
                      <a:r>
                        <a:rPr lang="es-MX" sz="1600" baseline="0" dirty="0" smtClean="0"/>
                        <a:t>    (10000 mg/l)</a:t>
                      </a:r>
                      <a:endParaRPr lang="es-MX" sz="1600" dirty="0"/>
                    </a:p>
                  </a:txBody>
                  <a:tcPr/>
                </a:tc>
              </a:tr>
              <a:tr h="370840">
                <a:tc>
                  <a:txBody>
                    <a:bodyPr/>
                    <a:lstStyle/>
                    <a:p>
                      <a:r>
                        <a:rPr lang="es-MX" sz="1600" dirty="0" smtClean="0"/>
                        <a:t>SST: Gasto másico y</a:t>
                      </a:r>
                      <a:r>
                        <a:rPr lang="es-MX" sz="1600" baseline="0" dirty="0" smtClean="0"/>
                        <a:t> concentración</a:t>
                      </a:r>
                      <a:endParaRPr lang="es-MX" sz="1600" dirty="0"/>
                    </a:p>
                  </a:txBody>
                  <a:tcPr/>
                </a:tc>
                <a:tc>
                  <a:txBody>
                    <a:bodyPr/>
                    <a:lstStyle/>
                    <a:p>
                      <a:r>
                        <a:rPr lang="es-MX" sz="1600" dirty="0" smtClean="0"/>
                        <a:t>1000 </a:t>
                      </a:r>
                      <a:r>
                        <a:rPr lang="es-MX" sz="1600" dirty="0" err="1" smtClean="0"/>
                        <a:t>kgSST</a:t>
                      </a:r>
                      <a:r>
                        <a:rPr lang="es-MX" sz="1600" dirty="0" smtClean="0"/>
                        <a:t>/d     </a:t>
                      </a:r>
                      <a:r>
                        <a:rPr lang="es-MX" sz="1600" baseline="0" dirty="0" smtClean="0"/>
                        <a:t> (2000 mg/l)</a:t>
                      </a:r>
                      <a:endParaRPr lang="es-MX" sz="1600" dirty="0"/>
                    </a:p>
                  </a:txBody>
                  <a:tcPr/>
                </a:tc>
              </a:tr>
              <a:tr h="370840">
                <a:tc>
                  <a:txBody>
                    <a:bodyPr/>
                    <a:lstStyle/>
                    <a:p>
                      <a:r>
                        <a:rPr lang="es-MX" sz="1600" dirty="0" smtClean="0"/>
                        <a:t>Grasas y aceites (FOG):</a:t>
                      </a:r>
                      <a:r>
                        <a:rPr lang="es-MX" sz="1600" baseline="0" dirty="0" smtClean="0"/>
                        <a:t> Gasto másico y concentración</a:t>
                      </a:r>
                      <a:endParaRPr lang="es-MX" sz="1600" dirty="0"/>
                    </a:p>
                  </a:txBody>
                  <a:tcPr/>
                </a:tc>
                <a:tc>
                  <a:txBody>
                    <a:bodyPr/>
                    <a:lstStyle/>
                    <a:p>
                      <a:r>
                        <a:rPr lang="es-MX" sz="1600" dirty="0" smtClean="0"/>
                        <a:t>1000 </a:t>
                      </a:r>
                      <a:r>
                        <a:rPr lang="es-MX" sz="1600" dirty="0" err="1" smtClean="0"/>
                        <a:t>kgGyA</a:t>
                      </a:r>
                      <a:r>
                        <a:rPr lang="es-MX" sz="1600" dirty="0" smtClean="0"/>
                        <a:t>/d</a:t>
                      </a:r>
                      <a:r>
                        <a:rPr lang="es-MX" sz="1600" baseline="0" dirty="0" smtClean="0"/>
                        <a:t>    (2000 </a:t>
                      </a:r>
                      <a:r>
                        <a:rPr lang="es-MX" sz="1600" dirty="0" smtClean="0"/>
                        <a:t>mg/l)</a:t>
                      </a:r>
                      <a:endParaRPr lang="es-MX" sz="1600" dirty="0"/>
                    </a:p>
                  </a:txBody>
                  <a:tcPr/>
                </a:tc>
              </a:tr>
              <a:tr h="123613">
                <a:tc>
                  <a:txBody>
                    <a:bodyPr/>
                    <a:lstStyle/>
                    <a:p>
                      <a:r>
                        <a:rPr lang="es-MX" sz="1600" dirty="0" smtClean="0"/>
                        <a:t>Temperatura</a:t>
                      </a:r>
                      <a:endParaRPr lang="es-MX" sz="1600" dirty="0"/>
                    </a:p>
                  </a:txBody>
                  <a:tcPr/>
                </a:tc>
                <a:tc>
                  <a:txBody>
                    <a:bodyPr/>
                    <a:lstStyle/>
                    <a:p>
                      <a:r>
                        <a:rPr lang="es-MX" sz="1600" dirty="0" smtClean="0"/>
                        <a:t> &lt; 40°C</a:t>
                      </a:r>
                      <a:endParaRPr lang="es-MX" sz="1600" dirty="0"/>
                    </a:p>
                  </a:txBody>
                  <a:tcPr/>
                </a:tc>
              </a:tr>
            </a:tbl>
          </a:graphicData>
        </a:graphic>
      </p:graphicFrame>
    </p:spTree>
    <p:extLst>
      <p:ext uri="{BB962C8B-B14F-4D97-AF65-F5344CB8AC3E}">
        <p14:creationId xmlns:p14="http://schemas.microsoft.com/office/powerpoint/2010/main" val="27731713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5735" y="966017"/>
            <a:ext cx="7886700" cy="1325563"/>
          </a:xfrm>
        </p:spPr>
        <p:txBody>
          <a:bodyPr>
            <a:normAutofit/>
          </a:bodyPr>
          <a:lstStyle/>
          <a:p>
            <a:pPr algn="ctr"/>
            <a:r>
              <a:rPr lang="es-MX" sz="2800" dirty="0" smtClean="0"/>
              <a:t>Clasificación de descargas industriales de aguas residuales</a:t>
            </a:r>
            <a:endParaRPr lang="es-MX" sz="2800" dirty="0"/>
          </a:p>
        </p:txBody>
      </p:sp>
    </p:spTree>
    <p:extLst>
      <p:ext uri="{BB962C8B-B14F-4D97-AF65-F5344CB8AC3E}">
        <p14:creationId xmlns:p14="http://schemas.microsoft.com/office/powerpoint/2010/main" val="290826880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p:cNvSpPr/>
          <p:nvPr/>
        </p:nvSpPr>
        <p:spPr>
          <a:xfrm>
            <a:off x="87714" y="124072"/>
            <a:ext cx="8943076" cy="338554"/>
          </a:xfrm>
          <a:prstGeom prst="rect">
            <a:avLst/>
          </a:prstGeom>
        </p:spPr>
        <p:txBody>
          <a:bodyPr wrap="square">
            <a:spAutoFit/>
          </a:bodyPr>
          <a:lstStyle/>
          <a:p>
            <a:r>
              <a:rPr lang="en-US" sz="1600" dirty="0" err="1" smtClean="0"/>
              <a:t>Industria</a:t>
            </a:r>
            <a:r>
              <a:rPr lang="en-US" sz="1600" dirty="0" smtClean="0"/>
              <a:t> </a:t>
            </a:r>
            <a:r>
              <a:rPr lang="en-US" sz="1600" dirty="0" err="1" smtClean="0"/>
              <a:t>leche</a:t>
            </a:r>
            <a:r>
              <a:rPr lang="en-US" sz="1600" dirty="0" smtClean="0"/>
              <a:t> </a:t>
            </a:r>
            <a:r>
              <a:rPr lang="en-US" sz="1600" dirty="0" err="1" smtClean="0"/>
              <a:t>en</a:t>
            </a:r>
            <a:r>
              <a:rPr lang="en-US" sz="1600" dirty="0" smtClean="0"/>
              <a:t> </a:t>
            </a:r>
            <a:r>
              <a:rPr lang="en-US" sz="1600" dirty="0" err="1" smtClean="0"/>
              <a:t>polvo</a:t>
            </a:r>
            <a:r>
              <a:rPr lang="en-US" sz="1600" dirty="0" smtClean="0"/>
              <a:t> </a:t>
            </a:r>
            <a:r>
              <a:rPr lang="en-US" sz="1600" dirty="0" err="1" smtClean="0"/>
              <a:t>Husada</a:t>
            </a:r>
            <a:r>
              <a:rPr lang="en-US" sz="1600" dirty="0" smtClean="0"/>
              <a:t> </a:t>
            </a:r>
            <a:r>
              <a:rPr lang="en-US" sz="1600" dirty="0" err="1" smtClean="0"/>
              <a:t>en</a:t>
            </a:r>
            <a:r>
              <a:rPr lang="en-US" sz="1600" dirty="0" smtClean="0"/>
              <a:t> Indonesia (</a:t>
            </a:r>
            <a:r>
              <a:rPr lang="en-US" sz="1600" dirty="0" err="1" smtClean="0"/>
              <a:t>Duth</a:t>
            </a:r>
            <a:r>
              <a:rPr lang="en-US" sz="1600" dirty="0" smtClean="0"/>
              <a:t> Royal </a:t>
            </a:r>
            <a:r>
              <a:rPr lang="en-US" sz="1600" dirty="0" err="1" smtClean="0"/>
              <a:t>Numico</a:t>
            </a:r>
            <a:r>
              <a:rPr lang="en-US" sz="1600" dirty="0" smtClean="0"/>
              <a:t>) con </a:t>
            </a:r>
            <a:r>
              <a:rPr lang="en-US" sz="1600" dirty="0" err="1" smtClean="0"/>
              <a:t>tecnología</a:t>
            </a:r>
            <a:r>
              <a:rPr lang="en-US" sz="1600" dirty="0" smtClean="0"/>
              <a:t> anaerobia de </a:t>
            </a:r>
            <a:r>
              <a:rPr lang="en-US" sz="1600" dirty="0" err="1" smtClean="0"/>
              <a:t>Biothane</a:t>
            </a:r>
            <a:endParaRPr lang="en-US" sz="1600" dirty="0" smtClean="0"/>
          </a:p>
        </p:txBody>
      </p:sp>
      <p:grpSp>
        <p:nvGrpSpPr>
          <p:cNvPr id="3" name="Grupo 2"/>
          <p:cNvGrpSpPr/>
          <p:nvPr/>
        </p:nvGrpSpPr>
        <p:grpSpPr>
          <a:xfrm>
            <a:off x="-2734" y="800015"/>
            <a:ext cx="9146733" cy="5992223"/>
            <a:chOff x="-2734" y="800015"/>
            <a:chExt cx="9146733" cy="5992223"/>
          </a:xfrm>
        </p:grpSpPr>
        <p:pic>
          <p:nvPicPr>
            <p:cNvPr id="2" name="Imagen 1"/>
            <p:cNvPicPr>
              <a:picLocks noChangeAspect="1"/>
            </p:cNvPicPr>
            <p:nvPr/>
          </p:nvPicPr>
          <p:blipFill>
            <a:blip r:embed="rId2"/>
            <a:stretch>
              <a:fillRect/>
            </a:stretch>
          </p:blipFill>
          <p:spPr>
            <a:xfrm>
              <a:off x="-2734" y="1300213"/>
              <a:ext cx="9146733" cy="5252226"/>
            </a:xfrm>
            <a:prstGeom prst="rect">
              <a:avLst/>
            </a:prstGeom>
          </p:spPr>
        </p:pic>
        <p:sp>
          <p:nvSpPr>
            <p:cNvPr id="7" name="CuadroTexto 6"/>
            <p:cNvSpPr txBox="1"/>
            <p:nvPr/>
          </p:nvSpPr>
          <p:spPr>
            <a:xfrm>
              <a:off x="28007" y="5929168"/>
              <a:ext cx="1349532" cy="584775"/>
            </a:xfrm>
            <a:prstGeom prst="rect">
              <a:avLst/>
            </a:prstGeom>
            <a:solidFill>
              <a:schemeClr val="bg1"/>
            </a:solidFill>
          </p:spPr>
          <p:txBody>
            <a:bodyPr wrap="square" rtlCol="0">
              <a:spAutoFit/>
            </a:bodyPr>
            <a:lstStyle/>
            <a:p>
              <a:pPr algn="ctr"/>
              <a:r>
                <a:rPr lang="es-MX" sz="1600" dirty="0" smtClean="0"/>
                <a:t>Aguas residuales</a:t>
              </a:r>
              <a:endParaRPr lang="es-MX" sz="1600" dirty="0"/>
            </a:p>
          </p:txBody>
        </p:sp>
        <p:sp>
          <p:nvSpPr>
            <p:cNvPr id="8" name="CuadroTexto 7"/>
            <p:cNvSpPr txBox="1"/>
            <p:nvPr/>
          </p:nvSpPr>
          <p:spPr>
            <a:xfrm>
              <a:off x="2861953" y="2438473"/>
              <a:ext cx="2042556" cy="338554"/>
            </a:xfrm>
            <a:prstGeom prst="rect">
              <a:avLst/>
            </a:prstGeom>
            <a:solidFill>
              <a:schemeClr val="bg1"/>
            </a:solidFill>
          </p:spPr>
          <p:txBody>
            <a:bodyPr wrap="square" rtlCol="0">
              <a:spAutoFit/>
            </a:bodyPr>
            <a:lstStyle/>
            <a:p>
              <a:pPr algn="ctr"/>
              <a:r>
                <a:rPr lang="es-MX" sz="1600" dirty="0" smtClean="0"/>
                <a:t>Quemador de biogás</a:t>
              </a:r>
              <a:endParaRPr lang="es-MX" sz="1600" dirty="0"/>
            </a:p>
          </p:txBody>
        </p:sp>
        <p:sp>
          <p:nvSpPr>
            <p:cNvPr id="9" name="CuadroTexto 8"/>
            <p:cNvSpPr txBox="1"/>
            <p:nvPr/>
          </p:nvSpPr>
          <p:spPr>
            <a:xfrm>
              <a:off x="1592863" y="5961241"/>
              <a:ext cx="1398000" cy="830997"/>
            </a:xfrm>
            <a:prstGeom prst="rect">
              <a:avLst/>
            </a:prstGeom>
            <a:solidFill>
              <a:schemeClr val="bg1"/>
            </a:solidFill>
          </p:spPr>
          <p:txBody>
            <a:bodyPr wrap="square" rtlCol="0">
              <a:spAutoFit/>
            </a:bodyPr>
            <a:lstStyle/>
            <a:p>
              <a:pPr algn="ctr"/>
              <a:r>
                <a:rPr lang="es-MX" sz="1600" dirty="0" smtClean="0"/>
                <a:t>Tanque de igualador de caudales</a:t>
              </a:r>
              <a:endParaRPr lang="es-MX" sz="1600" dirty="0"/>
            </a:p>
          </p:txBody>
        </p:sp>
        <p:sp>
          <p:nvSpPr>
            <p:cNvPr id="10" name="CuadroTexto 9"/>
            <p:cNvSpPr txBox="1"/>
            <p:nvPr/>
          </p:nvSpPr>
          <p:spPr>
            <a:xfrm>
              <a:off x="3075462" y="5991249"/>
              <a:ext cx="1483790" cy="584775"/>
            </a:xfrm>
            <a:prstGeom prst="rect">
              <a:avLst/>
            </a:prstGeom>
            <a:solidFill>
              <a:schemeClr val="bg1"/>
            </a:solidFill>
          </p:spPr>
          <p:txBody>
            <a:bodyPr wrap="square" rtlCol="0">
              <a:spAutoFit/>
            </a:bodyPr>
            <a:lstStyle/>
            <a:p>
              <a:pPr algn="ctr"/>
              <a:r>
                <a:rPr lang="es-MX" sz="1600" dirty="0" smtClean="0"/>
                <a:t>Flotación con aire disuelto </a:t>
              </a:r>
              <a:endParaRPr lang="es-MX" sz="1600" dirty="0"/>
            </a:p>
          </p:txBody>
        </p:sp>
        <p:sp>
          <p:nvSpPr>
            <p:cNvPr id="11" name="CuadroTexto 10"/>
            <p:cNvSpPr txBox="1"/>
            <p:nvPr/>
          </p:nvSpPr>
          <p:spPr>
            <a:xfrm>
              <a:off x="2291863" y="4075664"/>
              <a:ext cx="2941560" cy="584775"/>
            </a:xfrm>
            <a:prstGeom prst="rect">
              <a:avLst/>
            </a:prstGeom>
            <a:solidFill>
              <a:schemeClr val="bg1"/>
            </a:solidFill>
          </p:spPr>
          <p:txBody>
            <a:bodyPr wrap="square" rtlCol="0">
              <a:spAutoFit/>
            </a:bodyPr>
            <a:lstStyle/>
            <a:p>
              <a:r>
                <a:rPr lang="es-MX" sz="1600" dirty="0" smtClean="0"/>
                <a:t>Tanque de acondicionamiento de pH  y reactor UASB de </a:t>
              </a:r>
              <a:r>
                <a:rPr lang="es-MX" sz="1600" dirty="0" err="1" smtClean="0"/>
                <a:t>Biothane</a:t>
              </a:r>
              <a:endParaRPr lang="es-MX" sz="1600" dirty="0"/>
            </a:p>
          </p:txBody>
        </p:sp>
        <p:sp>
          <p:nvSpPr>
            <p:cNvPr id="12" name="CuadroTexto 11"/>
            <p:cNvSpPr txBox="1"/>
            <p:nvPr/>
          </p:nvSpPr>
          <p:spPr>
            <a:xfrm>
              <a:off x="5449583" y="4175079"/>
              <a:ext cx="1757457" cy="584775"/>
            </a:xfrm>
            <a:prstGeom prst="rect">
              <a:avLst/>
            </a:prstGeom>
            <a:solidFill>
              <a:schemeClr val="bg1"/>
            </a:solidFill>
          </p:spPr>
          <p:txBody>
            <a:bodyPr wrap="square" rtlCol="0">
              <a:spAutoFit/>
            </a:bodyPr>
            <a:lstStyle/>
            <a:p>
              <a:r>
                <a:rPr lang="es-MX" sz="1600" dirty="0" smtClean="0"/>
                <a:t>Lodos activados de aeración extendida</a:t>
              </a:r>
              <a:endParaRPr lang="es-MX" sz="1600" dirty="0"/>
            </a:p>
          </p:txBody>
        </p:sp>
        <p:sp>
          <p:nvSpPr>
            <p:cNvPr id="13" name="CuadroTexto 12"/>
            <p:cNvSpPr txBox="1"/>
            <p:nvPr/>
          </p:nvSpPr>
          <p:spPr>
            <a:xfrm>
              <a:off x="7837714" y="4179769"/>
              <a:ext cx="1306285" cy="584775"/>
            </a:xfrm>
            <a:prstGeom prst="rect">
              <a:avLst/>
            </a:prstGeom>
            <a:solidFill>
              <a:schemeClr val="bg1"/>
            </a:solidFill>
          </p:spPr>
          <p:txBody>
            <a:bodyPr wrap="square" rtlCol="0">
              <a:spAutoFit/>
            </a:bodyPr>
            <a:lstStyle/>
            <a:p>
              <a:pPr algn="ctr"/>
              <a:r>
                <a:rPr lang="es-MX" sz="1600" dirty="0" smtClean="0"/>
                <a:t>Efluente tratado</a:t>
              </a:r>
              <a:endParaRPr lang="es-MX" sz="1600" dirty="0"/>
            </a:p>
          </p:txBody>
        </p:sp>
        <p:sp>
          <p:nvSpPr>
            <p:cNvPr id="16" name="CuadroTexto 15"/>
            <p:cNvSpPr txBox="1"/>
            <p:nvPr/>
          </p:nvSpPr>
          <p:spPr>
            <a:xfrm>
              <a:off x="4904509" y="2437391"/>
              <a:ext cx="2864687" cy="338554"/>
            </a:xfrm>
            <a:prstGeom prst="rect">
              <a:avLst/>
            </a:prstGeom>
            <a:solidFill>
              <a:schemeClr val="bg1"/>
            </a:solidFill>
          </p:spPr>
          <p:txBody>
            <a:bodyPr wrap="square" rtlCol="0">
              <a:spAutoFit/>
            </a:bodyPr>
            <a:lstStyle/>
            <a:p>
              <a:pPr algn="r"/>
              <a:r>
                <a:rPr lang="es-MX" sz="1600" dirty="0" smtClean="0"/>
                <a:t>Digestor anaerobio de </a:t>
              </a:r>
              <a:r>
                <a:rPr lang="es-MX" sz="1600" dirty="0" err="1" smtClean="0"/>
                <a:t>Biothane</a:t>
              </a:r>
              <a:endParaRPr lang="es-MX" sz="1600" dirty="0"/>
            </a:p>
          </p:txBody>
        </p:sp>
        <p:sp>
          <p:nvSpPr>
            <p:cNvPr id="19" name="CuadroTexto 18"/>
            <p:cNvSpPr txBox="1"/>
            <p:nvPr/>
          </p:nvSpPr>
          <p:spPr>
            <a:xfrm>
              <a:off x="4911235" y="861129"/>
              <a:ext cx="2103340" cy="584775"/>
            </a:xfrm>
            <a:prstGeom prst="rect">
              <a:avLst/>
            </a:prstGeom>
            <a:solidFill>
              <a:schemeClr val="bg1"/>
            </a:solidFill>
          </p:spPr>
          <p:txBody>
            <a:bodyPr wrap="square" rtlCol="0">
              <a:spAutoFit/>
            </a:bodyPr>
            <a:lstStyle/>
            <a:p>
              <a:pPr algn="r"/>
              <a:r>
                <a:rPr lang="es-MX" sz="1600" dirty="0" smtClean="0"/>
                <a:t>*Buscar: generación de energía eléctrica</a:t>
              </a:r>
              <a:endParaRPr lang="es-MX" sz="1600" dirty="0"/>
            </a:p>
          </p:txBody>
        </p:sp>
        <p:cxnSp>
          <p:nvCxnSpPr>
            <p:cNvPr id="18" name="Conector recto de flecha 17"/>
            <p:cNvCxnSpPr/>
            <p:nvPr/>
          </p:nvCxnSpPr>
          <p:spPr>
            <a:xfrm flipV="1">
              <a:off x="4944093" y="800015"/>
              <a:ext cx="0" cy="1291778"/>
            </a:xfrm>
            <a:prstGeom prst="straightConnector1">
              <a:avLst/>
            </a:prstGeom>
            <a:ln w="19050">
              <a:solidFill>
                <a:srgbClr val="7030A0"/>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221250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90403" y="873837"/>
            <a:ext cx="7195343" cy="923330"/>
          </a:xfrm>
          <a:prstGeom prst="rect">
            <a:avLst/>
          </a:prstGeom>
        </p:spPr>
        <p:txBody>
          <a:bodyPr wrap="square">
            <a:spAutoFit/>
          </a:bodyPr>
          <a:lstStyle/>
          <a:p>
            <a:r>
              <a:rPr lang="es-MX" dirty="0"/>
              <a:t>NORMA Oficial Mexicana NOM-004-SEMARNAT-2002, Protección ambiental.- Lodos y </a:t>
            </a:r>
            <a:r>
              <a:rPr lang="es-MX" dirty="0" err="1"/>
              <a:t>biosólidos</a:t>
            </a:r>
            <a:r>
              <a:rPr lang="es-MX" dirty="0"/>
              <a:t>.-Especificaciones y límites máximos permisibles de contaminantes para su aprovechamiento y disposición final. </a:t>
            </a:r>
          </a:p>
        </p:txBody>
      </p:sp>
      <p:graphicFrame>
        <p:nvGraphicFramePr>
          <p:cNvPr id="8" name="Tabla 7"/>
          <p:cNvGraphicFramePr>
            <a:graphicFrameLocks noGrp="1"/>
          </p:cNvGraphicFramePr>
          <p:nvPr>
            <p:extLst>
              <p:ext uri="{D42A27DB-BD31-4B8C-83A1-F6EECF244321}">
                <p14:modId xmlns:p14="http://schemas.microsoft.com/office/powerpoint/2010/main" val="399625517"/>
              </p:ext>
            </p:extLst>
          </p:nvPr>
        </p:nvGraphicFramePr>
        <p:xfrm>
          <a:off x="1314994" y="2004894"/>
          <a:ext cx="6096000" cy="3881119"/>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s-MX" dirty="0" smtClean="0"/>
                        <a:t>Contaminante </a:t>
                      </a:r>
                    </a:p>
                    <a:p>
                      <a:pPr algn="ctr"/>
                      <a:r>
                        <a:rPr lang="es-MX" dirty="0" smtClean="0"/>
                        <a:t>(forma total)</a:t>
                      </a:r>
                    </a:p>
                  </a:txBody>
                  <a:tcPr/>
                </a:tc>
                <a:tc>
                  <a:txBody>
                    <a:bodyPr/>
                    <a:lstStyle/>
                    <a:p>
                      <a:pPr algn="ctr"/>
                      <a:r>
                        <a:rPr lang="es-MX" dirty="0" smtClean="0"/>
                        <a:t>Excelentes</a:t>
                      </a:r>
                    </a:p>
                    <a:p>
                      <a:pPr algn="ctr"/>
                      <a:r>
                        <a:rPr lang="es-MX" dirty="0" smtClean="0"/>
                        <a:t>(mg/kg en base seca)</a:t>
                      </a:r>
                      <a:endParaRPr lang="es-MX" dirty="0"/>
                    </a:p>
                  </a:txBody>
                  <a:tcPr/>
                </a:tc>
                <a:tc>
                  <a:txBody>
                    <a:bodyPr/>
                    <a:lstStyle/>
                    <a:p>
                      <a:pPr algn="ctr"/>
                      <a:r>
                        <a:rPr lang="es-MX" dirty="0" smtClean="0"/>
                        <a:t>Buenos</a:t>
                      </a:r>
                    </a:p>
                    <a:p>
                      <a:pPr algn="ctr"/>
                      <a:r>
                        <a:rPr lang="es-MX" dirty="0" smtClean="0"/>
                        <a:t>(mg/kg en base seca)</a:t>
                      </a:r>
                      <a:endParaRPr lang="es-MX" dirty="0"/>
                    </a:p>
                  </a:txBody>
                  <a:tcPr/>
                </a:tc>
              </a:tr>
              <a:tr h="370840">
                <a:tc>
                  <a:txBody>
                    <a:bodyPr/>
                    <a:lstStyle/>
                    <a:p>
                      <a:pPr algn="ctr"/>
                      <a:r>
                        <a:rPr lang="es-MX" dirty="0" smtClean="0"/>
                        <a:t>Arsénico</a:t>
                      </a:r>
                      <a:endParaRPr lang="es-MX" dirty="0"/>
                    </a:p>
                  </a:txBody>
                  <a:tcPr/>
                </a:tc>
                <a:tc>
                  <a:txBody>
                    <a:bodyPr/>
                    <a:lstStyle/>
                    <a:p>
                      <a:pPr algn="ctr"/>
                      <a:r>
                        <a:rPr lang="es-MX" dirty="0" smtClean="0"/>
                        <a:t>41.0</a:t>
                      </a:r>
                      <a:endParaRPr lang="es-MX" dirty="0"/>
                    </a:p>
                  </a:txBody>
                  <a:tcPr/>
                </a:tc>
                <a:tc>
                  <a:txBody>
                    <a:bodyPr/>
                    <a:lstStyle/>
                    <a:p>
                      <a:pPr algn="ctr"/>
                      <a:r>
                        <a:rPr lang="es-MX" dirty="0" smtClean="0"/>
                        <a:t>75.0</a:t>
                      </a:r>
                      <a:endParaRPr lang="es-MX" dirty="0"/>
                    </a:p>
                  </a:txBody>
                  <a:tcPr/>
                </a:tc>
              </a:tr>
              <a:tr h="370840">
                <a:tc>
                  <a:txBody>
                    <a:bodyPr/>
                    <a:lstStyle/>
                    <a:p>
                      <a:pPr algn="ctr"/>
                      <a:r>
                        <a:rPr lang="es-MX" dirty="0" smtClean="0"/>
                        <a:t>Cadmio</a:t>
                      </a:r>
                      <a:endParaRPr lang="es-MX" dirty="0"/>
                    </a:p>
                  </a:txBody>
                  <a:tcPr/>
                </a:tc>
                <a:tc>
                  <a:txBody>
                    <a:bodyPr/>
                    <a:lstStyle/>
                    <a:p>
                      <a:pPr algn="ctr"/>
                      <a:r>
                        <a:rPr lang="es-MX" dirty="0" smtClean="0"/>
                        <a:t>39.0</a:t>
                      </a:r>
                      <a:endParaRPr lang="es-MX" dirty="0"/>
                    </a:p>
                  </a:txBody>
                  <a:tcPr/>
                </a:tc>
                <a:tc>
                  <a:txBody>
                    <a:bodyPr/>
                    <a:lstStyle/>
                    <a:p>
                      <a:pPr algn="ctr"/>
                      <a:r>
                        <a:rPr lang="es-MX" dirty="0" smtClean="0"/>
                        <a:t>85.0</a:t>
                      </a:r>
                      <a:endParaRPr lang="es-MX" dirty="0"/>
                    </a:p>
                  </a:txBody>
                  <a:tcPr/>
                </a:tc>
              </a:tr>
              <a:tr h="370840">
                <a:tc>
                  <a:txBody>
                    <a:bodyPr/>
                    <a:lstStyle/>
                    <a:p>
                      <a:pPr algn="ctr"/>
                      <a:r>
                        <a:rPr lang="es-MX" dirty="0" smtClean="0"/>
                        <a:t>Cromo</a:t>
                      </a:r>
                      <a:endParaRPr lang="es-MX" dirty="0"/>
                    </a:p>
                  </a:txBody>
                  <a:tcPr/>
                </a:tc>
                <a:tc>
                  <a:txBody>
                    <a:bodyPr/>
                    <a:lstStyle/>
                    <a:p>
                      <a:pPr algn="ctr"/>
                      <a:r>
                        <a:rPr lang="es-MX" dirty="0" smtClean="0"/>
                        <a:t>1,200.0</a:t>
                      </a:r>
                      <a:endParaRPr lang="es-MX" dirty="0"/>
                    </a:p>
                  </a:txBody>
                  <a:tcPr/>
                </a:tc>
                <a:tc>
                  <a:txBody>
                    <a:bodyPr/>
                    <a:lstStyle/>
                    <a:p>
                      <a:pPr algn="ctr"/>
                      <a:r>
                        <a:rPr lang="es-MX" dirty="0" smtClean="0"/>
                        <a:t>3,000.0</a:t>
                      </a:r>
                      <a:endParaRPr lang="es-MX" dirty="0"/>
                    </a:p>
                  </a:txBody>
                  <a:tcPr/>
                </a:tc>
              </a:tr>
              <a:tr h="370840">
                <a:tc>
                  <a:txBody>
                    <a:bodyPr/>
                    <a:lstStyle/>
                    <a:p>
                      <a:pPr algn="ctr"/>
                      <a:r>
                        <a:rPr lang="es-MX" dirty="0" smtClean="0"/>
                        <a:t>Cobre</a:t>
                      </a:r>
                      <a:endParaRPr lang="es-MX" dirty="0"/>
                    </a:p>
                  </a:txBody>
                  <a:tcPr/>
                </a:tc>
                <a:tc>
                  <a:txBody>
                    <a:bodyPr/>
                    <a:lstStyle/>
                    <a:p>
                      <a:pPr algn="ctr"/>
                      <a:r>
                        <a:rPr lang="es-MX" dirty="0" smtClean="0"/>
                        <a:t>1,500.0</a:t>
                      </a:r>
                      <a:endParaRPr lang="es-MX" dirty="0"/>
                    </a:p>
                  </a:txBody>
                  <a:tcPr/>
                </a:tc>
                <a:tc>
                  <a:txBody>
                    <a:bodyPr/>
                    <a:lstStyle/>
                    <a:p>
                      <a:pPr algn="ctr"/>
                      <a:r>
                        <a:rPr lang="es-MX" dirty="0" smtClean="0"/>
                        <a:t>4,300.0</a:t>
                      </a:r>
                      <a:endParaRPr lang="es-MX" dirty="0"/>
                    </a:p>
                  </a:txBody>
                  <a:tcPr/>
                </a:tc>
              </a:tr>
              <a:tr h="370840">
                <a:tc>
                  <a:txBody>
                    <a:bodyPr/>
                    <a:lstStyle/>
                    <a:p>
                      <a:pPr algn="ctr"/>
                      <a:r>
                        <a:rPr lang="es-MX" dirty="0" smtClean="0"/>
                        <a:t>Plomo</a:t>
                      </a:r>
                      <a:endParaRPr lang="es-MX" dirty="0"/>
                    </a:p>
                  </a:txBody>
                  <a:tcPr/>
                </a:tc>
                <a:tc>
                  <a:txBody>
                    <a:bodyPr/>
                    <a:lstStyle/>
                    <a:p>
                      <a:pPr algn="ctr"/>
                      <a:r>
                        <a:rPr lang="es-MX" dirty="0" smtClean="0"/>
                        <a:t>300.0</a:t>
                      </a:r>
                      <a:endParaRPr lang="es-MX" dirty="0"/>
                    </a:p>
                  </a:txBody>
                  <a:tcPr/>
                </a:tc>
                <a:tc>
                  <a:txBody>
                    <a:bodyPr/>
                    <a:lstStyle/>
                    <a:p>
                      <a:pPr algn="ctr"/>
                      <a:r>
                        <a:rPr lang="es-MX" dirty="0" smtClean="0"/>
                        <a:t>840.0</a:t>
                      </a:r>
                      <a:endParaRPr lang="es-MX" dirty="0"/>
                    </a:p>
                  </a:txBody>
                  <a:tcPr/>
                </a:tc>
              </a:tr>
              <a:tr h="370840">
                <a:tc>
                  <a:txBody>
                    <a:bodyPr/>
                    <a:lstStyle/>
                    <a:p>
                      <a:pPr algn="ctr"/>
                      <a:r>
                        <a:rPr lang="es-MX" dirty="0" smtClean="0"/>
                        <a:t>Mercurio</a:t>
                      </a:r>
                      <a:endParaRPr lang="es-MX" dirty="0"/>
                    </a:p>
                  </a:txBody>
                  <a:tcPr/>
                </a:tc>
                <a:tc>
                  <a:txBody>
                    <a:bodyPr/>
                    <a:lstStyle/>
                    <a:p>
                      <a:pPr algn="ctr"/>
                      <a:r>
                        <a:rPr lang="es-MX" dirty="0" smtClean="0"/>
                        <a:t>17.0</a:t>
                      </a:r>
                      <a:endParaRPr lang="es-MX" dirty="0"/>
                    </a:p>
                  </a:txBody>
                  <a:tcPr/>
                </a:tc>
                <a:tc>
                  <a:txBody>
                    <a:bodyPr/>
                    <a:lstStyle/>
                    <a:p>
                      <a:pPr algn="ctr"/>
                      <a:r>
                        <a:rPr lang="es-MX" dirty="0" smtClean="0"/>
                        <a:t>57.0</a:t>
                      </a:r>
                      <a:endParaRPr lang="es-MX" dirty="0"/>
                    </a:p>
                  </a:txBody>
                  <a:tcPr/>
                </a:tc>
              </a:tr>
              <a:tr h="370840">
                <a:tc>
                  <a:txBody>
                    <a:bodyPr/>
                    <a:lstStyle/>
                    <a:p>
                      <a:pPr algn="ctr"/>
                      <a:r>
                        <a:rPr lang="es-MX" dirty="0" smtClean="0"/>
                        <a:t>Níquel</a:t>
                      </a:r>
                      <a:endParaRPr lang="es-MX" dirty="0"/>
                    </a:p>
                  </a:txBody>
                  <a:tcPr/>
                </a:tc>
                <a:tc>
                  <a:txBody>
                    <a:bodyPr/>
                    <a:lstStyle/>
                    <a:p>
                      <a:pPr algn="ctr"/>
                      <a:r>
                        <a:rPr lang="es-MX" dirty="0" smtClean="0"/>
                        <a:t>420.0</a:t>
                      </a:r>
                      <a:endParaRPr lang="es-MX" dirty="0"/>
                    </a:p>
                  </a:txBody>
                  <a:tcPr/>
                </a:tc>
                <a:tc>
                  <a:txBody>
                    <a:bodyPr/>
                    <a:lstStyle/>
                    <a:p>
                      <a:pPr algn="ctr"/>
                      <a:r>
                        <a:rPr lang="es-MX" dirty="0" smtClean="0"/>
                        <a:t>420.0</a:t>
                      </a:r>
                      <a:endParaRPr lang="es-MX" dirty="0"/>
                    </a:p>
                  </a:txBody>
                  <a:tcPr/>
                </a:tc>
              </a:tr>
              <a:tr h="370840">
                <a:tc>
                  <a:txBody>
                    <a:bodyPr/>
                    <a:lstStyle/>
                    <a:p>
                      <a:pPr algn="ctr"/>
                      <a:r>
                        <a:rPr lang="es-MX" dirty="0" smtClean="0"/>
                        <a:t>Zinc</a:t>
                      </a:r>
                      <a:endParaRPr lang="es-MX" dirty="0"/>
                    </a:p>
                  </a:txBody>
                  <a:tcPr/>
                </a:tc>
                <a:tc>
                  <a:txBody>
                    <a:bodyPr/>
                    <a:lstStyle/>
                    <a:p>
                      <a:pPr algn="ctr"/>
                      <a:r>
                        <a:rPr lang="es-MX" dirty="0" smtClean="0"/>
                        <a:t>2,800.0</a:t>
                      </a:r>
                      <a:endParaRPr lang="es-MX" dirty="0"/>
                    </a:p>
                  </a:txBody>
                  <a:tcPr/>
                </a:tc>
                <a:tc>
                  <a:txBody>
                    <a:bodyPr/>
                    <a:lstStyle/>
                    <a:p>
                      <a:pPr algn="ctr"/>
                      <a:r>
                        <a:rPr lang="es-MX" dirty="0" smtClean="0"/>
                        <a:t>7,500.0</a:t>
                      </a:r>
                      <a:endParaRPr lang="es-MX" dirty="0"/>
                    </a:p>
                  </a:txBody>
                  <a:tcPr/>
                </a:tc>
              </a:tr>
            </a:tbl>
          </a:graphicData>
        </a:graphic>
      </p:graphicFrame>
      <p:sp>
        <p:nvSpPr>
          <p:cNvPr id="3" name="CuadroTexto 2"/>
          <p:cNvSpPr txBox="1"/>
          <p:nvPr/>
        </p:nvSpPr>
        <p:spPr>
          <a:xfrm>
            <a:off x="1780673" y="296778"/>
            <a:ext cx="6087979" cy="369332"/>
          </a:xfrm>
          <a:prstGeom prst="rect">
            <a:avLst/>
          </a:prstGeom>
          <a:noFill/>
        </p:spPr>
        <p:txBody>
          <a:bodyPr wrap="square" rtlCol="0">
            <a:spAutoFit/>
          </a:bodyPr>
          <a:lstStyle/>
          <a:p>
            <a:r>
              <a:rPr lang="es-MX" dirty="0" smtClean="0"/>
              <a:t>Tratamiento completo incluye tratamiento de lodos producidos </a:t>
            </a:r>
            <a:endParaRPr lang="es-MX" dirty="0"/>
          </a:p>
        </p:txBody>
      </p:sp>
    </p:spTree>
    <p:extLst>
      <p:ext uri="{BB962C8B-B14F-4D97-AF65-F5344CB8AC3E}">
        <p14:creationId xmlns:p14="http://schemas.microsoft.com/office/powerpoint/2010/main" val="155693724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68905" y="611820"/>
            <a:ext cx="5591760" cy="646331"/>
          </a:xfrm>
          <a:prstGeom prst="rect">
            <a:avLst/>
          </a:prstGeom>
        </p:spPr>
        <p:txBody>
          <a:bodyPr wrap="square">
            <a:spAutoFit/>
          </a:bodyPr>
          <a:lstStyle/>
          <a:p>
            <a:r>
              <a:rPr lang="es-MX" dirty="0"/>
              <a:t>NORMA Oficial Mexicana </a:t>
            </a:r>
            <a:r>
              <a:rPr lang="es-MX" dirty="0" smtClean="0"/>
              <a:t>NOM-004-SEMARNAT-2002 para </a:t>
            </a:r>
            <a:r>
              <a:rPr lang="es-MX" dirty="0"/>
              <a:t>su aprovechamiento y disposición final. </a:t>
            </a:r>
          </a:p>
        </p:txBody>
      </p:sp>
      <p:graphicFrame>
        <p:nvGraphicFramePr>
          <p:cNvPr id="4" name="Tabla 3"/>
          <p:cNvGraphicFramePr>
            <a:graphicFrameLocks noGrp="1"/>
          </p:cNvGraphicFramePr>
          <p:nvPr>
            <p:extLst/>
          </p:nvPr>
        </p:nvGraphicFramePr>
        <p:xfrm>
          <a:off x="711589" y="2316227"/>
          <a:ext cx="7282072" cy="3205479"/>
        </p:xfrm>
        <a:graphic>
          <a:graphicData uri="http://schemas.openxmlformats.org/drawingml/2006/table">
            <a:tbl>
              <a:tblPr firstRow="1" bandRow="1">
                <a:tableStyleId>{5C22544A-7EE6-4342-B048-85BDC9FD1C3A}</a:tableStyleId>
              </a:tblPr>
              <a:tblGrid>
                <a:gridCol w="728980"/>
                <a:gridCol w="2017092"/>
                <a:gridCol w="2196000"/>
                <a:gridCol w="2340000"/>
              </a:tblGrid>
              <a:tr h="370840">
                <a:tc>
                  <a:txBody>
                    <a:bodyPr/>
                    <a:lstStyle/>
                    <a:p>
                      <a:pPr algn="ctr"/>
                      <a:r>
                        <a:rPr lang="es-MX" dirty="0" smtClean="0"/>
                        <a:t>Clase</a:t>
                      </a:r>
                      <a:endParaRPr lang="es-MX" dirty="0"/>
                    </a:p>
                  </a:txBody>
                  <a:tcPr/>
                </a:tc>
                <a:tc>
                  <a:txBody>
                    <a:bodyPr/>
                    <a:lstStyle/>
                    <a:p>
                      <a:pPr algn="ctr"/>
                      <a:r>
                        <a:rPr lang="es-MX" dirty="0" smtClean="0"/>
                        <a:t>Indicador bacteriológico</a:t>
                      </a:r>
                      <a:r>
                        <a:rPr lang="es-MX" baseline="0" dirty="0" smtClean="0"/>
                        <a:t> de contaminación</a:t>
                      </a:r>
                      <a:endParaRPr lang="es-MX" dirty="0"/>
                    </a:p>
                  </a:txBody>
                  <a:tcPr/>
                </a:tc>
                <a:tc>
                  <a:txBody>
                    <a:bodyPr/>
                    <a:lstStyle/>
                    <a:p>
                      <a:pPr algn="ctr"/>
                      <a:r>
                        <a:rPr lang="es-MX" dirty="0" smtClean="0"/>
                        <a:t>Patógenos</a:t>
                      </a:r>
                      <a:endParaRPr lang="es-MX" dirty="0"/>
                    </a:p>
                  </a:txBody>
                  <a:tcPr/>
                </a:tc>
                <a:tc>
                  <a:txBody>
                    <a:bodyPr/>
                    <a:lstStyle/>
                    <a:p>
                      <a:pPr algn="ctr"/>
                      <a:r>
                        <a:rPr lang="es-MX" dirty="0" smtClean="0"/>
                        <a:t>Parásitos</a:t>
                      </a:r>
                      <a:endParaRPr lang="es-MX" dirty="0"/>
                    </a:p>
                  </a:txBody>
                  <a:tcPr/>
                </a:tc>
              </a:tr>
              <a:tr h="185420">
                <a:tc>
                  <a:txBody>
                    <a:bodyPr/>
                    <a:lstStyle/>
                    <a:p>
                      <a:pPr algn="ctr"/>
                      <a:endParaRPr lang="es-MX" dirty="0"/>
                    </a:p>
                  </a:txBody>
                  <a:tcPr/>
                </a:tc>
                <a:tc>
                  <a:txBody>
                    <a:bodyPr/>
                    <a:lstStyle/>
                    <a:p>
                      <a:pPr algn="ctr"/>
                      <a:r>
                        <a:rPr lang="es-MX" dirty="0" err="1" smtClean="0"/>
                        <a:t>Coliformes</a:t>
                      </a:r>
                      <a:r>
                        <a:rPr lang="es-MX" dirty="0" smtClean="0"/>
                        <a:t> fecales</a:t>
                      </a:r>
                    </a:p>
                    <a:p>
                      <a:pPr algn="ctr"/>
                      <a:r>
                        <a:rPr lang="es-MX" dirty="0" smtClean="0"/>
                        <a:t>NMP/g en base seca</a:t>
                      </a:r>
                      <a:endParaRPr lang="es-MX" dirty="0"/>
                    </a:p>
                  </a:txBody>
                  <a:tcPr/>
                </a:tc>
                <a:tc>
                  <a:txBody>
                    <a:bodyPr/>
                    <a:lstStyle/>
                    <a:p>
                      <a:pPr algn="ctr"/>
                      <a:r>
                        <a:rPr lang="es-MX" dirty="0" smtClean="0"/>
                        <a:t>Salmonella </a:t>
                      </a:r>
                      <a:r>
                        <a:rPr lang="es-MX" dirty="0" err="1" smtClean="0"/>
                        <a:t>spp</a:t>
                      </a:r>
                      <a:r>
                        <a:rPr lang="es-MX" dirty="0" smtClean="0"/>
                        <a:t>.</a:t>
                      </a:r>
                    </a:p>
                    <a:p>
                      <a:pPr algn="ctr"/>
                      <a:r>
                        <a:rPr lang="es-MX" dirty="0" smtClean="0"/>
                        <a:t>NMP/g</a:t>
                      </a:r>
                      <a:r>
                        <a:rPr lang="es-MX" baseline="0" dirty="0" smtClean="0"/>
                        <a:t> en base seca</a:t>
                      </a:r>
                      <a:endParaRPr lang="es-MX" dirty="0"/>
                    </a:p>
                  </a:txBody>
                  <a:tcPr/>
                </a:tc>
                <a:tc>
                  <a:txBody>
                    <a:bodyPr/>
                    <a:lstStyle/>
                    <a:p>
                      <a:pPr algn="ctr"/>
                      <a:r>
                        <a:rPr lang="es-MX" dirty="0" smtClean="0"/>
                        <a:t>Huevos de helmintos/g en base seca</a:t>
                      </a:r>
                      <a:endParaRPr lang="es-MX" dirty="0"/>
                    </a:p>
                  </a:txBody>
                  <a:tcPr/>
                </a:tc>
              </a:tr>
              <a:tr h="185420">
                <a:tc>
                  <a:txBody>
                    <a:bodyPr/>
                    <a:lstStyle/>
                    <a:p>
                      <a:pPr algn="ctr"/>
                      <a:r>
                        <a:rPr lang="es-MX" dirty="0" smtClean="0"/>
                        <a:t>A</a:t>
                      </a:r>
                      <a:endParaRPr lang="es-MX" dirty="0"/>
                    </a:p>
                  </a:txBody>
                  <a:tcPr/>
                </a:tc>
                <a:tc>
                  <a:txBody>
                    <a:bodyPr/>
                    <a:lstStyle/>
                    <a:p>
                      <a:pPr algn="ctr"/>
                      <a:r>
                        <a:rPr lang="es-MX" dirty="0" smtClean="0"/>
                        <a:t>Menor</a:t>
                      </a:r>
                      <a:r>
                        <a:rPr lang="es-MX" baseline="0" dirty="0" smtClean="0"/>
                        <a:t> de 1000</a:t>
                      </a:r>
                      <a:endParaRPr lang="es-MX" dirty="0"/>
                    </a:p>
                  </a:txBody>
                  <a:tcPr/>
                </a:tc>
                <a:tc>
                  <a:txBody>
                    <a:bodyPr/>
                    <a:lstStyle/>
                    <a:p>
                      <a:pPr algn="ctr"/>
                      <a:r>
                        <a:rPr lang="es-MX" dirty="0" smtClean="0"/>
                        <a:t>Menor de 3</a:t>
                      </a:r>
                      <a:endParaRPr lang="es-MX" dirty="0"/>
                    </a:p>
                  </a:txBody>
                  <a:tcPr/>
                </a:tc>
                <a:tc>
                  <a:txBody>
                    <a:bodyPr/>
                    <a:lstStyle/>
                    <a:p>
                      <a:pPr algn="ctr"/>
                      <a:r>
                        <a:rPr lang="es-MX" dirty="0" smtClean="0"/>
                        <a:t>Menor de 1</a:t>
                      </a:r>
                      <a:endParaRPr lang="es-MX" dirty="0"/>
                    </a:p>
                  </a:txBody>
                  <a:tcPr/>
                </a:tc>
              </a:tr>
              <a:tr h="370840">
                <a:tc>
                  <a:txBody>
                    <a:bodyPr/>
                    <a:lstStyle/>
                    <a:p>
                      <a:pPr algn="ctr"/>
                      <a:r>
                        <a:rPr lang="es-MX" dirty="0" smtClean="0"/>
                        <a:t>B</a:t>
                      </a:r>
                      <a:endParaRPr lang="es-MX" dirty="0"/>
                    </a:p>
                  </a:txBody>
                  <a:tcPr/>
                </a:tc>
                <a:tc>
                  <a:txBody>
                    <a:bodyPr/>
                    <a:lstStyle/>
                    <a:p>
                      <a:pPr algn="ctr"/>
                      <a:r>
                        <a:rPr lang="es-MX" dirty="0" err="1" smtClean="0"/>
                        <a:t>Menr</a:t>
                      </a:r>
                      <a:r>
                        <a:rPr lang="es-MX" dirty="0" smtClean="0"/>
                        <a:t> de 1000</a:t>
                      </a:r>
                      <a:endParaRPr lang="es-MX" dirty="0"/>
                    </a:p>
                  </a:txBody>
                  <a:tcPr/>
                </a:tc>
                <a:tc>
                  <a:txBody>
                    <a:bodyPr/>
                    <a:lstStyle/>
                    <a:p>
                      <a:pPr algn="ctr"/>
                      <a:r>
                        <a:rPr lang="es-MX" dirty="0" smtClean="0"/>
                        <a:t>Menor de 3</a:t>
                      </a:r>
                      <a:endParaRPr lang="es-MX" dirty="0"/>
                    </a:p>
                  </a:txBody>
                  <a:tcPr/>
                </a:tc>
                <a:tc>
                  <a:txBody>
                    <a:bodyPr/>
                    <a:lstStyle/>
                    <a:p>
                      <a:pPr algn="ctr"/>
                      <a:r>
                        <a:rPr lang="es-MX" dirty="0" smtClean="0"/>
                        <a:t>Menor de 10</a:t>
                      </a:r>
                      <a:endParaRPr lang="es-MX" dirty="0"/>
                    </a:p>
                  </a:txBody>
                  <a:tcPr/>
                </a:tc>
              </a:tr>
              <a:tr h="370840">
                <a:tc>
                  <a:txBody>
                    <a:bodyPr/>
                    <a:lstStyle/>
                    <a:p>
                      <a:pPr algn="ctr"/>
                      <a:r>
                        <a:rPr lang="es-MX" dirty="0" smtClean="0"/>
                        <a:t>C</a:t>
                      </a:r>
                      <a:endParaRPr lang="es-MX" dirty="0"/>
                    </a:p>
                  </a:txBody>
                  <a:tcPr/>
                </a:tc>
                <a:tc>
                  <a:txBody>
                    <a:bodyPr/>
                    <a:lstStyle/>
                    <a:p>
                      <a:pPr algn="ctr"/>
                      <a:r>
                        <a:rPr lang="es-MX" dirty="0" smtClean="0"/>
                        <a:t>Menor de 2,000,000</a:t>
                      </a:r>
                      <a:endParaRPr lang="es-MX" dirty="0"/>
                    </a:p>
                  </a:txBody>
                  <a:tcPr/>
                </a:tc>
                <a:tc>
                  <a:txBody>
                    <a:bodyPr/>
                    <a:lstStyle/>
                    <a:p>
                      <a:pPr algn="ctr"/>
                      <a:r>
                        <a:rPr lang="es-MX" dirty="0" smtClean="0"/>
                        <a:t>Menor de 300</a:t>
                      </a:r>
                      <a:endParaRPr lang="es-MX" dirty="0"/>
                    </a:p>
                  </a:txBody>
                  <a:tcPr/>
                </a:tc>
                <a:tc>
                  <a:txBody>
                    <a:bodyPr/>
                    <a:lstStyle/>
                    <a:p>
                      <a:pPr algn="ctr"/>
                      <a:r>
                        <a:rPr lang="es-MX" dirty="0" smtClean="0"/>
                        <a:t>Menor de 35</a:t>
                      </a:r>
                      <a:endParaRPr lang="es-MX" dirty="0"/>
                    </a:p>
                  </a:txBody>
                  <a:tcPr/>
                </a:tc>
              </a:tr>
            </a:tbl>
          </a:graphicData>
        </a:graphic>
      </p:graphicFrame>
      <p:sp>
        <p:nvSpPr>
          <p:cNvPr id="3" name="CuadroTexto 2"/>
          <p:cNvSpPr txBox="1"/>
          <p:nvPr/>
        </p:nvSpPr>
        <p:spPr>
          <a:xfrm>
            <a:off x="666206" y="1812149"/>
            <a:ext cx="7449283" cy="369332"/>
          </a:xfrm>
          <a:prstGeom prst="rect">
            <a:avLst/>
          </a:prstGeom>
          <a:noFill/>
        </p:spPr>
        <p:txBody>
          <a:bodyPr wrap="none" rtlCol="0">
            <a:spAutoFit/>
          </a:bodyPr>
          <a:lstStyle/>
          <a:p>
            <a:r>
              <a:rPr lang="es-MX" dirty="0" smtClean="0"/>
              <a:t>Límites máximos permisibles para patógenos y parásitos en lodos y </a:t>
            </a:r>
            <a:r>
              <a:rPr lang="es-MX" dirty="0" err="1" smtClean="0"/>
              <a:t>biosólidos</a:t>
            </a:r>
            <a:endParaRPr lang="es-MX" dirty="0"/>
          </a:p>
        </p:txBody>
      </p:sp>
      <p:sp>
        <p:nvSpPr>
          <p:cNvPr id="5" name="CuadroTexto 4"/>
          <p:cNvSpPr txBox="1"/>
          <p:nvPr/>
        </p:nvSpPr>
        <p:spPr>
          <a:xfrm>
            <a:off x="235132" y="5791199"/>
            <a:ext cx="3201902" cy="646331"/>
          </a:xfrm>
          <a:prstGeom prst="rect">
            <a:avLst/>
          </a:prstGeom>
          <a:noFill/>
        </p:spPr>
        <p:txBody>
          <a:bodyPr wrap="none" rtlCol="0">
            <a:spAutoFit/>
          </a:bodyPr>
          <a:lstStyle/>
          <a:p>
            <a:pPr marL="342900" indent="-342900">
              <a:buAutoNum type="alphaLcParenBoth"/>
            </a:pPr>
            <a:r>
              <a:rPr lang="es-MX" dirty="0" smtClean="0"/>
              <a:t>Huevos de helmintos viables</a:t>
            </a:r>
          </a:p>
          <a:p>
            <a:r>
              <a:rPr lang="es-MX" dirty="0" smtClean="0"/>
              <a:t>NMP  número más probable</a:t>
            </a:r>
            <a:endParaRPr lang="es-MX" dirty="0"/>
          </a:p>
        </p:txBody>
      </p:sp>
    </p:spTree>
    <p:extLst>
      <p:ext uri="{BB962C8B-B14F-4D97-AF65-F5344CB8AC3E}">
        <p14:creationId xmlns:p14="http://schemas.microsoft.com/office/powerpoint/2010/main" val="336712722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27908" y="1038138"/>
            <a:ext cx="6287589" cy="369332"/>
          </a:xfrm>
          <a:prstGeom prst="rect">
            <a:avLst/>
          </a:prstGeom>
        </p:spPr>
        <p:txBody>
          <a:bodyPr wrap="square">
            <a:spAutoFit/>
          </a:bodyPr>
          <a:lstStyle/>
          <a:p>
            <a:pPr algn="ctr"/>
            <a:r>
              <a:rPr lang="es-MX" dirty="0"/>
              <a:t>NORMA Oficial Mexicana </a:t>
            </a:r>
            <a:r>
              <a:rPr lang="es-MX" dirty="0" smtClean="0"/>
              <a:t>NOM-004-SEMARNAT-2002</a:t>
            </a:r>
            <a:endParaRPr lang="es-MX" dirty="0"/>
          </a:p>
        </p:txBody>
      </p:sp>
      <p:graphicFrame>
        <p:nvGraphicFramePr>
          <p:cNvPr id="4" name="Tabla 3"/>
          <p:cNvGraphicFramePr>
            <a:graphicFrameLocks noGrp="1"/>
          </p:cNvGraphicFramePr>
          <p:nvPr>
            <p:extLst>
              <p:ext uri="{D42A27DB-BD31-4B8C-83A1-F6EECF244321}">
                <p14:modId xmlns:p14="http://schemas.microsoft.com/office/powerpoint/2010/main" val="2570154423"/>
              </p:ext>
            </p:extLst>
          </p:nvPr>
        </p:nvGraphicFramePr>
        <p:xfrm>
          <a:off x="1532395" y="2572202"/>
          <a:ext cx="6288980" cy="3114039"/>
        </p:xfrm>
        <a:graphic>
          <a:graphicData uri="http://schemas.openxmlformats.org/drawingml/2006/table">
            <a:tbl>
              <a:tblPr firstRow="1" bandRow="1">
                <a:tableStyleId>{5C22544A-7EE6-4342-B048-85BDC9FD1C3A}</a:tableStyleId>
              </a:tblPr>
              <a:tblGrid>
                <a:gridCol w="1428205"/>
                <a:gridCol w="1332775"/>
                <a:gridCol w="3528000"/>
              </a:tblGrid>
              <a:tr h="370840">
                <a:tc>
                  <a:txBody>
                    <a:bodyPr/>
                    <a:lstStyle/>
                    <a:p>
                      <a:r>
                        <a:rPr lang="es-MX" dirty="0" smtClean="0"/>
                        <a:t>Tipo</a:t>
                      </a:r>
                      <a:endParaRPr lang="es-MX" dirty="0"/>
                    </a:p>
                  </a:txBody>
                  <a:tcPr/>
                </a:tc>
                <a:tc>
                  <a:txBody>
                    <a:bodyPr/>
                    <a:lstStyle/>
                    <a:p>
                      <a:r>
                        <a:rPr lang="es-MX" dirty="0" smtClean="0"/>
                        <a:t>Clase</a:t>
                      </a:r>
                      <a:endParaRPr lang="es-MX" dirty="0"/>
                    </a:p>
                  </a:txBody>
                  <a:tcPr/>
                </a:tc>
                <a:tc>
                  <a:txBody>
                    <a:bodyPr/>
                    <a:lstStyle/>
                    <a:p>
                      <a:r>
                        <a:rPr lang="es-MX" dirty="0" smtClean="0"/>
                        <a:t>Aprovechamiento</a:t>
                      </a:r>
                      <a:endParaRPr lang="es-MX" dirty="0"/>
                    </a:p>
                  </a:txBody>
                  <a:tcPr/>
                </a:tc>
              </a:tr>
              <a:tr h="370840">
                <a:tc>
                  <a:txBody>
                    <a:bodyPr/>
                    <a:lstStyle/>
                    <a:p>
                      <a:r>
                        <a:rPr lang="es-MX" dirty="0" smtClean="0"/>
                        <a:t>Excelente</a:t>
                      </a:r>
                      <a:endParaRPr lang="es-MX" dirty="0"/>
                    </a:p>
                  </a:txBody>
                  <a:tcPr/>
                </a:tc>
                <a:tc>
                  <a:txBody>
                    <a:bodyPr/>
                    <a:lstStyle/>
                    <a:p>
                      <a:r>
                        <a:rPr lang="es-MX" dirty="0" smtClean="0"/>
                        <a:t>A</a:t>
                      </a:r>
                      <a:endParaRPr lang="es-MX" dirty="0"/>
                    </a:p>
                  </a:txBody>
                  <a:tcPr/>
                </a:tc>
                <a:tc>
                  <a:txBody>
                    <a:bodyPr/>
                    <a:lstStyle/>
                    <a:p>
                      <a:r>
                        <a:rPr lang="es-MX" dirty="0" smtClean="0"/>
                        <a:t>Usos urbanos con contacto público</a:t>
                      </a:r>
                      <a:r>
                        <a:rPr lang="es-MX" baseline="0" dirty="0" smtClean="0"/>
                        <a:t> directo durante su aplicación.</a:t>
                      </a:r>
                    </a:p>
                    <a:p>
                      <a:r>
                        <a:rPr lang="es-MX" baseline="0" dirty="0" smtClean="0"/>
                        <a:t>Los establecidos para Clases B y C</a:t>
                      </a:r>
                      <a:endParaRPr lang="es-MX" dirty="0"/>
                    </a:p>
                  </a:txBody>
                  <a:tcPr/>
                </a:tc>
              </a:tr>
              <a:tr h="370840">
                <a:tc>
                  <a:txBody>
                    <a:bodyPr/>
                    <a:lstStyle/>
                    <a:p>
                      <a:r>
                        <a:rPr lang="es-MX" dirty="0" smtClean="0"/>
                        <a:t>Excelente o bueno</a:t>
                      </a:r>
                      <a:endParaRPr lang="es-MX" dirty="0"/>
                    </a:p>
                  </a:txBody>
                  <a:tcPr/>
                </a:tc>
                <a:tc>
                  <a:txBody>
                    <a:bodyPr/>
                    <a:lstStyle/>
                    <a:p>
                      <a:r>
                        <a:rPr lang="es-MX" dirty="0" smtClean="0"/>
                        <a:t>B</a:t>
                      </a:r>
                      <a:endParaRPr lang="es-MX" dirty="0"/>
                    </a:p>
                  </a:txBody>
                  <a:tcPr/>
                </a:tc>
                <a:tc>
                  <a:txBody>
                    <a:bodyPr/>
                    <a:lstStyle/>
                    <a:p>
                      <a:r>
                        <a:rPr lang="es-MX" dirty="0" smtClean="0"/>
                        <a:t>Usos urbanos sin contacto público</a:t>
                      </a:r>
                      <a:r>
                        <a:rPr lang="es-MX" baseline="0" dirty="0" smtClean="0"/>
                        <a:t> directo durante su aplicación.</a:t>
                      </a:r>
                    </a:p>
                    <a:p>
                      <a:r>
                        <a:rPr lang="es-MX" dirty="0" smtClean="0"/>
                        <a:t>Los establecidos para clase C</a:t>
                      </a:r>
                      <a:endParaRPr lang="es-MX" dirty="0"/>
                    </a:p>
                  </a:txBody>
                  <a:tcPr/>
                </a:tc>
              </a:tr>
              <a:tr h="370840">
                <a:tc>
                  <a:txBody>
                    <a:bodyPr/>
                    <a:lstStyle/>
                    <a:p>
                      <a:r>
                        <a:rPr lang="es-MX" dirty="0" smtClean="0"/>
                        <a:t>Bueno</a:t>
                      </a:r>
                      <a:endParaRPr lang="es-MX" dirty="0"/>
                    </a:p>
                  </a:txBody>
                  <a:tcPr/>
                </a:tc>
                <a:tc>
                  <a:txBody>
                    <a:bodyPr/>
                    <a:lstStyle/>
                    <a:p>
                      <a:r>
                        <a:rPr lang="es-MX" dirty="0" smtClean="0"/>
                        <a:t>C</a:t>
                      </a:r>
                      <a:endParaRPr lang="es-MX" dirty="0"/>
                    </a:p>
                  </a:txBody>
                  <a:tcPr/>
                </a:tc>
                <a:tc>
                  <a:txBody>
                    <a:bodyPr/>
                    <a:lstStyle/>
                    <a:p>
                      <a:r>
                        <a:rPr lang="es-MX" dirty="0" smtClean="0"/>
                        <a:t>Usos forestales.</a:t>
                      </a:r>
                    </a:p>
                    <a:p>
                      <a:r>
                        <a:rPr lang="es-MX" dirty="0" smtClean="0"/>
                        <a:t>Mejoramiento</a:t>
                      </a:r>
                      <a:r>
                        <a:rPr lang="es-MX" baseline="0" dirty="0" smtClean="0"/>
                        <a:t> de suelos.</a:t>
                      </a:r>
                    </a:p>
                    <a:p>
                      <a:r>
                        <a:rPr lang="es-MX" baseline="0" dirty="0" smtClean="0"/>
                        <a:t>Usos agrícolas.</a:t>
                      </a:r>
                      <a:endParaRPr lang="es-MX" dirty="0"/>
                    </a:p>
                  </a:txBody>
                  <a:tcPr/>
                </a:tc>
              </a:tr>
            </a:tbl>
          </a:graphicData>
        </a:graphic>
      </p:graphicFrame>
      <p:sp>
        <p:nvSpPr>
          <p:cNvPr id="5" name="CuadroTexto 4"/>
          <p:cNvSpPr txBox="1"/>
          <p:nvPr/>
        </p:nvSpPr>
        <p:spPr>
          <a:xfrm>
            <a:off x="1532395" y="1980746"/>
            <a:ext cx="5509393" cy="369332"/>
          </a:xfrm>
          <a:prstGeom prst="rect">
            <a:avLst/>
          </a:prstGeom>
          <a:noFill/>
        </p:spPr>
        <p:txBody>
          <a:bodyPr wrap="none" rtlCol="0">
            <a:spAutoFit/>
          </a:bodyPr>
          <a:lstStyle/>
          <a:p>
            <a:r>
              <a:rPr lang="es-MX" dirty="0" smtClean="0"/>
              <a:t>Aprovechamiento de lodos que cumplen como </a:t>
            </a:r>
            <a:r>
              <a:rPr lang="es-MX" dirty="0" err="1" smtClean="0"/>
              <a:t>biosólidos</a:t>
            </a:r>
            <a:endParaRPr lang="es-MX" dirty="0"/>
          </a:p>
        </p:txBody>
      </p:sp>
    </p:spTree>
    <p:extLst>
      <p:ext uri="{BB962C8B-B14F-4D97-AF65-F5344CB8AC3E}">
        <p14:creationId xmlns:p14="http://schemas.microsoft.com/office/powerpoint/2010/main" val="48120088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2292" y="1544221"/>
            <a:ext cx="7886700" cy="1325563"/>
          </a:xfrm>
        </p:spPr>
        <p:txBody>
          <a:bodyPr/>
          <a:lstStyle/>
          <a:p>
            <a:pPr algn="ctr"/>
            <a:r>
              <a:rPr lang="es-MX" dirty="0" smtClean="0"/>
              <a:t>Curtidurías</a:t>
            </a:r>
            <a:endParaRPr lang="es-MX" dirty="0"/>
          </a:p>
        </p:txBody>
      </p:sp>
    </p:spTree>
    <p:extLst>
      <p:ext uri="{BB962C8B-B14F-4D97-AF65-F5344CB8AC3E}">
        <p14:creationId xmlns:p14="http://schemas.microsoft.com/office/powerpoint/2010/main" val="101165109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906499" y="1551536"/>
            <a:ext cx="7571754" cy="2862322"/>
          </a:xfrm>
          <a:prstGeom prst="rect">
            <a:avLst/>
          </a:prstGeom>
          <a:noFill/>
        </p:spPr>
        <p:txBody>
          <a:bodyPr wrap="square" rtlCol="0">
            <a:spAutoFit/>
          </a:bodyPr>
          <a:lstStyle/>
          <a:p>
            <a:pPr marL="342900" indent="-342900">
              <a:buAutoNum type="arabicPeriod"/>
            </a:pPr>
            <a:r>
              <a:rPr lang="es-MX" dirty="0" smtClean="0"/>
              <a:t>Esquema actual de tratamiento:</a:t>
            </a:r>
          </a:p>
          <a:p>
            <a:r>
              <a:rPr lang="es-MX" dirty="0" smtClean="0"/>
              <a:t>	i) Pretratamiento fisicoquímico seguido de </a:t>
            </a:r>
          </a:p>
          <a:p>
            <a:r>
              <a:rPr lang="es-MX" dirty="0" smtClean="0"/>
              <a:t>	ii) proceso biológico aerobio</a:t>
            </a:r>
          </a:p>
          <a:p>
            <a:endParaRPr lang="es-MX" dirty="0"/>
          </a:p>
          <a:p>
            <a:endParaRPr lang="es-MX" dirty="0" smtClean="0"/>
          </a:p>
          <a:p>
            <a:r>
              <a:rPr lang="es-MX" dirty="0" smtClean="0"/>
              <a:t>2. Nueva oferta tecnológica disponible:</a:t>
            </a:r>
          </a:p>
          <a:p>
            <a:r>
              <a:rPr lang="es-MX" dirty="0"/>
              <a:t> </a:t>
            </a:r>
            <a:r>
              <a:rPr lang="es-MX" dirty="0" smtClean="0"/>
              <a:t>    	i)  Pretratamiento fisicoquímico para recuperación de cromo</a:t>
            </a:r>
          </a:p>
          <a:p>
            <a:r>
              <a:rPr lang="es-MX" dirty="0"/>
              <a:t>	</a:t>
            </a:r>
            <a:r>
              <a:rPr lang="es-MX" dirty="0" smtClean="0"/>
              <a:t>ii) </a:t>
            </a:r>
            <a:r>
              <a:rPr lang="es-MX" dirty="0"/>
              <a:t>d</a:t>
            </a:r>
            <a:r>
              <a:rPr lang="es-MX" dirty="0" smtClean="0"/>
              <a:t>igestión anaerobia para remoción de materia orgánica </a:t>
            </a:r>
          </a:p>
          <a:p>
            <a:r>
              <a:rPr lang="es-MX" dirty="0"/>
              <a:t>	</a:t>
            </a:r>
            <a:r>
              <a:rPr lang="es-MX" dirty="0" smtClean="0"/>
              <a:t>ii) proceso aerobio para remoción de nitrógeno como gas.</a:t>
            </a:r>
          </a:p>
          <a:p>
            <a:pPr algn="just"/>
            <a:endParaRPr lang="es-MX" dirty="0" smtClean="0"/>
          </a:p>
        </p:txBody>
      </p:sp>
      <p:sp>
        <p:nvSpPr>
          <p:cNvPr id="3" name="CuadroTexto 2"/>
          <p:cNvSpPr txBox="1"/>
          <p:nvPr/>
        </p:nvSpPr>
        <p:spPr>
          <a:xfrm>
            <a:off x="2221832" y="970547"/>
            <a:ext cx="4153573" cy="369332"/>
          </a:xfrm>
          <a:prstGeom prst="rect">
            <a:avLst/>
          </a:prstGeom>
          <a:noFill/>
        </p:spPr>
        <p:txBody>
          <a:bodyPr wrap="none" rtlCol="0">
            <a:spAutoFit/>
          </a:bodyPr>
          <a:lstStyle/>
          <a:p>
            <a:r>
              <a:rPr lang="es-MX" dirty="0" smtClean="0"/>
              <a:t>Hacia la planta de tratamiento sustentable</a:t>
            </a:r>
            <a:endParaRPr lang="es-MX" dirty="0"/>
          </a:p>
        </p:txBody>
      </p:sp>
    </p:spTree>
    <p:extLst>
      <p:ext uri="{BB962C8B-B14F-4D97-AF65-F5344CB8AC3E}">
        <p14:creationId xmlns:p14="http://schemas.microsoft.com/office/powerpoint/2010/main" val="273366749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82317" y="851602"/>
            <a:ext cx="6232358" cy="646331"/>
          </a:xfrm>
          <a:prstGeom prst="rect">
            <a:avLst/>
          </a:prstGeom>
          <a:noFill/>
        </p:spPr>
        <p:txBody>
          <a:bodyPr wrap="square" rtlCol="0">
            <a:spAutoFit/>
          </a:bodyPr>
          <a:lstStyle/>
          <a:p>
            <a:r>
              <a:rPr lang="es-MX" dirty="0" err="1" smtClean="0"/>
              <a:t>Bioreacción</a:t>
            </a:r>
            <a:r>
              <a:rPr lang="es-MX" dirty="0" smtClean="0"/>
              <a:t> que se presenta mayormente en sedimentos y recién identificada y aplicada en tratamiento de agua.</a:t>
            </a:r>
            <a:endParaRPr lang="es-MX" dirty="0"/>
          </a:p>
        </p:txBody>
      </p:sp>
      <p:sp>
        <p:nvSpPr>
          <p:cNvPr id="4" name="CuadroTexto 3"/>
          <p:cNvSpPr txBox="1"/>
          <p:nvPr/>
        </p:nvSpPr>
        <p:spPr>
          <a:xfrm>
            <a:off x="2157662" y="163800"/>
            <a:ext cx="5199052" cy="646331"/>
          </a:xfrm>
          <a:prstGeom prst="rect">
            <a:avLst/>
          </a:prstGeom>
          <a:noFill/>
        </p:spPr>
        <p:txBody>
          <a:bodyPr wrap="none" rtlCol="0">
            <a:spAutoFit/>
          </a:bodyPr>
          <a:lstStyle/>
          <a:p>
            <a:r>
              <a:rPr lang="es-MX" dirty="0" smtClean="0"/>
              <a:t>Novedad: una reacción faltante en ciclo del nitrógeno</a:t>
            </a:r>
          </a:p>
          <a:p>
            <a:r>
              <a:rPr lang="es-MX" dirty="0" smtClean="0"/>
              <a:t>(ver </a:t>
            </a:r>
            <a:r>
              <a:rPr lang="es-MX" dirty="0" err="1" smtClean="0"/>
              <a:t>Kuenen</a:t>
            </a:r>
            <a:r>
              <a:rPr lang="es-MX" dirty="0" smtClean="0"/>
              <a:t> en UT </a:t>
            </a:r>
            <a:r>
              <a:rPr lang="es-MX" dirty="0" err="1" smtClean="0"/>
              <a:t>Delft</a:t>
            </a:r>
            <a:r>
              <a:rPr lang="es-MX" dirty="0" smtClean="0"/>
              <a:t>)</a:t>
            </a:r>
            <a:endParaRPr lang="es-MX" dirty="0"/>
          </a:p>
        </p:txBody>
      </p:sp>
      <p:grpSp>
        <p:nvGrpSpPr>
          <p:cNvPr id="11" name="Grupo 10"/>
          <p:cNvGrpSpPr/>
          <p:nvPr/>
        </p:nvGrpSpPr>
        <p:grpSpPr>
          <a:xfrm>
            <a:off x="770020" y="1764769"/>
            <a:ext cx="6051886" cy="3408309"/>
            <a:chOff x="770020" y="1764769"/>
            <a:chExt cx="6051886" cy="3408309"/>
          </a:xfrm>
        </p:grpSpPr>
        <p:pic>
          <p:nvPicPr>
            <p:cNvPr id="5" name="Imagen 4"/>
            <p:cNvPicPr>
              <a:picLocks noChangeAspect="1"/>
            </p:cNvPicPr>
            <p:nvPr/>
          </p:nvPicPr>
          <p:blipFill>
            <a:blip r:embed="rId2"/>
            <a:stretch>
              <a:fillRect/>
            </a:stretch>
          </p:blipFill>
          <p:spPr>
            <a:xfrm>
              <a:off x="1434515" y="1877428"/>
              <a:ext cx="4943475" cy="3295650"/>
            </a:xfrm>
            <a:prstGeom prst="rect">
              <a:avLst/>
            </a:prstGeom>
          </p:spPr>
        </p:pic>
        <p:sp>
          <p:nvSpPr>
            <p:cNvPr id="3" name="CuadroTexto 2"/>
            <p:cNvSpPr txBox="1"/>
            <p:nvPr/>
          </p:nvSpPr>
          <p:spPr>
            <a:xfrm>
              <a:off x="770020" y="1764769"/>
              <a:ext cx="2775285" cy="646331"/>
            </a:xfrm>
            <a:prstGeom prst="rect">
              <a:avLst/>
            </a:prstGeom>
            <a:solidFill>
              <a:schemeClr val="bg1"/>
            </a:solidFill>
          </p:spPr>
          <p:txBody>
            <a:bodyPr wrap="square" rtlCol="0">
              <a:spAutoFit/>
            </a:bodyPr>
            <a:lstStyle/>
            <a:p>
              <a:pPr algn="ctr"/>
              <a:r>
                <a:rPr lang="es-MX" dirty="0" err="1" smtClean="0"/>
                <a:t>Desnitrificación</a:t>
              </a:r>
              <a:r>
                <a:rPr lang="es-MX" dirty="0" smtClean="0"/>
                <a:t> biológica conocida</a:t>
              </a:r>
              <a:endParaRPr lang="es-MX" dirty="0"/>
            </a:p>
          </p:txBody>
        </p:sp>
        <p:sp>
          <p:nvSpPr>
            <p:cNvPr id="6" name="CuadroTexto 5"/>
            <p:cNvSpPr txBox="1"/>
            <p:nvPr/>
          </p:nvSpPr>
          <p:spPr>
            <a:xfrm>
              <a:off x="3545305" y="1764769"/>
              <a:ext cx="3276601" cy="646331"/>
            </a:xfrm>
            <a:prstGeom prst="rect">
              <a:avLst/>
            </a:prstGeom>
            <a:solidFill>
              <a:schemeClr val="bg1"/>
            </a:solidFill>
          </p:spPr>
          <p:txBody>
            <a:bodyPr wrap="square" rtlCol="0">
              <a:spAutoFit/>
            </a:bodyPr>
            <a:lstStyle/>
            <a:p>
              <a:pPr algn="ctr"/>
              <a:r>
                <a:rPr lang="es-MX" dirty="0" err="1" smtClean="0"/>
                <a:t>Desnitrificación</a:t>
              </a:r>
              <a:r>
                <a:rPr lang="es-MX" dirty="0" smtClean="0"/>
                <a:t> por nitrificación parcial y </a:t>
              </a:r>
              <a:r>
                <a:rPr lang="es-MX" dirty="0" err="1" smtClean="0"/>
                <a:t>anammox</a:t>
              </a:r>
              <a:r>
                <a:rPr lang="es-MX" dirty="0"/>
                <a:t> </a:t>
              </a:r>
            </a:p>
          </p:txBody>
        </p:sp>
        <p:sp>
          <p:nvSpPr>
            <p:cNvPr id="7" name="CuadroTexto 6"/>
            <p:cNvSpPr txBox="1"/>
            <p:nvPr/>
          </p:nvSpPr>
          <p:spPr>
            <a:xfrm>
              <a:off x="2478504" y="2677936"/>
              <a:ext cx="858253" cy="307777"/>
            </a:xfrm>
            <a:prstGeom prst="rect">
              <a:avLst/>
            </a:prstGeom>
            <a:solidFill>
              <a:schemeClr val="bg1"/>
            </a:solidFill>
          </p:spPr>
          <p:txBody>
            <a:bodyPr wrap="square" rtlCol="0">
              <a:spAutoFit/>
            </a:bodyPr>
            <a:lstStyle/>
            <a:p>
              <a:pPr algn="ctr"/>
              <a:r>
                <a:rPr lang="es-MX" sz="1400" dirty="0" smtClean="0"/>
                <a:t>aeración</a:t>
              </a:r>
              <a:endParaRPr lang="es-MX" sz="1400" dirty="0"/>
            </a:p>
          </p:txBody>
        </p:sp>
        <p:sp>
          <p:nvSpPr>
            <p:cNvPr id="8" name="CuadroTexto 7"/>
            <p:cNvSpPr txBox="1"/>
            <p:nvPr/>
          </p:nvSpPr>
          <p:spPr>
            <a:xfrm>
              <a:off x="5069304" y="2725033"/>
              <a:ext cx="858253" cy="307777"/>
            </a:xfrm>
            <a:prstGeom prst="rect">
              <a:avLst/>
            </a:prstGeom>
            <a:solidFill>
              <a:schemeClr val="bg1"/>
            </a:solidFill>
          </p:spPr>
          <p:txBody>
            <a:bodyPr wrap="square" rtlCol="0">
              <a:spAutoFit/>
            </a:bodyPr>
            <a:lstStyle/>
            <a:p>
              <a:pPr algn="ctr"/>
              <a:r>
                <a:rPr lang="es-MX" sz="1400" dirty="0" smtClean="0"/>
                <a:t>aeración</a:t>
              </a:r>
              <a:endParaRPr lang="es-MX" sz="1400" dirty="0"/>
            </a:p>
          </p:txBody>
        </p:sp>
        <p:sp>
          <p:nvSpPr>
            <p:cNvPr id="9" name="CuadroTexto 8"/>
            <p:cNvSpPr txBox="1"/>
            <p:nvPr/>
          </p:nvSpPr>
          <p:spPr>
            <a:xfrm>
              <a:off x="5312569" y="3755061"/>
              <a:ext cx="858253" cy="307777"/>
            </a:xfrm>
            <a:prstGeom prst="rect">
              <a:avLst/>
            </a:prstGeom>
            <a:solidFill>
              <a:schemeClr val="bg1"/>
            </a:solidFill>
          </p:spPr>
          <p:txBody>
            <a:bodyPr wrap="square" rtlCol="0">
              <a:spAutoFit/>
            </a:bodyPr>
            <a:lstStyle/>
            <a:p>
              <a:pPr algn="ctr"/>
              <a:r>
                <a:rPr lang="es-MX" sz="1400" dirty="0" smtClean="0"/>
                <a:t>metanol</a:t>
              </a:r>
              <a:endParaRPr lang="es-MX" sz="1400" dirty="0"/>
            </a:p>
          </p:txBody>
        </p:sp>
        <p:sp>
          <p:nvSpPr>
            <p:cNvPr id="10" name="CuadroTexto 9"/>
            <p:cNvSpPr txBox="1"/>
            <p:nvPr/>
          </p:nvSpPr>
          <p:spPr>
            <a:xfrm>
              <a:off x="2550696" y="3827765"/>
              <a:ext cx="737938" cy="276999"/>
            </a:xfrm>
            <a:prstGeom prst="rect">
              <a:avLst/>
            </a:prstGeom>
            <a:solidFill>
              <a:schemeClr val="bg1"/>
            </a:solidFill>
          </p:spPr>
          <p:txBody>
            <a:bodyPr wrap="square" rtlCol="0">
              <a:spAutoFit/>
            </a:bodyPr>
            <a:lstStyle/>
            <a:p>
              <a:pPr algn="ctr"/>
              <a:r>
                <a:rPr lang="es-MX" sz="1200" dirty="0" smtClean="0"/>
                <a:t>metanol</a:t>
              </a:r>
              <a:endParaRPr lang="es-MX" sz="1200" dirty="0"/>
            </a:p>
          </p:txBody>
        </p:sp>
      </p:grpSp>
    </p:spTree>
    <p:extLst>
      <p:ext uri="{BB962C8B-B14F-4D97-AF65-F5344CB8AC3E}">
        <p14:creationId xmlns:p14="http://schemas.microsoft.com/office/powerpoint/2010/main" val="214851729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44712" y="1233258"/>
            <a:ext cx="8031707" cy="3693319"/>
          </a:xfrm>
          <a:prstGeom prst="rect">
            <a:avLst/>
          </a:prstGeom>
        </p:spPr>
        <p:txBody>
          <a:bodyPr wrap="square">
            <a:spAutoFit/>
          </a:bodyPr>
          <a:lstStyle/>
          <a:p>
            <a:r>
              <a:rPr lang="es-MX" dirty="0"/>
              <a:t>P</a:t>
            </a:r>
            <a:r>
              <a:rPr lang="es-MX" dirty="0" smtClean="0"/>
              <a:t>lanta </a:t>
            </a:r>
            <a:r>
              <a:rPr lang="es-MX" dirty="0"/>
              <a:t>de tratamiento de aguas residuales de la curtiduría  </a:t>
            </a:r>
            <a:r>
              <a:rPr lang="es-MX" dirty="0" err="1"/>
              <a:t>Hulshof</a:t>
            </a:r>
            <a:r>
              <a:rPr lang="es-MX" dirty="0"/>
              <a:t> Royal Dutch </a:t>
            </a:r>
          </a:p>
          <a:p>
            <a:endParaRPr lang="es-MX" dirty="0" smtClean="0"/>
          </a:p>
          <a:p>
            <a:endParaRPr lang="es-MX" dirty="0"/>
          </a:p>
          <a:p>
            <a:endParaRPr lang="es-MX" dirty="0" smtClean="0"/>
          </a:p>
          <a:p>
            <a:pPr marL="342900" indent="-342900">
              <a:buAutoNum type="arabicPeriod"/>
            </a:pPr>
            <a:r>
              <a:rPr lang="es-MX" dirty="0" smtClean="0"/>
              <a:t>Pretratamiento químico para recuperación de cromo</a:t>
            </a:r>
          </a:p>
          <a:p>
            <a:pPr marL="342900" indent="-342900">
              <a:buAutoNum type="arabicPeriod"/>
            </a:pPr>
            <a:r>
              <a:rPr lang="es-MX" dirty="0" smtClean="0"/>
              <a:t>Remoción de materia orgánica en reactor anaerobio de alta carga, con:</a:t>
            </a:r>
          </a:p>
          <a:p>
            <a:r>
              <a:rPr lang="es-MX" dirty="0" smtClean="0"/>
              <a:t>	-  producción de biogás para generar de electricidad que se inyecta a la 	   red local, </a:t>
            </a:r>
          </a:p>
          <a:p>
            <a:r>
              <a:rPr lang="es-MX" dirty="0"/>
              <a:t>	</a:t>
            </a:r>
            <a:r>
              <a:rPr lang="es-MX" dirty="0" smtClean="0"/>
              <a:t>- generación de calor que se usa para aumentar la temperatura en el 	   digestor a 35°C</a:t>
            </a:r>
          </a:p>
          <a:p>
            <a:r>
              <a:rPr lang="es-MX" dirty="0" smtClean="0"/>
              <a:t>3.    Remoción de sólidos biológicos (que han adsorbido cromo) en tanque de 	flotación usando biogás en vez de aire para evitar oxidación de sulfuros a 	azufre.</a:t>
            </a:r>
          </a:p>
        </p:txBody>
      </p:sp>
    </p:spTree>
    <p:extLst>
      <p:ext uri="{BB962C8B-B14F-4D97-AF65-F5344CB8AC3E}">
        <p14:creationId xmlns:p14="http://schemas.microsoft.com/office/powerpoint/2010/main" val="322562439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82333" y="702934"/>
            <a:ext cx="7939033" cy="369332"/>
          </a:xfrm>
          <a:prstGeom prst="rect">
            <a:avLst/>
          </a:prstGeom>
          <a:noFill/>
        </p:spPr>
        <p:txBody>
          <a:bodyPr wrap="none" rtlCol="0">
            <a:spAutoFit/>
          </a:bodyPr>
          <a:lstStyle/>
          <a:p>
            <a:r>
              <a:rPr lang="es-MX" dirty="0" smtClean="0"/>
              <a:t>Tratamiento del efluente de curtiduría en Holanda: </a:t>
            </a:r>
            <a:r>
              <a:rPr lang="es-MX" dirty="0" err="1" smtClean="0"/>
              <a:t>Hulshof</a:t>
            </a:r>
            <a:r>
              <a:rPr lang="es-MX" dirty="0" smtClean="0"/>
              <a:t> royal </a:t>
            </a:r>
            <a:r>
              <a:rPr lang="es-MX" dirty="0" err="1" smtClean="0"/>
              <a:t>dutch</a:t>
            </a:r>
            <a:r>
              <a:rPr lang="es-MX" dirty="0" smtClean="0"/>
              <a:t> </a:t>
            </a:r>
            <a:r>
              <a:rPr lang="es-MX" dirty="0" err="1" smtClean="0"/>
              <a:t>tanneries</a:t>
            </a:r>
            <a:endParaRPr lang="es-MX" dirty="0"/>
          </a:p>
        </p:txBody>
      </p:sp>
      <p:sp>
        <p:nvSpPr>
          <p:cNvPr id="3" name="CuadroTexto 2"/>
          <p:cNvSpPr txBox="1"/>
          <p:nvPr/>
        </p:nvSpPr>
        <p:spPr>
          <a:xfrm>
            <a:off x="6715079" y="6303725"/>
            <a:ext cx="1906484" cy="369332"/>
          </a:xfrm>
          <a:prstGeom prst="rect">
            <a:avLst/>
          </a:prstGeom>
          <a:noFill/>
        </p:spPr>
        <p:txBody>
          <a:bodyPr wrap="none" rtlCol="0">
            <a:spAutoFit/>
          </a:bodyPr>
          <a:lstStyle/>
          <a:p>
            <a:r>
              <a:rPr lang="es-MX" dirty="0" smtClean="0"/>
              <a:t>Tecnología </a:t>
            </a:r>
            <a:r>
              <a:rPr lang="es-MX" dirty="0" err="1" smtClean="0"/>
              <a:t>Paques</a:t>
            </a:r>
            <a:endParaRPr lang="es-MX" dirty="0"/>
          </a:p>
        </p:txBody>
      </p:sp>
      <p:grpSp>
        <p:nvGrpSpPr>
          <p:cNvPr id="103" name="Grupo 102"/>
          <p:cNvGrpSpPr/>
          <p:nvPr/>
        </p:nvGrpSpPr>
        <p:grpSpPr>
          <a:xfrm>
            <a:off x="268196" y="2001145"/>
            <a:ext cx="8567306" cy="3693801"/>
            <a:chOff x="47937" y="645588"/>
            <a:chExt cx="7668318" cy="2989286"/>
          </a:xfrm>
        </p:grpSpPr>
        <p:sp>
          <p:nvSpPr>
            <p:cNvPr id="4" name="Rectángulo 3"/>
            <p:cNvSpPr/>
            <p:nvPr/>
          </p:nvSpPr>
          <p:spPr>
            <a:xfrm>
              <a:off x="1647109" y="1247910"/>
              <a:ext cx="996354" cy="428492"/>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200"/>
            </a:p>
          </p:txBody>
        </p:sp>
        <p:sp>
          <p:nvSpPr>
            <p:cNvPr id="6" name="CuadroTexto 5"/>
            <p:cNvSpPr txBox="1"/>
            <p:nvPr/>
          </p:nvSpPr>
          <p:spPr>
            <a:xfrm>
              <a:off x="1593055" y="1360372"/>
              <a:ext cx="1487223" cy="276999"/>
            </a:xfrm>
            <a:prstGeom prst="rect">
              <a:avLst/>
            </a:prstGeom>
            <a:noFill/>
          </p:spPr>
          <p:txBody>
            <a:bodyPr wrap="square" rtlCol="0">
              <a:spAutoFit/>
            </a:bodyPr>
            <a:lstStyle/>
            <a:p>
              <a:r>
                <a:rPr lang="es-MX" sz="1200" dirty="0" smtClean="0"/>
                <a:t>Pretratamiento</a:t>
              </a:r>
              <a:endParaRPr lang="es-MX" sz="1200" dirty="0"/>
            </a:p>
          </p:txBody>
        </p:sp>
        <p:sp>
          <p:nvSpPr>
            <p:cNvPr id="7" name="Rectángulo 6"/>
            <p:cNvSpPr/>
            <p:nvPr/>
          </p:nvSpPr>
          <p:spPr>
            <a:xfrm>
              <a:off x="2985925" y="1467971"/>
              <a:ext cx="759906" cy="440369"/>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p:cNvSpPr txBox="1"/>
            <p:nvPr/>
          </p:nvSpPr>
          <p:spPr>
            <a:xfrm>
              <a:off x="2955934" y="1548349"/>
              <a:ext cx="834587" cy="276999"/>
            </a:xfrm>
            <a:prstGeom prst="rect">
              <a:avLst/>
            </a:prstGeom>
            <a:noFill/>
          </p:spPr>
          <p:txBody>
            <a:bodyPr wrap="none" rtlCol="0">
              <a:spAutoFit/>
            </a:bodyPr>
            <a:lstStyle/>
            <a:p>
              <a:r>
                <a:rPr lang="es-MX" sz="1200" dirty="0" smtClean="0"/>
                <a:t>Anaerobio</a:t>
              </a:r>
            </a:p>
          </p:txBody>
        </p:sp>
        <p:grpSp>
          <p:nvGrpSpPr>
            <p:cNvPr id="11" name="Grupo 10"/>
            <p:cNvGrpSpPr/>
            <p:nvPr/>
          </p:nvGrpSpPr>
          <p:grpSpPr>
            <a:xfrm>
              <a:off x="3870335" y="1467926"/>
              <a:ext cx="789897" cy="440369"/>
              <a:chOff x="4014713" y="1644388"/>
              <a:chExt cx="789897" cy="440369"/>
            </a:xfrm>
          </p:grpSpPr>
          <p:sp>
            <p:nvSpPr>
              <p:cNvPr id="9" name="Rectángulo 8"/>
              <p:cNvSpPr/>
              <p:nvPr/>
            </p:nvSpPr>
            <p:spPr>
              <a:xfrm>
                <a:off x="4044704" y="1644388"/>
                <a:ext cx="759906" cy="440369"/>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p:nvSpPr>
            <p:spPr>
              <a:xfrm>
                <a:off x="4014713" y="1724766"/>
                <a:ext cx="758285" cy="276999"/>
              </a:xfrm>
              <a:prstGeom prst="rect">
                <a:avLst/>
              </a:prstGeom>
              <a:noFill/>
            </p:spPr>
            <p:txBody>
              <a:bodyPr wrap="none" rtlCol="0">
                <a:spAutoFit/>
              </a:bodyPr>
              <a:lstStyle/>
              <a:p>
                <a:r>
                  <a:rPr lang="es-MX" sz="1200" dirty="0" smtClean="0"/>
                  <a:t>Flotación</a:t>
                </a:r>
              </a:p>
            </p:txBody>
          </p:sp>
        </p:grpSp>
        <p:grpSp>
          <p:nvGrpSpPr>
            <p:cNvPr id="12" name="Grupo 11"/>
            <p:cNvGrpSpPr/>
            <p:nvPr/>
          </p:nvGrpSpPr>
          <p:grpSpPr>
            <a:xfrm>
              <a:off x="4770037" y="1452125"/>
              <a:ext cx="840999" cy="461665"/>
              <a:chOff x="4016730" y="1628587"/>
              <a:chExt cx="840999" cy="461665"/>
            </a:xfrm>
          </p:grpSpPr>
          <p:sp>
            <p:nvSpPr>
              <p:cNvPr id="13" name="Rectángulo 12"/>
              <p:cNvSpPr/>
              <p:nvPr/>
            </p:nvSpPr>
            <p:spPr>
              <a:xfrm>
                <a:off x="4044704" y="1644388"/>
                <a:ext cx="759906" cy="440369"/>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p:cNvSpPr txBox="1"/>
              <p:nvPr/>
            </p:nvSpPr>
            <p:spPr>
              <a:xfrm>
                <a:off x="4016730" y="1628587"/>
                <a:ext cx="840999" cy="461665"/>
              </a:xfrm>
              <a:prstGeom prst="rect">
                <a:avLst/>
              </a:prstGeom>
              <a:noFill/>
            </p:spPr>
            <p:txBody>
              <a:bodyPr wrap="none" rtlCol="0">
                <a:spAutoFit/>
              </a:bodyPr>
              <a:lstStyle/>
              <a:p>
                <a:r>
                  <a:rPr lang="es-MX" sz="1200" dirty="0" smtClean="0"/>
                  <a:t>Oxidación </a:t>
                </a:r>
              </a:p>
              <a:p>
                <a:pPr algn="ctr"/>
                <a:r>
                  <a:rPr lang="es-MX" sz="1200" dirty="0" smtClean="0"/>
                  <a:t>de S</a:t>
                </a:r>
                <a:r>
                  <a:rPr lang="es-MX" sz="1200" baseline="30000" dirty="0" smtClean="0"/>
                  <a:t>2-</a:t>
                </a:r>
              </a:p>
            </p:txBody>
          </p:sp>
        </p:grpSp>
        <p:grpSp>
          <p:nvGrpSpPr>
            <p:cNvPr id="15" name="Grupo 14"/>
            <p:cNvGrpSpPr/>
            <p:nvPr/>
          </p:nvGrpSpPr>
          <p:grpSpPr>
            <a:xfrm>
              <a:off x="5822217" y="1106312"/>
              <a:ext cx="759906" cy="456170"/>
              <a:chOff x="4044704" y="1628587"/>
              <a:chExt cx="759906" cy="456170"/>
            </a:xfrm>
          </p:grpSpPr>
          <p:sp>
            <p:nvSpPr>
              <p:cNvPr id="16" name="Rectángulo 15"/>
              <p:cNvSpPr/>
              <p:nvPr/>
            </p:nvSpPr>
            <p:spPr>
              <a:xfrm>
                <a:off x="4044704" y="1644388"/>
                <a:ext cx="759906" cy="440369"/>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CuadroTexto 16"/>
              <p:cNvSpPr txBox="1"/>
              <p:nvPr/>
            </p:nvSpPr>
            <p:spPr>
              <a:xfrm>
                <a:off x="4059049" y="1628587"/>
                <a:ext cx="713978" cy="276999"/>
              </a:xfrm>
              <a:prstGeom prst="rect">
                <a:avLst/>
              </a:prstGeom>
              <a:noFill/>
            </p:spPr>
            <p:txBody>
              <a:bodyPr wrap="none" rtlCol="0">
                <a:spAutoFit/>
              </a:bodyPr>
              <a:lstStyle/>
              <a:p>
                <a:pPr algn="ctr"/>
                <a:r>
                  <a:rPr lang="es-MX" sz="1200" dirty="0" err="1" smtClean="0"/>
                  <a:t>Nitrifica</a:t>
                </a:r>
                <a:r>
                  <a:rPr lang="es-MX" sz="1200" dirty="0" smtClean="0"/>
                  <a:t> </a:t>
                </a:r>
              </a:p>
            </p:txBody>
          </p:sp>
        </p:grpSp>
        <p:grpSp>
          <p:nvGrpSpPr>
            <p:cNvPr id="21" name="Grupo 20"/>
            <p:cNvGrpSpPr/>
            <p:nvPr/>
          </p:nvGrpSpPr>
          <p:grpSpPr>
            <a:xfrm>
              <a:off x="6860880" y="1284878"/>
              <a:ext cx="855375" cy="646331"/>
              <a:chOff x="7045363" y="1405193"/>
              <a:chExt cx="855375" cy="646331"/>
            </a:xfrm>
          </p:grpSpPr>
          <p:sp>
            <p:nvSpPr>
              <p:cNvPr id="19" name="Rectángulo 18"/>
              <p:cNvSpPr/>
              <p:nvPr/>
            </p:nvSpPr>
            <p:spPr>
              <a:xfrm>
                <a:off x="7045363" y="1462431"/>
                <a:ext cx="775163" cy="589093"/>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0" name="CuadroTexto 19"/>
              <p:cNvSpPr txBox="1"/>
              <p:nvPr/>
            </p:nvSpPr>
            <p:spPr>
              <a:xfrm>
                <a:off x="7045364" y="1405193"/>
                <a:ext cx="855374" cy="646331"/>
              </a:xfrm>
              <a:prstGeom prst="rect">
                <a:avLst/>
              </a:prstGeom>
              <a:noFill/>
            </p:spPr>
            <p:txBody>
              <a:bodyPr wrap="square" rtlCol="0">
                <a:spAutoFit/>
              </a:bodyPr>
              <a:lstStyle/>
              <a:p>
                <a:pPr algn="ctr"/>
                <a:r>
                  <a:rPr lang="es-MX" sz="1200" dirty="0" err="1" smtClean="0"/>
                  <a:t>Anammox</a:t>
                </a:r>
                <a:endParaRPr lang="es-MX" sz="1200" dirty="0" smtClean="0"/>
              </a:p>
              <a:p>
                <a:pPr algn="ctr"/>
                <a:r>
                  <a:rPr lang="es-MX" sz="1200" dirty="0" smtClean="0"/>
                  <a:t>Remoción </a:t>
                </a:r>
              </a:p>
              <a:p>
                <a:pPr algn="ctr"/>
                <a:r>
                  <a:rPr lang="es-MX" sz="1200" dirty="0" smtClean="0"/>
                  <a:t>de N</a:t>
                </a:r>
              </a:p>
            </p:txBody>
          </p:sp>
        </p:grpSp>
        <p:grpSp>
          <p:nvGrpSpPr>
            <p:cNvPr id="22" name="Grupo 21"/>
            <p:cNvGrpSpPr/>
            <p:nvPr/>
          </p:nvGrpSpPr>
          <p:grpSpPr>
            <a:xfrm>
              <a:off x="2556174" y="2223266"/>
              <a:ext cx="1282077" cy="485164"/>
              <a:chOff x="3616970" y="1599593"/>
              <a:chExt cx="1282077" cy="485164"/>
            </a:xfrm>
          </p:grpSpPr>
          <p:sp>
            <p:nvSpPr>
              <p:cNvPr id="23" name="Rectángulo 22"/>
              <p:cNvSpPr/>
              <p:nvPr/>
            </p:nvSpPr>
            <p:spPr>
              <a:xfrm>
                <a:off x="3616970" y="1644388"/>
                <a:ext cx="1187640" cy="440369"/>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CuadroTexto 23"/>
              <p:cNvSpPr txBox="1"/>
              <p:nvPr/>
            </p:nvSpPr>
            <p:spPr>
              <a:xfrm>
                <a:off x="3639343" y="1599593"/>
                <a:ext cx="1259704" cy="461665"/>
              </a:xfrm>
              <a:prstGeom prst="rect">
                <a:avLst/>
              </a:prstGeom>
              <a:noFill/>
            </p:spPr>
            <p:txBody>
              <a:bodyPr wrap="none" rtlCol="0">
                <a:spAutoFit/>
              </a:bodyPr>
              <a:lstStyle/>
              <a:p>
                <a:pPr algn="ctr"/>
                <a:r>
                  <a:rPr lang="es-MX" sz="1200" dirty="0" smtClean="0"/>
                  <a:t>Biogás CH4</a:t>
                </a:r>
                <a:r>
                  <a:rPr lang="es-MX" sz="1200" strike="sngStrike" dirty="0" smtClean="0"/>
                  <a:t>/CO2</a:t>
                </a:r>
                <a:r>
                  <a:rPr lang="es-MX" sz="1200" dirty="0" smtClean="0"/>
                  <a:t> </a:t>
                </a:r>
              </a:p>
              <a:p>
                <a:pPr algn="ctr"/>
                <a:r>
                  <a:rPr lang="es-MX" sz="1200" dirty="0" smtClean="0"/>
                  <a:t>al generador</a:t>
                </a:r>
              </a:p>
            </p:txBody>
          </p:sp>
        </p:grpSp>
        <p:grpSp>
          <p:nvGrpSpPr>
            <p:cNvPr id="28" name="Grupo 27"/>
            <p:cNvGrpSpPr/>
            <p:nvPr/>
          </p:nvGrpSpPr>
          <p:grpSpPr>
            <a:xfrm>
              <a:off x="3829029" y="2220582"/>
              <a:ext cx="1143476" cy="646331"/>
              <a:chOff x="3829029" y="2244645"/>
              <a:chExt cx="1143476" cy="646331"/>
            </a:xfrm>
          </p:grpSpPr>
          <p:sp>
            <p:nvSpPr>
              <p:cNvPr id="26" name="Rectángulo 25"/>
              <p:cNvSpPr/>
              <p:nvPr/>
            </p:nvSpPr>
            <p:spPr>
              <a:xfrm>
                <a:off x="3930394" y="2291964"/>
                <a:ext cx="946406" cy="583959"/>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CuadroTexto 26"/>
              <p:cNvSpPr txBox="1"/>
              <p:nvPr/>
            </p:nvSpPr>
            <p:spPr>
              <a:xfrm>
                <a:off x="3829029" y="2244645"/>
                <a:ext cx="1143476" cy="646331"/>
              </a:xfrm>
              <a:prstGeom prst="rect">
                <a:avLst/>
              </a:prstGeom>
              <a:noFill/>
            </p:spPr>
            <p:txBody>
              <a:bodyPr wrap="square" rtlCol="0">
                <a:spAutoFit/>
              </a:bodyPr>
              <a:lstStyle/>
              <a:p>
                <a:pPr algn="ctr"/>
                <a:r>
                  <a:rPr lang="es-MX" sz="1200" dirty="0" err="1" smtClean="0"/>
                  <a:t>Digestíón</a:t>
                </a:r>
                <a:r>
                  <a:rPr lang="es-MX" sz="1200" dirty="0" smtClean="0"/>
                  <a:t> anaerobia de lodos</a:t>
                </a:r>
              </a:p>
            </p:txBody>
          </p:sp>
        </p:grpSp>
        <p:sp>
          <p:nvSpPr>
            <p:cNvPr id="30" name="Rectángulo 29"/>
            <p:cNvSpPr/>
            <p:nvPr/>
          </p:nvSpPr>
          <p:spPr>
            <a:xfrm>
              <a:off x="47937" y="1343902"/>
              <a:ext cx="1211432" cy="207570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1" name="CuadroTexto 30"/>
            <p:cNvSpPr txBox="1"/>
            <p:nvPr/>
          </p:nvSpPr>
          <p:spPr>
            <a:xfrm>
              <a:off x="106486" y="1786785"/>
              <a:ext cx="1094114" cy="1200329"/>
            </a:xfrm>
            <a:prstGeom prst="rect">
              <a:avLst/>
            </a:prstGeom>
            <a:noFill/>
          </p:spPr>
          <p:txBody>
            <a:bodyPr wrap="square" rtlCol="0">
              <a:spAutoFit/>
            </a:bodyPr>
            <a:lstStyle/>
            <a:p>
              <a:pPr algn="ctr"/>
              <a:r>
                <a:rPr lang="es-MX" sz="1200" dirty="0" smtClean="0"/>
                <a:t>Curtiduría</a:t>
              </a:r>
            </a:p>
            <a:p>
              <a:pPr algn="ctr"/>
              <a:r>
                <a:rPr lang="es-MX" sz="1200" dirty="0" err="1" smtClean="0"/>
                <a:t>Hulshof</a:t>
              </a:r>
              <a:r>
                <a:rPr lang="es-MX" sz="1200" dirty="0" smtClean="0"/>
                <a:t>,</a:t>
              </a:r>
            </a:p>
            <a:p>
              <a:pPr algn="ctr"/>
              <a:r>
                <a:rPr lang="es-MX" sz="1200" dirty="0" smtClean="0"/>
                <a:t>Tecnología </a:t>
              </a:r>
              <a:r>
                <a:rPr lang="es-MX" sz="1200" dirty="0" err="1" smtClean="0"/>
                <a:t>Paques</a:t>
              </a:r>
              <a:r>
                <a:rPr lang="es-MX" sz="1200" dirty="0" smtClean="0"/>
                <a:t> para planta de a residual </a:t>
              </a:r>
            </a:p>
          </p:txBody>
        </p:sp>
        <p:cxnSp>
          <p:nvCxnSpPr>
            <p:cNvPr id="35" name="Conector recto de flecha 34"/>
            <p:cNvCxnSpPr/>
            <p:nvPr/>
          </p:nvCxnSpPr>
          <p:spPr>
            <a:xfrm>
              <a:off x="1259369" y="1498871"/>
              <a:ext cx="3877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p:cNvCxnSpPr/>
            <p:nvPr/>
          </p:nvCxnSpPr>
          <p:spPr>
            <a:xfrm flipV="1">
              <a:off x="1259149" y="1854284"/>
              <a:ext cx="1724759" cy="42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p:nvPr/>
          </p:nvCxnSpPr>
          <p:spPr>
            <a:xfrm>
              <a:off x="2643463" y="1521627"/>
              <a:ext cx="3404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p:cNvCxnSpPr/>
            <p:nvPr/>
          </p:nvCxnSpPr>
          <p:spPr>
            <a:xfrm flipV="1">
              <a:off x="3743814" y="1674026"/>
              <a:ext cx="170460" cy="8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p:cNvCxnSpPr/>
            <p:nvPr/>
          </p:nvCxnSpPr>
          <p:spPr>
            <a:xfrm>
              <a:off x="5557917" y="1521627"/>
              <a:ext cx="2643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p:cNvCxnSpPr/>
            <p:nvPr/>
          </p:nvCxnSpPr>
          <p:spPr>
            <a:xfrm flipV="1">
              <a:off x="5557917" y="1844843"/>
              <a:ext cx="1302963" cy="73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p:cNvCxnSpPr/>
            <p:nvPr/>
          </p:nvCxnSpPr>
          <p:spPr>
            <a:xfrm flipV="1">
              <a:off x="4644267" y="1651687"/>
              <a:ext cx="170460" cy="8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ector recto de flecha 50"/>
            <p:cNvCxnSpPr/>
            <p:nvPr/>
          </p:nvCxnSpPr>
          <p:spPr>
            <a:xfrm flipV="1">
              <a:off x="3752876" y="2401963"/>
              <a:ext cx="170460" cy="80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p:cNvCxnSpPr/>
            <p:nvPr/>
          </p:nvCxnSpPr>
          <p:spPr>
            <a:xfrm>
              <a:off x="6582123" y="1491989"/>
              <a:ext cx="2643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CuadroTexto 45"/>
            <p:cNvSpPr txBox="1"/>
            <p:nvPr/>
          </p:nvSpPr>
          <p:spPr>
            <a:xfrm>
              <a:off x="1752209" y="2306096"/>
              <a:ext cx="930672" cy="276999"/>
            </a:xfrm>
            <a:prstGeom prst="rect">
              <a:avLst/>
            </a:prstGeom>
            <a:noFill/>
          </p:spPr>
          <p:txBody>
            <a:bodyPr wrap="square" rtlCol="0">
              <a:spAutoFit/>
            </a:bodyPr>
            <a:lstStyle/>
            <a:p>
              <a:r>
                <a:rPr lang="es-MX" sz="1200" dirty="0" smtClean="0"/>
                <a:t>Cromo</a:t>
              </a:r>
              <a:endParaRPr lang="es-MX" sz="1200" dirty="0"/>
            </a:p>
          </p:txBody>
        </p:sp>
        <p:cxnSp>
          <p:nvCxnSpPr>
            <p:cNvPr id="45" name="Conector recto de flecha 44"/>
            <p:cNvCxnSpPr>
              <a:stCxn id="4" idx="2"/>
            </p:cNvCxnSpPr>
            <p:nvPr/>
          </p:nvCxnSpPr>
          <p:spPr>
            <a:xfrm>
              <a:off x="2145286" y="1676402"/>
              <a:ext cx="0" cy="705353"/>
            </a:xfrm>
            <a:prstGeom prst="straightConnector1">
              <a:avLst/>
            </a:prstGeom>
            <a:ln w="952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ector recto de flecha 47"/>
            <p:cNvCxnSpPr/>
            <p:nvPr/>
          </p:nvCxnSpPr>
          <p:spPr>
            <a:xfrm flipH="1">
              <a:off x="1251194" y="2454099"/>
              <a:ext cx="554621" cy="0"/>
            </a:xfrm>
            <a:prstGeom prst="straightConnector1">
              <a:avLst/>
            </a:prstGeom>
            <a:ln w="952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3" name="CuadroTexto 52"/>
            <p:cNvSpPr txBox="1"/>
            <p:nvPr/>
          </p:nvSpPr>
          <p:spPr>
            <a:xfrm>
              <a:off x="1805815" y="2892135"/>
              <a:ext cx="752975" cy="276999"/>
            </a:xfrm>
            <a:prstGeom prst="rect">
              <a:avLst/>
            </a:prstGeom>
            <a:noFill/>
          </p:spPr>
          <p:txBody>
            <a:bodyPr wrap="square" rtlCol="0">
              <a:spAutoFit/>
            </a:bodyPr>
            <a:lstStyle/>
            <a:p>
              <a:r>
                <a:rPr lang="es-MX" sz="1200" dirty="0" smtClean="0"/>
                <a:t>azufre</a:t>
              </a:r>
              <a:endParaRPr lang="es-MX" sz="1200" dirty="0"/>
            </a:p>
          </p:txBody>
        </p:sp>
        <p:sp>
          <p:nvSpPr>
            <p:cNvPr id="55" name="CuadroTexto 54"/>
            <p:cNvSpPr txBox="1"/>
            <p:nvPr/>
          </p:nvSpPr>
          <p:spPr>
            <a:xfrm>
              <a:off x="4972231" y="2898367"/>
              <a:ext cx="1304023" cy="276999"/>
            </a:xfrm>
            <a:prstGeom prst="rect">
              <a:avLst/>
            </a:prstGeom>
            <a:noFill/>
          </p:spPr>
          <p:txBody>
            <a:bodyPr wrap="square" rtlCol="0">
              <a:spAutoFit/>
            </a:bodyPr>
            <a:lstStyle/>
            <a:p>
              <a:r>
                <a:rPr lang="es-MX" sz="1200" dirty="0" smtClean="0"/>
                <a:t>Azufre elemental</a:t>
              </a:r>
              <a:endParaRPr lang="es-MX" sz="1200" dirty="0"/>
            </a:p>
          </p:txBody>
        </p:sp>
        <p:cxnSp>
          <p:nvCxnSpPr>
            <p:cNvPr id="56" name="Conector recto de flecha 55"/>
            <p:cNvCxnSpPr/>
            <p:nvPr/>
          </p:nvCxnSpPr>
          <p:spPr>
            <a:xfrm>
              <a:off x="5383595" y="1889466"/>
              <a:ext cx="7605" cy="984577"/>
            </a:xfrm>
            <a:prstGeom prst="straightConnector1">
              <a:avLst/>
            </a:prstGeom>
            <a:ln w="952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ector recto de flecha 58"/>
            <p:cNvCxnSpPr/>
            <p:nvPr/>
          </p:nvCxnSpPr>
          <p:spPr>
            <a:xfrm flipH="1">
              <a:off x="2336666" y="3039446"/>
              <a:ext cx="2669350" cy="3813"/>
            </a:xfrm>
            <a:prstGeom prst="straightConnector1">
              <a:avLst/>
            </a:prstGeom>
            <a:ln w="952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ector recto de flecha 61"/>
            <p:cNvCxnSpPr/>
            <p:nvPr/>
          </p:nvCxnSpPr>
          <p:spPr>
            <a:xfrm flipH="1">
              <a:off x="1259149" y="3039446"/>
              <a:ext cx="601760" cy="0"/>
            </a:xfrm>
            <a:prstGeom prst="straightConnector1">
              <a:avLst/>
            </a:prstGeom>
            <a:ln w="952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5" name="CuadroTexto 64"/>
            <p:cNvSpPr txBox="1"/>
            <p:nvPr/>
          </p:nvSpPr>
          <p:spPr>
            <a:xfrm>
              <a:off x="1805815" y="645588"/>
              <a:ext cx="930672" cy="461665"/>
            </a:xfrm>
            <a:prstGeom prst="rect">
              <a:avLst/>
            </a:prstGeom>
            <a:noFill/>
          </p:spPr>
          <p:txBody>
            <a:bodyPr wrap="square" rtlCol="0">
              <a:spAutoFit/>
            </a:bodyPr>
            <a:lstStyle/>
            <a:p>
              <a:r>
                <a:rPr lang="es-MX" sz="1200" dirty="0" smtClean="0"/>
                <a:t>Productos químicos</a:t>
              </a:r>
              <a:endParaRPr lang="es-MX" sz="1200" dirty="0"/>
            </a:p>
          </p:txBody>
        </p:sp>
        <p:cxnSp>
          <p:nvCxnSpPr>
            <p:cNvPr id="66" name="Conector recto de flecha 65"/>
            <p:cNvCxnSpPr/>
            <p:nvPr/>
          </p:nvCxnSpPr>
          <p:spPr>
            <a:xfrm>
              <a:off x="2336666" y="988964"/>
              <a:ext cx="0" cy="25894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9" name="CuadroTexto 68"/>
            <p:cNvSpPr txBox="1"/>
            <p:nvPr/>
          </p:nvSpPr>
          <p:spPr>
            <a:xfrm>
              <a:off x="2893595" y="701806"/>
              <a:ext cx="930672" cy="461665"/>
            </a:xfrm>
            <a:prstGeom prst="rect">
              <a:avLst/>
            </a:prstGeom>
            <a:noFill/>
          </p:spPr>
          <p:txBody>
            <a:bodyPr wrap="square" rtlCol="0">
              <a:spAutoFit/>
            </a:bodyPr>
            <a:lstStyle/>
            <a:p>
              <a:r>
                <a:rPr lang="es-MX" sz="1200" dirty="0" smtClean="0"/>
                <a:t>Productos químicos</a:t>
              </a:r>
              <a:endParaRPr lang="es-MX" sz="1200" dirty="0"/>
            </a:p>
          </p:txBody>
        </p:sp>
        <p:cxnSp>
          <p:nvCxnSpPr>
            <p:cNvPr id="70" name="Conector recto de flecha 69"/>
            <p:cNvCxnSpPr/>
            <p:nvPr/>
          </p:nvCxnSpPr>
          <p:spPr>
            <a:xfrm flipH="1">
              <a:off x="3370304" y="1186004"/>
              <a:ext cx="2923" cy="26960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4" name="CuadroTexto 73"/>
            <p:cNvSpPr txBox="1"/>
            <p:nvPr/>
          </p:nvSpPr>
          <p:spPr>
            <a:xfrm>
              <a:off x="5797278" y="1815957"/>
              <a:ext cx="761748" cy="276999"/>
            </a:xfrm>
            <a:prstGeom prst="rect">
              <a:avLst/>
            </a:prstGeom>
            <a:noFill/>
          </p:spPr>
          <p:txBody>
            <a:bodyPr wrap="none" rtlCol="0">
              <a:spAutoFit/>
            </a:bodyPr>
            <a:lstStyle/>
            <a:p>
              <a:pPr algn="ctr"/>
              <a:r>
                <a:rPr lang="es-MX" sz="1200" dirty="0" smtClean="0"/>
                <a:t>NH4 50%</a:t>
              </a:r>
            </a:p>
          </p:txBody>
        </p:sp>
        <p:sp>
          <p:nvSpPr>
            <p:cNvPr id="75" name="Rectángulo 74"/>
            <p:cNvSpPr/>
            <p:nvPr/>
          </p:nvSpPr>
          <p:spPr>
            <a:xfrm>
              <a:off x="5690067" y="988964"/>
              <a:ext cx="1024206" cy="1176720"/>
            </a:xfrm>
            <a:prstGeom prst="rect">
              <a:avLst/>
            </a:prstGeom>
            <a:noFill/>
            <a:ln cmpd="dbl">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6" name="CuadroTexto 75"/>
            <p:cNvSpPr txBox="1"/>
            <p:nvPr/>
          </p:nvSpPr>
          <p:spPr>
            <a:xfrm>
              <a:off x="5479355" y="2155284"/>
              <a:ext cx="1426673" cy="276999"/>
            </a:xfrm>
            <a:prstGeom prst="rect">
              <a:avLst/>
            </a:prstGeom>
            <a:noFill/>
          </p:spPr>
          <p:txBody>
            <a:bodyPr wrap="none" rtlCol="0">
              <a:spAutoFit/>
            </a:bodyPr>
            <a:lstStyle/>
            <a:p>
              <a:pPr algn="ctr"/>
              <a:r>
                <a:rPr lang="es-MX" sz="1200" dirty="0" smtClean="0"/>
                <a:t>Nitrificación parcial </a:t>
              </a:r>
            </a:p>
          </p:txBody>
        </p:sp>
        <p:sp>
          <p:nvSpPr>
            <p:cNvPr id="77" name="CuadroTexto 76"/>
            <p:cNvSpPr txBox="1"/>
            <p:nvPr/>
          </p:nvSpPr>
          <p:spPr>
            <a:xfrm>
              <a:off x="4712628" y="699532"/>
              <a:ext cx="930672" cy="461665"/>
            </a:xfrm>
            <a:prstGeom prst="rect">
              <a:avLst/>
            </a:prstGeom>
            <a:noFill/>
          </p:spPr>
          <p:txBody>
            <a:bodyPr wrap="square" rtlCol="0">
              <a:spAutoFit/>
            </a:bodyPr>
            <a:lstStyle/>
            <a:p>
              <a:r>
                <a:rPr lang="es-MX" sz="1200" dirty="0" smtClean="0"/>
                <a:t>Energía (aeración)</a:t>
              </a:r>
              <a:endParaRPr lang="es-MX" sz="1200" dirty="0"/>
            </a:p>
          </p:txBody>
        </p:sp>
        <p:cxnSp>
          <p:nvCxnSpPr>
            <p:cNvPr id="79" name="Conector angular 78"/>
            <p:cNvCxnSpPr>
              <a:endCxn id="16" idx="0"/>
            </p:cNvCxnSpPr>
            <p:nvPr/>
          </p:nvCxnSpPr>
          <p:spPr>
            <a:xfrm>
              <a:off x="5394531" y="864928"/>
              <a:ext cx="807639" cy="257185"/>
            </a:xfrm>
            <a:prstGeom prst="bentConnector2">
              <a:avLst/>
            </a:prstGeom>
            <a:ln w="95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ector recto de flecha 79"/>
            <p:cNvCxnSpPr/>
            <p:nvPr/>
          </p:nvCxnSpPr>
          <p:spPr>
            <a:xfrm flipV="1">
              <a:off x="7280547" y="908250"/>
              <a:ext cx="0" cy="416733"/>
            </a:xfrm>
            <a:prstGeom prst="straightConnector1">
              <a:avLst/>
            </a:prstGeom>
            <a:ln w="952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83" name="CuadroTexto 82"/>
            <p:cNvSpPr txBox="1"/>
            <p:nvPr/>
          </p:nvSpPr>
          <p:spPr>
            <a:xfrm>
              <a:off x="7060955" y="696591"/>
              <a:ext cx="558486" cy="276999"/>
            </a:xfrm>
            <a:prstGeom prst="rect">
              <a:avLst/>
            </a:prstGeom>
            <a:noFill/>
          </p:spPr>
          <p:txBody>
            <a:bodyPr wrap="none" rtlCol="0">
              <a:spAutoFit/>
            </a:bodyPr>
            <a:lstStyle/>
            <a:p>
              <a:pPr algn="ctr"/>
              <a:r>
                <a:rPr lang="es-MX" sz="1200" dirty="0" smtClean="0"/>
                <a:t>N gas </a:t>
              </a:r>
            </a:p>
          </p:txBody>
        </p:sp>
        <p:cxnSp>
          <p:nvCxnSpPr>
            <p:cNvPr id="84" name="Conector recto de flecha 83"/>
            <p:cNvCxnSpPr>
              <a:endCxn id="85" idx="0"/>
            </p:cNvCxnSpPr>
            <p:nvPr/>
          </p:nvCxnSpPr>
          <p:spPr>
            <a:xfrm>
              <a:off x="7229182" y="1942632"/>
              <a:ext cx="9639" cy="1097262"/>
            </a:xfrm>
            <a:prstGeom prst="straightConnector1">
              <a:avLst/>
            </a:prstGeom>
            <a:ln w="952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85" name="CuadroTexto 84"/>
            <p:cNvSpPr txBox="1"/>
            <p:nvPr/>
          </p:nvSpPr>
          <p:spPr>
            <a:xfrm>
              <a:off x="6889141" y="3039894"/>
              <a:ext cx="699359" cy="276999"/>
            </a:xfrm>
            <a:prstGeom prst="rect">
              <a:avLst/>
            </a:prstGeom>
            <a:noFill/>
          </p:spPr>
          <p:txBody>
            <a:bodyPr wrap="none" rtlCol="0">
              <a:spAutoFit/>
            </a:bodyPr>
            <a:lstStyle/>
            <a:p>
              <a:pPr algn="ctr"/>
              <a:r>
                <a:rPr lang="es-MX" sz="1200" dirty="0" smtClean="0"/>
                <a:t>Efluente</a:t>
              </a:r>
            </a:p>
          </p:txBody>
        </p:sp>
        <p:cxnSp>
          <p:nvCxnSpPr>
            <p:cNvPr id="89" name="Conector recto de flecha 88"/>
            <p:cNvCxnSpPr/>
            <p:nvPr/>
          </p:nvCxnSpPr>
          <p:spPr>
            <a:xfrm flipH="1" flipV="1">
              <a:off x="1268683" y="3211891"/>
              <a:ext cx="5597240" cy="7414"/>
            </a:xfrm>
            <a:prstGeom prst="straightConnector1">
              <a:avLst/>
            </a:prstGeom>
            <a:ln w="952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ector recto de flecha 90"/>
            <p:cNvCxnSpPr/>
            <p:nvPr/>
          </p:nvCxnSpPr>
          <p:spPr>
            <a:xfrm>
              <a:off x="4239916" y="1912880"/>
              <a:ext cx="9561" cy="350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Conector recto de flecha 92"/>
            <p:cNvCxnSpPr/>
            <p:nvPr/>
          </p:nvCxnSpPr>
          <p:spPr>
            <a:xfrm>
              <a:off x="3405965" y="1920701"/>
              <a:ext cx="9561" cy="350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Conector recto de flecha 93"/>
            <p:cNvCxnSpPr/>
            <p:nvPr/>
          </p:nvCxnSpPr>
          <p:spPr>
            <a:xfrm>
              <a:off x="4398816" y="2845325"/>
              <a:ext cx="4781" cy="5426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Conector recto de flecha 95"/>
            <p:cNvCxnSpPr/>
            <p:nvPr/>
          </p:nvCxnSpPr>
          <p:spPr>
            <a:xfrm>
              <a:off x="3373227" y="2677710"/>
              <a:ext cx="0" cy="705353"/>
            </a:xfrm>
            <a:prstGeom prst="straightConnector1">
              <a:avLst/>
            </a:prstGeom>
            <a:ln w="952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97" name="CuadroTexto 96"/>
            <p:cNvSpPr txBox="1"/>
            <p:nvPr/>
          </p:nvSpPr>
          <p:spPr>
            <a:xfrm>
              <a:off x="4067303" y="3357875"/>
              <a:ext cx="1316292" cy="276999"/>
            </a:xfrm>
            <a:prstGeom prst="rect">
              <a:avLst/>
            </a:prstGeom>
            <a:noFill/>
          </p:spPr>
          <p:txBody>
            <a:bodyPr wrap="square" rtlCol="0">
              <a:spAutoFit/>
            </a:bodyPr>
            <a:lstStyle/>
            <a:p>
              <a:r>
                <a:rPr lang="es-MX" sz="1200" dirty="0" smtClean="0"/>
                <a:t>Lodos residuales</a:t>
              </a:r>
              <a:endParaRPr lang="es-MX" sz="1200" dirty="0"/>
            </a:p>
          </p:txBody>
        </p:sp>
        <p:sp>
          <p:nvSpPr>
            <p:cNvPr id="98" name="CuadroTexto 97"/>
            <p:cNvSpPr txBox="1"/>
            <p:nvPr/>
          </p:nvSpPr>
          <p:spPr>
            <a:xfrm>
              <a:off x="1953444" y="3347083"/>
              <a:ext cx="1870823" cy="276999"/>
            </a:xfrm>
            <a:prstGeom prst="rect">
              <a:avLst/>
            </a:prstGeom>
            <a:noFill/>
          </p:spPr>
          <p:txBody>
            <a:bodyPr wrap="square" rtlCol="0">
              <a:spAutoFit/>
            </a:bodyPr>
            <a:lstStyle/>
            <a:p>
              <a:r>
                <a:rPr lang="es-MX" sz="1200" dirty="0" smtClean="0"/>
                <a:t>Energía para planta y extra</a:t>
              </a:r>
              <a:endParaRPr lang="es-MX" sz="1200" dirty="0"/>
            </a:p>
          </p:txBody>
        </p:sp>
        <p:cxnSp>
          <p:nvCxnSpPr>
            <p:cNvPr id="99" name="Conector recto de flecha 98"/>
            <p:cNvCxnSpPr/>
            <p:nvPr/>
          </p:nvCxnSpPr>
          <p:spPr>
            <a:xfrm>
              <a:off x="7248461" y="3282197"/>
              <a:ext cx="0" cy="214177"/>
            </a:xfrm>
            <a:prstGeom prst="straightConnector1">
              <a:avLst/>
            </a:prstGeom>
            <a:ln w="952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01" name="CuadroTexto 100"/>
            <p:cNvSpPr txBox="1"/>
            <p:nvPr/>
          </p:nvSpPr>
          <p:spPr>
            <a:xfrm>
              <a:off x="921588" y="1073632"/>
              <a:ext cx="794385" cy="276999"/>
            </a:xfrm>
            <a:prstGeom prst="rect">
              <a:avLst/>
            </a:prstGeom>
            <a:noFill/>
          </p:spPr>
          <p:txBody>
            <a:bodyPr wrap="none" rtlCol="0">
              <a:spAutoFit/>
            </a:bodyPr>
            <a:lstStyle/>
            <a:p>
              <a:pPr algn="ctr"/>
              <a:r>
                <a:rPr lang="es-MX" sz="1200" dirty="0" smtClean="0"/>
                <a:t>Cr, DQO…</a:t>
              </a:r>
            </a:p>
          </p:txBody>
        </p:sp>
        <p:sp>
          <p:nvSpPr>
            <p:cNvPr id="102" name="CuadroTexto 101"/>
            <p:cNvSpPr txBox="1"/>
            <p:nvPr/>
          </p:nvSpPr>
          <p:spPr>
            <a:xfrm>
              <a:off x="1365810" y="1830493"/>
              <a:ext cx="486031" cy="276999"/>
            </a:xfrm>
            <a:prstGeom prst="rect">
              <a:avLst/>
            </a:prstGeom>
            <a:noFill/>
          </p:spPr>
          <p:txBody>
            <a:bodyPr wrap="none" rtlCol="0">
              <a:spAutoFit/>
            </a:bodyPr>
            <a:lstStyle/>
            <a:p>
              <a:pPr algn="ctr"/>
              <a:r>
                <a:rPr lang="es-MX" sz="1200" dirty="0" smtClean="0"/>
                <a:t>DQO</a:t>
              </a:r>
            </a:p>
          </p:txBody>
        </p:sp>
      </p:grpSp>
    </p:spTree>
    <p:extLst>
      <p:ext uri="{BB962C8B-B14F-4D97-AF65-F5344CB8AC3E}">
        <p14:creationId xmlns:p14="http://schemas.microsoft.com/office/powerpoint/2010/main" val="417211665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10652" y="1306978"/>
            <a:ext cx="5574632" cy="1477328"/>
          </a:xfrm>
          <a:prstGeom prst="rect">
            <a:avLst/>
          </a:prstGeom>
        </p:spPr>
        <p:txBody>
          <a:bodyPr wrap="square">
            <a:spAutoFit/>
          </a:bodyPr>
          <a:lstStyle/>
          <a:p>
            <a:r>
              <a:rPr lang="es-MX" dirty="0" smtClean="0"/>
              <a:t>Remoción convencional de nitrógeno</a:t>
            </a:r>
          </a:p>
          <a:p>
            <a:endParaRPr lang="es-MX" dirty="0"/>
          </a:p>
          <a:p>
            <a:r>
              <a:rPr lang="es-MX" dirty="0" smtClean="0"/>
              <a:t>Ver minuto 8</a:t>
            </a:r>
          </a:p>
          <a:p>
            <a:endParaRPr lang="es-MX" dirty="0"/>
          </a:p>
          <a:p>
            <a:r>
              <a:rPr lang="es-MX" dirty="0">
                <a:hlinkClick r:id="rId2"/>
              </a:rPr>
              <a:t>https://www.youtube.com/watch?v=BosHU4ARR9w</a:t>
            </a:r>
            <a:endParaRPr lang="es-MX" dirty="0"/>
          </a:p>
        </p:txBody>
      </p:sp>
    </p:spTree>
    <p:extLst>
      <p:ext uri="{BB962C8B-B14F-4D97-AF65-F5344CB8AC3E}">
        <p14:creationId xmlns:p14="http://schemas.microsoft.com/office/powerpoint/2010/main" val="19648376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646893347"/>
              </p:ext>
            </p:extLst>
          </p:nvPr>
        </p:nvGraphicFramePr>
        <p:xfrm>
          <a:off x="87519" y="812667"/>
          <a:ext cx="9073896" cy="5140959"/>
        </p:xfrm>
        <a:graphic>
          <a:graphicData uri="http://schemas.openxmlformats.org/drawingml/2006/table">
            <a:tbl>
              <a:tblPr firstRow="1" bandRow="1">
                <a:tableStyleId>{5C22544A-7EE6-4342-B048-85BDC9FD1C3A}</a:tableStyleId>
              </a:tblPr>
              <a:tblGrid>
                <a:gridCol w="2635064"/>
                <a:gridCol w="6438832"/>
              </a:tblGrid>
              <a:tr h="258064">
                <a:tc>
                  <a:txBody>
                    <a:bodyPr/>
                    <a:lstStyle/>
                    <a:p>
                      <a:pPr algn="ctr"/>
                      <a:r>
                        <a:rPr lang="es-MX" sz="1400" dirty="0" smtClean="0"/>
                        <a:t>Sectores</a:t>
                      </a:r>
                      <a:endParaRPr lang="es-MX" sz="1400" dirty="0"/>
                    </a:p>
                  </a:txBody>
                  <a:tcPr anchor="ctr"/>
                </a:tc>
                <a:tc>
                  <a:txBody>
                    <a:bodyPr/>
                    <a:lstStyle/>
                    <a:p>
                      <a:pPr algn="ctr"/>
                      <a:r>
                        <a:rPr lang="es-MX" sz="1400" dirty="0" smtClean="0"/>
                        <a:t>Ramas</a:t>
                      </a:r>
                      <a:endParaRPr lang="es-MX" sz="1400" dirty="0"/>
                    </a:p>
                  </a:txBody>
                  <a:tcPr anchor="ctr"/>
                </a:tc>
              </a:tr>
              <a:tr h="365760">
                <a:tc>
                  <a:txBody>
                    <a:bodyPr/>
                    <a:lstStyle/>
                    <a:p>
                      <a:r>
                        <a:rPr lang="es-MX" sz="1400" dirty="0" smtClean="0"/>
                        <a:t>Industrias diversas</a:t>
                      </a:r>
                      <a:endParaRPr lang="es-MX" sz="1400" dirty="0"/>
                    </a:p>
                  </a:txBody>
                  <a:tcPr/>
                </a:tc>
                <a:tc>
                  <a:txBody>
                    <a:bodyPr/>
                    <a:lstStyle/>
                    <a:p>
                      <a:r>
                        <a:rPr lang="es-MX" sz="1400" dirty="0" smtClean="0"/>
                        <a:t>Fabricantes de vidrio, de colchones, de artículos de piel,..</a:t>
                      </a:r>
                      <a:endParaRPr lang="es-MX" sz="1400" dirty="0"/>
                    </a:p>
                  </a:txBody>
                  <a:tcPr/>
                </a:tc>
              </a:tr>
              <a:tr h="370840">
                <a:tc>
                  <a:txBody>
                    <a:bodyPr/>
                    <a:lstStyle/>
                    <a:p>
                      <a:r>
                        <a:rPr lang="es-MX" sz="1400" dirty="0" smtClean="0"/>
                        <a:t>Metal-mecánico</a:t>
                      </a:r>
                      <a:endParaRPr lang="es-MX" sz="1400" dirty="0"/>
                    </a:p>
                  </a:txBody>
                  <a:tcPr/>
                </a:tc>
                <a:tc>
                  <a:txBody>
                    <a:bodyPr/>
                    <a:lstStyle/>
                    <a:p>
                      <a:r>
                        <a:rPr lang="es-MX" sz="1400" dirty="0" smtClean="0"/>
                        <a:t>Fabricantes de alambre y tornillos, productos de lámina, productos de aluminio, herramientas, productos mecánico-eléctricos,...</a:t>
                      </a:r>
                      <a:endParaRPr lang="es-MX" sz="1400" dirty="0"/>
                    </a:p>
                  </a:txBody>
                  <a:tcPr/>
                </a:tc>
              </a:tr>
              <a:tr h="370840">
                <a:tc>
                  <a:txBody>
                    <a:bodyPr/>
                    <a:lstStyle/>
                    <a:p>
                      <a:r>
                        <a:rPr lang="es-MX" sz="1400" dirty="0" smtClean="0"/>
                        <a:t>Químico</a:t>
                      </a:r>
                      <a:endParaRPr lang="es-MX" sz="1400" dirty="0"/>
                    </a:p>
                  </a:txBody>
                  <a:tcPr/>
                </a:tc>
                <a:tc>
                  <a:txBody>
                    <a:bodyPr/>
                    <a:lstStyle/>
                    <a:p>
                      <a:r>
                        <a:rPr lang="es-MX" sz="1400" dirty="0" smtClean="0"/>
                        <a:t>De proceso y fabricantes de sabores, colorantes y fragancias, de productos de plástico, de aerosoles, de formuladores agroquímicos, de </a:t>
                      </a:r>
                      <a:r>
                        <a:rPr lang="es-MX" sz="1400" dirty="0" err="1" smtClean="0"/>
                        <a:t>farmoquímicos</a:t>
                      </a:r>
                      <a:r>
                        <a:rPr lang="es-MX" sz="1400" dirty="0" smtClean="0"/>
                        <a:t>; industria </a:t>
                      </a:r>
                      <a:r>
                        <a:rPr lang="es-MX" sz="1400" dirty="0" err="1" smtClean="0"/>
                        <a:t>petroquímcia</a:t>
                      </a:r>
                      <a:r>
                        <a:rPr lang="es-MX" sz="1400" dirty="0" smtClean="0"/>
                        <a:t>, industrias de parafina,…</a:t>
                      </a:r>
                      <a:endParaRPr lang="es-MX" sz="1400" dirty="0"/>
                    </a:p>
                  </a:txBody>
                  <a:tcPr/>
                </a:tc>
              </a:tr>
              <a:tr h="242824">
                <a:tc>
                  <a:txBody>
                    <a:bodyPr/>
                    <a:lstStyle/>
                    <a:p>
                      <a:r>
                        <a:rPr lang="es-MX" sz="1400" dirty="0" smtClean="0"/>
                        <a:t>Alimentos, bebidas y tabacos</a:t>
                      </a:r>
                      <a:endParaRPr lang="es-MX" sz="1400" dirty="0"/>
                    </a:p>
                  </a:txBody>
                  <a:tcPr/>
                </a:tc>
                <a:tc>
                  <a:txBody>
                    <a:bodyPr/>
                    <a:lstStyle/>
                    <a:p>
                      <a:endParaRPr lang="es-MX" sz="1400" dirty="0"/>
                    </a:p>
                  </a:txBody>
                  <a:tcPr/>
                </a:tc>
              </a:tr>
              <a:tr h="292608">
                <a:tc>
                  <a:txBody>
                    <a:bodyPr/>
                    <a:lstStyle/>
                    <a:p>
                      <a:r>
                        <a:rPr lang="es-MX" sz="1400" dirty="0" smtClean="0"/>
                        <a:t>Automotriz</a:t>
                      </a:r>
                      <a:endParaRPr lang="es-MX" sz="1400" dirty="0"/>
                    </a:p>
                  </a:txBody>
                  <a:tcPr/>
                </a:tc>
                <a:tc>
                  <a:txBody>
                    <a:bodyPr/>
                    <a:lstStyle/>
                    <a:p>
                      <a:endParaRPr lang="es-MX" sz="1400" dirty="0"/>
                    </a:p>
                  </a:txBody>
                  <a:tcPr/>
                </a:tc>
              </a:tr>
              <a:tr h="370840">
                <a:tc>
                  <a:txBody>
                    <a:bodyPr/>
                    <a:lstStyle/>
                    <a:p>
                      <a:r>
                        <a:rPr lang="es-MX" sz="1400" dirty="0" smtClean="0"/>
                        <a:t>Bienes</a:t>
                      </a:r>
                      <a:r>
                        <a:rPr lang="es-MX" sz="1400" baseline="0" dirty="0" smtClean="0"/>
                        <a:t> de capital</a:t>
                      </a:r>
                      <a:endParaRPr lang="es-MX" sz="1400" dirty="0"/>
                    </a:p>
                  </a:txBody>
                  <a:tcPr/>
                </a:tc>
                <a:tc>
                  <a:txBody>
                    <a:bodyPr/>
                    <a:lstStyle/>
                    <a:p>
                      <a:r>
                        <a:rPr lang="es-MX" sz="1400" dirty="0" smtClean="0"/>
                        <a:t>Fabricantes de</a:t>
                      </a:r>
                      <a:r>
                        <a:rPr lang="es-MX" sz="1400" baseline="0" dirty="0" smtClean="0"/>
                        <a:t> maquinaria, bombas, equipos para procesos fisicoquímicos, …. </a:t>
                      </a:r>
                      <a:endParaRPr lang="es-MX" sz="1400" dirty="0"/>
                    </a:p>
                  </a:txBody>
                  <a:tcPr/>
                </a:tc>
              </a:tr>
              <a:tr h="370840">
                <a:tc>
                  <a:txBody>
                    <a:bodyPr/>
                    <a:lstStyle/>
                    <a:p>
                      <a:r>
                        <a:rPr lang="es-MX" sz="1400" dirty="0" smtClean="0"/>
                        <a:t>Industriales</a:t>
                      </a:r>
                      <a:r>
                        <a:rPr lang="es-MX" sz="1400" baseline="0" dirty="0" smtClean="0"/>
                        <a:t> técnicos</a:t>
                      </a:r>
                      <a:endParaRPr lang="es-MX" sz="1400" dirty="0"/>
                    </a:p>
                  </a:txBody>
                  <a:tcPr/>
                </a:tc>
                <a:tc>
                  <a:txBody>
                    <a:bodyPr/>
                    <a:lstStyle/>
                    <a:p>
                      <a:endParaRPr lang="es-MX" sz="1400" dirty="0"/>
                    </a:p>
                  </a:txBody>
                  <a:tcPr/>
                </a:tc>
              </a:tr>
              <a:tr h="370840">
                <a:tc>
                  <a:txBody>
                    <a:bodyPr/>
                    <a:lstStyle/>
                    <a:p>
                      <a:r>
                        <a:rPr lang="es-MX" sz="1400" dirty="0" smtClean="0"/>
                        <a:t>Médicos</a:t>
                      </a:r>
                      <a:endParaRPr lang="es-MX" sz="1400" dirty="0"/>
                    </a:p>
                  </a:txBody>
                  <a:tcPr/>
                </a:tc>
                <a:tc>
                  <a:txBody>
                    <a:bodyPr/>
                    <a:lstStyle/>
                    <a:p>
                      <a:r>
                        <a:rPr lang="es-MX" sz="1400" dirty="0" smtClean="0"/>
                        <a:t>Fabricantes de material de curación, insumos par </a:t>
                      </a:r>
                      <a:r>
                        <a:rPr lang="es-MX" sz="1400" dirty="0" err="1" smtClean="0"/>
                        <a:t>imagenología</a:t>
                      </a:r>
                      <a:r>
                        <a:rPr lang="es-MX" sz="1400" dirty="0" smtClean="0"/>
                        <a:t>, …</a:t>
                      </a:r>
                      <a:endParaRPr lang="es-MX" sz="1400" dirty="0"/>
                    </a:p>
                  </a:txBody>
                  <a:tcPr/>
                </a:tc>
              </a:tr>
              <a:tr h="283464">
                <a:tc>
                  <a:txBody>
                    <a:bodyPr/>
                    <a:lstStyle/>
                    <a:p>
                      <a:r>
                        <a:rPr lang="es-MX" sz="1400" dirty="0" smtClean="0"/>
                        <a:t>Papel</a:t>
                      </a:r>
                      <a:endParaRPr lang="es-MX" sz="1400" dirty="0"/>
                    </a:p>
                  </a:txBody>
                  <a:tcPr/>
                </a:tc>
                <a:tc>
                  <a:txBody>
                    <a:bodyPr/>
                    <a:lstStyle/>
                    <a:p>
                      <a:r>
                        <a:rPr lang="es-MX" sz="1400" dirty="0" smtClean="0"/>
                        <a:t>Fabricantes de cartón, artículos de papel,…</a:t>
                      </a:r>
                      <a:endParaRPr lang="es-MX" sz="1400" dirty="0"/>
                    </a:p>
                  </a:txBody>
                  <a:tcPr/>
                </a:tc>
              </a:tr>
              <a:tr h="370840">
                <a:tc>
                  <a:txBody>
                    <a:bodyPr/>
                    <a:lstStyle/>
                    <a:p>
                      <a:r>
                        <a:rPr lang="es-MX" sz="1400" dirty="0" err="1" smtClean="0"/>
                        <a:t>Mueblero</a:t>
                      </a:r>
                      <a:endParaRPr lang="es-MX" sz="1400" dirty="0"/>
                    </a:p>
                  </a:txBody>
                  <a:tcPr/>
                </a:tc>
                <a:tc>
                  <a:txBody>
                    <a:bodyPr/>
                    <a:lstStyle/>
                    <a:p>
                      <a:r>
                        <a:rPr lang="es-MX" sz="1400" dirty="0" smtClean="0"/>
                        <a:t>Fabricantes de muebles tapizados, de hogar, de cocinas, de oficinas.</a:t>
                      </a:r>
                      <a:endParaRPr lang="es-MX" sz="1400" dirty="0"/>
                    </a:p>
                  </a:txBody>
                  <a:tcPr/>
                </a:tc>
              </a:tr>
              <a:tr h="370840">
                <a:tc>
                  <a:txBody>
                    <a:bodyPr/>
                    <a:lstStyle/>
                    <a:p>
                      <a:r>
                        <a:rPr lang="es-MX" sz="1400" dirty="0" smtClean="0"/>
                        <a:t>Tecnología para la información</a:t>
                      </a:r>
                      <a:r>
                        <a:rPr lang="es-MX" sz="1400" baseline="0" dirty="0" smtClean="0"/>
                        <a:t> y economía del conocimiento</a:t>
                      </a:r>
                      <a:endParaRPr lang="es-MX" sz="1400" dirty="0"/>
                    </a:p>
                  </a:txBody>
                  <a:tcPr/>
                </a:tc>
                <a:tc>
                  <a:txBody>
                    <a:bodyPr/>
                    <a:lstStyle/>
                    <a:p>
                      <a:endParaRPr lang="es-MX" sz="1400" dirty="0"/>
                    </a:p>
                  </a:txBody>
                  <a:tcPr/>
                </a:tc>
              </a:tr>
              <a:tr h="260096">
                <a:tc>
                  <a:txBody>
                    <a:bodyPr/>
                    <a:lstStyle/>
                    <a:p>
                      <a:r>
                        <a:rPr lang="es-MX" sz="1400" dirty="0" smtClean="0"/>
                        <a:t>Economía verde</a:t>
                      </a:r>
                      <a:endParaRPr lang="es-MX" sz="1400" dirty="0"/>
                    </a:p>
                  </a:txBody>
                  <a:tcPr/>
                </a:tc>
                <a:tc>
                  <a:txBody>
                    <a:bodyPr/>
                    <a:lstStyle/>
                    <a:p>
                      <a:endParaRPr lang="es-MX" sz="1400" dirty="0"/>
                    </a:p>
                  </a:txBody>
                  <a:tcPr/>
                </a:tc>
              </a:tr>
            </a:tbl>
          </a:graphicData>
        </a:graphic>
      </p:graphicFrame>
      <p:sp>
        <p:nvSpPr>
          <p:cNvPr id="3" name="Rectángulo 2"/>
          <p:cNvSpPr/>
          <p:nvPr/>
        </p:nvSpPr>
        <p:spPr>
          <a:xfrm>
            <a:off x="2246810" y="119733"/>
            <a:ext cx="5726757" cy="369332"/>
          </a:xfrm>
          <a:prstGeom prst="rect">
            <a:avLst/>
          </a:prstGeom>
        </p:spPr>
        <p:txBody>
          <a:bodyPr wrap="square">
            <a:spAutoFit/>
          </a:bodyPr>
          <a:lstStyle/>
          <a:p>
            <a:r>
              <a:rPr lang="es-MX" dirty="0" smtClean="0"/>
              <a:t>Clasificación de industrias por CANACINTRA</a:t>
            </a:r>
            <a:endParaRPr lang="es-MX" dirty="0"/>
          </a:p>
        </p:txBody>
      </p:sp>
    </p:spTree>
    <p:extLst>
      <p:ext uri="{BB962C8B-B14F-4D97-AF65-F5344CB8AC3E}">
        <p14:creationId xmlns:p14="http://schemas.microsoft.com/office/powerpoint/2010/main" val="301799191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82128" y="2253052"/>
            <a:ext cx="5833598" cy="1325563"/>
          </a:xfrm>
        </p:spPr>
        <p:txBody>
          <a:bodyPr>
            <a:normAutofit/>
          </a:bodyPr>
          <a:lstStyle/>
          <a:p>
            <a:pPr algn="ctr"/>
            <a:r>
              <a:rPr lang="es-MX" sz="2800" dirty="0" smtClean="0">
                <a:latin typeface="+mn-lt"/>
              </a:rPr>
              <a:t>¿Son suficientes los tratamientos actuales en plantas de tratamiento?</a:t>
            </a:r>
            <a:endParaRPr lang="es-MX" sz="2800" dirty="0">
              <a:latin typeface="+mn-lt"/>
            </a:endParaRPr>
          </a:p>
        </p:txBody>
      </p:sp>
    </p:spTree>
    <p:extLst>
      <p:ext uri="{BB962C8B-B14F-4D97-AF65-F5344CB8AC3E}">
        <p14:creationId xmlns:p14="http://schemas.microsoft.com/office/powerpoint/2010/main" val="79064359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505" y="1541836"/>
            <a:ext cx="8266824" cy="4423536"/>
          </a:xfrm>
        </p:spPr>
        <p:txBody>
          <a:bodyPr>
            <a:normAutofit/>
          </a:bodyPr>
          <a:lstStyle/>
          <a:p>
            <a:r>
              <a:rPr lang="es-MX" sz="1600" dirty="0" smtClean="0">
                <a:latin typeface="+mn-lt"/>
              </a:rPr>
              <a:t>Declaratoria de clasificación de los ríos Atoyac y </a:t>
            </a:r>
            <a:r>
              <a:rPr lang="es-MX" sz="1600" dirty="0" err="1" smtClean="0">
                <a:latin typeface="+mn-lt"/>
              </a:rPr>
              <a:t>Xochiac</a:t>
            </a:r>
            <a:r>
              <a:rPr lang="es-MX" sz="1600" dirty="0" smtClean="0">
                <a:latin typeface="+mn-lt"/>
              </a:rPr>
              <a:t> o </a:t>
            </a:r>
            <a:r>
              <a:rPr lang="es-MX" sz="1600" dirty="0" err="1" smtClean="0">
                <a:latin typeface="+mn-lt"/>
              </a:rPr>
              <a:t>Hueyapan</a:t>
            </a:r>
            <a:r>
              <a:rPr lang="es-MX" sz="1600" dirty="0" smtClean="0">
                <a:latin typeface="+mn-lt"/>
              </a:rPr>
              <a:t>, y sus afluentes (Diario oficial, 6 de julio de 2011):</a:t>
            </a:r>
            <a:br>
              <a:rPr lang="es-MX" sz="1600" dirty="0" smtClean="0">
                <a:latin typeface="+mn-lt"/>
              </a:rPr>
            </a:br>
            <a:r>
              <a:rPr lang="es-MX" sz="1600" dirty="0" smtClean="0">
                <a:latin typeface="+mn-lt"/>
              </a:rPr>
              <a:t>“Que las aguas de los ríos Atoyac y </a:t>
            </a:r>
            <a:r>
              <a:rPr lang="es-MX" sz="1600" dirty="0" err="1" smtClean="0">
                <a:latin typeface="+mn-lt"/>
              </a:rPr>
              <a:t>Xochiac</a:t>
            </a:r>
            <a:r>
              <a:rPr lang="es-MX" sz="1600" dirty="0" smtClean="0">
                <a:latin typeface="+mn-lt"/>
              </a:rPr>
              <a:t> o </a:t>
            </a:r>
            <a:r>
              <a:rPr lang="es-MX" sz="1600" dirty="0" err="1" smtClean="0">
                <a:latin typeface="+mn-lt"/>
              </a:rPr>
              <a:t>Hueyapab</a:t>
            </a:r>
            <a:r>
              <a:rPr lang="es-MX" sz="1600" dirty="0" smtClean="0">
                <a:latin typeface="+mn-lt"/>
              </a:rPr>
              <a:t> han sufrido alteración en su calidad con motivo de las descargas de aguas residuales provenientes de procesos industriales y asentamientos humanos, que vierten 146.3 toneladas al día de materia orgánica medida como demanda química de oxígeno, …, 0.14 toneladas al día de metales pesados y 0.09 toneladas al día de compuestos orgánicos tóxicos….”</a:t>
            </a:r>
            <a:br>
              <a:rPr lang="es-MX" sz="1600" dirty="0" smtClean="0">
                <a:latin typeface="+mn-lt"/>
              </a:rPr>
            </a:br>
            <a:r>
              <a:rPr lang="es-MX" sz="1600" dirty="0">
                <a:latin typeface="+mn-lt"/>
              </a:rPr>
              <a:t/>
            </a:r>
            <a:br>
              <a:rPr lang="es-MX" sz="1600" dirty="0">
                <a:latin typeface="+mn-lt"/>
              </a:rPr>
            </a:br>
            <a:r>
              <a:rPr lang="es-MX" sz="1600" dirty="0" smtClean="0">
                <a:latin typeface="+mn-lt"/>
              </a:rPr>
              <a:t/>
            </a:r>
            <a:br>
              <a:rPr lang="es-MX" sz="1600" dirty="0" smtClean="0">
                <a:latin typeface="+mn-lt"/>
              </a:rPr>
            </a:br>
            <a:r>
              <a:rPr lang="es-MX" sz="1600" dirty="0" smtClean="0">
                <a:latin typeface="+mn-lt"/>
              </a:rPr>
              <a:t>PROFEPA, 25 de febrero de 2015:</a:t>
            </a:r>
            <a:br>
              <a:rPr lang="es-MX" sz="1600" dirty="0" smtClean="0">
                <a:latin typeface="+mn-lt"/>
              </a:rPr>
            </a:br>
            <a:r>
              <a:rPr lang="es-MX" sz="1600" b="1" dirty="0" smtClean="0">
                <a:latin typeface="+mn-lt"/>
              </a:rPr>
              <a:t/>
            </a:r>
            <a:br>
              <a:rPr lang="es-MX" sz="1600" b="1" dirty="0" smtClean="0">
                <a:latin typeface="+mn-lt"/>
              </a:rPr>
            </a:br>
            <a:r>
              <a:rPr lang="es-MX" sz="1600" b="1" dirty="0" smtClean="0">
                <a:latin typeface="+mn-lt"/>
              </a:rPr>
              <a:t>“… emprendió </a:t>
            </a:r>
            <a:r>
              <a:rPr lang="es-MX" sz="1600" dirty="0" smtClean="0"/>
              <a:t>acciones </a:t>
            </a:r>
            <a:r>
              <a:rPr lang="es-MX" sz="1600" dirty="0"/>
              <a:t>inmediatas para atender la problemática ambiental del Río </a:t>
            </a:r>
            <a:r>
              <a:rPr lang="es-MX" sz="1600" dirty="0" smtClean="0"/>
              <a:t>Atoyac…”</a:t>
            </a:r>
            <a:br>
              <a:rPr lang="es-MX" sz="1600" dirty="0" smtClean="0"/>
            </a:br>
            <a:r>
              <a:rPr lang="es-MX" sz="1600" dirty="0" smtClean="0"/>
              <a:t>“</a:t>
            </a:r>
            <a:r>
              <a:rPr lang="es-MX" sz="1600" b="1" dirty="0" smtClean="0">
                <a:latin typeface="+mn-lt"/>
              </a:rPr>
              <a:t>…</a:t>
            </a:r>
            <a:r>
              <a:rPr lang="es-MX" sz="1600" dirty="0" smtClean="0">
                <a:latin typeface="+mn-lt"/>
              </a:rPr>
              <a:t>informaron </a:t>
            </a:r>
            <a:r>
              <a:rPr lang="es-MX" sz="1600" dirty="0">
                <a:latin typeface="+mn-lt"/>
              </a:rPr>
              <a:t>que dicho afluente recibe 146.3 toneladas al día de materia orgánica; a lo largo de 31 municipios de Puebla y Tlaxcala que no cuentan con plantas de tratamiento de agua y, las instaladas, no funcionan </a:t>
            </a:r>
            <a:r>
              <a:rPr lang="es-MX" sz="1600" dirty="0" smtClean="0">
                <a:latin typeface="+mn-lt"/>
              </a:rPr>
              <a:t>adecuadamente.</a:t>
            </a:r>
            <a:br>
              <a:rPr lang="es-MX" sz="1600" dirty="0" smtClean="0">
                <a:latin typeface="+mn-lt"/>
              </a:rPr>
            </a:br>
            <a:r>
              <a:rPr lang="es-MX" sz="1600" dirty="0">
                <a:latin typeface="+mn-lt"/>
              </a:rPr>
              <a:t>Indicaron que se vierten al Río Atoyac  62.8 toneladas al día de sólidos suspendidos totales;  14.7 toneladas al día de nutrientes; 0.14 toneladas al día de metales pesados (Plomo, Cromo, Cadmio, Cobre, Mercurio, Níquel y Zinc); así como 0.09 toneladas al día de compuestos orgánicos tóxicos</a:t>
            </a:r>
            <a:r>
              <a:rPr lang="es-MX" sz="1600" dirty="0" smtClean="0">
                <a:latin typeface="+mn-lt"/>
              </a:rPr>
              <a:t>.”</a:t>
            </a:r>
            <a:endParaRPr lang="es-MX" sz="1600" dirty="0">
              <a:latin typeface="+mn-lt"/>
            </a:endParaRPr>
          </a:p>
        </p:txBody>
      </p:sp>
      <p:sp>
        <p:nvSpPr>
          <p:cNvPr id="4" name="Título 1"/>
          <p:cNvSpPr txBox="1">
            <a:spLocks/>
          </p:cNvSpPr>
          <p:nvPr/>
        </p:nvSpPr>
        <p:spPr>
          <a:xfrm>
            <a:off x="1343295" y="879054"/>
            <a:ext cx="7383610" cy="66278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2800" dirty="0" smtClean="0">
                <a:latin typeface="+mn-lt"/>
              </a:rPr>
              <a:t>Ejemplo de problema identificado, pero sin resolver</a:t>
            </a:r>
            <a:endParaRPr lang="es-MX" sz="2800" dirty="0">
              <a:latin typeface="+mn-lt"/>
            </a:endParaRPr>
          </a:p>
        </p:txBody>
      </p:sp>
    </p:spTree>
    <p:extLst>
      <p:ext uri="{BB962C8B-B14F-4D97-AF65-F5344CB8AC3E}">
        <p14:creationId xmlns:p14="http://schemas.microsoft.com/office/powerpoint/2010/main" val="328818534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61702" y="1819179"/>
            <a:ext cx="8020595" cy="923330"/>
          </a:xfrm>
          <a:prstGeom prst="rect">
            <a:avLst/>
          </a:prstGeom>
        </p:spPr>
        <p:txBody>
          <a:bodyPr wrap="square">
            <a:spAutoFit/>
          </a:bodyPr>
          <a:lstStyle/>
          <a:p>
            <a:r>
              <a:rPr lang="es-MX" dirty="0" smtClean="0"/>
              <a:t>Tesis de doctorado:</a:t>
            </a:r>
          </a:p>
          <a:p>
            <a:r>
              <a:rPr lang="es-MX" dirty="0" smtClean="0"/>
              <a:t>La </a:t>
            </a:r>
            <a:r>
              <a:rPr lang="es-MX" dirty="0"/>
              <a:t>no regulación ambiental: contaminación industrial del río Santiago en </a:t>
            </a:r>
            <a:r>
              <a:rPr lang="es-MX" dirty="0" smtClean="0"/>
              <a:t>Jalisco. </a:t>
            </a:r>
            <a:r>
              <a:rPr lang="es-MX" dirty="0"/>
              <a:t>Cindy </a:t>
            </a:r>
            <a:r>
              <a:rPr lang="es-MX" dirty="0" err="1" smtClean="0"/>
              <a:t>McCulligh</a:t>
            </a:r>
            <a:r>
              <a:rPr lang="es-MX" dirty="0" smtClean="0"/>
              <a:t>. Observatorio del desarrollo. Volumen II, número 7, págs. 22-29.</a:t>
            </a:r>
            <a:endParaRPr lang="es-MX" dirty="0"/>
          </a:p>
        </p:txBody>
      </p:sp>
    </p:spTree>
    <p:extLst>
      <p:ext uri="{BB962C8B-B14F-4D97-AF65-F5344CB8AC3E}">
        <p14:creationId xmlns:p14="http://schemas.microsoft.com/office/powerpoint/2010/main" val="362003210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17157" y="633582"/>
            <a:ext cx="8688298" cy="584775"/>
          </a:xfrm>
          <a:prstGeom prst="rect">
            <a:avLst/>
          </a:prstGeom>
        </p:spPr>
        <p:txBody>
          <a:bodyPr wrap="square">
            <a:spAutoFit/>
          </a:bodyPr>
          <a:lstStyle/>
          <a:p>
            <a:pPr algn="ctr"/>
            <a:r>
              <a:rPr lang="en-US" sz="1600" b="0" i="0" u="none" strike="noStrike" baseline="0" dirty="0" err="1" smtClean="0">
                <a:latin typeface="+mj-lt"/>
              </a:rPr>
              <a:t>Contaminantes</a:t>
            </a:r>
            <a:r>
              <a:rPr lang="en-US" sz="1600" b="0" i="0" u="none" strike="noStrike" baseline="0" dirty="0" smtClean="0">
                <a:latin typeface="+mj-lt"/>
              </a:rPr>
              <a:t> de </a:t>
            </a:r>
            <a:r>
              <a:rPr lang="en-US" sz="1600" b="0" i="0" u="none" strike="noStrike" baseline="0" dirty="0" err="1" smtClean="0">
                <a:latin typeface="+mj-lt"/>
              </a:rPr>
              <a:t>aguas</a:t>
            </a:r>
            <a:r>
              <a:rPr lang="en-US" sz="1600" b="0" i="0" u="none" strike="noStrike" baseline="0" dirty="0" smtClean="0">
                <a:latin typeface="+mj-lt"/>
              </a:rPr>
              <a:t> residuals </a:t>
            </a:r>
            <a:r>
              <a:rPr lang="en-US" sz="1600" b="0" i="0" u="none" strike="noStrike" baseline="0" dirty="0" err="1" smtClean="0">
                <a:latin typeface="+mj-lt"/>
              </a:rPr>
              <a:t>industriales</a:t>
            </a:r>
            <a:r>
              <a:rPr lang="en-US" sz="1600" b="0" i="0" u="none" strike="noStrike" baseline="0" dirty="0" smtClean="0">
                <a:latin typeface="+mj-lt"/>
              </a:rPr>
              <a:t> </a:t>
            </a:r>
            <a:r>
              <a:rPr lang="en-US" sz="1600" dirty="0" err="1" smtClean="0">
                <a:latin typeface="+mj-lt"/>
              </a:rPr>
              <a:t>incluidos</a:t>
            </a:r>
            <a:r>
              <a:rPr lang="en-US" sz="1600" dirty="0" smtClean="0">
                <a:latin typeface="+mj-lt"/>
              </a:rPr>
              <a:t> </a:t>
            </a:r>
            <a:r>
              <a:rPr lang="en-US" sz="1600" dirty="0" err="1" smtClean="0">
                <a:latin typeface="+mj-lt"/>
              </a:rPr>
              <a:t>en</a:t>
            </a:r>
            <a:r>
              <a:rPr lang="en-US" sz="1600" dirty="0" smtClean="0">
                <a:latin typeface="+mj-lt"/>
              </a:rPr>
              <a:t> </a:t>
            </a:r>
            <a:r>
              <a:rPr lang="en-US" sz="1600" dirty="0" err="1" smtClean="0">
                <a:latin typeface="+mj-lt"/>
              </a:rPr>
              <a:t>normativas</a:t>
            </a:r>
            <a:r>
              <a:rPr lang="en-US" sz="1600" dirty="0" smtClean="0">
                <a:latin typeface="+mj-lt"/>
              </a:rPr>
              <a:t> de </a:t>
            </a:r>
            <a:r>
              <a:rPr lang="en-US" sz="1600" dirty="0" err="1" smtClean="0">
                <a:latin typeface="+mj-lt"/>
              </a:rPr>
              <a:t>otro</a:t>
            </a:r>
            <a:r>
              <a:rPr lang="en-US" sz="1600" dirty="0" smtClean="0">
                <a:latin typeface="+mj-lt"/>
              </a:rPr>
              <a:t> </a:t>
            </a:r>
            <a:r>
              <a:rPr lang="en-US" sz="1600" dirty="0" err="1" smtClean="0">
                <a:latin typeface="+mj-lt"/>
              </a:rPr>
              <a:t>pais</a:t>
            </a:r>
            <a:r>
              <a:rPr lang="en-US" sz="1600" dirty="0" smtClean="0">
                <a:latin typeface="+mj-lt"/>
              </a:rPr>
              <a:t>: </a:t>
            </a:r>
            <a:r>
              <a:rPr lang="en-US" sz="1600" dirty="0" err="1" smtClean="0">
                <a:latin typeface="+mj-lt"/>
              </a:rPr>
              <a:t>Japón</a:t>
            </a:r>
            <a:r>
              <a:rPr lang="en-US" sz="1600" dirty="0" smtClean="0">
                <a:latin typeface="+mj-lt"/>
              </a:rPr>
              <a:t>.</a:t>
            </a:r>
          </a:p>
          <a:p>
            <a:pPr algn="ctr"/>
            <a:r>
              <a:rPr lang="en-US" sz="1600" b="0" i="0" u="none" strike="noStrike" baseline="0" dirty="0" smtClean="0">
                <a:latin typeface="+mj-lt"/>
              </a:rPr>
              <a:t>Technology transfer </a:t>
            </a:r>
            <a:r>
              <a:rPr lang="en-US" sz="1600" dirty="0" smtClean="0">
                <a:latin typeface="+mj-lt"/>
              </a:rPr>
              <a:t>manual of industrial wastewater treatment (2003) Ministry of environment, </a:t>
            </a:r>
            <a:r>
              <a:rPr lang="en-US" sz="1600" dirty="0" err="1" smtClean="0">
                <a:latin typeface="+mj-lt"/>
              </a:rPr>
              <a:t>Japón</a:t>
            </a:r>
            <a:r>
              <a:rPr lang="en-US" sz="1600" dirty="0" smtClean="0">
                <a:latin typeface="+mj-lt"/>
              </a:rPr>
              <a:t>.</a:t>
            </a:r>
          </a:p>
        </p:txBody>
      </p:sp>
      <p:graphicFrame>
        <p:nvGraphicFramePr>
          <p:cNvPr id="8" name="Tabla 7"/>
          <p:cNvGraphicFramePr>
            <a:graphicFrameLocks noGrp="1"/>
          </p:cNvGraphicFramePr>
          <p:nvPr>
            <p:extLst/>
          </p:nvPr>
        </p:nvGraphicFramePr>
        <p:xfrm>
          <a:off x="0" y="1218357"/>
          <a:ext cx="4522761" cy="5425440"/>
        </p:xfrm>
        <a:graphic>
          <a:graphicData uri="http://schemas.openxmlformats.org/drawingml/2006/table">
            <a:tbl>
              <a:tblPr firstRow="1" bandRow="1">
                <a:tableStyleId>{5C22544A-7EE6-4342-B048-85BDC9FD1C3A}</a:tableStyleId>
              </a:tblPr>
              <a:tblGrid>
                <a:gridCol w="2111268"/>
                <a:gridCol w="2411493"/>
              </a:tblGrid>
              <a:tr h="377938">
                <a:tc>
                  <a:txBody>
                    <a:bodyPr/>
                    <a:lstStyle/>
                    <a:p>
                      <a:pPr algn="ctr"/>
                      <a:r>
                        <a:rPr lang="es-MX" sz="1600" dirty="0" smtClean="0"/>
                        <a:t>Contaminante</a:t>
                      </a:r>
                      <a:endParaRPr lang="es-MX"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t>Estándar de calidad para cuidado del ambiente</a:t>
                      </a:r>
                    </a:p>
                  </a:txBody>
                  <a:tcPr/>
                </a:tc>
              </a:tr>
              <a:tr h="216000">
                <a:tc>
                  <a:txBody>
                    <a:bodyPr/>
                    <a:lstStyle/>
                    <a:p>
                      <a:r>
                        <a:rPr lang="es-MX" sz="1600" dirty="0" smtClean="0"/>
                        <a:t>Cadmio</a:t>
                      </a:r>
                      <a:endParaRPr lang="es-MX" sz="1600" dirty="0"/>
                    </a:p>
                  </a:txBody>
                  <a:tcPr/>
                </a:tc>
                <a:tc>
                  <a:txBody>
                    <a:bodyPr/>
                    <a:lstStyle/>
                    <a:p>
                      <a:r>
                        <a:rPr lang="es-MX" sz="1600" dirty="0" smtClean="0"/>
                        <a:t>0.0100  mg/l o menos</a:t>
                      </a:r>
                      <a:endParaRPr lang="es-MX" sz="1600" dirty="0"/>
                    </a:p>
                  </a:txBody>
                  <a:tcPr/>
                </a:tc>
              </a:tr>
              <a:tr h="216000">
                <a:tc>
                  <a:txBody>
                    <a:bodyPr/>
                    <a:lstStyle/>
                    <a:p>
                      <a:r>
                        <a:rPr lang="es-MX" sz="1600" dirty="0" smtClean="0"/>
                        <a:t>Cianuro total</a:t>
                      </a:r>
                      <a:endParaRPr lang="es-MX" sz="1600" dirty="0"/>
                    </a:p>
                  </a:txBody>
                  <a:tcPr/>
                </a:tc>
                <a:tc>
                  <a:txBody>
                    <a:bodyPr/>
                    <a:lstStyle/>
                    <a:p>
                      <a:r>
                        <a:rPr lang="es-MX" sz="1600" dirty="0" smtClean="0"/>
                        <a:t>No detectable</a:t>
                      </a:r>
                      <a:endParaRPr lang="es-MX" sz="1600" dirty="0"/>
                    </a:p>
                  </a:txBody>
                  <a:tcPr/>
                </a:tc>
              </a:tr>
              <a:tr h="216000">
                <a:tc>
                  <a:txBody>
                    <a:bodyPr/>
                    <a:lstStyle/>
                    <a:p>
                      <a:r>
                        <a:rPr lang="es-MX" sz="1600" dirty="0" smtClean="0"/>
                        <a:t>Plomo</a:t>
                      </a:r>
                      <a:endParaRPr lang="es-MX" sz="1600" dirty="0"/>
                    </a:p>
                  </a:txBody>
                  <a:tcPr/>
                </a:tc>
                <a:tc>
                  <a:txBody>
                    <a:bodyPr/>
                    <a:lstStyle/>
                    <a:p>
                      <a:r>
                        <a:rPr lang="es-MX" sz="1600" dirty="0" smtClean="0"/>
                        <a:t>0.0100 mg/l o menos</a:t>
                      </a:r>
                      <a:endParaRPr lang="es-MX" sz="1600" dirty="0"/>
                    </a:p>
                  </a:txBody>
                  <a:tcPr/>
                </a:tc>
              </a:tr>
              <a:tr h="216000">
                <a:tc>
                  <a:txBody>
                    <a:bodyPr/>
                    <a:lstStyle/>
                    <a:p>
                      <a:r>
                        <a:rPr lang="es-MX" sz="1600" dirty="0" smtClean="0"/>
                        <a:t>Cromo (VI)</a:t>
                      </a:r>
                      <a:endParaRPr lang="es-MX" sz="1600" dirty="0"/>
                    </a:p>
                  </a:txBody>
                  <a:tcPr/>
                </a:tc>
                <a:tc>
                  <a:txBody>
                    <a:bodyPr/>
                    <a:lstStyle/>
                    <a:p>
                      <a:r>
                        <a:rPr lang="es-MX" sz="1600" dirty="0" smtClean="0"/>
                        <a:t>0.0500 mg/l o menos</a:t>
                      </a:r>
                      <a:endParaRPr lang="es-MX" sz="1600" dirty="0"/>
                    </a:p>
                  </a:txBody>
                  <a:tcPr/>
                </a:tc>
              </a:tr>
              <a:tr h="216000">
                <a:tc>
                  <a:txBody>
                    <a:bodyPr/>
                    <a:lstStyle/>
                    <a:p>
                      <a:r>
                        <a:rPr lang="es-MX" sz="1600" dirty="0" smtClean="0"/>
                        <a:t>Arsénico</a:t>
                      </a:r>
                      <a:endParaRPr lang="es-MX" sz="1600" dirty="0"/>
                    </a:p>
                  </a:txBody>
                  <a:tcPr/>
                </a:tc>
                <a:tc>
                  <a:txBody>
                    <a:bodyPr/>
                    <a:lstStyle/>
                    <a:p>
                      <a:r>
                        <a:rPr lang="es-MX" sz="1600" dirty="0" smtClean="0"/>
                        <a:t>0.0100 mg/l o menos</a:t>
                      </a:r>
                      <a:endParaRPr lang="es-MX" sz="1600" dirty="0"/>
                    </a:p>
                  </a:txBody>
                  <a:tcPr/>
                </a:tc>
              </a:tr>
              <a:tr h="216000">
                <a:tc>
                  <a:txBody>
                    <a:bodyPr/>
                    <a:lstStyle/>
                    <a:p>
                      <a:r>
                        <a:rPr lang="es-MX" sz="1600" dirty="0" smtClean="0"/>
                        <a:t>Mercurio total</a:t>
                      </a:r>
                      <a:endParaRPr lang="es-MX" sz="1600" dirty="0"/>
                    </a:p>
                  </a:txBody>
                  <a:tcPr/>
                </a:tc>
                <a:tc>
                  <a:txBody>
                    <a:bodyPr/>
                    <a:lstStyle/>
                    <a:p>
                      <a:r>
                        <a:rPr lang="es-MX" sz="1600" dirty="0" smtClean="0"/>
                        <a:t>0.0005 mg/l o menos</a:t>
                      </a:r>
                      <a:endParaRPr lang="es-MX" sz="1600" dirty="0"/>
                    </a:p>
                  </a:txBody>
                  <a:tcPr/>
                </a:tc>
              </a:tr>
              <a:tr h="216000">
                <a:tc>
                  <a:txBody>
                    <a:bodyPr/>
                    <a:lstStyle/>
                    <a:p>
                      <a:r>
                        <a:rPr lang="es-MX" sz="1600" dirty="0" err="1" smtClean="0"/>
                        <a:t>Alquil</a:t>
                      </a:r>
                      <a:r>
                        <a:rPr lang="es-MX" sz="1600" dirty="0" smtClean="0"/>
                        <a:t> mercurio</a:t>
                      </a:r>
                      <a:endParaRPr lang="es-MX" sz="1600" dirty="0"/>
                    </a:p>
                  </a:txBody>
                  <a:tcPr/>
                </a:tc>
                <a:tc>
                  <a:txBody>
                    <a:bodyPr/>
                    <a:lstStyle/>
                    <a:p>
                      <a:r>
                        <a:rPr lang="es-MX" sz="1600" dirty="0" smtClean="0"/>
                        <a:t>No detectable</a:t>
                      </a:r>
                      <a:endParaRPr lang="es-MX" sz="1600" dirty="0"/>
                    </a:p>
                  </a:txBody>
                  <a:tcPr/>
                </a:tc>
              </a:tr>
              <a:tr h="216000">
                <a:tc>
                  <a:txBody>
                    <a:bodyPr/>
                    <a:lstStyle/>
                    <a:p>
                      <a:r>
                        <a:rPr lang="es-MX" sz="1600" dirty="0" smtClean="0"/>
                        <a:t>PCB</a:t>
                      </a:r>
                      <a:endParaRPr lang="es-MX" sz="1600" dirty="0"/>
                    </a:p>
                  </a:txBody>
                  <a:tcPr/>
                </a:tc>
                <a:tc>
                  <a:txBody>
                    <a:bodyPr/>
                    <a:lstStyle/>
                    <a:p>
                      <a:r>
                        <a:rPr lang="es-MX" sz="1600" dirty="0" smtClean="0"/>
                        <a:t>No detectable</a:t>
                      </a:r>
                      <a:endParaRPr lang="es-MX" sz="1600" dirty="0"/>
                    </a:p>
                  </a:txBody>
                  <a:tcPr/>
                </a:tc>
              </a:tr>
              <a:tr h="216000">
                <a:tc>
                  <a:txBody>
                    <a:bodyPr/>
                    <a:lstStyle/>
                    <a:p>
                      <a:r>
                        <a:rPr lang="es-MX" sz="1600" dirty="0" err="1" smtClean="0"/>
                        <a:t>Diclorometano</a:t>
                      </a:r>
                      <a:endParaRPr lang="es-MX" sz="1600" dirty="0"/>
                    </a:p>
                  </a:txBody>
                  <a:tcPr/>
                </a:tc>
                <a:tc>
                  <a:txBody>
                    <a:bodyPr/>
                    <a:lstStyle/>
                    <a:p>
                      <a:r>
                        <a:rPr lang="es-MX" sz="1600" dirty="0" smtClean="0"/>
                        <a:t>0.0200 mg/l o menos</a:t>
                      </a:r>
                      <a:endParaRPr lang="es-MX" sz="1600" dirty="0"/>
                    </a:p>
                  </a:txBody>
                  <a:tcPr/>
                </a:tc>
              </a:tr>
              <a:tr h="216000">
                <a:tc>
                  <a:txBody>
                    <a:bodyPr/>
                    <a:lstStyle/>
                    <a:p>
                      <a:r>
                        <a:rPr lang="es-MX" sz="1600" dirty="0" smtClean="0"/>
                        <a:t>Tetracloruro de carbono</a:t>
                      </a:r>
                      <a:endParaRPr lang="es-MX" sz="1600" dirty="0"/>
                    </a:p>
                  </a:txBody>
                  <a:tcPr/>
                </a:tc>
                <a:tc>
                  <a:txBody>
                    <a:bodyPr/>
                    <a:lstStyle/>
                    <a:p>
                      <a:r>
                        <a:rPr lang="es-MX" sz="1600" dirty="0" smtClean="0"/>
                        <a:t>0.0020 mg/l o menos</a:t>
                      </a:r>
                      <a:endParaRPr lang="es-MX" sz="1600" dirty="0"/>
                    </a:p>
                  </a:txBody>
                  <a:tcPr/>
                </a:tc>
              </a:tr>
              <a:tr h="216000">
                <a:tc>
                  <a:txBody>
                    <a:bodyPr/>
                    <a:lstStyle/>
                    <a:p>
                      <a:r>
                        <a:rPr lang="es-MX" sz="1600" dirty="0" smtClean="0"/>
                        <a:t>1,2- </a:t>
                      </a:r>
                      <a:r>
                        <a:rPr lang="es-MX" sz="1600" dirty="0" err="1" smtClean="0"/>
                        <a:t>dicloroetano</a:t>
                      </a:r>
                      <a:endParaRPr lang="es-MX" sz="1600" dirty="0" smtClean="0"/>
                    </a:p>
                    <a:p>
                      <a:endParaRPr lang="es-MX" sz="1600" dirty="0"/>
                    </a:p>
                  </a:txBody>
                  <a:tcPr/>
                </a:tc>
                <a:tc>
                  <a:txBody>
                    <a:bodyPr/>
                    <a:lstStyle/>
                    <a:p>
                      <a:r>
                        <a:rPr lang="es-MX" sz="1600" dirty="0" smtClean="0"/>
                        <a:t>0.0040 mg/l o menos</a:t>
                      </a:r>
                      <a:endParaRPr lang="es-MX" sz="1600" dirty="0"/>
                    </a:p>
                  </a:txBody>
                  <a:tcPr/>
                </a:tc>
              </a:tr>
              <a:tr h="216000">
                <a:tc>
                  <a:txBody>
                    <a:bodyPr/>
                    <a:lstStyle/>
                    <a:p>
                      <a:r>
                        <a:rPr lang="es-MX" sz="1600" dirty="0" smtClean="0"/>
                        <a:t>1,1-</a:t>
                      </a:r>
                      <a:r>
                        <a:rPr lang="es-MX" sz="1600" baseline="0" dirty="0" smtClean="0"/>
                        <a:t> </a:t>
                      </a:r>
                      <a:r>
                        <a:rPr lang="es-MX" sz="1600" baseline="0" dirty="0" err="1" smtClean="0"/>
                        <a:t>dicloroetileno</a:t>
                      </a:r>
                      <a:endParaRPr lang="es-MX" sz="1600" dirty="0"/>
                    </a:p>
                  </a:txBody>
                  <a:tcPr/>
                </a:tc>
                <a:tc>
                  <a:txBody>
                    <a:bodyPr/>
                    <a:lstStyle/>
                    <a:p>
                      <a:r>
                        <a:rPr lang="es-MX" sz="1600" dirty="0" smtClean="0"/>
                        <a:t>0.0200 mg/l o menos</a:t>
                      </a:r>
                      <a:endParaRPr lang="es-MX" sz="1600" dirty="0"/>
                    </a:p>
                  </a:txBody>
                  <a:tcPr/>
                </a:tc>
              </a:tr>
              <a:tr h="216000">
                <a:tc>
                  <a:txBody>
                    <a:bodyPr/>
                    <a:lstStyle/>
                    <a:p>
                      <a:r>
                        <a:rPr lang="es-MX" sz="1600" dirty="0" smtClean="0"/>
                        <a:t>Cis-1,2- </a:t>
                      </a:r>
                      <a:r>
                        <a:rPr lang="es-MX" sz="1600" dirty="0" err="1" smtClean="0"/>
                        <a:t>dicloroetileno</a:t>
                      </a:r>
                      <a:endParaRPr lang="es-MX" sz="1600" dirty="0"/>
                    </a:p>
                  </a:txBody>
                  <a:tcPr/>
                </a:tc>
                <a:tc>
                  <a:txBody>
                    <a:bodyPr/>
                    <a:lstStyle/>
                    <a:p>
                      <a:r>
                        <a:rPr lang="es-MX" sz="1600" dirty="0" smtClean="0"/>
                        <a:t>0.040 mg/l o menos</a:t>
                      </a:r>
                    </a:p>
                  </a:txBody>
                  <a:tcPr/>
                </a:tc>
              </a:tr>
            </a:tbl>
          </a:graphicData>
        </a:graphic>
      </p:graphicFrame>
      <p:graphicFrame>
        <p:nvGraphicFramePr>
          <p:cNvPr id="9" name="Tabla 8"/>
          <p:cNvGraphicFramePr>
            <a:graphicFrameLocks noGrp="1"/>
          </p:cNvGraphicFramePr>
          <p:nvPr>
            <p:extLst/>
          </p:nvPr>
        </p:nvGraphicFramePr>
        <p:xfrm>
          <a:off x="4661306" y="1218357"/>
          <a:ext cx="4482694" cy="5425440"/>
        </p:xfrm>
        <a:graphic>
          <a:graphicData uri="http://schemas.openxmlformats.org/drawingml/2006/table">
            <a:tbl>
              <a:tblPr firstRow="1" bandRow="1">
                <a:tableStyleId>{5C22544A-7EE6-4342-B048-85BDC9FD1C3A}</a:tableStyleId>
              </a:tblPr>
              <a:tblGrid>
                <a:gridCol w="2020165"/>
                <a:gridCol w="2462529"/>
              </a:tblGrid>
              <a:tr h="377938">
                <a:tc>
                  <a:txBody>
                    <a:bodyPr/>
                    <a:lstStyle/>
                    <a:p>
                      <a:pPr algn="ctr"/>
                      <a:r>
                        <a:rPr lang="es-MX" sz="1600" dirty="0" smtClean="0"/>
                        <a:t>Contaminantes</a:t>
                      </a:r>
                      <a:endParaRPr lang="es-MX"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t>Estándar de calidad para cuidado del ambiente</a:t>
                      </a:r>
                    </a:p>
                  </a:txBody>
                  <a:tcPr/>
                </a:tc>
              </a:tr>
              <a:tr h="216000">
                <a:tc>
                  <a:txBody>
                    <a:bodyPr/>
                    <a:lstStyle/>
                    <a:p>
                      <a:r>
                        <a:rPr lang="es-MX" sz="1600" dirty="0" smtClean="0"/>
                        <a:t>1,1,1-tricloroetano</a:t>
                      </a:r>
                      <a:endParaRPr lang="es-MX" sz="1600" dirty="0"/>
                    </a:p>
                  </a:txBody>
                  <a:tcPr/>
                </a:tc>
                <a:tc>
                  <a:txBody>
                    <a:bodyPr/>
                    <a:lstStyle/>
                    <a:p>
                      <a:r>
                        <a:rPr lang="es-MX" sz="1600" dirty="0" smtClean="0"/>
                        <a:t>1.0 mg/l o menos</a:t>
                      </a:r>
                      <a:endParaRPr lang="es-MX" sz="1600" dirty="0"/>
                    </a:p>
                  </a:txBody>
                  <a:tcPr/>
                </a:tc>
              </a:tr>
              <a:tr h="216000">
                <a:tc>
                  <a:txBody>
                    <a:bodyPr/>
                    <a:lstStyle/>
                    <a:p>
                      <a:r>
                        <a:rPr lang="es-MX" sz="1600" dirty="0" smtClean="0"/>
                        <a:t>1,1,2-tricloroetano</a:t>
                      </a:r>
                      <a:endParaRPr lang="es-MX" sz="1600" dirty="0"/>
                    </a:p>
                  </a:txBody>
                  <a:tcPr/>
                </a:tc>
                <a:tc>
                  <a:txBody>
                    <a:bodyPr/>
                    <a:lstStyle/>
                    <a:p>
                      <a:r>
                        <a:rPr lang="es-MX" sz="1600" dirty="0" smtClean="0"/>
                        <a:t>0.006 mg/l o menos</a:t>
                      </a:r>
                      <a:endParaRPr lang="es-MX" sz="1600" dirty="0"/>
                    </a:p>
                  </a:txBody>
                  <a:tcPr/>
                </a:tc>
              </a:tr>
              <a:tr h="216000">
                <a:tc>
                  <a:txBody>
                    <a:bodyPr/>
                    <a:lstStyle/>
                    <a:p>
                      <a:r>
                        <a:rPr lang="es-MX" sz="1600" dirty="0" err="1" smtClean="0"/>
                        <a:t>Tricloroetileno</a:t>
                      </a:r>
                      <a:endParaRPr lang="es-MX" sz="1600" dirty="0"/>
                    </a:p>
                  </a:txBody>
                  <a:tcPr/>
                </a:tc>
                <a:tc>
                  <a:txBody>
                    <a:bodyPr/>
                    <a:lstStyle/>
                    <a:p>
                      <a:r>
                        <a:rPr lang="es-MX" sz="1600" dirty="0" smtClean="0"/>
                        <a:t>0.030 mg/l o menos</a:t>
                      </a:r>
                      <a:endParaRPr lang="es-MX" sz="1600" dirty="0"/>
                    </a:p>
                  </a:txBody>
                  <a:tcPr/>
                </a:tc>
              </a:tr>
              <a:tr h="216000">
                <a:tc>
                  <a:txBody>
                    <a:bodyPr/>
                    <a:lstStyle/>
                    <a:p>
                      <a:r>
                        <a:rPr lang="es-MX" sz="1600" dirty="0" err="1" smtClean="0"/>
                        <a:t>Tetracloroetileno</a:t>
                      </a:r>
                      <a:endParaRPr lang="es-MX" sz="1600" dirty="0"/>
                    </a:p>
                  </a:txBody>
                  <a:tcPr/>
                </a:tc>
                <a:tc>
                  <a:txBody>
                    <a:bodyPr/>
                    <a:lstStyle/>
                    <a:p>
                      <a:r>
                        <a:rPr lang="es-MX" sz="1600" dirty="0" smtClean="0"/>
                        <a:t>0.010 mg/l o menos</a:t>
                      </a:r>
                      <a:endParaRPr lang="es-MX" sz="1600" dirty="0"/>
                    </a:p>
                  </a:txBody>
                  <a:tcPr/>
                </a:tc>
              </a:tr>
              <a:tr h="216000">
                <a:tc>
                  <a:txBody>
                    <a:bodyPr/>
                    <a:lstStyle/>
                    <a:p>
                      <a:r>
                        <a:rPr lang="es-MX" sz="1600" dirty="0" smtClean="0"/>
                        <a:t>1,3-dicloropropeno</a:t>
                      </a:r>
                      <a:endParaRPr lang="es-MX" sz="1600" dirty="0"/>
                    </a:p>
                  </a:txBody>
                  <a:tcPr/>
                </a:tc>
                <a:tc>
                  <a:txBody>
                    <a:bodyPr/>
                    <a:lstStyle/>
                    <a:p>
                      <a:r>
                        <a:rPr lang="es-MX" sz="1600" dirty="0" smtClean="0"/>
                        <a:t> 0.002mg/l o menos</a:t>
                      </a:r>
                      <a:endParaRPr lang="es-MX" sz="1600" dirty="0"/>
                    </a:p>
                  </a:txBody>
                  <a:tcPr/>
                </a:tc>
              </a:tr>
              <a:tr h="216000">
                <a:tc>
                  <a:txBody>
                    <a:bodyPr/>
                    <a:lstStyle/>
                    <a:p>
                      <a:r>
                        <a:rPr lang="es-MX" sz="1600" dirty="0" err="1" smtClean="0"/>
                        <a:t>Thiuram</a:t>
                      </a:r>
                      <a:endParaRPr lang="es-MX" sz="1600" dirty="0"/>
                    </a:p>
                  </a:txBody>
                  <a:tcPr/>
                </a:tc>
                <a:tc>
                  <a:txBody>
                    <a:bodyPr/>
                    <a:lstStyle/>
                    <a:p>
                      <a:r>
                        <a:rPr lang="es-MX" sz="1600" dirty="0" smtClean="0"/>
                        <a:t>0.006 mg/l o menos</a:t>
                      </a:r>
                      <a:endParaRPr lang="es-MX" sz="1600" dirty="0"/>
                    </a:p>
                  </a:txBody>
                  <a:tcPr/>
                </a:tc>
              </a:tr>
              <a:tr h="216000">
                <a:tc>
                  <a:txBody>
                    <a:bodyPr/>
                    <a:lstStyle/>
                    <a:p>
                      <a:r>
                        <a:rPr lang="es-MX" sz="1600" dirty="0" err="1" smtClean="0"/>
                        <a:t>Simazine</a:t>
                      </a:r>
                      <a:endParaRPr lang="es-MX" sz="1600" dirty="0"/>
                    </a:p>
                  </a:txBody>
                  <a:tcPr/>
                </a:tc>
                <a:tc>
                  <a:txBody>
                    <a:bodyPr/>
                    <a:lstStyle/>
                    <a:p>
                      <a:r>
                        <a:rPr lang="es-MX" sz="1600" dirty="0" smtClean="0"/>
                        <a:t>0.03 mg/l o menos</a:t>
                      </a:r>
                      <a:endParaRPr lang="es-MX" sz="1600" dirty="0"/>
                    </a:p>
                  </a:txBody>
                  <a:tcPr/>
                </a:tc>
              </a:tr>
              <a:tr h="216000">
                <a:tc>
                  <a:txBody>
                    <a:bodyPr/>
                    <a:lstStyle/>
                    <a:p>
                      <a:r>
                        <a:rPr lang="es-MX" sz="1600" dirty="0" err="1" smtClean="0"/>
                        <a:t>Thiobencarb</a:t>
                      </a:r>
                      <a:endParaRPr lang="es-MX" sz="1600" dirty="0"/>
                    </a:p>
                  </a:txBody>
                  <a:tcPr/>
                </a:tc>
                <a:tc>
                  <a:txBody>
                    <a:bodyPr/>
                    <a:lstStyle/>
                    <a:p>
                      <a:r>
                        <a:rPr lang="es-MX" sz="1600" dirty="0" smtClean="0"/>
                        <a:t>0.020 mg/l o menos</a:t>
                      </a:r>
                      <a:endParaRPr lang="es-MX" sz="1600" dirty="0"/>
                    </a:p>
                  </a:txBody>
                  <a:tcPr/>
                </a:tc>
              </a:tr>
              <a:tr h="216000">
                <a:tc>
                  <a:txBody>
                    <a:bodyPr/>
                    <a:lstStyle/>
                    <a:p>
                      <a:r>
                        <a:rPr lang="es-MX" sz="1600" dirty="0" smtClean="0"/>
                        <a:t>Benceno</a:t>
                      </a:r>
                      <a:endParaRPr lang="es-MX" sz="1600" dirty="0"/>
                    </a:p>
                  </a:txBody>
                  <a:tcPr/>
                </a:tc>
                <a:tc>
                  <a:txBody>
                    <a:bodyPr/>
                    <a:lstStyle/>
                    <a:p>
                      <a:r>
                        <a:rPr lang="es-MX" sz="1600" dirty="0" smtClean="0"/>
                        <a:t>0.010 mg/l o menos</a:t>
                      </a:r>
                      <a:endParaRPr lang="es-MX" sz="1600" dirty="0"/>
                    </a:p>
                  </a:txBody>
                  <a:tcPr/>
                </a:tc>
              </a:tr>
              <a:tr h="216000">
                <a:tc>
                  <a:txBody>
                    <a:bodyPr/>
                    <a:lstStyle/>
                    <a:p>
                      <a:r>
                        <a:rPr lang="es-MX" sz="1600" dirty="0" smtClean="0"/>
                        <a:t>Selenio</a:t>
                      </a:r>
                    </a:p>
                    <a:p>
                      <a:endParaRPr lang="es-MX" sz="1600" dirty="0"/>
                    </a:p>
                  </a:txBody>
                  <a:tcPr/>
                </a:tc>
                <a:tc>
                  <a:txBody>
                    <a:bodyPr/>
                    <a:lstStyle/>
                    <a:p>
                      <a:r>
                        <a:rPr lang="es-MX" sz="1600" dirty="0" smtClean="0"/>
                        <a:t>0.010 mg/l o menos</a:t>
                      </a:r>
                      <a:endParaRPr lang="es-MX" sz="1600" dirty="0"/>
                    </a:p>
                  </a:txBody>
                  <a:tcPr/>
                </a:tc>
              </a:tr>
              <a:tr h="216000">
                <a:tc>
                  <a:txBody>
                    <a:bodyPr/>
                    <a:lstStyle/>
                    <a:p>
                      <a:r>
                        <a:rPr lang="es-MX" sz="1600" dirty="0" smtClean="0"/>
                        <a:t>Nitrógeno</a:t>
                      </a:r>
                      <a:r>
                        <a:rPr lang="es-MX" sz="1600" baseline="0" dirty="0" smtClean="0"/>
                        <a:t> de nitrato y nitrito</a:t>
                      </a:r>
                      <a:endParaRPr lang="es-MX" sz="1600" dirty="0"/>
                    </a:p>
                  </a:txBody>
                  <a:tcPr/>
                </a:tc>
                <a:tc>
                  <a:txBody>
                    <a:bodyPr/>
                    <a:lstStyle/>
                    <a:p>
                      <a:r>
                        <a:rPr lang="es-MX" sz="1600" dirty="0" smtClean="0"/>
                        <a:t>10.00 mg/l o menos</a:t>
                      </a:r>
                      <a:endParaRPr lang="es-MX" sz="1600" dirty="0"/>
                    </a:p>
                  </a:txBody>
                  <a:tcPr/>
                </a:tc>
              </a:tr>
              <a:tr h="216000">
                <a:tc>
                  <a:txBody>
                    <a:bodyPr/>
                    <a:lstStyle/>
                    <a:p>
                      <a:r>
                        <a:rPr lang="es-MX" sz="1600" dirty="0" smtClean="0"/>
                        <a:t>Flúor</a:t>
                      </a:r>
                      <a:endParaRPr lang="es-MX" sz="1600" dirty="0"/>
                    </a:p>
                  </a:txBody>
                  <a:tcPr/>
                </a:tc>
                <a:tc>
                  <a:txBody>
                    <a:bodyPr/>
                    <a:lstStyle/>
                    <a:p>
                      <a:r>
                        <a:rPr lang="es-MX" sz="1600" dirty="0" smtClean="0"/>
                        <a:t>0.800 mg/l o menos</a:t>
                      </a:r>
                      <a:endParaRPr lang="es-MX" sz="1600" dirty="0"/>
                    </a:p>
                  </a:txBody>
                  <a:tcPr/>
                </a:tc>
              </a:tr>
              <a:tr h="216000">
                <a:tc>
                  <a:txBody>
                    <a:bodyPr/>
                    <a:lstStyle/>
                    <a:p>
                      <a:r>
                        <a:rPr lang="es-MX" sz="1600" dirty="0" smtClean="0"/>
                        <a:t>Boro</a:t>
                      </a:r>
                    </a:p>
                  </a:txBody>
                  <a:tcPr/>
                </a:tc>
                <a:tc>
                  <a:txBody>
                    <a:bodyPr/>
                    <a:lstStyle/>
                    <a:p>
                      <a:r>
                        <a:rPr lang="es-MX" sz="1600" dirty="0" smtClean="0"/>
                        <a:t>1.000 mg/l o menos</a:t>
                      </a:r>
                      <a:endParaRPr lang="es-MX" sz="1600" dirty="0"/>
                    </a:p>
                  </a:txBody>
                  <a:tcPr/>
                </a:tc>
              </a:tr>
            </a:tbl>
          </a:graphicData>
        </a:graphic>
      </p:graphicFrame>
    </p:spTree>
    <p:extLst>
      <p:ext uri="{BB962C8B-B14F-4D97-AF65-F5344CB8AC3E}">
        <p14:creationId xmlns:p14="http://schemas.microsoft.com/office/powerpoint/2010/main" val="58377976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21895" y="1279526"/>
            <a:ext cx="6978316" cy="2811211"/>
          </a:xfrm>
        </p:spPr>
        <p:txBody>
          <a:bodyPr>
            <a:normAutofit/>
          </a:bodyPr>
          <a:lstStyle/>
          <a:p>
            <a:pPr algn="ctr"/>
            <a:r>
              <a:rPr lang="es-MX" sz="2800" dirty="0" smtClean="0"/>
              <a:t>Tecnología de intercambio iónico para la remoción de metales pesados</a:t>
            </a:r>
            <a:br>
              <a:rPr lang="es-MX" sz="2800" dirty="0" smtClean="0"/>
            </a:br>
            <a:endParaRPr lang="es-MX" sz="2800" dirty="0"/>
          </a:p>
        </p:txBody>
      </p:sp>
    </p:spTree>
    <p:extLst>
      <p:ext uri="{BB962C8B-B14F-4D97-AF65-F5344CB8AC3E}">
        <p14:creationId xmlns:p14="http://schemas.microsoft.com/office/powerpoint/2010/main" val="39419333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39045" y="6091657"/>
            <a:ext cx="8380434" cy="461665"/>
          </a:xfrm>
          <a:prstGeom prst="rect">
            <a:avLst/>
          </a:prstGeom>
          <a:noFill/>
        </p:spPr>
        <p:txBody>
          <a:bodyPr wrap="square" rtlCol="0">
            <a:spAutoFit/>
          </a:bodyPr>
          <a:lstStyle/>
          <a:p>
            <a:r>
              <a:rPr lang="es-MX" sz="1200" dirty="0" err="1" smtClean="0"/>
              <a:t>Hubicki</a:t>
            </a:r>
            <a:r>
              <a:rPr lang="es-MX" sz="1200" dirty="0" smtClean="0"/>
              <a:t>, Z.  </a:t>
            </a:r>
            <a:r>
              <a:rPr lang="es-MX" sz="1200" dirty="0"/>
              <a:t>y </a:t>
            </a:r>
            <a:r>
              <a:rPr lang="es-MX" sz="1200" dirty="0" err="1" smtClean="0"/>
              <a:t>Kolodynska</a:t>
            </a:r>
            <a:r>
              <a:rPr lang="es-MX" sz="1200" dirty="0" smtClean="0"/>
              <a:t>, D. </a:t>
            </a:r>
            <a:r>
              <a:rPr lang="es-MX" sz="1200" dirty="0"/>
              <a:t>(2012</a:t>
            </a:r>
            <a:r>
              <a:rPr lang="es-MX" sz="1200" dirty="0" smtClean="0"/>
              <a:t>) </a:t>
            </a:r>
            <a:r>
              <a:rPr lang="es-MX" sz="1200" dirty="0" err="1" smtClean="0"/>
              <a:t>Chapter</a:t>
            </a:r>
            <a:r>
              <a:rPr lang="es-MX" sz="1200" dirty="0" smtClean="0"/>
              <a:t> 8 </a:t>
            </a:r>
            <a:r>
              <a:rPr lang="es-MX" sz="1200" dirty="0" err="1" smtClean="0"/>
              <a:t>Selective</a:t>
            </a:r>
            <a:r>
              <a:rPr lang="es-MX" sz="1200" dirty="0" smtClean="0"/>
              <a:t> </a:t>
            </a:r>
            <a:r>
              <a:rPr lang="es-MX" sz="1200" dirty="0" err="1" smtClean="0"/>
              <a:t>removal</a:t>
            </a:r>
            <a:r>
              <a:rPr lang="es-MX" sz="1200" dirty="0" smtClean="0"/>
              <a:t> of heavy metal </a:t>
            </a:r>
            <a:r>
              <a:rPr lang="es-MX" sz="1200" dirty="0" err="1" smtClean="0"/>
              <a:t>ions</a:t>
            </a:r>
            <a:r>
              <a:rPr lang="es-MX" sz="1200" dirty="0" smtClean="0"/>
              <a:t> </a:t>
            </a:r>
            <a:r>
              <a:rPr lang="es-MX" sz="1200" dirty="0" err="1" smtClean="0"/>
              <a:t>from</a:t>
            </a:r>
            <a:r>
              <a:rPr lang="es-MX" sz="1200" dirty="0" smtClean="0"/>
              <a:t> wáter and </a:t>
            </a:r>
            <a:r>
              <a:rPr lang="es-MX" sz="1200" dirty="0" err="1" smtClean="0"/>
              <a:t>waste</a:t>
            </a:r>
            <a:r>
              <a:rPr lang="es-MX" sz="1200" dirty="0" smtClean="0"/>
              <a:t> </a:t>
            </a:r>
            <a:r>
              <a:rPr lang="es-MX" sz="1200" dirty="0" err="1" smtClean="0"/>
              <a:t>waters</a:t>
            </a:r>
            <a:r>
              <a:rPr lang="es-MX" sz="1200" dirty="0" smtClean="0"/>
              <a:t> </a:t>
            </a:r>
            <a:r>
              <a:rPr lang="es-MX" sz="1200" dirty="0" err="1" smtClean="0"/>
              <a:t>using</a:t>
            </a:r>
            <a:r>
              <a:rPr lang="es-MX" sz="1200" dirty="0" smtClean="0"/>
              <a:t> ion </a:t>
            </a:r>
            <a:r>
              <a:rPr lang="es-MX" sz="1200" dirty="0" err="1" smtClean="0"/>
              <a:t>exchange</a:t>
            </a:r>
            <a:r>
              <a:rPr lang="es-MX" sz="1200" dirty="0" smtClean="0"/>
              <a:t> </a:t>
            </a:r>
            <a:r>
              <a:rPr lang="es-MX" sz="1200" dirty="0" err="1" smtClean="0"/>
              <a:t>methods</a:t>
            </a:r>
            <a:r>
              <a:rPr lang="es-MX" sz="1200" dirty="0" smtClean="0"/>
              <a:t>. En: Ion Exchange </a:t>
            </a:r>
            <a:r>
              <a:rPr lang="es-MX" sz="1200" dirty="0" err="1" smtClean="0"/>
              <a:t>technologies</a:t>
            </a:r>
            <a:r>
              <a:rPr lang="es-MX" sz="1200" dirty="0" smtClean="0"/>
              <a:t>. Editado por </a:t>
            </a:r>
            <a:r>
              <a:rPr lang="es-MX" sz="1200" dirty="0" err="1" smtClean="0"/>
              <a:t>Ayben</a:t>
            </a:r>
            <a:r>
              <a:rPr lang="es-MX" sz="1200" dirty="0" smtClean="0"/>
              <a:t> </a:t>
            </a:r>
            <a:r>
              <a:rPr lang="es-MX" sz="1200" dirty="0" err="1" smtClean="0"/>
              <a:t>Kilislioglu</a:t>
            </a:r>
            <a:r>
              <a:rPr lang="es-MX" sz="1200" dirty="0" smtClean="0"/>
              <a:t>. INTECH</a:t>
            </a:r>
          </a:p>
        </p:txBody>
      </p:sp>
      <p:sp>
        <p:nvSpPr>
          <p:cNvPr id="6" name="CuadroTexto 5"/>
          <p:cNvSpPr txBox="1"/>
          <p:nvPr/>
        </p:nvSpPr>
        <p:spPr>
          <a:xfrm>
            <a:off x="339045" y="1182357"/>
            <a:ext cx="8170224" cy="3970318"/>
          </a:xfrm>
          <a:prstGeom prst="rect">
            <a:avLst/>
          </a:prstGeom>
          <a:noFill/>
        </p:spPr>
        <p:txBody>
          <a:bodyPr wrap="square" rtlCol="0">
            <a:spAutoFit/>
          </a:bodyPr>
          <a:lstStyle/>
          <a:p>
            <a:r>
              <a:rPr lang="es-MX" dirty="0" smtClean="0"/>
              <a:t>De </a:t>
            </a:r>
            <a:r>
              <a:rPr lang="es-MX" dirty="0"/>
              <a:t>acuerdo a </a:t>
            </a:r>
            <a:r>
              <a:rPr lang="es-MX" dirty="0" err="1"/>
              <a:t>Hubicki</a:t>
            </a:r>
            <a:r>
              <a:rPr lang="es-MX" dirty="0"/>
              <a:t> y </a:t>
            </a:r>
            <a:r>
              <a:rPr lang="es-MX" dirty="0" err="1"/>
              <a:t>Kolodynska</a:t>
            </a:r>
            <a:r>
              <a:rPr lang="es-MX" dirty="0"/>
              <a:t> (2012), </a:t>
            </a:r>
            <a:r>
              <a:rPr lang="es-MX" dirty="0" smtClean="0"/>
              <a:t>las sumas producidas anualmente de: </a:t>
            </a:r>
          </a:p>
          <a:p>
            <a:r>
              <a:rPr lang="es-MX" dirty="0" smtClean="0"/>
              <a:t>As</a:t>
            </a:r>
            <a:r>
              <a:rPr lang="es-MX" dirty="0"/>
              <a:t>, Cd</a:t>
            </a:r>
            <a:r>
              <a:rPr lang="es-MX" dirty="0" smtClean="0"/>
              <a:t>, Cu, Hg, Cr, </a:t>
            </a:r>
            <a:r>
              <a:rPr lang="es-MX" dirty="0"/>
              <a:t>Ni, Pb, Se, V y </a:t>
            </a:r>
            <a:r>
              <a:rPr lang="es-MX" dirty="0" smtClean="0"/>
              <a:t>Zn por industria fueron:</a:t>
            </a:r>
          </a:p>
          <a:p>
            <a:endParaRPr lang="es-MX" dirty="0" smtClean="0"/>
          </a:p>
          <a:p>
            <a:pPr marL="285750" indent="-285750">
              <a:buFontTx/>
              <a:buChar char="-"/>
            </a:pPr>
            <a:r>
              <a:rPr lang="es-MX" dirty="0" smtClean="0"/>
              <a:t>industrias generadoras de energía y combustibles, 2.4 millones de toneladas</a:t>
            </a:r>
          </a:p>
          <a:p>
            <a:pPr marL="285750" indent="-285750">
              <a:buFontTx/>
              <a:buChar char="-"/>
            </a:pPr>
            <a:r>
              <a:rPr lang="es-MX" dirty="0" smtClean="0"/>
              <a:t>la industria del metal, 0.39 millones de toneladas </a:t>
            </a:r>
          </a:p>
          <a:p>
            <a:pPr marL="285750" indent="-285750">
              <a:buFontTx/>
              <a:buChar char="-"/>
            </a:pPr>
            <a:r>
              <a:rPr lang="es-MX" dirty="0" smtClean="0"/>
              <a:t>la agricultura, 1.4 millones de toneladas</a:t>
            </a:r>
          </a:p>
          <a:p>
            <a:pPr marL="285750" indent="-285750">
              <a:buFontTx/>
              <a:buChar char="-"/>
            </a:pPr>
            <a:r>
              <a:rPr lang="es-MX" dirty="0" smtClean="0"/>
              <a:t>la manufactura, 0.24 millones de toneladas </a:t>
            </a:r>
          </a:p>
          <a:p>
            <a:pPr marL="285750" indent="-285750">
              <a:buFontTx/>
              <a:buChar char="-"/>
            </a:pPr>
            <a:r>
              <a:rPr lang="es-MX" dirty="0" smtClean="0"/>
              <a:t>la disposición de residuos, 0.72 millones de toneladas por año</a:t>
            </a:r>
          </a:p>
          <a:p>
            <a:pPr marL="285750" indent="-285750">
              <a:buFontTx/>
              <a:buChar char="-"/>
            </a:pPr>
            <a:endParaRPr lang="es-MX" dirty="0"/>
          </a:p>
          <a:p>
            <a:pPr marL="285750" indent="-285750">
              <a:buFontTx/>
              <a:buChar char="-"/>
            </a:pPr>
            <a:r>
              <a:rPr lang="es-MX" dirty="0"/>
              <a:t>Entre las técnicas utilizadas para remoción de altas concentraciones de metales pesados están: intercambio iónico; precipitación más filtración; ósmosis inversa; oxidación-reducción; extracción con solventes y separación con membrana, entre otras </a:t>
            </a:r>
            <a:r>
              <a:rPr lang="es-MX" dirty="0" smtClean="0"/>
              <a:t>(</a:t>
            </a:r>
            <a:r>
              <a:rPr lang="es-MX" dirty="0" err="1"/>
              <a:t>Hubicki</a:t>
            </a:r>
            <a:r>
              <a:rPr lang="es-MX" dirty="0"/>
              <a:t> y </a:t>
            </a:r>
            <a:r>
              <a:rPr lang="es-MX" dirty="0" err="1" smtClean="0"/>
              <a:t>Kolodynska</a:t>
            </a:r>
            <a:r>
              <a:rPr lang="es-MX" dirty="0" smtClean="0"/>
              <a:t>, 2012).</a:t>
            </a:r>
            <a:endParaRPr lang="es-MX" dirty="0"/>
          </a:p>
          <a:p>
            <a:pPr marL="285750" indent="-285750">
              <a:buFontTx/>
              <a:buChar char="-"/>
            </a:pPr>
            <a:endParaRPr lang="es-MX" dirty="0" smtClean="0"/>
          </a:p>
        </p:txBody>
      </p:sp>
      <p:sp>
        <p:nvSpPr>
          <p:cNvPr id="2" name="Rectángulo 1"/>
          <p:cNvSpPr/>
          <p:nvPr/>
        </p:nvSpPr>
        <p:spPr>
          <a:xfrm>
            <a:off x="2317517" y="343534"/>
            <a:ext cx="3029932" cy="369332"/>
          </a:xfrm>
          <a:prstGeom prst="rect">
            <a:avLst/>
          </a:prstGeom>
        </p:spPr>
        <p:txBody>
          <a:bodyPr wrap="none">
            <a:spAutoFit/>
          </a:bodyPr>
          <a:lstStyle/>
          <a:p>
            <a:r>
              <a:rPr lang="es-MX" dirty="0" smtClean="0"/>
              <a:t>Remoción de metales pesados</a:t>
            </a:r>
            <a:endParaRPr lang="es-MX" dirty="0"/>
          </a:p>
        </p:txBody>
      </p:sp>
    </p:spTree>
    <p:extLst>
      <p:ext uri="{BB962C8B-B14F-4D97-AF65-F5344CB8AC3E}">
        <p14:creationId xmlns:p14="http://schemas.microsoft.com/office/powerpoint/2010/main" val="140032992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38937" y="5743939"/>
            <a:ext cx="8380434" cy="646331"/>
          </a:xfrm>
          <a:prstGeom prst="rect">
            <a:avLst/>
          </a:prstGeom>
          <a:noFill/>
        </p:spPr>
        <p:txBody>
          <a:bodyPr wrap="square" rtlCol="0">
            <a:spAutoFit/>
          </a:bodyPr>
          <a:lstStyle/>
          <a:p>
            <a:r>
              <a:rPr lang="es-MX" sz="1200" dirty="0" err="1"/>
              <a:t>Dabrowski</a:t>
            </a:r>
            <a:r>
              <a:rPr lang="es-MX" sz="1200" dirty="0"/>
              <a:t> A., </a:t>
            </a:r>
            <a:r>
              <a:rPr lang="es-MX" sz="1200" dirty="0" err="1"/>
              <a:t>Hubicki</a:t>
            </a:r>
            <a:r>
              <a:rPr lang="es-MX" sz="1200" dirty="0"/>
              <a:t>, Z., </a:t>
            </a:r>
            <a:r>
              <a:rPr lang="es-MX" sz="1200" dirty="0" err="1"/>
              <a:t>Podkoscielny</a:t>
            </a:r>
            <a:r>
              <a:rPr lang="es-MX" sz="1200" dirty="0"/>
              <a:t>, P., </a:t>
            </a:r>
            <a:r>
              <a:rPr lang="es-MX" sz="1200" dirty="0" err="1"/>
              <a:t>Robens</a:t>
            </a:r>
            <a:r>
              <a:rPr lang="es-MX" sz="1200" dirty="0"/>
              <a:t>, E. 2004</a:t>
            </a:r>
            <a:r>
              <a:rPr lang="es-MX" sz="1200" dirty="0" smtClean="0"/>
              <a:t>. </a:t>
            </a:r>
            <a:r>
              <a:rPr lang="en-US" sz="1200" dirty="0"/>
              <a:t>Selective removal of the heavy metal ions from </a:t>
            </a:r>
            <a:r>
              <a:rPr lang="en-US" sz="1200" dirty="0" smtClean="0"/>
              <a:t>waters and </a:t>
            </a:r>
            <a:r>
              <a:rPr lang="en-US" sz="1200" dirty="0"/>
              <a:t>industrial wastewaters by ion-exchange </a:t>
            </a:r>
            <a:r>
              <a:rPr lang="en-US" sz="1200" dirty="0" smtClean="0"/>
              <a:t>method. </a:t>
            </a:r>
            <a:r>
              <a:rPr lang="en-US" sz="1200" dirty="0" err="1" smtClean="0"/>
              <a:t>Cemosphere</a:t>
            </a:r>
            <a:r>
              <a:rPr lang="en-US" sz="1200" dirty="0" smtClean="0"/>
              <a:t>. 56, 91-106.</a:t>
            </a:r>
          </a:p>
          <a:p>
            <a:r>
              <a:rPr lang="en-US" sz="1200" dirty="0" smtClean="0"/>
              <a:t>R. Rivas Muñoz. 2011. </a:t>
            </a:r>
            <a:r>
              <a:rPr lang="en-US" sz="1200" dirty="0" err="1" smtClean="0"/>
              <a:t>Notas</a:t>
            </a:r>
            <a:r>
              <a:rPr lang="en-US" sz="1200" dirty="0" smtClean="0"/>
              <a:t> para el </a:t>
            </a:r>
            <a:r>
              <a:rPr lang="en-US" sz="1200" dirty="0" err="1" smtClean="0"/>
              <a:t>estudio</a:t>
            </a:r>
            <a:r>
              <a:rPr lang="en-US" sz="1200" dirty="0" smtClean="0"/>
              <a:t> de </a:t>
            </a:r>
            <a:r>
              <a:rPr lang="en-US" sz="1200" dirty="0" err="1" smtClean="0"/>
              <a:t>endodoncia</a:t>
            </a:r>
            <a:r>
              <a:rPr lang="en-US" sz="1200" dirty="0" smtClean="0"/>
              <a:t>. FES IZTACALA. UNAM. </a:t>
            </a:r>
            <a:r>
              <a:rPr lang="es-MX" sz="1200" dirty="0" smtClean="0"/>
              <a:t>www.iztacala.unam.mx.</a:t>
            </a:r>
          </a:p>
        </p:txBody>
      </p:sp>
      <p:sp>
        <p:nvSpPr>
          <p:cNvPr id="6" name="CuadroTexto 5"/>
          <p:cNvSpPr txBox="1"/>
          <p:nvPr/>
        </p:nvSpPr>
        <p:spPr>
          <a:xfrm>
            <a:off x="333105" y="1444865"/>
            <a:ext cx="8699850" cy="3416320"/>
          </a:xfrm>
          <a:prstGeom prst="rect">
            <a:avLst/>
          </a:prstGeom>
          <a:noFill/>
        </p:spPr>
        <p:txBody>
          <a:bodyPr wrap="square" rtlCol="0">
            <a:spAutoFit/>
          </a:bodyPr>
          <a:lstStyle/>
          <a:p>
            <a:r>
              <a:rPr lang="es-MX" dirty="0" smtClean="0"/>
              <a:t>Los métodos de precipitación no son favorables, en especial cuando se trata de grandes caudales con bajas concentraciones.</a:t>
            </a:r>
          </a:p>
          <a:p>
            <a:endParaRPr lang="es-MX" dirty="0" smtClean="0"/>
          </a:p>
          <a:p>
            <a:r>
              <a:rPr lang="es-MX" dirty="0" smtClean="0"/>
              <a:t>Al flocular se obtienen cantidades grandes de sedimentos con iones de metales pesados.</a:t>
            </a:r>
          </a:p>
          <a:p>
            <a:endParaRPr lang="es-MX" dirty="0" smtClean="0"/>
          </a:p>
          <a:p>
            <a:r>
              <a:rPr lang="es-MX" dirty="0" smtClean="0"/>
              <a:t>Mediante intercambio iónico los iones contaminantes, aún en concentraciones traza, se reemplazan por otros que no contribuyan a </a:t>
            </a:r>
            <a:r>
              <a:rPr lang="es-MX" dirty="0"/>
              <a:t>la contaminación (</a:t>
            </a:r>
            <a:r>
              <a:rPr lang="es-MX" dirty="0" err="1"/>
              <a:t>Dabrowski</a:t>
            </a:r>
            <a:r>
              <a:rPr lang="es-MX" dirty="0"/>
              <a:t> et al., 2004</a:t>
            </a:r>
            <a:r>
              <a:rPr lang="es-MX" dirty="0" smtClean="0"/>
              <a:t>).</a:t>
            </a:r>
          </a:p>
          <a:p>
            <a:endParaRPr lang="es-MX" dirty="0" smtClean="0"/>
          </a:p>
          <a:p>
            <a:r>
              <a:rPr lang="es-MX" dirty="0" smtClean="0"/>
              <a:t>“Un concepto importante es el de </a:t>
            </a:r>
            <a:r>
              <a:rPr lang="es-MX" dirty="0" err="1" smtClean="0"/>
              <a:t>quelante</a:t>
            </a:r>
            <a:r>
              <a:rPr lang="es-MX" dirty="0" smtClean="0"/>
              <a:t>, sustancias que tienen la capacidad de fijar los iones de un determinado complejo molecular, Estas sustancias capturan los iones metálicos del complejo molecular al cual se encuentran entrelazados fijándolos por una unión coordinante lo que se denomina </a:t>
            </a:r>
            <a:r>
              <a:rPr lang="es-MX" dirty="0" err="1" smtClean="0"/>
              <a:t>quelación</a:t>
            </a:r>
            <a:r>
              <a:rPr lang="es-MX" dirty="0" smtClean="0"/>
              <a:t>” </a:t>
            </a:r>
            <a:r>
              <a:rPr lang="es-MX" smtClean="0"/>
              <a:t>(Rivas, 2011)</a:t>
            </a:r>
            <a:endParaRPr lang="es-MX" dirty="0"/>
          </a:p>
        </p:txBody>
      </p:sp>
      <p:sp>
        <p:nvSpPr>
          <p:cNvPr id="2" name="Rectángulo 1"/>
          <p:cNvSpPr/>
          <p:nvPr/>
        </p:nvSpPr>
        <p:spPr>
          <a:xfrm>
            <a:off x="1661439" y="829997"/>
            <a:ext cx="4693721" cy="369332"/>
          </a:xfrm>
          <a:prstGeom prst="rect">
            <a:avLst/>
          </a:prstGeom>
        </p:spPr>
        <p:txBody>
          <a:bodyPr wrap="none">
            <a:spAutoFit/>
          </a:bodyPr>
          <a:lstStyle/>
          <a:p>
            <a:r>
              <a:rPr lang="es-MX" dirty="0" smtClean="0"/>
              <a:t>Precipitación química versus intercambio iónico </a:t>
            </a:r>
            <a:endParaRPr lang="es-MX" dirty="0"/>
          </a:p>
        </p:txBody>
      </p:sp>
    </p:spTree>
    <p:extLst>
      <p:ext uri="{BB962C8B-B14F-4D97-AF65-F5344CB8AC3E}">
        <p14:creationId xmlns:p14="http://schemas.microsoft.com/office/powerpoint/2010/main" val="153540937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1435" y="6218952"/>
            <a:ext cx="8380434" cy="523220"/>
          </a:xfrm>
          <a:prstGeom prst="rect">
            <a:avLst/>
          </a:prstGeom>
          <a:noFill/>
        </p:spPr>
        <p:txBody>
          <a:bodyPr wrap="square" rtlCol="0">
            <a:spAutoFit/>
          </a:bodyPr>
          <a:lstStyle/>
          <a:p>
            <a:r>
              <a:rPr lang="es-MX" sz="1400" dirty="0" err="1"/>
              <a:t>Dabrowski</a:t>
            </a:r>
            <a:r>
              <a:rPr lang="es-MX" sz="1400" dirty="0"/>
              <a:t> A., </a:t>
            </a:r>
            <a:r>
              <a:rPr lang="es-MX" sz="1400" dirty="0" err="1"/>
              <a:t>Hubicki</a:t>
            </a:r>
            <a:r>
              <a:rPr lang="es-MX" sz="1400" dirty="0"/>
              <a:t>, Z., </a:t>
            </a:r>
            <a:r>
              <a:rPr lang="es-MX" sz="1400" dirty="0" err="1"/>
              <a:t>Podkoscielny</a:t>
            </a:r>
            <a:r>
              <a:rPr lang="es-MX" sz="1400" dirty="0"/>
              <a:t>, P., </a:t>
            </a:r>
            <a:r>
              <a:rPr lang="es-MX" sz="1400" dirty="0" err="1"/>
              <a:t>Robens</a:t>
            </a:r>
            <a:r>
              <a:rPr lang="es-MX" sz="1400" dirty="0"/>
              <a:t>, E. 2004</a:t>
            </a:r>
            <a:r>
              <a:rPr lang="es-MX" sz="1400" dirty="0" smtClean="0"/>
              <a:t>. </a:t>
            </a:r>
            <a:r>
              <a:rPr lang="en-US" sz="1400" dirty="0"/>
              <a:t>Selective removal of the heavy metal ions from </a:t>
            </a:r>
            <a:r>
              <a:rPr lang="en-US" sz="1400" dirty="0" smtClean="0"/>
              <a:t>waters and </a:t>
            </a:r>
            <a:r>
              <a:rPr lang="en-US" sz="1400" dirty="0"/>
              <a:t>industrial wastewaters by ion-exchange </a:t>
            </a:r>
            <a:r>
              <a:rPr lang="en-US" sz="1400" dirty="0" smtClean="0"/>
              <a:t>method. </a:t>
            </a:r>
            <a:r>
              <a:rPr lang="en-US" sz="1400" dirty="0" err="1" smtClean="0"/>
              <a:t>Cemosphere</a:t>
            </a:r>
            <a:r>
              <a:rPr lang="en-US" sz="1400" dirty="0" smtClean="0"/>
              <a:t>. 56, 91-106.</a:t>
            </a:r>
            <a:endParaRPr lang="es-MX" sz="1400" dirty="0" smtClean="0"/>
          </a:p>
        </p:txBody>
      </p:sp>
      <p:sp>
        <p:nvSpPr>
          <p:cNvPr id="6" name="CuadroTexto 5"/>
          <p:cNvSpPr txBox="1"/>
          <p:nvPr/>
        </p:nvSpPr>
        <p:spPr>
          <a:xfrm>
            <a:off x="15682" y="646331"/>
            <a:ext cx="9144000" cy="1815882"/>
          </a:xfrm>
          <a:prstGeom prst="rect">
            <a:avLst/>
          </a:prstGeom>
          <a:noFill/>
        </p:spPr>
        <p:txBody>
          <a:bodyPr wrap="square" rtlCol="0">
            <a:spAutoFit/>
          </a:bodyPr>
          <a:lstStyle/>
          <a:p>
            <a:r>
              <a:rPr lang="es-MX" sz="1600" dirty="0"/>
              <a:t>Remoción selectiva de </a:t>
            </a:r>
            <a:r>
              <a:rPr lang="es-MX" sz="1600" dirty="0" err="1" smtClean="0"/>
              <a:t>ión</a:t>
            </a:r>
            <a:r>
              <a:rPr lang="es-MX" sz="1600" dirty="0" smtClean="0"/>
              <a:t> plomo Pb (II) (</a:t>
            </a:r>
            <a:r>
              <a:rPr lang="es-MX" sz="1600" dirty="0" err="1" smtClean="0"/>
              <a:t>Dabrowski</a:t>
            </a:r>
            <a:r>
              <a:rPr lang="es-MX" sz="1600" dirty="0" smtClean="0"/>
              <a:t> </a:t>
            </a:r>
            <a:r>
              <a:rPr lang="es-MX" sz="1600" dirty="0"/>
              <a:t>et al., 2004</a:t>
            </a:r>
            <a:r>
              <a:rPr lang="es-MX" sz="1600" dirty="0" smtClean="0"/>
              <a:t>):</a:t>
            </a:r>
          </a:p>
          <a:p>
            <a:endParaRPr lang="es-MX" sz="1600" dirty="0" smtClean="0"/>
          </a:p>
          <a:p>
            <a:r>
              <a:rPr lang="es-MX" sz="1600" dirty="0" smtClean="0"/>
              <a:t>Uso de resina </a:t>
            </a:r>
            <a:r>
              <a:rPr lang="es-MX" sz="1600" dirty="0" err="1" smtClean="0"/>
              <a:t>poliacrilamidolglicol</a:t>
            </a:r>
            <a:r>
              <a:rPr lang="es-MX" sz="1600" dirty="0" smtClean="0"/>
              <a:t> que se caracteriza por tres grupos funcionales: OH, amida y carboxílico, que da capacidad de reaccionar con iones de metales (Rivas et al., 1998). </a:t>
            </a:r>
          </a:p>
          <a:p>
            <a:r>
              <a:rPr lang="es-MX" sz="1600" dirty="0" smtClean="0"/>
              <a:t>Este intercambiador iónico es altamente selectivo para iones Pb (II) y también selectivo para Cd (II), Hg(II), Zn (II) y Cr (III).</a:t>
            </a:r>
          </a:p>
          <a:p>
            <a:r>
              <a:rPr lang="es-MX" sz="1600" dirty="0" smtClean="0"/>
              <a:t>La elución de los iones adsorbidos de PB (II) se logra con 1 a 4 M HNO</a:t>
            </a:r>
            <a:r>
              <a:rPr lang="es-MX" sz="1600" baseline="-25000" dirty="0" smtClean="0"/>
              <a:t>3</a:t>
            </a:r>
            <a:r>
              <a:rPr lang="es-MX" sz="1600" dirty="0" smtClean="0"/>
              <a:t> o bien, 1 a 4 M</a:t>
            </a:r>
            <a:r>
              <a:rPr lang="es-MX" sz="1600" dirty="0"/>
              <a:t> </a:t>
            </a:r>
            <a:r>
              <a:rPr lang="es-MX" sz="1600" dirty="0" smtClean="0"/>
              <a:t>HClO</a:t>
            </a:r>
            <a:r>
              <a:rPr lang="es-MX" sz="1600" baseline="-25000" dirty="0" smtClean="0"/>
              <a:t>4</a:t>
            </a:r>
            <a:r>
              <a:rPr lang="es-MX" sz="1600" dirty="0" smtClean="0"/>
              <a:t> (perclórico) .</a:t>
            </a:r>
          </a:p>
        </p:txBody>
      </p:sp>
      <p:pic>
        <p:nvPicPr>
          <p:cNvPr id="2" name="Imagen 1"/>
          <p:cNvPicPr>
            <a:picLocks noChangeAspect="1"/>
          </p:cNvPicPr>
          <p:nvPr/>
        </p:nvPicPr>
        <p:blipFill>
          <a:blip r:embed="rId2"/>
          <a:stretch>
            <a:fillRect/>
          </a:stretch>
        </p:blipFill>
        <p:spPr>
          <a:xfrm>
            <a:off x="460404" y="2669560"/>
            <a:ext cx="4496247" cy="3350389"/>
          </a:xfrm>
          <a:prstGeom prst="rect">
            <a:avLst/>
          </a:prstGeom>
        </p:spPr>
      </p:pic>
      <p:sp>
        <p:nvSpPr>
          <p:cNvPr id="3" name="Rectángulo 2"/>
          <p:cNvSpPr/>
          <p:nvPr/>
        </p:nvSpPr>
        <p:spPr>
          <a:xfrm>
            <a:off x="0" y="4013789"/>
            <a:ext cx="2151238" cy="923330"/>
          </a:xfrm>
          <a:prstGeom prst="rect">
            <a:avLst/>
          </a:prstGeom>
        </p:spPr>
        <p:txBody>
          <a:bodyPr wrap="square">
            <a:spAutoFit/>
          </a:bodyPr>
          <a:lstStyle/>
          <a:p>
            <a:pPr algn="ctr"/>
            <a:r>
              <a:rPr lang="es-MX" dirty="0" smtClean="0"/>
              <a:t>Estructura de la resina </a:t>
            </a:r>
            <a:r>
              <a:rPr lang="es-MX" dirty="0" err="1"/>
              <a:t>poliacrilamidolglicol</a:t>
            </a:r>
            <a:r>
              <a:rPr lang="es-MX" dirty="0"/>
              <a:t> </a:t>
            </a:r>
          </a:p>
        </p:txBody>
      </p:sp>
      <p:sp>
        <p:nvSpPr>
          <p:cNvPr id="5" name="Rectángulo 4"/>
          <p:cNvSpPr/>
          <p:nvPr/>
        </p:nvSpPr>
        <p:spPr>
          <a:xfrm>
            <a:off x="1852863" y="0"/>
            <a:ext cx="5911516" cy="646331"/>
          </a:xfrm>
          <a:prstGeom prst="rect">
            <a:avLst/>
          </a:prstGeom>
        </p:spPr>
        <p:txBody>
          <a:bodyPr wrap="square">
            <a:spAutoFit/>
          </a:bodyPr>
          <a:lstStyle/>
          <a:p>
            <a:pPr algn="ctr"/>
            <a:r>
              <a:rPr lang="es-MX" dirty="0"/>
              <a:t>Remoción selectiva de iones de metales pesados </a:t>
            </a:r>
            <a:r>
              <a:rPr lang="es-MX" dirty="0" smtClean="0"/>
              <a:t>en aguas </a:t>
            </a:r>
            <a:r>
              <a:rPr lang="es-MX" dirty="0"/>
              <a:t>residuales industriales </a:t>
            </a:r>
          </a:p>
        </p:txBody>
      </p:sp>
      <p:sp>
        <p:nvSpPr>
          <p:cNvPr id="7" name="Rectángulo 6"/>
          <p:cNvSpPr/>
          <p:nvPr/>
        </p:nvSpPr>
        <p:spPr>
          <a:xfrm>
            <a:off x="5594685" y="3479740"/>
            <a:ext cx="3549315" cy="830997"/>
          </a:xfrm>
          <a:prstGeom prst="rect">
            <a:avLst/>
          </a:prstGeom>
        </p:spPr>
        <p:txBody>
          <a:bodyPr wrap="square">
            <a:spAutoFit/>
          </a:bodyPr>
          <a:lstStyle/>
          <a:p>
            <a:r>
              <a:rPr lang="es-MX" sz="1600" dirty="0" err="1"/>
              <a:t>Eluir</a:t>
            </a:r>
            <a:r>
              <a:rPr lang="es-MX" sz="1600" dirty="0"/>
              <a:t>: Extraer, mediante un líquido apropiado, una sustancia del medio sólido que la ha absorbido</a:t>
            </a:r>
          </a:p>
        </p:txBody>
      </p:sp>
    </p:spTree>
    <p:extLst>
      <p:ext uri="{BB962C8B-B14F-4D97-AF65-F5344CB8AC3E}">
        <p14:creationId xmlns:p14="http://schemas.microsoft.com/office/powerpoint/2010/main" val="361413878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1435" y="6218952"/>
            <a:ext cx="8380434" cy="523220"/>
          </a:xfrm>
          <a:prstGeom prst="rect">
            <a:avLst/>
          </a:prstGeom>
          <a:noFill/>
        </p:spPr>
        <p:txBody>
          <a:bodyPr wrap="square" rtlCol="0">
            <a:spAutoFit/>
          </a:bodyPr>
          <a:lstStyle/>
          <a:p>
            <a:r>
              <a:rPr lang="es-MX" sz="1400" dirty="0" err="1"/>
              <a:t>Dabrowski</a:t>
            </a:r>
            <a:r>
              <a:rPr lang="es-MX" sz="1400" dirty="0"/>
              <a:t> A., </a:t>
            </a:r>
            <a:r>
              <a:rPr lang="es-MX" sz="1400" dirty="0" err="1"/>
              <a:t>Hubicki</a:t>
            </a:r>
            <a:r>
              <a:rPr lang="es-MX" sz="1400" dirty="0"/>
              <a:t>, Z., </a:t>
            </a:r>
            <a:r>
              <a:rPr lang="es-MX" sz="1400" dirty="0" err="1"/>
              <a:t>Podkoscielny</a:t>
            </a:r>
            <a:r>
              <a:rPr lang="es-MX" sz="1400" dirty="0"/>
              <a:t>, P., </a:t>
            </a:r>
            <a:r>
              <a:rPr lang="es-MX" sz="1400" dirty="0" err="1"/>
              <a:t>Robens</a:t>
            </a:r>
            <a:r>
              <a:rPr lang="es-MX" sz="1400" dirty="0"/>
              <a:t>, E. 2004</a:t>
            </a:r>
            <a:r>
              <a:rPr lang="es-MX" sz="1400" dirty="0" smtClean="0"/>
              <a:t>. </a:t>
            </a:r>
            <a:r>
              <a:rPr lang="en-US" sz="1400" dirty="0"/>
              <a:t>Selective removal of the heavy metal ions from </a:t>
            </a:r>
            <a:r>
              <a:rPr lang="en-US" sz="1400" dirty="0" smtClean="0"/>
              <a:t>waters and </a:t>
            </a:r>
            <a:r>
              <a:rPr lang="en-US" sz="1400" dirty="0"/>
              <a:t>industrial wastewaters by ion-exchange </a:t>
            </a:r>
            <a:r>
              <a:rPr lang="en-US" sz="1400" dirty="0" smtClean="0"/>
              <a:t>method. </a:t>
            </a:r>
            <a:r>
              <a:rPr lang="en-US" sz="1400" dirty="0" err="1" smtClean="0"/>
              <a:t>Cemosphere</a:t>
            </a:r>
            <a:r>
              <a:rPr lang="en-US" sz="1400" dirty="0" smtClean="0"/>
              <a:t>. 56, 91-106.</a:t>
            </a:r>
            <a:endParaRPr lang="es-MX" sz="1400" dirty="0" smtClean="0"/>
          </a:p>
        </p:txBody>
      </p:sp>
      <p:sp>
        <p:nvSpPr>
          <p:cNvPr id="6" name="CuadroTexto 5"/>
          <p:cNvSpPr txBox="1"/>
          <p:nvPr/>
        </p:nvSpPr>
        <p:spPr>
          <a:xfrm>
            <a:off x="91435" y="1042562"/>
            <a:ext cx="8924228" cy="2062103"/>
          </a:xfrm>
          <a:prstGeom prst="rect">
            <a:avLst/>
          </a:prstGeom>
          <a:noFill/>
        </p:spPr>
        <p:txBody>
          <a:bodyPr wrap="square" rtlCol="0">
            <a:spAutoFit/>
          </a:bodyPr>
          <a:lstStyle/>
          <a:p>
            <a:r>
              <a:rPr lang="es-MX" sz="1600" dirty="0" smtClean="0"/>
              <a:t>El Hg está presente en las formas de: moléculas no disociadas, </a:t>
            </a:r>
            <a:r>
              <a:rPr lang="es-MX" sz="1600" dirty="0" err="1" smtClean="0"/>
              <a:t>ión</a:t>
            </a:r>
            <a:r>
              <a:rPr lang="es-MX" sz="1600" dirty="0" smtClean="0"/>
              <a:t> Hg</a:t>
            </a:r>
            <a:r>
              <a:rPr lang="es-MX" sz="1600" baseline="30000" dirty="0" smtClean="0"/>
              <a:t>2+</a:t>
            </a:r>
            <a:r>
              <a:rPr lang="es-MX" sz="1600" dirty="0" smtClean="0"/>
              <a:t>, </a:t>
            </a:r>
            <a:r>
              <a:rPr lang="es-MX" sz="1600" dirty="0" err="1" smtClean="0"/>
              <a:t>ión</a:t>
            </a:r>
            <a:r>
              <a:rPr lang="es-MX" sz="1600" dirty="0" smtClean="0"/>
              <a:t> Hg</a:t>
            </a:r>
            <a:r>
              <a:rPr lang="es-MX" sz="1600" baseline="-25000" dirty="0" smtClean="0"/>
              <a:t>2</a:t>
            </a:r>
            <a:r>
              <a:rPr lang="es-MX" sz="1600" baseline="30000" dirty="0" smtClean="0"/>
              <a:t>2+</a:t>
            </a:r>
            <a:r>
              <a:rPr lang="es-MX" sz="1600" dirty="0" smtClean="0"/>
              <a:t> y iones complejos.</a:t>
            </a:r>
          </a:p>
          <a:p>
            <a:endParaRPr lang="es-MX" sz="1600" dirty="0" smtClean="0"/>
          </a:p>
          <a:p>
            <a:r>
              <a:rPr lang="es-MX" sz="1600" dirty="0" smtClean="0"/>
              <a:t>Entre varios métodos el intercambio iónico es relativamente simple y con capacidad suficiente para remover trazas en soluciones.</a:t>
            </a:r>
          </a:p>
          <a:p>
            <a:endParaRPr lang="es-MX" sz="1600" dirty="0" smtClean="0"/>
          </a:p>
          <a:p>
            <a:r>
              <a:rPr lang="es-MX" sz="1600" dirty="0" smtClean="0"/>
              <a:t>Es posible remover iones Hg (II) de aguas industriales con alguno de los intercambiadores iónicos: intercambiador catiónico ácido fuerte; intercambiadores iónicos básicos débil y fuerte. </a:t>
            </a:r>
          </a:p>
          <a:p>
            <a:endParaRPr lang="es-MX" sz="1600" dirty="0" smtClean="0"/>
          </a:p>
        </p:txBody>
      </p:sp>
      <p:sp>
        <p:nvSpPr>
          <p:cNvPr id="2" name="Rectángulo 1"/>
          <p:cNvSpPr/>
          <p:nvPr/>
        </p:nvSpPr>
        <p:spPr>
          <a:xfrm>
            <a:off x="2454442" y="73877"/>
            <a:ext cx="4572000" cy="646331"/>
          </a:xfrm>
          <a:prstGeom prst="rect">
            <a:avLst/>
          </a:prstGeom>
        </p:spPr>
        <p:txBody>
          <a:bodyPr>
            <a:spAutoFit/>
          </a:bodyPr>
          <a:lstStyle/>
          <a:p>
            <a:pPr algn="ctr"/>
            <a:r>
              <a:rPr lang="es-MX" dirty="0"/>
              <a:t>Remoción selectiva de mercurio Hg (II) (</a:t>
            </a:r>
            <a:r>
              <a:rPr lang="es-MX" dirty="0" err="1"/>
              <a:t>Dabrowski</a:t>
            </a:r>
            <a:r>
              <a:rPr lang="es-MX" dirty="0"/>
              <a:t> et al., 2004</a:t>
            </a:r>
            <a:r>
              <a:rPr lang="es-MX" dirty="0" smtClean="0"/>
              <a:t>) </a:t>
            </a:r>
            <a:endParaRPr lang="es-MX" dirty="0"/>
          </a:p>
        </p:txBody>
      </p:sp>
      <p:sp>
        <p:nvSpPr>
          <p:cNvPr id="3" name="Rectángulo 2"/>
          <p:cNvSpPr/>
          <p:nvPr/>
        </p:nvSpPr>
        <p:spPr>
          <a:xfrm>
            <a:off x="129938" y="3197567"/>
            <a:ext cx="8303427" cy="2308324"/>
          </a:xfrm>
          <a:prstGeom prst="rect">
            <a:avLst/>
          </a:prstGeom>
        </p:spPr>
        <p:txBody>
          <a:bodyPr wrap="square">
            <a:spAutoFit/>
          </a:bodyPr>
          <a:lstStyle/>
          <a:p>
            <a:r>
              <a:rPr lang="es-MX" dirty="0"/>
              <a:t>Intercambiador iónico </a:t>
            </a:r>
            <a:r>
              <a:rPr lang="es-MX" dirty="0" err="1"/>
              <a:t>quelante</a:t>
            </a:r>
            <a:r>
              <a:rPr lang="es-MX" dirty="0"/>
              <a:t> </a:t>
            </a:r>
          </a:p>
          <a:p>
            <a:endParaRPr lang="es-MX" dirty="0"/>
          </a:p>
          <a:p>
            <a:r>
              <a:rPr lang="es-MX" dirty="0"/>
              <a:t>El intercambiador de </a:t>
            </a:r>
            <a:r>
              <a:rPr lang="es-MX" dirty="0" err="1"/>
              <a:t>ión</a:t>
            </a:r>
            <a:r>
              <a:rPr lang="es-MX" dirty="0"/>
              <a:t> selectivo de la resina IMAC TMR para iones Hg(II) se basa en salmueras electrolíticas con el grupo funcional </a:t>
            </a:r>
            <a:r>
              <a:rPr lang="es-MX" dirty="0" err="1"/>
              <a:t>thiol</a:t>
            </a:r>
            <a:r>
              <a:rPr lang="es-MX" dirty="0"/>
              <a:t>.</a:t>
            </a:r>
          </a:p>
          <a:p>
            <a:r>
              <a:rPr lang="es-MX" dirty="0"/>
              <a:t>Este es un intercambiador iónico </a:t>
            </a:r>
            <a:r>
              <a:rPr lang="es-MX" dirty="0" err="1"/>
              <a:t>macroporoso</a:t>
            </a:r>
            <a:r>
              <a:rPr lang="es-MX" dirty="0"/>
              <a:t> que además de grupo </a:t>
            </a:r>
            <a:r>
              <a:rPr lang="es-MX" dirty="0" err="1"/>
              <a:t>thiol</a:t>
            </a:r>
            <a:r>
              <a:rPr lang="es-MX" dirty="0"/>
              <a:t>, posee grupos </a:t>
            </a:r>
            <a:r>
              <a:rPr lang="es-MX" dirty="0" err="1" smtClean="0"/>
              <a:t>sulfonas</a:t>
            </a:r>
            <a:endParaRPr lang="es-MX" dirty="0" smtClean="0"/>
          </a:p>
          <a:p>
            <a:r>
              <a:rPr lang="es-MX" dirty="0"/>
              <a:t>El intercambiador iónico, como </a:t>
            </a:r>
            <a:r>
              <a:rPr lang="es-MX" dirty="0" err="1"/>
              <a:t>Imac</a:t>
            </a:r>
            <a:r>
              <a:rPr lang="es-MX" dirty="0"/>
              <a:t> TMR, es regenerado utilizando una solución de ácido clorhídrico </a:t>
            </a:r>
            <a:r>
              <a:rPr lang="es-MX" dirty="0" smtClean="0"/>
              <a:t>concentrado</a:t>
            </a:r>
            <a:endParaRPr lang="es-MX" dirty="0"/>
          </a:p>
        </p:txBody>
      </p:sp>
    </p:spTree>
    <p:extLst>
      <p:ext uri="{BB962C8B-B14F-4D97-AF65-F5344CB8AC3E}">
        <p14:creationId xmlns:p14="http://schemas.microsoft.com/office/powerpoint/2010/main" val="322025964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p:cNvGrpSpPr/>
          <p:nvPr/>
        </p:nvGrpSpPr>
        <p:grpSpPr>
          <a:xfrm>
            <a:off x="263092" y="3203702"/>
            <a:ext cx="8348376" cy="1757910"/>
            <a:chOff x="0" y="1670210"/>
            <a:chExt cx="8348376" cy="1757910"/>
          </a:xfrm>
        </p:grpSpPr>
        <p:grpSp>
          <p:nvGrpSpPr>
            <p:cNvPr id="19" name="Grupo 18"/>
            <p:cNvGrpSpPr/>
            <p:nvPr/>
          </p:nvGrpSpPr>
          <p:grpSpPr>
            <a:xfrm>
              <a:off x="0" y="1670210"/>
              <a:ext cx="8286633" cy="1343991"/>
              <a:chOff x="0" y="1670210"/>
              <a:chExt cx="8286633" cy="1343991"/>
            </a:xfrm>
          </p:grpSpPr>
          <p:pic>
            <p:nvPicPr>
              <p:cNvPr id="5" name="Imagen 4"/>
              <p:cNvPicPr>
                <a:picLocks noChangeAspect="1"/>
              </p:cNvPicPr>
              <p:nvPr/>
            </p:nvPicPr>
            <p:blipFill rotWithShape="1">
              <a:blip r:embed="rId2"/>
              <a:srcRect l="39671" t="83171" r="38666"/>
              <a:stretch/>
            </p:blipFill>
            <p:spPr>
              <a:xfrm>
                <a:off x="1832975" y="1670210"/>
                <a:ext cx="1353671" cy="1271165"/>
              </a:xfrm>
              <a:prstGeom prst="rect">
                <a:avLst/>
              </a:prstGeom>
            </p:spPr>
          </p:pic>
          <p:pic>
            <p:nvPicPr>
              <p:cNvPr id="6" name="Imagen 5"/>
              <p:cNvPicPr>
                <a:picLocks noChangeAspect="1"/>
              </p:cNvPicPr>
              <p:nvPr/>
            </p:nvPicPr>
            <p:blipFill rotWithShape="1">
              <a:blip r:embed="rId3"/>
              <a:srcRect b="86494"/>
              <a:stretch/>
            </p:blipFill>
            <p:spPr>
              <a:xfrm>
                <a:off x="0" y="1893375"/>
                <a:ext cx="1353429" cy="1020153"/>
              </a:xfrm>
              <a:prstGeom prst="rect">
                <a:avLst/>
              </a:prstGeom>
            </p:spPr>
          </p:pic>
          <p:pic>
            <p:nvPicPr>
              <p:cNvPr id="7" name="Imagen 6"/>
              <p:cNvPicPr>
                <a:picLocks noChangeAspect="1"/>
              </p:cNvPicPr>
              <p:nvPr/>
            </p:nvPicPr>
            <p:blipFill rotWithShape="1">
              <a:blip r:embed="rId4"/>
              <a:srcRect l="65636" r="2372" b="60136"/>
              <a:stretch/>
            </p:blipFill>
            <p:spPr>
              <a:xfrm>
                <a:off x="6287504" y="1762592"/>
                <a:ext cx="1999129" cy="1251609"/>
              </a:xfrm>
              <a:prstGeom prst="rect">
                <a:avLst/>
              </a:prstGeom>
            </p:spPr>
          </p:pic>
          <p:pic>
            <p:nvPicPr>
              <p:cNvPr id="8" name="Imagen 7"/>
              <p:cNvPicPr>
                <a:picLocks noChangeAspect="1"/>
              </p:cNvPicPr>
              <p:nvPr/>
            </p:nvPicPr>
            <p:blipFill rotWithShape="1">
              <a:blip r:embed="rId4"/>
              <a:srcRect l="25113" t="66703" r="34861"/>
              <a:stretch/>
            </p:blipFill>
            <p:spPr>
              <a:xfrm>
                <a:off x="3486499" y="1924193"/>
                <a:ext cx="2501152" cy="1045421"/>
              </a:xfrm>
              <a:prstGeom prst="rect">
                <a:avLst/>
              </a:prstGeom>
            </p:spPr>
          </p:pic>
        </p:grpSp>
        <p:sp>
          <p:nvSpPr>
            <p:cNvPr id="9" name="CuadroTexto 8"/>
            <p:cNvSpPr txBox="1"/>
            <p:nvPr/>
          </p:nvSpPr>
          <p:spPr>
            <a:xfrm>
              <a:off x="0" y="3058788"/>
              <a:ext cx="8348376" cy="369332"/>
            </a:xfrm>
            <a:prstGeom prst="rect">
              <a:avLst/>
            </a:prstGeom>
            <a:noFill/>
          </p:spPr>
          <p:txBody>
            <a:bodyPr wrap="none" rtlCol="0">
              <a:spAutoFit/>
            </a:bodyPr>
            <a:lstStyle/>
            <a:p>
              <a:r>
                <a:rPr lang="es-MX" dirty="0" smtClean="0"/>
                <a:t>Grupo </a:t>
              </a:r>
              <a:r>
                <a:rPr lang="es-MX" dirty="0" err="1" smtClean="0"/>
                <a:t>sulfona</a:t>
              </a:r>
              <a:r>
                <a:rPr lang="es-MX" dirty="0" smtClean="0"/>
                <a:t> con grupos </a:t>
              </a:r>
              <a:r>
                <a:rPr lang="es-MX" dirty="0" err="1" smtClean="0"/>
                <a:t>alquil</a:t>
              </a:r>
              <a:r>
                <a:rPr lang="es-MX" dirty="0" smtClean="0"/>
                <a:t>;                grupos </a:t>
              </a:r>
              <a:r>
                <a:rPr lang="es-MX" dirty="0" err="1" smtClean="0"/>
                <a:t>aril</a:t>
              </a:r>
              <a:r>
                <a:rPr lang="es-MX" dirty="0" smtClean="0"/>
                <a:t>    o;                    grupos </a:t>
              </a:r>
              <a:r>
                <a:rPr lang="es-MX" dirty="0" err="1" smtClean="0"/>
                <a:t>alquil</a:t>
              </a:r>
              <a:r>
                <a:rPr lang="es-MX" dirty="0" smtClean="0"/>
                <a:t> y </a:t>
              </a:r>
              <a:r>
                <a:rPr lang="es-MX" dirty="0" err="1" smtClean="0"/>
                <a:t>aril</a:t>
              </a:r>
              <a:endParaRPr lang="es-MX" dirty="0"/>
            </a:p>
          </p:txBody>
        </p:sp>
      </p:grpSp>
      <p:grpSp>
        <p:nvGrpSpPr>
          <p:cNvPr id="13" name="Grupo 12"/>
          <p:cNvGrpSpPr/>
          <p:nvPr/>
        </p:nvGrpSpPr>
        <p:grpSpPr>
          <a:xfrm>
            <a:off x="263092" y="910695"/>
            <a:ext cx="8612972" cy="1223303"/>
            <a:chOff x="182881" y="3948213"/>
            <a:chExt cx="8612972" cy="1223303"/>
          </a:xfrm>
        </p:grpSpPr>
        <p:pic>
          <p:nvPicPr>
            <p:cNvPr id="14" name="Imagen 13"/>
            <p:cNvPicPr>
              <a:picLocks noChangeAspect="1"/>
            </p:cNvPicPr>
            <p:nvPr/>
          </p:nvPicPr>
          <p:blipFill rotWithShape="1">
            <a:blip r:embed="rId5"/>
            <a:srcRect l="60709" t="79319"/>
            <a:stretch/>
          </p:blipFill>
          <p:spPr>
            <a:xfrm>
              <a:off x="3342135" y="3948213"/>
              <a:ext cx="2172592" cy="1211616"/>
            </a:xfrm>
            <a:prstGeom prst="rect">
              <a:avLst/>
            </a:prstGeom>
          </p:spPr>
        </p:pic>
        <p:pic>
          <p:nvPicPr>
            <p:cNvPr id="15" name="Imagen 14"/>
            <p:cNvPicPr>
              <a:picLocks noChangeAspect="1"/>
            </p:cNvPicPr>
            <p:nvPr/>
          </p:nvPicPr>
          <p:blipFill rotWithShape="1">
            <a:blip r:embed="rId5"/>
            <a:srcRect l="38424" r="35117" b="81401"/>
            <a:stretch/>
          </p:blipFill>
          <p:spPr>
            <a:xfrm>
              <a:off x="182881" y="4009173"/>
              <a:ext cx="1463040" cy="1089696"/>
            </a:xfrm>
            <a:prstGeom prst="rect">
              <a:avLst/>
            </a:prstGeom>
          </p:spPr>
        </p:pic>
        <p:pic>
          <p:nvPicPr>
            <p:cNvPr id="16" name="Imagen 15"/>
            <p:cNvPicPr>
              <a:picLocks noChangeAspect="1"/>
            </p:cNvPicPr>
            <p:nvPr/>
          </p:nvPicPr>
          <p:blipFill rotWithShape="1">
            <a:blip r:embed="rId6"/>
            <a:srcRect l="1492" t="68291" r="65749"/>
            <a:stretch/>
          </p:blipFill>
          <p:spPr>
            <a:xfrm>
              <a:off x="6984470" y="4141151"/>
              <a:ext cx="1811383" cy="1030365"/>
            </a:xfrm>
            <a:prstGeom prst="rect">
              <a:avLst/>
            </a:prstGeom>
          </p:spPr>
        </p:pic>
        <p:pic>
          <p:nvPicPr>
            <p:cNvPr id="17" name="Imagen 16"/>
            <p:cNvPicPr>
              <a:picLocks noChangeAspect="1"/>
            </p:cNvPicPr>
            <p:nvPr/>
          </p:nvPicPr>
          <p:blipFill rotWithShape="1">
            <a:blip r:embed="rId6"/>
            <a:srcRect l="68505" t="1693" r="4879" b="67219"/>
            <a:stretch/>
          </p:blipFill>
          <p:spPr>
            <a:xfrm>
              <a:off x="5538847" y="4088675"/>
              <a:ext cx="1471749" cy="1010194"/>
            </a:xfrm>
            <a:prstGeom prst="rect">
              <a:avLst/>
            </a:prstGeom>
          </p:spPr>
        </p:pic>
        <p:pic>
          <p:nvPicPr>
            <p:cNvPr id="18" name="Imagen 17"/>
            <p:cNvPicPr>
              <a:picLocks noChangeAspect="1"/>
            </p:cNvPicPr>
            <p:nvPr/>
          </p:nvPicPr>
          <p:blipFill rotWithShape="1">
            <a:blip r:embed="rId6"/>
            <a:srcRect l="4328" r="67323" b="66549"/>
            <a:stretch/>
          </p:blipFill>
          <p:spPr>
            <a:xfrm>
              <a:off x="1750472" y="4011898"/>
              <a:ext cx="1567543" cy="1086971"/>
            </a:xfrm>
            <a:prstGeom prst="rect">
              <a:avLst/>
            </a:prstGeom>
          </p:spPr>
        </p:pic>
      </p:grpSp>
      <p:sp>
        <p:nvSpPr>
          <p:cNvPr id="21" name="CuadroTexto 20"/>
          <p:cNvSpPr txBox="1"/>
          <p:nvPr/>
        </p:nvSpPr>
        <p:spPr>
          <a:xfrm>
            <a:off x="334454" y="2309361"/>
            <a:ext cx="7788864" cy="646331"/>
          </a:xfrm>
          <a:prstGeom prst="rect">
            <a:avLst/>
          </a:prstGeom>
          <a:noFill/>
        </p:spPr>
        <p:txBody>
          <a:bodyPr wrap="none" rtlCol="0">
            <a:spAutoFit/>
          </a:bodyPr>
          <a:lstStyle/>
          <a:p>
            <a:r>
              <a:rPr lang="es-MX" dirty="0" smtClean="0"/>
              <a:t>Grupo </a:t>
            </a:r>
            <a:r>
              <a:rPr lang="es-MX" dirty="0" err="1" smtClean="0"/>
              <a:t>thiol</a:t>
            </a:r>
            <a:r>
              <a:rPr lang="es-MX" dirty="0" smtClean="0"/>
              <a:t>, </a:t>
            </a:r>
            <a:r>
              <a:rPr lang="es-MX" dirty="0" err="1" smtClean="0"/>
              <a:t>thio</a:t>
            </a:r>
            <a:r>
              <a:rPr lang="es-MX" dirty="0" smtClean="0"/>
              <a:t> alcohol, o mercaptano, recibe el nombre por el grupo </a:t>
            </a:r>
            <a:r>
              <a:rPr lang="es-MX" dirty="0" err="1" smtClean="0"/>
              <a:t>sulfhidrilo</a:t>
            </a:r>
            <a:endParaRPr lang="es-MX" dirty="0"/>
          </a:p>
          <a:p>
            <a:r>
              <a:rPr lang="es-MX" dirty="0" smtClean="0"/>
              <a:t>Grupos </a:t>
            </a:r>
            <a:r>
              <a:rPr lang="es-MX" dirty="0" err="1" smtClean="0"/>
              <a:t>alquil</a:t>
            </a:r>
            <a:r>
              <a:rPr lang="es-MX" dirty="0" smtClean="0"/>
              <a:t> o </a:t>
            </a:r>
            <a:r>
              <a:rPr lang="es-MX" dirty="0" err="1" smtClean="0"/>
              <a:t>aril</a:t>
            </a:r>
            <a:r>
              <a:rPr lang="es-MX" dirty="0" smtClean="0"/>
              <a:t> están enlazados al carbono enlazado al grupo </a:t>
            </a:r>
            <a:r>
              <a:rPr lang="es-MX" dirty="0" err="1" smtClean="0"/>
              <a:t>thiol</a:t>
            </a:r>
            <a:r>
              <a:rPr lang="es-MX" dirty="0" smtClean="0"/>
              <a:t>.  </a:t>
            </a:r>
            <a:endParaRPr lang="es-MX" dirty="0"/>
          </a:p>
        </p:txBody>
      </p:sp>
    </p:spTree>
    <p:extLst>
      <p:ext uri="{BB962C8B-B14F-4D97-AF65-F5344CB8AC3E}">
        <p14:creationId xmlns:p14="http://schemas.microsoft.com/office/powerpoint/2010/main" val="30058007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732372"/>
            <a:ext cx="7886700" cy="1325563"/>
          </a:xfrm>
        </p:spPr>
        <p:txBody>
          <a:bodyPr/>
          <a:lstStyle/>
          <a:p>
            <a:pPr algn="ctr"/>
            <a:r>
              <a:rPr lang="es-MX" dirty="0" smtClean="0"/>
              <a:t>Normativa mexicana para descargas de aguas residuales</a:t>
            </a:r>
            <a:endParaRPr lang="es-MX" dirty="0"/>
          </a:p>
        </p:txBody>
      </p:sp>
    </p:spTree>
    <p:extLst>
      <p:ext uri="{BB962C8B-B14F-4D97-AF65-F5344CB8AC3E}">
        <p14:creationId xmlns:p14="http://schemas.microsoft.com/office/powerpoint/2010/main" val="132174509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uadroTexto 22"/>
          <p:cNvSpPr txBox="1"/>
          <p:nvPr/>
        </p:nvSpPr>
        <p:spPr>
          <a:xfrm flipH="1">
            <a:off x="424316" y="661784"/>
            <a:ext cx="8283795" cy="584775"/>
          </a:xfrm>
          <a:prstGeom prst="rect">
            <a:avLst/>
          </a:prstGeom>
          <a:noFill/>
        </p:spPr>
        <p:txBody>
          <a:bodyPr wrap="square" rtlCol="0">
            <a:spAutoFit/>
          </a:bodyPr>
          <a:lstStyle/>
          <a:p>
            <a:r>
              <a:rPr lang="es-MX" sz="1600" dirty="0" smtClean="0"/>
              <a:t>Aunque en solución </a:t>
            </a:r>
            <a:r>
              <a:rPr lang="es-MX" sz="1600" dirty="0"/>
              <a:t>salina el Hg (II) tiende a la forma de iones complejos [HgCl</a:t>
            </a:r>
            <a:r>
              <a:rPr lang="es-MX" sz="1600" baseline="-25000" dirty="0"/>
              <a:t>4</a:t>
            </a:r>
            <a:r>
              <a:rPr lang="es-MX" sz="1600" dirty="0"/>
              <a:t>]</a:t>
            </a:r>
            <a:r>
              <a:rPr lang="es-MX" sz="1600" baseline="30000" dirty="0"/>
              <a:t>2-</a:t>
            </a:r>
            <a:r>
              <a:rPr lang="es-MX" sz="1600" dirty="0"/>
              <a:t>, resinas como  </a:t>
            </a:r>
            <a:r>
              <a:rPr lang="es-MX" sz="1600" dirty="0" err="1"/>
              <a:t>ImacTMR</a:t>
            </a:r>
            <a:r>
              <a:rPr lang="es-MX" sz="1600" dirty="0"/>
              <a:t> </a:t>
            </a:r>
            <a:r>
              <a:rPr lang="es-MX" sz="1600" dirty="0" smtClean="0"/>
              <a:t>reaccionan  </a:t>
            </a:r>
            <a:r>
              <a:rPr lang="es-MX" sz="1600" dirty="0"/>
              <a:t>mayormente </a:t>
            </a:r>
            <a:r>
              <a:rPr lang="es-MX" sz="1600" dirty="0" smtClean="0"/>
              <a:t>con Hg</a:t>
            </a:r>
            <a:r>
              <a:rPr lang="es-MX" sz="1600" baseline="30000" dirty="0" smtClean="0"/>
              <a:t>2+</a:t>
            </a:r>
            <a:r>
              <a:rPr lang="es-MX" sz="1600" dirty="0" smtClean="0"/>
              <a:t> y </a:t>
            </a:r>
            <a:r>
              <a:rPr lang="es-MX" sz="1600" dirty="0" err="1" smtClean="0"/>
              <a:t>HgCl</a:t>
            </a:r>
            <a:r>
              <a:rPr lang="es-MX" sz="1600" baseline="30000" dirty="0" smtClean="0"/>
              <a:t>+</a:t>
            </a:r>
          </a:p>
        </p:txBody>
      </p:sp>
      <p:grpSp>
        <p:nvGrpSpPr>
          <p:cNvPr id="6" name="Grupo 5"/>
          <p:cNvGrpSpPr/>
          <p:nvPr/>
        </p:nvGrpSpPr>
        <p:grpSpPr>
          <a:xfrm>
            <a:off x="3965945" y="4993397"/>
            <a:ext cx="4411711" cy="1641762"/>
            <a:chOff x="1946863" y="837170"/>
            <a:chExt cx="4147615" cy="1428985"/>
          </a:xfrm>
        </p:grpSpPr>
        <p:sp>
          <p:nvSpPr>
            <p:cNvPr id="10" name="Flecha izquierda y derecha 9"/>
            <p:cNvSpPr/>
            <p:nvPr/>
          </p:nvSpPr>
          <p:spPr>
            <a:xfrm rot="5400000">
              <a:off x="2987040" y="1384923"/>
              <a:ext cx="461555" cy="219722"/>
            </a:xfrm>
            <a:prstGeom prst="leftRight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CuadroTexto 10"/>
            <p:cNvSpPr txBox="1"/>
            <p:nvPr/>
          </p:nvSpPr>
          <p:spPr>
            <a:xfrm>
              <a:off x="3327679" y="1310118"/>
              <a:ext cx="2584881" cy="294676"/>
            </a:xfrm>
            <a:prstGeom prst="rect">
              <a:avLst/>
            </a:prstGeom>
            <a:noFill/>
          </p:spPr>
          <p:txBody>
            <a:bodyPr wrap="none" rtlCol="0">
              <a:spAutoFit/>
            </a:bodyPr>
            <a:lstStyle/>
            <a:p>
              <a:r>
                <a:rPr lang="es-MX" sz="1600" dirty="0" smtClean="0"/>
                <a:t>En equilibrio en solución salina</a:t>
              </a:r>
              <a:endParaRPr lang="es-MX" sz="1600" dirty="0"/>
            </a:p>
          </p:txBody>
        </p:sp>
        <p:pic>
          <p:nvPicPr>
            <p:cNvPr id="2" name="Imagen 1"/>
            <p:cNvPicPr>
              <a:picLocks noChangeAspect="1"/>
            </p:cNvPicPr>
            <p:nvPr/>
          </p:nvPicPr>
          <p:blipFill rotWithShape="1">
            <a:blip r:embed="rId2"/>
            <a:srcRect b="59782"/>
            <a:stretch/>
          </p:blipFill>
          <p:spPr>
            <a:xfrm>
              <a:off x="1946863" y="837170"/>
              <a:ext cx="4147615" cy="419053"/>
            </a:xfrm>
            <a:prstGeom prst="rect">
              <a:avLst/>
            </a:prstGeom>
          </p:spPr>
        </p:pic>
        <p:pic>
          <p:nvPicPr>
            <p:cNvPr id="5" name="Imagen 4"/>
            <p:cNvPicPr>
              <a:picLocks noChangeAspect="1"/>
            </p:cNvPicPr>
            <p:nvPr/>
          </p:nvPicPr>
          <p:blipFill rotWithShape="1">
            <a:blip r:embed="rId2"/>
            <a:srcRect t="49809"/>
            <a:stretch/>
          </p:blipFill>
          <p:spPr>
            <a:xfrm>
              <a:off x="2013849" y="1751628"/>
              <a:ext cx="4080629" cy="514527"/>
            </a:xfrm>
            <a:prstGeom prst="rect">
              <a:avLst/>
            </a:prstGeom>
          </p:spPr>
        </p:pic>
      </p:grpSp>
      <p:grpSp>
        <p:nvGrpSpPr>
          <p:cNvPr id="18" name="Grupo 17"/>
          <p:cNvGrpSpPr/>
          <p:nvPr/>
        </p:nvGrpSpPr>
        <p:grpSpPr>
          <a:xfrm>
            <a:off x="769131" y="1308479"/>
            <a:ext cx="5904723" cy="1307384"/>
            <a:chOff x="729026" y="658778"/>
            <a:chExt cx="5904723" cy="1307384"/>
          </a:xfrm>
        </p:grpSpPr>
        <p:pic>
          <p:nvPicPr>
            <p:cNvPr id="9" name="Imagen 8"/>
            <p:cNvPicPr>
              <a:picLocks noChangeAspect="1"/>
            </p:cNvPicPr>
            <p:nvPr/>
          </p:nvPicPr>
          <p:blipFill>
            <a:blip r:embed="rId3"/>
            <a:stretch>
              <a:fillRect/>
            </a:stretch>
          </p:blipFill>
          <p:spPr>
            <a:xfrm>
              <a:off x="729026" y="708424"/>
              <a:ext cx="5904723" cy="535757"/>
            </a:xfrm>
            <a:prstGeom prst="rect">
              <a:avLst/>
            </a:prstGeom>
          </p:spPr>
        </p:pic>
        <p:pic>
          <p:nvPicPr>
            <p:cNvPr id="14" name="Imagen 13"/>
            <p:cNvPicPr>
              <a:picLocks noChangeAspect="1"/>
            </p:cNvPicPr>
            <p:nvPr/>
          </p:nvPicPr>
          <p:blipFill>
            <a:blip r:embed="rId4"/>
            <a:stretch>
              <a:fillRect/>
            </a:stretch>
          </p:blipFill>
          <p:spPr>
            <a:xfrm>
              <a:off x="763575" y="1434828"/>
              <a:ext cx="5870174" cy="521289"/>
            </a:xfrm>
            <a:prstGeom prst="rect">
              <a:avLst/>
            </a:prstGeom>
          </p:spPr>
        </p:pic>
        <p:sp>
          <p:nvSpPr>
            <p:cNvPr id="15" name="Forma libre 14"/>
            <p:cNvSpPr/>
            <p:nvPr/>
          </p:nvSpPr>
          <p:spPr>
            <a:xfrm>
              <a:off x="2719069" y="658778"/>
              <a:ext cx="842737" cy="612673"/>
            </a:xfrm>
            <a:custGeom>
              <a:avLst/>
              <a:gdLst>
                <a:gd name="connsiteX0" fmla="*/ 189594 w 842737"/>
                <a:gd name="connsiteY0" fmla="*/ 37908 h 612673"/>
                <a:gd name="connsiteX1" fmla="*/ 128634 w 842737"/>
                <a:gd name="connsiteY1" fmla="*/ 46616 h 612673"/>
                <a:gd name="connsiteX2" fmla="*/ 102508 w 842737"/>
                <a:gd name="connsiteY2" fmla="*/ 55325 h 612673"/>
                <a:gd name="connsiteX3" fmla="*/ 85091 w 842737"/>
                <a:gd name="connsiteY3" fmla="*/ 81451 h 612673"/>
                <a:gd name="connsiteX4" fmla="*/ 58965 w 842737"/>
                <a:gd name="connsiteY4" fmla="*/ 142411 h 612673"/>
                <a:gd name="connsiteX5" fmla="*/ 50257 w 842737"/>
                <a:gd name="connsiteY5" fmla="*/ 168536 h 612673"/>
                <a:gd name="connsiteX6" fmla="*/ 15422 w 842737"/>
                <a:gd name="connsiteY6" fmla="*/ 229496 h 612673"/>
                <a:gd name="connsiteX7" fmla="*/ 15422 w 842737"/>
                <a:gd name="connsiteY7" fmla="*/ 438502 h 612673"/>
                <a:gd name="connsiteX8" fmla="*/ 24131 w 842737"/>
                <a:gd name="connsiteY8" fmla="*/ 516879 h 612673"/>
                <a:gd name="connsiteX9" fmla="*/ 32840 w 842737"/>
                <a:gd name="connsiteY9" fmla="*/ 551713 h 612673"/>
                <a:gd name="connsiteX10" fmla="*/ 58965 w 842737"/>
                <a:gd name="connsiteY10" fmla="*/ 560422 h 612673"/>
                <a:gd name="connsiteX11" fmla="*/ 93800 w 842737"/>
                <a:gd name="connsiteY11" fmla="*/ 569131 h 612673"/>
                <a:gd name="connsiteX12" fmla="*/ 172177 w 842737"/>
                <a:gd name="connsiteY12" fmla="*/ 595256 h 612673"/>
                <a:gd name="connsiteX13" fmla="*/ 198302 w 842737"/>
                <a:gd name="connsiteY13" fmla="*/ 603965 h 612673"/>
                <a:gd name="connsiteX14" fmla="*/ 276680 w 842737"/>
                <a:gd name="connsiteY14" fmla="*/ 612673 h 612673"/>
                <a:gd name="connsiteX15" fmla="*/ 659857 w 842737"/>
                <a:gd name="connsiteY15" fmla="*/ 603965 h 612673"/>
                <a:gd name="connsiteX16" fmla="*/ 685982 w 842737"/>
                <a:gd name="connsiteY16" fmla="*/ 595256 h 612673"/>
                <a:gd name="connsiteX17" fmla="*/ 729525 w 842737"/>
                <a:gd name="connsiteY17" fmla="*/ 569131 h 612673"/>
                <a:gd name="connsiteX18" fmla="*/ 746942 w 842737"/>
                <a:gd name="connsiteY18" fmla="*/ 543005 h 612673"/>
                <a:gd name="connsiteX19" fmla="*/ 764360 w 842737"/>
                <a:gd name="connsiteY19" fmla="*/ 525588 h 612673"/>
                <a:gd name="connsiteX20" fmla="*/ 781777 w 842737"/>
                <a:gd name="connsiteY20" fmla="*/ 473336 h 612673"/>
                <a:gd name="connsiteX21" fmla="*/ 816611 w 842737"/>
                <a:gd name="connsiteY21" fmla="*/ 412376 h 612673"/>
                <a:gd name="connsiteX22" fmla="*/ 834028 w 842737"/>
                <a:gd name="connsiteY22" fmla="*/ 360125 h 612673"/>
                <a:gd name="connsiteX23" fmla="*/ 842737 w 842737"/>
                <a:gd name="connsiteY23" fmla="*/ 333999 h 612673"/>
                <a:gd name="connsiteX24" fmla="*/ 834028 w 842737"/>
                <a:gd name="connsiteY24" fmla="*/ 246913 h 612673"/>
                <a:gd name="connsiteX25" fmla="*/ 807902 w 842737"/>
                <a:gd name="connsiteY25" fmla="*/ 159828 h 612673"/>
                <a:gd name="connsiteX26" fmla="*/ 799194 w 842737"/>
                <a:gd name="connsiteY26" fmla="*/ 133702 h 612673"/>
                <a:gd name="connsiteX27" fmla="*/ 738234 w 842737"/>
                <a:gd name="connsiteY27" fmla="*/ 107576 h 612673"/>
                <a:gd name="connsiteX28" fmla="*/ 720817 w 842737"/>
                <a:gd name="connsiteY28" fmla="*/ 72742 h 612673"/>
                <a:gd name="connsiteX29" fmla="*/ 712108 w 842737"/>
                <a:gd name="connsiteY29" fmla="*/ 37908 h 612673"/>
                <a:gd name="connsiteX30" fmla="*/ 685982 w 842737"/>
                <a:gd name="connsiteY30" fmla="*/ 29199 h 612673"/>
                <a:gd name="connsiteX31" fmla="*/ 450851 w 842737"/>
                <a:gd name="connsiteY31" fmla="*/ 20491 h 612673"/>
                <a:gd name="connsiteX32" fmla="*/ 250554 w 842737"/>
                <a:gd name="connsiteY32" fmla="*/ 11782 h 612673"/>
                <a:gd name="connsiteX33" fmla="*/ 189594 w 842737"/>
                <a:gd name="connsiteY33" fmla="*/ 29199 h 612673"/>
                <a:gd name="connsiteX34" fmla="*/ 189594 w 842737"/>
                <a:gd name="connsiteY34" fmla="*/ 37908 h 61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42737" h="612673">
                  <a:moveTo>
                    <a:pt x="189594" y="37908"/>
                  </a:moveTo>
                  <a:cubicBezTo>
                    <a:pt x="179434" y="40811"/>
                    <a:pt x="148762" y="42591"/>
                    <a:pt x="128634" y="46616"/>
                  </a:cubicBezTo>
                  <a:cubicBezTo>
                    <a:pt x="119632" y="48416"/>
                    <a:pt x="109676" y="49590"/>
                    <a:pt x="102508" y="55325"/>
                  </a:cubicBezTo>
                  <a:cubicBezTo>
                    <a:pt x="94335" y="61863"/>
                    <a:pt x="90897" y="72742"/>
                    <a:pt x="85091" y="81451"/>
                  </a:cubicBezTo>
                  <a:cubicBezTo>
                    <a:pt x="66965" y="153950"/>
                    <a:pt x="89036" y="82268"/>
                    <a:pt x="58965" y="142411"/>
                  </a:cubicBezTo>
                  <a:cubicBezTo>
                    <a:pt x="54860" y="150621"/>
                    <a:pt x="53873" y="160099"/>
                    <a:pt x="50257" y="168536"/>
                  </a:cubicBezTo>
                  <a:cubicBezTo>
                    <a:pt x="36997" y="199477"/>
                    <a:pt x="32917" y="203256"/>
                    <a:pt x="15422" y="229496"/>
                  </a:cubicBezTo>
                  <a:cubicBezTo>
                    <a:pt x="-12125" y="312144"/>
                    <a:pt x="3229" y="255600"/>
                    <a:pt x="15422" y="438502"/>
                  </a:cubicBezTo>
                  <a:cubicBezTo>
                    <a:pt x="17171" y="464730"/>
                    <a:pt x="20134" y="490898"/>
                    <a:pt x="24131" y="516879"/>
                  </a:cubicBezTo>
                  <a:cubicBezTo>
                    <a:pt x="25951" y="528709"/>
                    <a:pt x="25363" y="542367"/>
                    <a:pt x="32840" y="551713"/>
                  </a:cubicBezTo>
                  <a:cubicBezTo>
                    <a:pt x="38574" y="558881"/>
                    <a:pt x="50139" y="557900"/>
                    <a:pt x="58965" y="560422"/>
                  </a:cubicBezTo>
                  <a:cubicBezTo>
                    <a:pt x="70473" y="563710"/>
                    <a:pt x="82336" y="565692"/>
                    <a:pt x="93800" y="569131"/>
                  </a:cubicBezTo>
                  <a:cubicBezTo>
                    <a:pt x="120177" y="577044"/>
                    <a:pt x="146051" y="586547"/>
                    <a:pt x="172177" y="595256"/>
                  </a:cubicBezTo>
                  <a:cubicBezTo>
                    <a:pt x="180885" y="598159"/>
                    <a:pt x="189179" y="602951"/>
                    <a:pt x="198302" y="603965"/>
                  </a:cubicBezTo>
                  <a:lnTo>
                    <a:pt x="276680" y="612673"/>
                  </a:lnTo>
                  <a:lnTo>
                    <a:pt x="659857" y="603965"/>
                  </a:lnTo>
                  <a:cubicBezTo>
                    <a:pt x="669028" y="603575"/>
                    <a:pt x="678111" y="599979"/>
                    <a:pt x="685982" y="595256"/>
                  </a:cubicBezTo>
                  <a:cubicBezTo>
                    <a:pt x="745747" y="559397"/>
                    <a:pt x="655525" y="593797"/>
                    <a:pt x="729525" y="569131"/>
                  </a:cubicBezTo>
                  <a:cubicBezTo>
                    <a:pt x="735331" y="560422"/>
                    <a:pt x="740404" y="551178"/>
                    <a:pt x="746942" y="543005"/>
                  </a:cubicBezTo>
                  <a:cubicBezTo>
                    <a:pt x="752071" y="536594"/>
                    <a:pt x="760688" y="532932"/>
                    <a:pt x="764360" y="525588"/>
                  </a:cubicBezTo>
                  <a:cubicBezTo>
                    <a:pt x="772571" y="509167"/>
                    <a:pt x="771593" y="488612"/>
                    <a:pt x="781777" y="473336"/>
                  </a:cubicBezTo>
                  <a:cubicBezTo>
                    <a:pt x="797489" y="449769"/>
                    <a:pt x="805561" y="440001"/>
                    <a:pt x="816611" y="412376"/>
                  </a:cubicBezTo>
                  <a:cubicBezTo>
                    <a:pt x="823429" y="395330"/>
                    <a:pt x="828222" y="377542"/>
                    <a:pt x="834028" y="360125"/>
                  </a:cubicBezTo>
                  <a:lnTo>
                    <a:pt x="842737" y="333999"/>
                  </a:lnTo>
                  <a:cubicBezTo>
                    <a:pt x="839834" y="304970"/>
                    <a:pt x="838154" y="275793"/>
                    <a:pt x="834028" y="246913"/>
                  </a:cubicBezTo>
                  <a:cubicBezTo>
                    <a:pt x="830737" y="223873"/>
                    <a:pt x="813966" y="178021"/>
                    <a:pt x="807902" y="159828"/>
                  </a:cubicBezTo>
                  <a:cubicBezTo>
                    <a:pt x="804999" y="151119"/>
                    <a:pt x="807903" y="136605"/>
                    <a:pt x="799194" y="133702"/>
                  </a:cubicBezTo>
                  <a:cubicBezTo>
                    <a:pt x="760752" y="120888"/>
                    <a:pt x="781279" y="129098"/>
                    <a:pt x="738234" y="107576"/>
                  </a:cubicBezTo>
                  <a:cubicBezTo>
                    <a:pt x="732428" y="95965"/>
                    <a:pt x="725375" y="84897"/>
                    <a:pt x="720817" y="72742"/>
                  </a:cubicBezTo>
                  <a:cubicBezTo>
                    <a:pt x="716614" y="61535"/>
                    <a:pt x="719585" y="47254"/>
                    <a:pt x="712108" y="37908"/>
                  </a:cubicBezTo>
                  <a:cubicBezTo>
                    <a:pt x="706373" y="30740"/>
                    <a:pt x="695141" y="29810"/>
                    <a:pt x="685982" y="29199"/>
                  </a:cubicBezTo>
                  <a:cubicBezTo>
                    <a:pt x="607725" y="23982"/>
                    <a:pt x="529228" y="23394"/>
                    <a:pt x="450851" y="20491"/>
                  </a:cubicBezTo>
                  <a:cubicBezTo>
                    <a:pt x="351703" y="-12560"/>
                    <a:pt x="416928" y="1995"/>
                    <a:pt x="250554" y="11782"/>
                  </a:cubicBezTo>
                  <a:cubicBezTo>
                    <a:pt x="228543" y="17285"/>
                    <a:pt x="210409" y="20873"/>
                    <a:pt x="189594" y="29199"/>
                  </a:cubicBezTo>
                  <a:cubicBezTo>
                    <a:pt x="183567" y="31610"/>
                    <a:pt x="199754" y="35005"/>
                    <a:pt x="189594" y="37908"/>
                  </a:cubicBez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 name="Imagen 15"/>
            <p:cNvPicPr>
              <a:picLocks noChangeAspect="1"/>
            </p:cNvPicPr>
            <p:nvPr/>
          </p:nvPicPr>
          <p:blipFill>
            <a:blip r:embed="rId5"/>
            <a:stretch>
              <a:fillRect/>
            </a:stretch>
          </p:blipFill>
          <p:spPr>
            <a:xfrm>
              <a:off x="4542788" y="1332123"/>
              <a:ext cx="859611" cy="634039"/>
            </a:xfrm>
            <a:prstGeom prst="rect">
              <a:avLst/>
            </a:prstGeom>
          </p:spPr>
        </p:pic>
        <p:pic>
          <p:nvPicPr>
            <p:cNvPr id="17" name="Imagen 16"/>
            <p:cNvPicPr>
              <a:picLocks noChangeAspect="1"/>
            </p:cNvPicPr>
            <p:nvPr/>
          </p:nvPicPr>
          <p:blipFill>
            <a:blip r:embed="rId5"/>
            <a:stretch>
              <a:fillRect/>
            </a:stretch>
          </p:blipFill>
          <p:spPr>
            <a:xfrm>
              <a:off x="763575" y="666126"/>
              <a:ext cx="859611" cy="634039"/>
            </a:xfrm>
            <a:prstGeom prst="rect">
              <a:avLst/>
            </a:prstGeom>
          </p:spPr>
        </p:pic>
      </p:grpSp>
      <p:sp>
        <p:nvSpPr>
          <p:cNvPr id="20" name="CuadroTexto 19"/>
          <p:cNvSpPr txBox="1"/>
          <p:nvPr/>
        </p:nvSpPr>
        <p:spPr>
          <a:xfrm>
            <a:off x="500182" y="2662997"/>
            <a:ext cx="8132064" cy="1200329"/>
          </a:xfrm>
          <a:prstGeom prst="rect">
            <a:avLst/>
          </a:prstGeom>
          <a:noFill/>
        </p:spPr>
        <p:txBody>
          <a:bodyPr wrap="square" rtlCol="0">
            <a:spAutoFit/>
          </a:bodyPr>
          <a:lstStyle/>
          <a:p>
            <a:r>
              <a:rPr lang="es-MX" dirty="0" smtClean="0"/>
              <a:t>La resina </a:t>
            </a:r>
            <a:r>
              <a:rPr lang="es-MX" dirty="0" err="1" smtClean="0"/>
              <a:t>Imac</a:t>
            </a:r>
            <a:r>
              <a:rPr lang="es-MX" dirty="0" smtClean="0"/>
              <a:t> TMR no reacciona con mercurio metálico que puede estar en forma dispersa en la solución salina, entonces se utiliza un oxidante como</a:t>
            </a:r>
            <a:r>
              <a:rPr lang="es-MX" dirty="0"/>
              <a:t> </a:t>
            </a:r>
            <a:r>
              <a:rPr lang="es-MX" dirty="0" smtClean="0"/>
              <a:t>hipoclorito de sodio </a:t>
            </a:r>
            <a:r>
              <a:rPr lang="es-MX" dirty="0" err="1" smtClean="0"/>
              <a:t>NaClO</a:t>
            </a:r>
            <a:r>
              <a:rPr lang="es-MX" dirty="0" smtClean="0"/>
              <a:t>, y su excedente se remueve antes de alimentar la solución al intercambiador porque el </a:t>
            </a:r>
            <a:r>
              <a:rPr lang="es-MX" dirty="0" err="1" smtClean="0"/>
              <a:t>ión</a:t>
            </a:r>
            <a:r>
              <a:rPr lang="es-MX" dirty="0" smtClean="0"/>
              <a:t> </a:t>
            </a:r>
            <a:r>
              <a:rPr lang="es-MX" dirty="0" err="1" smtClean="0"/>
              <a:t>thiol</a:t>
            </a:r>
            <a:r>
              <a:rPr lang="es-MX" dirty="0" smtClean="0"/>
              <a:t> es fácilmente oxidable:</a:t>
            </a:r>
            <a:endParaRPr lang="es-MX" dirty="0"/>
          </a:p>
        </p:txBody>
      </p:sp>
      <p:grpSp>
        <p:nvGrpSpPr>
          <p:cNvPr id="3" name="Grupo 2"/>
          <p:cNvGrpSpPr/>
          <p:nvPr/>
        </p:nvGrpSpPr>
        <p:grpSpPr>
          <a:xfrm>
            <a:off x="500182" y="3921404"/>
            <a:ext cx="8403042" cy="890543"/>
            <a:chOff x="460077" y="3143367"/>
            <a:chExt cx="8403042" cy="890543"/>
          </a:xfrm>
        </p:grpSpPr>
        <p:pic>
          <p:nvPicPr>
            <p:cNvPr id="21" name="Imagen 20"/>
            <p:cNvPicPr>
              <a:picLocks noChangeAspect="1"/>
            </p:cNvPicPr>
            <p:nvPr/>
          </p:nvPicPr>
          <p:blipFill rotWithShape="1">
            <a:blip r:embed="rId6"/>
            <a:srcRect r="23690" b="68193"/>
            <a:stretch/>
          </p:blipFill>
          <p:spPr>
            <a:xfrm>
              <a:off x="460077" y="3143367"/>
              <a:ext cx="4077227" cy="459295"/>
            </a:xfrm>
            <a:prstGeom prst="rect">
              <a:avLst/>
            </a:prstGeom>
          </p:spPr>
        </p:pic>
        <p:sp>
          <p:nvSpPr>
            <p:cNvPr id="24" name="CuadroTexto 23"/>
            <p:cNvSpPr txBox="1"/>
            <p:nvPr/>
          </p:nvSpPr>
          <p:spPr>
            <a:xfrm>
              <a:off x="1665148" y="3310359"/>
              <a:ext cx="961294" cy="338554"/>
            </a:xfrm>
            <a:prstGeom prst="rect">
              <a:avLst/>
            </a:prstGeom>
            <a:solidFill>
              <a:schemeClr val="bg1"/>
            </a:solidFill>
          </p:spPr>
          <p:txBody>
            <a:bodyPr wrap="square" rtlCol="0">
              <a:spAutoFit/>
            </a:bodyPr>
            <a:lstStyle/>
            <a:p>
              <a:r>
                <a:rPr lang="es-MX" sz="1600" dirty="0" smtClean="0"/>
                <a:t>oxidante</a:t>
              </a:r>
              <a:endParaRPr lang="es-MX" sz="1600" dirty="0"/>
            </a:p>
          </p:txBody>
        </p:sp>
        <p:pic>
          <p:nvPicPr>
            <p:cNvPr id="28" name="Imagen 27"/>
            <p:cNvPicPr>
              <a:picLocks noChangeAspect="1"/>
            </p:cNvPicPr>
            <p:nvPr/>
          </p:nvPicPr>
          <p:blipFill rotWithShape="1">
            <a:blip r:embed="rId6"/>
            <a:srcRect l="44061" t="44079"/>
            <a:stretch/>
          </p:blipFill>
          <p:spPr>
            <a:xfrm>
              <a:off x="5874339" y="3226387"/>
              <a:ext cx="2988780" cy="807523"/>
            </a:xfrm>
            <a:prstGeom prst="rect">
              <a:avLst/>
            </a:prstGeom>
          </p:spPr>
        </p:pic>
        <p:sp>
          <p:nvSpPr>
            <p:cNvPr id="29" name="CuadroTexto 28"/>
            <p:cNvSpPr txBox="1"/>
            <p:nvPr/>
          </p:nvSpPr>
          <p:spPr>
            <a:xfrm>
              <a:off x="4636347" y="3264108"/>
              <a:ext cx="1184032" cy="338554"/>
            </a:xfrm>
            <a:prstGeom prst="rect">
              <a:avLst/>
            </a:prstGeom>
            <a:solidFill>
              <a:schemeClr val="bg1"/>
            </a:solidFill>
          </p:spPr>
          <p:txBody>
            <a:bodyPr wrap="square" rtlCol="0">
              <a:spAutoFit/>
            </a:bodyPr>
            <a:lstStyle/>
            <a:p>
              <a:r>
                <a:rPr lang="es-MX" sz="1600" dirty="0" smtClean="0"/>
                <a:t>+ oxidante</a:t>
              </a:r>
              <a:endParaRPr lang="es-MX" sz="1600" dirty="0"/>
            </a:p>
          </p:txBody>
        </p:sp>
      </p:grpSp>
      <p:sp>
        <p:nvSpPr>
          <p:cNvPr id="31" name="CuadroTexto 30"/>
          <p:cNvSpPr txBox="1"/>
          <p:nvPr/>
        </p:nvSpPr>
        <p:spPr>
          <a:xfrm>
            <a:off x="238575" y="5077289"/>
            <a:ext cx="3363336" cy="1200329"/>
          </a:xfrm>
          <a:prstGeom prst="rect">
            <a:avLst/>
          </a:prstGeom>
          <a:noFill/>
        </p:spPr>
        <p:txBody>
          <a:bodyPr wrap="square" rtlCol="0">
            <a:spAutoFit/>
          </a:bodyPr>
          <a:lstStyle/>
          <a:p>
            <a:pPr algn="r"/>
            <a:r>
              <a:rPr lang="es-MX" dirty="0" smtClean="0"/>
              <a:t>La absorción de iones Hg(II) sobre el intercambiador iónico, ejemplo </a:t>
            </a:r>
            <a:r>
              <a:rPr lang="es-MX" dirty="0" err="1" smtClean="0"/>
              <a:t>Imac</a:t>
            </a:r>
            <a:r>
              <a:rPr lang="es-MX" dirty="0" smtClean="0"/>
              <a:t> TMR, está descrita con las reacciones:</a:t>
            </a:r>
            <a:endParaRPr lang="es-MX" dirty="0"/>
          </a:p>
        </p:txBody>
      </p:sp>
      <p:sp>
        <p:nvSpPr>
          <p:cNvPr id="33" name="Rectángulo 32"/>
          <p:cNvSpPr/>
          <p:nvPr/>
        </p:nvSpPr>
        <p:spPr>
          <a:xfrm>
            <a:off x="6395649" y="6525539"/>
            <a:ext cx="2467470" cy="369332"/>
          </a:xfrm>
          <a:prstGeom prst="rect">
            <a:avLst/>
          </a:prstGeom>
        </p:spPr>
        <p:txBody>
          <a:bodyPr wrap="none">
            <a:spAutoFit/>
          </a:bodyPr>
          <a:lstStyle/>
          <a:p>
            <a:r>
              <a:rPr lang="es-MX" dirty="0"/>
              <a:t>(</a:t>
            </a:r>
            <a:r>
              <a:rPr lang="es-MX" dirty="0" err="1"/>
              <a:t>Dabrowski</a:t>
            </a:r>
            <a:r>
              <a:rPr lang="es-MX" dirty="0"/>
              <a:t> et al., 2004</a:t>
            </a:r>
            <a:r>
              <a:rPr lang="es-MX" dirty="0" smtClean="0"/>
              <a:t>)</a:t>
            </a:r>
            <a:endParaRPr lang="es-MX" dirty="0"/>
          </a:p>
        </p:txBody>
      </p:sp>
      <p:sp>
        <p:nvSpPr>
          <p:cNvPr id="4" name="Rectángulo 3"/>
          <p:cNvSpPr/>
          <p:nvPr/>
        </p:nvSpPr>
        <p:spPr>
          <a:xfrm>
            <a:off x="2017427" y="147500"/>
            <a:ext cx="5759141" cy="369332"/>
          </a:xfrm>
          <a:prstGeom prst="rect">
            <a:avLst/>
          </a:prstGeom>
        </p:spPr>
        <p:txBody>
          <a:bodyPr wrap="none">
            <a:spAutoFit/>
          </a:bodyPr>
          <a:lstStyle/>
          <a:p>
            <a:r>
              <a:rPr lang="es-MX" dirty="0" smtClean="0"/>
              <a:t>Mecanismo de reacciones iones Hg e intercambiador iónico</a:t>
            </a:r>
            <a:endParaRPr lang="es-MX" dirty="0"/>
          </a:p>
        </p:txBody>
      </p:sp>
    </p:spTree>
    <p:extLst>
      <p:ext uri="{BB962C8B-B14F-4D97-AF65-F5344CB8AC3E}">
        <p14:creationId xmlns:p14="http://schemas.microsoft.com/office/powerpoint/2010/main" val="64328440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472213" y="1010773"/>
            <a:ext cx="8170224" cy="4524315"/>
          </a:xfrm>
          <a:prstGeom prst="rect">
            <a:avLst/>
          </a:prstGeom>
          <a:noFill/>
        </p:spPr>
        <p:txBody>
          <a:bodyPr wrap="square" rtlCol="0">
            <a:spAutoFit/>
          </a:bodyPr>
          <a:lstStyle/>
          <a:p>
            <a:r>
              <a:rPr lang="es-MX" dirty="0" smtClean="0"/>
              <a:t>Remoción selectiva de Cadmio (II)</a:t>
            </a:r>
          </a:p>
          <a:p>
            <a:endParaRPr lang="es-MX" dirty="0" smtClean="0"/>
          </a:p>
          <a:p>
            <a:r>
              <a:rPr lang="es-MX" dirty="0" smtClean="0"/>
              <a:t>De los elementos tóxicos es el más fácilmente capturado por las plantas.</a:t>
            </a:r>
          </a:p>
          <a:p>
            <a:endParaRPr lang="es-MX" dirty="0" smtClean="0"/>
          </a:p>
          <a:p>
            <a:r>
              <a:rPr lang="es-MX" dirty="0" smtClean="0"/>
              <a:t>Cd (II) se encuentra en aguas superficiales por descargas de aguas residuales industriales mineras o metalúrgicas, incluso en lavado de fertilizantes en suelos.</a:t>
            </a:r>
          </a:p>
          <a:p>
            <a:endParaRPr lang="es-MX" dirty="0" smtClean="0"/>
          </a:p>
          <a:p>
            <a:r>
              <a:rPr lang="es-MX" dirty="0" smtClean="0"/>
              <a:t>Cd se encuentra en forma libre o iónica en aguas receptoras.</a:t>
            </a:r>
          </a:p>
          <a:p>
            <a:r>
              <a:rPr lang="es-MX" dirty="0" smtClean="0"/>
              <a:t>El Cd se extrae del intercambiador iónico utilizando solución de ácido hidroclórico.</a:t>
            </a:r>
          </a:p>
          <a:p>
            <a:endParaRPr lang="es-MX" dirty="0" smtClean="0"/>
          </a:p>
          <a:p>
            <a:endParaRPr lang="es-MX" dirty="0"/>
          </a:p>
          <a:p>
            <a:r>
              <a:rPr lang="es-MX" dirty="0" smtClean="0"/>
              <a:t>Al modificar ciertas resinas </a:t>
            </a:r>
            <a:r>
              <a:rPr lang="es-MX" dirty="0" err="1" smtClean="0"/>
              <a:t>quelantes</a:t>
            </a:r>
            <a:r>
              <a:rPr lang="es-MX" dirty="0" smtClean="0"/>
              <a:t> (ej. </a:t>
            </a:r>
            <a:r>
              <a:rPr lang="es-MX" dirty="0" err="1" smtClean="0"/>
              <a:t>Copolímero</a:t>
            </a:r>
            <a:r>
              <a:rPr lang="es-MX" dirty="0" smtClean="0"/>
              <a:t> de </a:t>
            </a:r>
            <a:r>
              <a:rPr lang="es-MX" dirty="0" err="1" smtClean="0"/>
              <a:t>acrilnitrilo</a:t>
            </a:r>
            <a:r>
              <a:rPr lang="es-MX" dirty="0" smtClean="0"/>
              <a:t>/</a:t>
            </a:r>
            <a:r>
              <a:rPr lang="es-MX" dirty="0" err="1" smtClean="0"/>
              <a:t>atil</a:t>
            </a:r>
            <a:r>
              <a:rPr lang="es-MX" dirty="0" smtClean="0"/>
              <a:t> acrilato / </a:t>
            </a:r>
            <a:r>
              <a:rPr lang="es-MX" dirty="0" err="1" smtClean="0"/>
              <a:t>divinilbenceno</a:t>
            </a:r>
            <a:r>
              <a:rPr lang="es-MX" dirty="0" smtClean="0"/>
              <a:t>)  con </a:t>
            </a:r>
            <a:r>
              <a:rPr lang="es-MX" dirty="0" err="1" smtClean="0"/>
              <a:t>etilenodiamina</a:t>
            </a:r>
            <a:r>
              <a:rPr lang="es-MX" dirty="0" smtClean="0"/>
              <a:t> </a:t>
            </a:r>
            <a:r>
              <a:rPr lang="es-MX" dirty="0" err="1" smtClean="0"/>
              <a:t>thiofosfonato</a:t>
            </a:r>
            <a:r>
              <a:rPr lang="es-MX" dirty="0" smtClean="0"/>
              <a:t>, el mecanismo de absorción de iones  Cd (II) se beneficia por la coordinación del </a:t>
            </a:r>
            <a:r>
              <a:rPr lang="es-MX" dirty="0" err="1" smtClean="0"/>
              <a:t>ión</a:t>
            </a:r>
            <a:r>
              <a:rPr lang="es-MX" dirty="0" smtClean="0"/>
              <a:t> metálico por el azufre </a:t>
            </a:r>
            <a:r>
              <a:rPr lang="es-MX" dirty="0" err="1" smtClean="0"/>
              <a:t>fosforilado</a:t>
            </a:r>
            <a:r>
              <a:rPr lang="es-MX" dirty="0" smtClean="0"/>
              <a:t> con la simultánea supresión de interacciones catiónicas con el nitrógeno de grupos amina </a:t>
            </a:r>
          </a:p>
        </p:txBody>
      </p:sp>
      <p:sp>
        <p:nvSpPr>
          <p:cNvPr id="2" name="Rectángulo 1"/>
          <p:cNvSpPr/>
          <p:nvPr/>
        </p:nvSpPr>
        <p:spPr>
          <a:xfrm>
            <a:off x="5917342" y="6488668"/>
            <a:ext cx="2467470" cy="369332"/>
          </a:xfrm>
          <a:prstGeom prst="rect">
            <a:avLst/>
          </a:prstGeom>
        </p:spPr>
        <p:txBody>
          <a:bodyPr wrap="none">
            <a:spAutoFit/>
          </a:bodyPr>
          <a:lstStyle/>
          <a:p>
            <a:r>
              <a:rPr lang="es-MX" dirty="0"/>
              <a:t>(</a:t>
            </a:r>
            <a:r>
              <a:rPr lang="es-MX" dirty="0" err="1"/>
              <a:t>Dabrowski</a:t>
            </a:r>
            <a:r>
              <a:rPr lang="es-MX" dirty="0"/>
              <a:t> et al., 2004</a:t>
            </a:r>
            <a:r>
              <a:rPr lang="es-MX" dirty="0" smtClean="0"/>
              <a:t>)</a:t>
            </a:r>
            <a:endParaRPr lang="es-MX" dirty="0"/>
          </a:p>
        </p:txBody>
      </p:sp>
    </p:spTree>
    <p:extLst>
      <p:ext uri="{BB962C8B-B14F-4D97-AF65-F5344CB8AC3E}">
        <p14:creationId xmlns:p14="http://schemas.microsoft.com/office/powerpoint/2010/main" val="331350375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474723" y="339915"/>
            <a:ext cx="2360711" cy="369332"/>
          </a:xfrm>
          <a:prstGeom prst="rect">
            <a:avLst/>
          </a:prstGeom>
          <a:noFill/>
        </p:spPr>
        <p:txBody>
          <a:bodyPr wrap="none" rtlCol="0">
            <a:spAutoFit/>
          </a:bodyPr>
          <a:lstStyle/>
          <a:p>
            <a:r>
              <a:rPr lang="es-MX" dirty="0" smtClean="0"/>
              <a:t>Remoción de níquel (II)</a:t>
            </a:r>
            <a:endParaRPr lang="es-MX" dirty="0"/>
          </a:p>
        </p:txBody>
      </p:sp>
      <p:sp>
        <p:nvSpPr>
          <p:cNvPr id="3" name="CuadroTexto 2"/>
          <p:cNvSpPr txBox="1"/>
          <p:nvPr/>
        </p:nvSpPr>
        <p:spPr>
          <a:xfrm>
            <a:off x="378822" y="1005840"/>
            <a:ext cx="7458892" cy="1754326"/>
          </a:xfrm>
          <a:prstGeom prst="rect">
            <a:avLst/>
          </a:prstGeom>
          <a:noFill/>
        </p:spPr>
        <p:txBody>
          <a:bodyPr wrap="square" rtlCol="0">
            <a:spAutoFit/>
          </a:bodyPr>
          <a:lstStyle/>
          <a:p>
            <a:r>
              <a:rPr lang="es-MX" dirty="0" smtClean="0"/>
              <a:t>En la industria metálica el Ni(II) es usado frecuentemente en su forma de sulfato. En su remoción se utilizan intercambiadores catiónicos de </a:t>
            </a:r>
            <a:r>
              <a:rPr lang="es-MX" dirty="0" err="1" smtClean="0"/>
              <a:t>sulfona-poliestireno</a:t>
            </a:r>
            <a:r>
              <a:rPr lang="es-MX" dirty="0" smtClean="0"/>
              <a:t>.</a:t>
            </a:r>
          </a:p>
          <a:p>
            <a:r>
              <a:rPr lang="es-MX" dirty="0" smtClean="0"/>
              <a:t>Ejemplo: </a:t>
            </a:r>
            <a:r>
              <a:rPr lang="es-MX" dirty="0" err="1" smtClean="0"/>
              <a:t>Dowes</a:t>
            </a:r>
            <a:r>
              <a:rPr lang="es-MX" dirty="0" smtClean="0"/>
              <a:t> XFS 4195 es una resina </a:t>
            </a:r>
            <a:r>
              <a:rPr lang="es-MX" dirty="0" err="1" smtClean="0"/>
              <a:t>macroporosa</a:t>
            </a:r>
            <a:r>
              <a:rPr lang="es-MX" dirty="0" smtClean="0"/>
              <a:t> de </a:t>
            </a:r>
            <a:r>
              <a:rPr lang="es-MX" dirty="0" err="1" smtClean="0"/>
              <a:t>poliestireno-edivinilbenceno</a:t>
            </a:r>
            <a:r>
              <a:rPr lang="es-MX" dirty="0" smtClean="0"/>
              <a:t> que posee grupos </a:t>
            </a:r>
            <a:r>
              <a:rPr lang="es-MX" dirty="0" err="1" smtClean="0"/>
              <a:t>bispicolamina</a:t>
            </a:r>
            <a:endParaRPr lang="es-MX" dirty="0" smtClean="0"/>
          </a:p>
          <a:p>
            <a:endParaRPr lang="es-MX" dirty="0"/>
          </a:p>
        </p:txBody>
      </p:sp>
      <p:grpSp>
        <p:nvGrpSpPr>
          <p:cNvPr id="7" name="Grupo 6"/>
          <p:cNvGrpSpPr/>
          <p:nvPr/>
        </p:nvGrpSpPr>
        <p:grpSpPr>
          <a:xfrm>
            <a:off x="4108268" y="2760166"/>
            <a:ext cx="4328850" cy="1510338"/>
            <a:chOff x="4879678" y="5347662"/>
            <a:chExt cx="4328850" cy="1510338"/>
          </a:xfrm>
        </p:grpSpPr>
        <p:pic>
          <p:nvPicPr>
            <p:cNvPr id="4" name="Imagen 3"/>
            <p:cNvPicPr>
              <a:picLocks noChangeAspect="1"/>
            </p:cNvPicPr>
            <p:nvPr/>
          </p:nvPicPr>
          <p:blipFill>
            <a:blip r:embed="rId2"/>
            <a:stretch>
              <a:fillRect/>
            </a:stretch>
          </p:blipFill>
          <p:spPr>
            <a:xfrm>
              <a:off x="4879678" y="5571517"/>
              <a:ext cx="4328850" cy="1286483"/>
            </a:xfrm>
            <a:prstGeom prst="rect">
              <a:avLst/>
            </a:prstGeom>
          </p:spPr>
        </p:pic>
        <p:sp>
          <p:nvSpPr>
            <p:cNvPr id="5" name="CuadroTexto 4"/>
            <p:cNvSpPr txBox="1"/>
            <p:nvPr/>
          </p:nvSpPr>
          <p:spPr>
            <a:xfrm>
              <a:off x="6531943" y="5347662"/>
              <a:ext cx="1024319" cy="369332"/>
            </a:xfrm>
            <a:prstGeom prst="rect">
              <a:avLst/>
            </a:prstGeom>
            <a:noFill/>
          </p:spPr>
          <p:txBody>
            <a:bodyPr wrap="none" rtlCol="0">
              <a:spAutoFit/>
            </a:bodyPr>
            <a:lstStyle/>
            <a:p>
              <a:r>
                <a:rPr lang="es-MX" dirty="0" smtClean="0"/>
                <a:t>Polímero</a:t>
              </a:r>
              <a:endParaRPr lang="es-MX" dirty="0"/>
            </a:p>
          </p:txBody>
        </p:sp>
      </p:grpSp>
    </p:spTree>
    <p:extLst>
      <p:ext uri="{BB962C8B-B14F-4D97-AF65-F5344CB8AC3E}">
        <p14:creationId xmlns:p14="http://schemas.microsoft.com/office/powerpoint/2010/main" val="322710949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82761" y="148106"/>
            <a:ext cx="2786597" cy="369332"/>
          </a:xfrm>
          <a:prstGeom prst="rect">
            <a:avLst/>
          </a:prstGeom>
          <a:noFill/>
        </p:spPr>
        <p:txBody>
          <a:bodyPr wrap="none" rtlCol="0">
            <a:spAutoFit/>
          </a:bodyPr>
          <a:lstStyle/>
          <a:p>
            <a:r>
              <a:rPr lang="es-MX" dirty="0" smtClean="0"/>
              <a:t>Remoción de cromo (III,  IV)</a:t>
            </a:r>
            <a:endParaRPr lang="es-MX" dirty="0"/>
          </a:p>
        </p:txBody>
      </p:sp>
      <p:sp>
        <p:nvSpPr>
          <p:cNvPr id="3" name="CuadroTexto 2"/>
          <p:cNvSpPr txBox="1"/>
          <p:nvPr/>
        </p:nvSpPr>
        <p:spPr>
          <a:xfrm>
            <a:off x="575187" y="686111"/>
            <a:ext cx="7890387" cy="3139321"/>
          </a:xfrm>
          <a:prstGeom prst="rect">
            <a:avLst/>
          </a:prstGeom>
          <a:noFill/>
        </p:spPr>
        <p:txBody>
          <a:bodyPr wrap="square" rtlCol="0">
            <a:spAutoFit/>
          </a:bodyPr>
          <a:lstStyle/>
          <a:p>
            <a:r>
              <a:rPr lang="es-MX" dirty="0" smtClean="0"/>
              <a:t>Las concentraciones de cromo (VI) en descargas industriales de plantas de baño de metales y de curtidurías alcanza intervalos de 5 a 50 mg Cr(VI)/l.</a:t>
            </a:r>
          </a:p>
          <a:p>
            <a:r>
              <a:rPr lang="es-MX" dirty="0" smtClean="0"/>
              <a:t>Estas soluciones de Cr(VI) se purifican al pasarlas  a través de intercambiador catiónico de ácido fuerte en </a:t>
            </a:r>
            <a:r>
              <a:rPr lang="es-MX" dirty="0" err="1" smtClean="0"/>
              <a:t>poliestireno-sulfónico</a:t>
            </a:r>
            <a:r>
              <a:rPr lang="es-MX" dirty="0" smtClean="0"/>
              <a:t> y posteriormente a través de un </a:t>
            </a:r>
            <a:r>
              <a:rPr lang="es-MX" dirty="0"/>
              <a:t>intercambiador </a:t>
            </a:r>
            <a:r>
              <a:rPr lang="es-MX" dirty="0" err="1"/>
              <a:t>aniónico</a:t>
            </a:r>
            <a:r>
              <a:rPr lang="es-MX" dirty="0"/>
              <a:t> básico </a:t>
            </a:r>
            <a:r>
              <a:rPr lang="es-MX" dirty="0" smtClean="0"/>
              <a:t>fuerte.</a:t>
            </a:r>
          </a:p>
          <a:p>
            <a:pPr marL="285750" indent="-285750">
              <a:buFontTx/>
              <a:buChar char="-"/>
            </a:pPr>
            <a:r>
              <a:rPr lang="es-MX" dirty="0" smtClean="0"/>
              <a:t>Iones metálicos y otras impurezas catiónicas se remueven en el intercambiador de cationes.</a:t>
            </a:r>
          </a:p>
          <a:p>
            <a:pPr marL="285750" indent="-285750">
              <a:buFontTx/>
              <a:buChar char="-"/>
            </a:pPr>
            <a:endParaRPr lang="es-MX" dirty="0"/>
          </a:p>
          <a:p>
            <a:pPr marL="285750" indent="-285750">
              <a:buFontTx/>
              <a:buChar char="-"/>
            </a:pPr>
            <a:endParaRPr lang="es-MX" dirty="0" smtClean="0"/>
          </a:p>
          <a:p>
            <a:endParaRPr lang="es-MX" dirty="0" smtClean="0"/>
          </a:p>
          <a:p>
            <a:r>
              <a:rPr lang="es-MX" dirty="0" smtClean="0"/>
              <a:t>- Los </a:t>
            </a:r>
            <a:r>
              <a:rPr lang="es-MX" dirty="0" err="1" smtClean="0"/>
              <a:t>cromatos</a:t>
            </a:r>
            <a:r>
              <a:rPr lang="es-MX" dirty="0" smtClean="0"/>
              <a:t> se remueven sobre  el intercambiador </a:t>
            </a:r>
            <a:r>
              <a:rPr lang="es-MX" dirty="0" err="1" smtClean="0"/>
              <a:t>aniónico</a:t>
            </a:r>
            <a:r>
              <a:rPr lang="es-MX" dirty="0" smtClean="0"/>
              <a:t>:</a:t>
            </a:r>
          </a:p>
        </p:txBody>
      </p:sp>
      <p:pic>
        <p:nvPicPr>
          <p:cNvPr id="6" name="Imagen 5"/>
          <p:cNvPicPr>
            <a:picLocks noChangeAspect="1"/>
          </p:cNvPicPr>
          <p:nvPr/>
        </p:nvPicPr>
        <p:blipFill rotWithShape="1">
          <a:blip r:embed="rId2"/>
          <a:srcRect t="31124"/>
          <a:stretch/>
        </p:blipFill>
        <p:spPr>
          <a:xfrm>
            <a:off x="1010656" y="3879123"/>
            <a:ext cx="6734469" cy="1518043"/>
          </a:xfrm>
          <a:prstGeom prst="rect">
            <a:avLst/>
          </a:prstGeom>
        </p:spPr>
      </p:pic>
      <p:sp>
        <p:nvSpPr>
          <p:cNvPr id="7" name="CuadroTexto 6"/>
          <p:cNvSpPr txBox="1"/>
          <p:nvPr/>
        </p:nvSpPr>
        <p:spPr>
          <a:xfrm>
            <a:off x="575187" y="5975920"/>
            <a:ext cx="8061181" cy="369332"/>
          </a:xfrm>
          <a:prstGeom prst="rect">
            <a:avLst/>
          </a:prstGeom>
          <a:noFill/>
        </p:spPr>
        <p:txBody>
          <a:bodyPr wrap="none" rtlCol="0">
            <a:spAutoFit/>
          </a:bodyPr>
          <a:lstStyle/>
          <a:p>
            <a:r>
              <a:rPr lang="es-MX" dirty="0" smtClean="0"/>
              <a:t>Las soluciones de </a:t>
            </a:r>
            <a:r>
              <a:rPr lang="es-MX" dirty="0" err="1" smtClean="0"/>
              <a:t>NaOH</a:t>
            </a:r>
            <a:r>
              <a:rPr lang="es-MX" dirty="0" smtClean="0"/>
              <a:t> se aplican para la regeneración del intercambiador </a:t>
            </a:r>
            <a:r>
              <a:rPr lang="es-MX" dirty="0" err="1" smtClean="0"/>
              <a:t>aniónico</a:t>
            </a:r>
            <a:endParaRPr lang="es-MX" dirty="0"/>
          </a:p>
        </p:txBody>
      </p:sp>
      <p:pic>
        <p:nvPicPr>
          <p:cNvPr id="4" name="Imagen 3"/>
          <p:cNvPicPr>
            <a:picLocks noChangeAspect="1"/>
          </p:cNvPicPr>
          <p:nvPr/>
        </p:nvPicPr>
        <p:blipFill rotWithShape="1">
          <a:blip r:embed="rId3"/>
          <a:srcRect b="70567"/>
          <a:stretch/>
        </p:blipFill>
        <p:spPr>
          <a:xfrm>
            <a:off x="1147016" y="2689838"/>
            <a:ext cx="6819515" cy="656010"/>
          </a:xfrm>
          <a:prstGeom prst="rect">
            <a:avLst/>
          </a:prstGeom>
        </p:spPr>
      </p:pic>
    </p:spTree>
    <p:extLst>
      <p:ext uri="{BB962C8B-B14F-4D97-AF65-F5344CB8AC3E}">
        <p14:creationId xmlns:p14="http://schemas.microsoft.com/office/powerpoint/2010/main" val="137030003"/>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46519" y="2077390"/>
            <a:ext cx="6148153" cy="4026527"/>
          </a:xfrm>
          <a:prstGeom prst="rect">
            <a:avLst/>
          </a:prstGeom>
        </p:spPr>
      </p:pic>
      <p:sp>
        <p:nvSpPr>
          <p:cNvPr id="7" name="CuadroTexto 6"/>
          <p:cNvSpPr txBox="1"/>
          <p:nvPr/>
        </p:nvSpPr>
        <p:spPr>
          <a:xfrm>
            <a:off x="2188353" y="227610"/>
            <a:ext cx="5264903" cy="369332"/>
          </a:xfrm>
          <a:prstGeom prst="rect">
            <a:avLst/>
          </a:prstGeom>
          <a:noFill/>
        </p:spPr>
        <p:txBody>
          <a:bodyPr wrap="none" rtlCol="0">
            <a:spAutoFit/>
          </a:bodyPr>
          <a:lstStyle/>
          <a:p>
            <a:r>
              <a:rPr lang="es-MX" dirty="0" smtClean="0"/>
              <a:t>Remoción por adsorción  tecnología de </a:t>
            </a:r>
            <a:r>
              <a:rPr lang="es-MX" dirty="0" err="1" smtClean="0"/>
              <a:t>Krüger</a:t>
            </a:r>
            <a:r>
              <a:rPr lang="es-MX" dirty="0" smtClean="0"/>
              <a:t> - </a:t>
            </a:r>
            <a:r>
              <a:rPr lang="es-MX" dirty="0" err="1" smtClean="0"/>
              <a:t>Veolia</a:t>
            </a:r>
            <a:endParaRPr lang="es-MX" dirty="0"/>
          </a:p>
        </p:txBody>
      </p:sp>
      <p:sp>
        <p:nvSpPr>
          <p:cNvPr id="3" name="CuadroTexto 2"/>
          <p:cNvSpPr txBox="1"/>
          <p:nvPr/>
        </p:nvSpPr>
        <p:spPr>
          <a:xfrm>
            <a:off x="4645318" y="2838203"/>
            <a:ext cx="1104406" cy="584775"/>
          </a:xfrm>
          <a:prstGeom prst="rect">
            <a:avLst/>
          </a:prstGeom>
          <a:noFill/>
        </p:spPr>
        <p:txBody>
          <a:bodyPr wrap="square" rtlCol="0">
            <a:spAutoFit/>
          </a:bodyPr>
          <a:lstStyle/>
          <a:p>
            <a:pPr algn="ctr"/>
            <a:r>
              <a:rPr lang="es-MX" sz="1600" dirty="0" smtClean="0"/>
              <a:t>Agente oxidante</a:t>
            </a:r>
            <a:endParaRPr lang="es-MX" sz="1600" dirty="0"/>
          </a:p>
        </p:txBody>
      </p:sp>
      <p:sp>
        <p:nvSpPr>
          <p:cNvPr id="6" name="CuadroTexto 5"/>
          <p:cNvSpPr txBox="1"/>
          <p:nvPr/>
        </p:nvSpPr>
        <p:spPr>
          <a:xfrm>
            <a:off x="3926860" y="1141397"/>
            <a:ext cx="2319560" cy="1323439"/>
          </a:xfrm>
          <a:prstGeom prst="rect">
            <a:avLst/>
          </a:prstGeom>
          <a:noFill/>
        </p:spPr>
        <p:txBody>
          <a:bodyPr wrap="square" rtlCol="0">
            <a:spAutoFit/>
          </a:bodyPr>
          <a:lstStyle/>
          <a:p>
            <a:r>
              <a:rPr lang="es-MX" sz="1600" dirty="0" smtClean="0"/>
              <a:t>Opciones de minerales para el agente oxidante:</a:t>
            </a:r>
          </a:p>
          <a:p>
            <a:pPr marL="285750" indent="-285750">
              <a:buFontTx/>
              <a:buChar char="-"/>
            </a:pPr>
            <a:r>
              <a:rPr lang="es-MX" sz="1600" dirty="0" smtClean="0"/>
              <a:t>Hierro</a:t>
            </a:r>
          </a:p>
          <a:p>
            <a:pPr marL="285750" indent="-285750">
              <a:buFontTx/>
              <a:buChar char="-"/>
            </a:pPr>
            <a:r>
              <a:rPr lang="es-MX" sz="1600" dirty="0" smtClean="0"/>
              <a:t>Manganeso</a:t>
            </a:r>
          </a:p>
          <a:p>
            <a:pPr marL="285750" indent="-285750">
              <a:buFontTx/>
              <a:buChar char="-"/>
            </a:pPr>
            <a:r>
              <a:rPr lang="es-MX" sz="1600" dirty="0" smtClean="0"/>
              <a:t>otros</a:t>
            </a:r>
            <a:endParaRPr lang="es-MX" sz="1600" dirty="0"/>
          </a:p>
        </p:txBody>
      </p:sp>
      <p:cxnSp>
        <p:nvCxnSpPr>
          <p:cNvPr id="5" name="Conector recto de flecha 4"/>
          <p:cNvCxnSpPr/>
          <p:nvPr/>
        </p:nvCxnSpPr>
        <p:spPr>
          <a:xfrm>
            <a:off x="4085112" y="2648197"/>
            <a:ext cx="0" cy="1092530"/>
          </a:xfrm>
          <a:prstGeom prst="straightConnector1">
            <a:avLst/>
          </a:prstGeom>
          <a:ln w="19050">
            <a:solidFill>
              <a:srgbClr val="7030A0"/>
            </a:solidFill>
            <a:tailEnd type="triangle" w="lg" len="lg"/>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2565070" y="1926227"/>
            <a:ext cx="1104406" cy="584775"/>
          </a:xfrm>
          <a:prstGeom prst="rect">
            <a:avLst/>
          </a:prstGeom>
          <a:noFill/>
        </p:spPr>
        <p:txBody>
          <a:bodyPr wrap="square" rtlCol="0">
            <a:spAutoFit/>
          </a:bodyPr>
          <a:lstStyle/>
          <a:p>
            <a:pPr algn="r"/>
            <a:r>
              <a:rPr lang="es-MX" sz="1600" dirty="0" smtClean="0"/>
              <a:t>Control de pH</a:t>
            </a:r>
            <a:endParaRPr lang="es-MX" sz="1600" dirty="0"/>
          </a:p>
        </p:txBody>
      </p:sp>
      <p:sp>
        <p:nvSpPr>
          <p:cNvPr id="10" name="CuadroTexto 9"/>
          <p:cNvSpPr txBox="1"/>
          <p:nvPr/>
        </p:nvSpPr>
        <p:spPr>
          <a:xfrm>
            <a:off x="845282" y="1926227"/>
            <a:ext cx="1343071" cy="830997"/>
          </a:xfrm>
          <a:prstGeom prst="rect">
            <a:avLst/>
          </a:prstGeom>
          <a:noFill/>
        </p:spPr>
        <p:txBody>
          <a:bodyPr wrap="square" rtlCol="0">
            <a:spAutoFit/>
          </a:bodyPr>
          <a:lstStyle/>
          <a:p>
            <a:pPr algn="ctr"/>
            <a:r>
              <a:rPr lang="es-MX" sz="1600" dirty="0" smtClean="0"/>
              <a:t>Entrada de agua contaminada</a:t>
            </a:r>
            <a:endParaRPr lang="es-MX" sz="1600" dirty="0"/>
          </a:p>
        </p:txBody>
      </p:sp>
    </p:spTree>
    <p:extLst>
      <p:ext uri="{BB962C8B-B14F-4D97-AF65-F5344CB8AC3E}">
        <p14:creationId xmlns:p14="http://schemas.microsoft.com/office/powerpoint/2010/main" val="174345439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029326" y="20962"/>
            <a:ext cx="5838457" cy="369332"/>
          </a:xfrm>
          <a:prstGeom prst="rect">
            <a:avLst/>
          </a:prstGeom>
          <a:noFill/>
        </p:spPr>
        <p:txBody>
          <a:bodyPr wrap="square" rtlCol="0">
            <a:spAutoFit/>
          </a:bodyPr>
          <a:lstStyle/>
          <a:p>
            <a:r>
              <a:rPr lang="es-MX" dirty="0" smtClean="0"/>
              <a:t>Tecnología </a:t>
            </a:r>
            <a:r>
              <a:rPr lang="es-MX" dirty="0" err="1" smtClean="0"/>
              <a:t>tecnología</a:t>
            </a:r>
            <a:r>
              <a:rPr lang="es-MX" dirty="0" smtClean="0"/>
              <a:t> </a:t>
            </a:r>
            <a:r>
              <a:rPr lang="es-MX" dirty="0" err="1" smtClean="0"/>
              <a:t>metclean</a:t>
            </a:r>
            <a:r>
              <a:rPr lang="es-MX" dirty="0" smtClean="0"/>
              <a:t> de </a:t>
            </a:r>
            <a:r>
              <a:rPr lang="es-MX" dirty="0" err="1" smtClean="0"/>
              <a:t>Krüger</a:t>
            </a:r>
            <a:r>
              <a:rPr lang="es-MX" dirty="0" smtClean="0"/>
              <a:t> – </a:t>
            </a:r>
            <a:r>
              <a:rPr lang="es-MX" dirty="0" err="1" smtClean="0"/>
              <a:t>Veolia</a:t>
            </a:r>
            <a:r>
              <a:rPr lang="es-MX" dirty="0" smtClean="0"/>
              <a:t> protegida</a:t>
            </a:r>
            <a:endParaRPr lang="es-MX" dirty="0"/>
          </a:p>
        </p:txBody>
      </p:sp>
      <p:sp>
        <p:nvSpPr>
          <p:cNvPr id="8" name="CuadroTexto 7"/>
          <p:cNvSpPr txBox="1"/>
          <p:nvPr/>
        </p:nvSpPr>
        <p:spPr>
          <a:xfrm>
            <a:off x="0" y="749342"/>
            <a:ext cx="3884023" cy="5632311"/>
          </a:xfrm>
          <a:prstGeom prst="rect">
            <a:avLst/>
          </a:prstGeom>
          <a:noFill/>
        </p:spPr>
        <p:txBody>
          <a:bodyPr wrap="square" rtlCol="0">
            <a:spAutoFit/>
          </a:bodyPr>
          <a:lstStyle/>
          <a:p>
            <a:r>
              <a:rPr lang="es-MX" dirty="0" smtClean="0"/>
              <a:t>En un reactor de columna pasa el agua residual para </a:t>
            </a:r>
            <a:r>
              <a:rPr lang="es-MX" dirty="0" err="1" smtClean="0"/>
              <a:t>fluidizar</a:t>
            </a:r>
            <a:r>
              <a:rPr lang="es-MX" dirty="0" smtClean="0"/>
              <a:t> un lecho granular, ej. arena, y se agrega un oxidante complementado con iones hierro o manganeso, para que los metales sean adsorbidos en la superficie de los gránulos y oxidados.</a:t>
            </a:r>
          </a:p>
          <a:p>
            <a:endParaRPr lang="es-MX" dirty="0"/>
          </a:p>
          <a:p>
            <a:r>
              <a:rPr lang="es-MX" dirty="0" smtClean="0"/>
              <a:t>Al crecer la cubierta de metal sobre los gránulos, estos deben purgarse del sistema. Los gránulos contienen 80-90 % de masa seca (10-20 % de líquido).</a:t>
            </a:r>
          </a:p>
          <a:p>
            <a:endParaRPr lang="es-MX" dirty="0" smtClean="0"/>
          </a:p>
          <a:p>
            <a:r>
              <a:rPr lang="es-MX" dirty="0" smtClean="0"/>
              <a:t>La experiencia de </a:t>
            </a:r>
            <a:r>
              <a:rPr lang="es-MX" dirty="0" err="1" smtClean="0"/>
              <a:t>Krüger</a:t>
            </a:r>
            <a:r>
              <a:rPr lang="es-MX" dirty="0" smtClean="0"/>
              <a:t> incluye As y los metales: Cd, Cr, Hg, Mo, Ni, Se, Zn, Cu, V, Ba, Sr.</a:t>
            </a:r>
          </a:p>
          <a:p>
            <a:endParaRPr lang="es-MX" dirty="0"/>
          </a:p>
          <a:p>
            <a:r>
              <a:rPr lang="es-MX" dirty="0" smtClean="0"/>
              <a:t>La tecnología </a:t>
            </a:r>
            <a:r>
              <a:rPr lang="es-MX" dirty="0" err="1" smtClean="0"/>
              <a:t>Metclean</a:t>
            </a:r>
            <a:r>
              <a:rPr lang="es-MX" dirty="0" smtClean="0"/>
              <a:t> produce 20 veces menos residuos que otros procesos.</a:t>
            </a:r>
          </a:p>
        </p:txBody>
      </p:sp>
      <p:grpSp>
        <p:nvGrpSpPr>
          <p:cNvPr id="4" name="Grupo 3"/>
          <p:cNvGrpSpPr/>
          <p:nvPr/>
        </p:nvGrpSpPr>
        <p:grpSpPr>
          <a:xfrm>
            <a:off x="4060886" y="491764"/>
            <a:ext cx="4961194" cy="5880327"/>
            <a:chOff x="4060886" y="491764"/>
            <a:chExt cx="4961194" cy="5880327"/>
          </a:xfrm>
        </p:grpSpPr>
        <p:pic>
          <p:nvPicPr>
            <p:cNvPr id="5" name="Imagen 4"/>
            <p:cNvPicPr>
              <a:picLocks noChangeAspect="1"/>
            </p:cNvPicPr>
            <p:nvPr/>
          </p:nvPicPr>
          <p:blipFill rotWithShape="1">
            <a:blip r:embed="rId2"/>
            <a:srcRect l="24543" t="2019" r="6005" b="7048"/>
            <a:stretch/>
          </p:blipFill>
          <p:spPr>
            <a:xfrm>
              <a:off x="5486400" y="694705"/>
              <a:ext cx="3206337" cy="5677386"/>
            </a:xfrm>
            <a:prstGeom prst="rect">
              <a:avLst/>
            </a:prstGeom>
          </p:spPr>
        </p:pic>
        <p:sp>
          <p:nvSpPr>
            <p:cNvPr id="6" name="CuadroTexto 5"/>
            <p:cNvSpPr txBox="1"/>
            <p:nvPr/>
          </p:nvSpPr>
          <p:spPr>
            <a:xfrm>
              <a:off x="7800929" y="838013"/>
              <a:ext cx="1221151" cy="523220"/>
            </a:xfrm>
            <a:prstGeom prst="rect">
              <a:avLst/>
            </a:prstGeom>
            <a:solidFill>
              <a:schemeClr val="bg1"/>
            </a:solidFill>
          </p:spPr>
          <p:txBody>
            <a:bodyPr wrap="square" rtlCol="0">
              <a:spAutoFit/>
            </a:bodyPr>
            <a:lstStyle/>
            <a:p>
              <a:pPr algn="ctr"/>
              <a:r>
                <a:rPr lang="es-MX" sz="1400" dirty="0" smtClean="0"/>
                <a:t>Adición para control de pH</a:t>
              </a:r>
              <a:endParaRPr lang="es-MX" sz="1400" dirty="0"/>
            </a:p>
          </p:txBody>
        </p:sp>
        <p:sp>
          <p:nvSpPr>
            <p:cNvPr id="9" name="CuadroTexto 8"/>
            <p:cNvSpPr txBox="1"/>
            <p:nvPr/>
          </p:nvSpPr>
          <p:spPr>
            <a:xfrm>
              <a:off x="6311352" y="491764"/>
              <a:ext cx="1556431" cy="692497"/>
            </a:xfrm>
            <a:prstGeom prst="rect">
              <a:avLst/>
            </a:prstGeom>
            <a:solidFill>
              <a:schemeClr val="bg1"/>
            </a:solidFill>
          </p:spPr>
          <p:txBody>
            <a:bodyPr wrap="square" rtlCol="0">
              <a:spAutoFit/>
            </a:bodyPr>
            <a:lstStyle/>
            <a:p>
              <a:pPr algn="ctr"/>
              <a:r>
                <a:rPr lang="es-MX" sz="1300" dirty="0" smtClean="0"/>
                <a:t>Opciones de agente oxidante: </a:t>
              </a:r>
            </a:p>
            <a:p>
              <a:pPr algn="ctr"/>
              <a:r>
                <a:rPr lang="es-MX" sz="1300" dirty="0" smtClean="0"/>
                <a:t>H</a:t>
              </a:r>
              <a:r>
                <a:rPr lang="es-MX" sz="1300" baseline="-25000" dirty="0" smtClean="0"/>
                <a:t>2</a:t>
              </a:r>
              <a:r>
                <a:rPr lang="es-MX" sz="1300" dirty="0" smtClean="0"/>
                <a:t>O2 ; MnO</a:t>
              </a:r>
              <a:r>
                <a:rPr lang="es-MX" sz="1300" baseline="-25000" dirty="0" smtClean="0"/>
                <a:t>4</a:t>
              </a:r>
              <a:r>
                <a:rPr lang="es-MX" sz="1300" baseline="30000" dirty="0" smtClean="0"/>
                <a:t>--</a:t>
              </a:r>
              <a:endParaRPr lang="es-MX" sz="1300" baseline="30000" dirty="0"/>
            </a:p>
          </p:txBody>
        </p:sp>
        <p:sp>
          <p:nvSpPr>
            <p:cNvPr id="10" name="CuadroTexto 9"/>
            <p:cNvSpPr txBox="1"/>
            <p:nvPr/>
          </p:nvSpPr>
          <p:spPr>
            <a:xfrm>
              <a:off x="5203793" y="1114481"/>
              <a:ext cx="1556431" cy="492443"/>
            </a:xfrm>
            <a:prstGeom prst="rect">
              <a:avLst/>
            </a:prstGeom>
            <a:solidFill>
              <a:schemeClr val="bg1"/>
            </a:solidFill>
          </p:spPr>
          <p:txBody>
            <a:bodyPr wrap="square" rtlCol="0">
              <a:spAutoFit/>
            </a:bodyPr>
            <a:lstStyle/>
            <a:p>
              <a:pPr algn="ctr"/>
              <a:r>
                <a:rPr lang="es-MX" sz="1300" dirty="0" smtClean="0"/>
                <a:t>Opciones:</a:t>
              </a:r>
            </a:p>
            <a:p>
              <a:pPr algn="ctr"/>
              <a:r>
                <a:rPr lang="es-MX" sz="1300" dirty="0" smtClean="0"/>
                <a:t>Fe</a:t>
              </a:r>
              <a:r>
                <a:rPr lang="es-MX" sz="1300" baseline="30000" dirty="0" smtClean="0"/>
                <a:t>++</a:t>
              </a:r>
              <a:r>
                <a:rPr lang="es-MX" sz="1300" dirty="0" smtClean="0"/>
                <a:t> ; Mn</a:t>
              </a:r>
              <a:r>
                <a:rPr lang="es-MX" sz="1300" baseline="30000" dirty="0" smtClean="0"/>
                <a:t>++</a:t>
              </a:r>
              <a:endParaRPr lang="es-MX" sz="1300" baseline="30000" dirty="0"/>
            </a:p>
          </p:txBody>
        </p:sp>
        <p:cxnSp>
          <p:nvCxnSpPr>
            <p:cNvPr id="11" name="Conector recto 10"/>
            <p:cNvCxnSpPr/>
            <p:nvPr/>
          </p:nvCxnSpPr>
          <p:spPr>
            <a:xfrm flipV="1">
              <a:off x="7289074" y="1108332"/>
              <a:ext cx="0" cy="8463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7733211" y="1219097"/>
              <a:ext cx="13457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ector recto 12"/>
            <p:cNvCxnSpPr/>
            <p:nvPr/>
          </p:nvCxnSpPr>
          <p:spPr>
            <a:xfrm>
              <a:off x="6392091" y="1223444"/>
              <a:ext cx="44372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4683967" y="4880261"/>
              <a:ext cx="802433" cy="492443"/>
            </a:xfrm>
            <a:prstGeom prst="rect">
              <a:avLst/>
            </a:prstGeom>
            <a:solidFill>
              <a:schemeClr val="bg1"/>
            </a:solidFill>
          </p:spPr>
          <p:txBody>
            <a:bodyPr wrap="square" rtlCol="0">
              <a:spAutoFit/>
            </a:bodyPr>
            <a:lstStyle/>
            <a:p>
              <a:pPr algn="ctr"/>
              <a:r>
                <a:rPr lang="es-MX" sz="1300" dirty="0" smtClean="0"/>
                <a:t>Purga de gránulos</a:t>
              </a:r>
              <a:endParaRPr lang="es-MX" sz="1300" dirty="0"/>
            </a:p>
          </p:txBody>
        </p:sp>
        <p:sp>
          <p:nvSpPr>
            <p:cNvPr id="15" name="CuadroTexto 14"/>
            <p:cNvSpPr txBox="1"/>
            <p:nvPr/>
          </p:nvSpPr>
          <p:spPr>
            <a:xfrm>
              <a:off x="4060886" y="5756803"/>
              <a:ext cx="2325110" cy="292388"/>
            </a:xfrm>
            <a:prstGeom prst="rect">
              <a:avLst/>
            </a:prstGeom>
            <a:solidFill>
              <a:schemeClr val="bg1"/>
            </a:solidFill>
          </p:spPr>
          <p:txBody>
            <a:bodyPr wrap="square" rtlCol="0">
              <a:spAutoFit/>
            </a:bodyPr>
            <a:lstStyle/>
            <a:p>
              <a:pPr algn="r"/>
              <a:r>
                <a:rPr lang="es-MX" sz="1300" dirty="0" smtClean="0"/>
                <a:t>Agua con metales disueltos</a:t>
              </a:r>
            </a:p>
          </p:txBody>
        </p:sp>
        <p:sp>
          <p:nvSpPr>
            <p:cNvPr id="16" name="CuadroTexto 15"/>
            <p:cNvSpPr txBox="1"/>
            <p:nvPr/>
          </p:nvSpPr>
          <p:spPr>
            <a:xfrm>
              <a:off x="8210234" y="3287176"/>
              <a:ext cx="616526" cy="492443"/>
            </a:xfrm>
            <a:prstGeom prst="rect">
              <a:avLst/>
            </a:prstGeom>
            <a:solidFill>
              <a:schemeClr val="bg1"/>
            </a:solidFill>
          </p:spPr>
          <p:txBody>
            <a:bodyPr wrap="square" rtlCol="0">
              <a:spAutoFit/>
            </a:bodyPr>
            <a:lstStyle/>
            <a:p>
              <a:r>
                <a:rPr lang="es-MX" sz="1300" dirty="0" smtClean="0"/>
                <a:t>Agua limpia</a:t>
              </a:r>
            </a:p>
          </p:txBody>
        </p:sp>
      </p:grpSp>
    </p:spTree>
    <p:extLst>
      <p:ext uri="{BB962C8B-B14F-4D97-AF65-F5344CB8AC3E}">
        <p14:creationId xmlns:p14="http://schemas.microsoft.com/office/powerpoint/2010/main" val="2762441887"/>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2270575" y="388031"/>
            <a:ext cx="5264903" cy="369332"/>
          </a:xfrm>
          <a:prstGeom prst="rect">
            <a:avLst/>
          </a:prstGeom>
          <a:noFill/>
        </p:spPr>
        <p:txBody>
          <a:bodyPr wrap="none" rtlCol="0">
            <a:spAutoFit/>
          </a:bodyPr>
          <a:lstStyle/>
          <a:p>
            <a:r>
              <a:rPr lang="es-MX" dirty="0" smtClean="0"/>
              <a:t>Remoción por adsorción  tecnología de </a:t>
            </a:r>
            <a:r>
              <a:rPr lang="es-MX" dirty="0" err="1" smtClean="0"/>
              <a:t>Krüger</a:t>
            </a:r>
            <a:r>
              <a:rPr lang="es-MX" dirty="0" smtClean="0"/>
              <a:t> - </a:t>
            </a:r>
            <a:r>
              <a:rPr lang="es-MX" dirty="0" err="1" smtClean="0"/>
              <a:t>Veolia</a:t>
            </a:r>
            <a:endParaRPr lang="es-MX" dirty="0"/>
          </a:p>
        </p:txBody>
      </p:sp>
      <p:sp>
        <p:nvSpPr>
          <p:cNvPr id="10" name="CuadroTexto 9"/>
          <p:cNvSpPr txBox="1"/>
          <p:nvPr/>
        </p:nvSpPr>
        <p:spPr>
          <a:xfrm>
            <a:off x="308096" y="4185133"/>
            <a:ext cx="1343071" cy="1323439"/>
          </a:xfrm>
          <a:prstGeom prst="rect">
            <a:avLst/>
          </a:prstGeom>
          <a:noFill/>
        </p:spPr>
        <p:txBody>
          <a:bodyPr wrap="square" rtlCol="0">
            <a:spAutoFit/>
          </a:bodyPr>
          <a:lstStyle/>
          <a:p>
            <a:pPr algn="ctr"/>
            <a:r>
              <a:rPr lang="es-MX" sz="1600" dirty="0" smtClean="0"/>
              <a:t>Gránulos con </a:t>
            </a:r>
            <a:r>
              <a:rPr lang="es-MX" sz="1600" dirty="0" err="1" smtClean="0"/>
              <a:t>ársenico</a:t>
            </a:r>
            <a:r>
              <a:rPr lang="es-MX" sz="1600" dirty="0" smtClean="0"/>
              <a:t> adsorbido en proceso con hierro</a:t>
            </a:r>
            <a:endParaRPr lang="es-MX" sz="1600" dirty="0"/>
          </a:p>
        </p:txBody>
      </p:sp>
      <p:pic>
        <p:nvPicPr>
          <p:cNvPr id="8" name="Imagen 7"/>
          <p:cNvPicPr>
            <a:picLocks noChangeAspect="1"/>
          </p:cNvPicPr>
          <p:nvPr/>
        </p:nvPicPr>
        <p:blipFill>
          <a:blip r:embed="rId2"/>
          <a:stretch>
            <a:fillRect/>
          </a:stretch>
        </p:blipFill>
        <p:spPr>
          <a:xfrm>
            <a:off x="636321" y="1863561"/>
            <a:ext cx="2362200" cy="2038350"/>
          </a:xfrm>
          <a:prstGeom prst="rect">
            <a:avLst/>
          </a:prstGeom>
        </p:spPr>
      </p:pic>
      <p:pic>
        <p:nvPicPr>
          <p:cNvPr id="11" name="Imagen 10"/>
          <p:cNvPicPr>
            <a:picLocks noChangeAspect="1"/>
          </p:cNvPicPr>
          <p:nvPr/>
        </p:nvPicPr>
        <p:blipFill>
          <a:blip r:embed="rId3"/>
          <a:stretch>
            <a:fillRect/>
          </a:stretch>
        </p:blipFill>
        <p:spPr>
          <a:xfrm>
            <a:off x="3260272" y="1863561"/>
            <a:ext cx="2362200" cy="2038350"/>
          </a:xfrm>
          <a:prstGeom prst="rect">
            <a:avLst/>
          </a:prstGeom>
        </p:spPr>
      </p:pic>
      <p:pic>
        <p:nvPicPr>
          <p:cNvPr id="12" name="Imagen 11"/>
          <p:cNvPicPr>
            <a:picLocks noChangeAspect="1"/>
          </p:cNvPicPr>
          <p:nvPr/>
        </p:nvPicPr>
        <p:blipFill>
          <a:blip r:embed="rId4"/>
          <a:stretch>
            <a:fillRect/>
          </a:stretch>
        </p:blipFill>
        <p:spPr>
          <a:xfrm>
            <a:off x="6145975" y="1863561"/>
            <a:ext cx="2362200" cy="2038350"/>
          </a:xfrm>
          <a:prstGeom prst="rect">
            <a:avLst/>
          </a:prstGeom>
        </p:spPr>
      </p:pic>
      <p:sp>
        <p:nvSpPr>
          <p:cNvPr id="13" name="CuadroTexto 12"/>
          <p:cNvSpPr txBox="1"/>
          <p:nvPr/>
        </p:nvSpPr>
        <p:spPr>
          <a:xfrm>
            <a:off x="3559956" y="4246229"/>
            <a:ext cx="1343071" cy="1323439"/>
          </a:xfrm>
          <a:prstGeom prst="rect">
            <a:avLst/>
          </a:prstGeom>
          <a:noFill/>
        </p:spPr>
        <p:txBody>
          <a:bodyPr wrap="square" rtlCol="0">
            <a:spAutoFit/>
          </a:bodyPr>
          <a:lstStyle/>
          <a:p>
            <a:pPr algn="ctr"/>
            <a:r>
              <a:rPr lang="es-MX" sz="1600" dirty="0" smtClean="0"/>
              <a:t>Gránulos con cromo adsorbido en proceso con </a:t>
            </a:r>
            <a:r>
              <a:rPr lang="es-MX" sz="1600" dirty="0" err="1" smtClean="0"/>
              <a:t>cromato</a:t>
            </a:r>
            <a:endParaRPr lang="es-MX" sz="1600" dirty="0"/>
          </a:p>
        </p:txBody>
      </p:sp>
      <p:sp>
        <p:nvSpPr>
          <p:cNvPr id="14" name="CuadroTexto 13"/>
          <p:cNvSpPr txBox="1"/>
          <p:nvPr/>
        </p:nvSpPr>
        <p:spPr>
          <a:xfrm>
            <a:off x="6499274" y="4185132"/>
            <a:ext cx="1343071" cy="1323439"/>
          </a:xfrm>
          <a:prstGeom prst="rect">
            <a:avLst/>
          </a:prstGeom>
          <a:noFill/>
        </p:spPr>
        <p:txBody>
          <a:bodyPr wrap="square" rtlCol="0">
            <a:spAutoFit/>
          </a:bodyPr>
          <a:lstStyle/>
          <a:p>
            <a:pPr algn="ctr"/>
            <a:r>
              <a:rPr lang="es-MX" sz="1600" dirty="0" smtClean="0"/>
              <a:t>Gránulos con níquel adsorbido en proceso con manganeso</a:t>
            </a:r>
            <a:endParaRPr lang="es-MX" sz="1600" dirty="0"/>
          </a:p>
        </p:txBody>
      </p:sp>
    </p:spTree>
    <p:extLst>
      <p:ext uri="{BB962C8B-B14F-4D97-AF65-F5344CB8AC3E}">
        <p14:creationId xmlns:p14="http://schemas.microsoft.com/office/powerpoint/2010/main" val="18605258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285999" y="2967335"/>
            <a:ext cx="5478379" cy="1477328"/>
          </a:xfrm>
          <a:prstGeom prst="rect">
            <a:avLst/>
          </a:prstGeom>
        </p:spPr>
        <p:txBody>
          <a:bodyPr wrap="square">
            <a:spAutoFit/>
          </a:bodyPr>
          <a:lstStyle/>
          <a:p>
            <a:r>
              <a:rPr lang="es-MX" dirty="0" smtClean="0"/>
              <a:t>Algas para </a:t>
            </a:r>
            <a:r>
              <a:rPr lang="es-MX" dirty="0" err="1" smtClean="0"/>
              <a:t>biosorción</a:t>
            </a:r>
            <a:r>
              <a:rPr lang="es-MX" dirty="0" smtClean="0"/>
              <a:t> de metales pesados</a:t>
            </a:r>
          </a:p>
          <a:p>
            <a:endParaRPr lang="es-MX" dirty="0"/>
          </a:p>
          <a:p>
            <a:r>
              <a:rPr lang="es-MX" dirty="0" smtClean="0"/>
              <a:t>Ver min 3:30   y 4:30</a:t>
            </a:r>
          </a:p>
          <a:p>
            <a:endParaRPr lang="es-MX" dirty="0"/>
          </a:p>
          <a:p>
            <a:r>
              <a:rPr lang="es-MX" dirty="0">
                <a:hlinkClick r:id="rId2"/>
              </a:rPr>
              <a:t>https://www.youtube.com/watch?v=GZvu_36A-so</a:t>
            </a:r>
          </a:p>
        </p:txBody>
      </p:sp>
    </p:spTree>
    <p:extLst>
      <p:ext uri="{BB962C8B-B14F-4D97-AF65-F5344CB8AC3E}">
        <p14:creationId xmlns:p14="http://schemas.microsoft.com/office/powerpoint/2010/main" val="417188145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0273" y="1270817"/>
            <a:ext cx="7886700" cy="1325563"/>
          </a:xfrm>
        </p:spPr>
        <p:txBody>
          <a:bodyPr/>
          <a:lstStyle/>
          <a:p>
            <a:pPr algn="ctr"/>
            <a:r>
              <a:rPr lang="es-MX" dirty="0" smtClean="0"/>
              <a:t>Gracias por su atención</a:t>
            </a:r>
            <a:endParaRPr lang="es-MX" dirty="0"/>
          </a:p>
        </p:txBody>
      </p:sp>
      <p:sp>
        <p:nvSpPr>
          <p:cNvPr id="4" name="Rectángulo 3"/>
          <p:cNvSpPr/>
          <p:nvPr/>
        </p:nvSpPr>
        <p:spPr>
          <a:xfrm>
            <a:off x="550273" y="3769362"/>
            <a:ext cx="6564630" cy="2585323"/>
          </a:xfrm>
          <a:prstGeom prst="rect">
            <a:avLst/>
          </a:prstGeom>
        </p:spPr>
        <p:txBody>
          <a:bodyPr wrap="square">
            <a:spAutoFit/>
          </a:bodyPr>
          <a:lstStyle/>
          <a:p>
            <a:r>
              <a:rPr lang="es-MX" b="1" dirty="0" smtClean="0">
                <a:ea typeface="Arial Unicode MS" panose="020B0604020202020204" pitchFamily="34" charset="-128"/>
                <a:cs typeface="Arial Unicode MS" panose="020B0604020202020204" pitchFamily="34" charset="-128"/>
              </a:rPr>
              <a:t>Para cualquier comentario posterior a la sesión </a:t>
            </a:r>
          </a:p>
          <a:p>
            <a:r>
              <a:rPr lang="es-MX" b="1" dirty="0" smtClean="0">
                <a:ea typeface="Arial Unicode MS" panose="020B0604020202020204" pitchFamily="34" charset="-128"/>
                <a:cs typeface="Arial Unicode MS" panose="020B0604020202020204" pitchFamily="34" charset="-128"/>
              </a:rPr>
              <a:t>u orientación para visitas a las dos plantas de tratamiento de aguas residuales en Ciudad Universitaria, </a:t>
            </a:r>
          </a:p>
          <a:p>
            <a:r>
              <a:rPr lang="es-MX" b="1" dirty="0" smtClean="0">
                <a:ea typeface="Arial Unicode MS" panose="020B0604020202020204" pitchFamily="34" charset="-128"/>
                <a:cs typeface="Arial Unicode MS" panose="020B0604020202020204" pitchFamily="34" charset="-128"/>
              </a:rPr>
              <a:t>estaré a sus órdenes en:</a:t>
            </a:r>
            <a:endParaRPr lang="es-MX" i="1" dirty="0">
              <a:ea typeface="Arial Unicode MS" panose="020B0604020202020204" pitchFamily="34" charset="-128"/>
              <a:cs typeface="Arial Unicode MS" panose="020B0604020202020204" pitchFamily="34" charset="-128"/>
            </a:endParaRPr>
          </a:p>
          <a:p>
            <a:r>
              <a:rPr lang="es-MX" dirty="0" smtClean="0">
                <a:ea typeface="Arial Unicode MS" panose="020B0604020202020204" pitchFamily="34" charset="-128"/>
                <a:cs typeface="Arial Unicode MS" panose="020B0604020202020204" pitchFamily="34" charset="-128"/>
              </a:rPr>
              <a:t>Instituto </a:t>
            </a:r>
            <a:r>
              <a:rPr lang="es-MX" dirty="0">
                <a:ea typeface="Arial Unicode MS" panose="020B0604020202020204" pitchFamily="34" charset="-128"/>
                <a:cs typeface="Arial Unicode MS" panose="020B0604020202020204" pitchFamily="34" charset="-128"/>
              </a:rPr>
              <a:t>de </a:t>
            </a:r>
            <a:r>
              <a:rPr lang="es-MX" dirty="0" smtClean="0">
                <a:ea typeface="Arial Unicode MS" panose="020B0604020202020204" pitchFamily="34" charset="-128"/>
                <a:cs typeface="Arial Unicode MS" panose="020B0604020202020204" pitchFamily="34" charset="-128"/>
              </a:rPr>
              <a:t>Ingeniería, UNAM</a:t>
            </a:r>
          </a:p>
          <a:p>
            <a:r>
              <a:rPr lang="es-MX" dirty="0" smtClean="0">
                <a:ea typeface="Arial Unicode MS" panose="020B0604020202020204" pitchFamily="34" charset="-128"/>
                <a:cs typeface="Arial Unicode MS" panose="020B0604020202020204" pitchFamily="34" charset="-128"/>
              </a:rPr>
              <a:t>(frente a Facultad de Química y costado este de alberca olímpica)</a:t>
            </a:r>
          </a:p>
          <a:p>
            <a:r>
              <a:rPr lang="es-MX" dirty="0" smtClean="0">
                <a:ea typeface="Arial Unicode MS" panose="020B0604020202020204" pitchFamily="34" charset="-128"/>
                <a:cs typeface="Arial Unicode MS" panose="020B0604020202020204" pitchFamily="34" charset="-128"/>
              </a:rPr>
              <a:t>Circuito escolar s/n Edificio 5 </a:t>
            </a:r>
            <a:r>
              <a:rPr lang="es-MX" dirty="0" err="1" smtClean="0">
                <a:ea typeface="Arial Unicode MS" panose="020B0604020202020204" pitchFamily="34" charset="-128"/>
                <a:cs typeface="Arial Unicode MS" panose="020B0604020202020204" pitchFamily="34" charset="-128"/>
              </a:rPr>
              <a:t>cub</a:t>
            </a:r>
            <a:r>
              <a:rPr lang="es-MX" dirty="0" smtClean="0">
                <a:ea typeface="Arial Unicode MS" panose="020B0604020202020204" pitchFamily="34" charset="-128"/>
                <a:cs typeface="Arial Unicode MS" panose="020B0604020202020204" pitchFamily="34" charset="-128"/>
              </a:rPr>
              <a:t>. 224</a:t>
            </a:r>
          </a:p>
          <a:p>
            <a:r>
              <a:rPr lang="es-MX" dirty="0" smtClean="0">
                <a:ea typeface="Arial Unicode MS" panose="020B0604020202020204" pitchFamily="34" charset="-128"/>
                <a:cs typeface="Arial Unicode MS" panose="020B0604020202020204" pitchFamily="34" charset="-128"/>
              </a:rPr>
              <a:t>Ciudad Universitaria 04510</a:t>
            </a:r>
          </a:p>
          <a:p>
            <a:r>
              <a:rPr lang="es-MX" dirty="0" smtClean="0">
                <a:ea typeface="Arial Unicode MS" panose="020B0604020202020204" pitchFamily="34" charset="-128"/>
                <a:cs typeface="Arial Unicode MS" panose="020B0604020202020204" pitchFamily="34" charset="-128"/>
              </a:rPr>
              <a:t>Email: ogonzalezb@iingen.unam.mx</a:t>
            </a:r>
            <a:endParaRPr lang="es-MX" dirty="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5353121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ext uri="{D42A27DB-BD31-4B8C-83A1-F6EECF244321}">
                <p14:modId xmlns:p14="http://schemas.microsoft.com/office/powerpoint/2010/main" val="1444085216"/>
              </p:ext>
            </p:extLst>
          </p:nvPr>
        </p:nvGraphicFramePr>
        <p:xfrm>
          <a:off x="446511" y="2077104"/>
          <a:ext cx="7992094" cy="4370818"/>
        </p:xfrm>
        <a:graphic>
          <a:graphicData uri="http://schemas.openxmlformats.org/drawingml/2006/table">
            <a:tbl>
              <a:tblPr firstRow="1" bandRow="1">
                <a:tableStyleId>{5C22544A-7EE6-4342-B048-85BDC9FD1C3A}</a:tableStyleId>
              </a:tblPr>
              <a:tblGrid>
                <a:gridCol w="3772791"/>
                <a:gridCol w="2011680"/>
                <a:gridCol w="2207623"/>
              </a:tblGrid>
              <a:tr h="377938">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t>Límites máximos permisibles para contaminantes básicos</a:t>
                      </a:r>
                    </a:p>
                  </a:txBody>
                  <a:tcPr/>
                </a:tc>
                <a:tc hMerge="1">
                  <a:txBody>
                    <a:bodyPr/>
                    <a:lstStyle/>
                    <a:p>
                      <a:endParaRPr lang="es-MX" dirty="0"/>
                    </a:p>
                  </a:txBody>
                  <a:tcPr/>
                </a:tc>
                <a:tc hMerge="1">
                  <a:txBody>
                    <a:bodyPr/>
                    <a:lstStyle/>
                    <a:p>
                      <a:endParaRPr lang="es-MX" dirty="0"/>
                    </a:p>
                  </a:txBody>
                  <a:tcPr/>
                </a:tc>
              </a:tr>
              <a:tr h="216000">
                <a:tc>
                  <a:txBody>
                    <a:bodyPr/>
                    <a:lstStyle/>
                    <a:p>
                      <a:endParaRPr lang="es-MX" sz="1600" dirty="0"/>
                    </a:p>
                  </a:txBody>
                  <a:tcPr/>
                </a:tc>
                <a:tc gridSpan="2">
                  <a:txBody>
                    <a:bodyPr/>
                    <a:lstStyle/>
                    <a:p>
                      <a:pPr algn="ctr"/>
                      <a:r>
                        <a:rPr lang="es-MX" sz="1600" dirty="0" smtClean="0"/>
                        <a:t>Ríos: Protección de vida acuática y </a:t>
                      </a:r>
                    </a:p>
                    <a:p>
                      <a:pPr algn="ctr"/>
                      <a:r>
                        <a:rPr lang="es-MX" sz="1600" dirty="0" smtClean="0"/>
                        <a:t>embalses naturales y artificiales:</a:t>
                      </a:r>
                      <a:r>
                        <a:rPr lang="es-MX" sz="1600" baseline="0" dirty="0" smtClean="0"/>
                        <a:t> Uso público urbano</a:t>
                      </a:r>
                      <a:endParaRPr lang="es-MX" sz="1600" dirty="0"/>
                    </a:p>
                  </a:txBody>
                  <a:tcPr/>
                </a:tc>
                <a:tc hMerge="1">
                  <a:txBody>
                    <a:bodyPr/>
                    <a:lstStyle/>
                    <a:p>
                      <a:endParaRPr lang="es-MX" sz="1300" dirty="0"/>
                    </a:p>
                  </a:txBody>
                  <a:tcPr/>
                </a:tc>
              </a:tr>
              <a:tr h="216000">
                <a:tc>
                  <a:txBody>
                    <a:bodyPr/>
                    <a:lstStyle/>
                    <a:p>
                      <a:r>
                        <a:rPr lang="es-MX" sz="1600" dirty="0" smtClean="0"/>
                        <a:t>Contaminante</a:t>
                      </a:r>
                      <a:endParaRPr lang="es-MX"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t>Promedio mensual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dirty="0" smtClean="0"/>
                        <a:t>Promedio diario</a:t>
                      </a:r>
                    </a:p>
                  </a:txBody>
                  <a:tcPr/>
                </a:tc>
              </a:tr>
              <a:tr h="216000">
                <a:tc>
                  <a:txBody>
                    <a:bodyPr/>
                    <a:lstStyle/>
                    <a:p>
                      <a:r>
                        <a:rPr lang="es-MX" sz="1600" dirty="0" smtClean="0"/>
                        <a:t>Temperatura</a:t>
                      </a:r>
                      <a:r>
                        <a:rPr lang="es-MX" sz="1600" baseline="0" dirty="0" smtClean="0"/>
                        <a:t> </a:t>
                      </a:r>
                      <a:endParaRPr lang="es-MX" sz="1600" dirty="0"/>
                    </a:p>
                  </a:txBody>
                  <a:tcPr/>
                </a:tc>
                <a:tc>
                  <a:txBody>
                    <a:bodyPr/>
                    <a:lstStyle/>
                    <a:p>
                      <a:r>
                        <a:rPr lang="es-MX" sz="1600" dirty="0" smtClean="0"/>
                        <a:t>40 °C o menos</a:t>
                      </a:r>
                      <a:endParaRPr lang="es-MX" sz="1600" dirty="0"/>
                    </a:p>
                  </a:txBody>
                  <a:tcPr/>
                </a:tc>
                <a:tc>
                  <a:txBody>
                    <a:bodyPr/>
                    <a:lstStyle/>
                    <a:p>
                      <a:r>
                        <a:rPr lang="es-MX" sz="1600" dirty="0" smtClean="0"/>
                        <a:t>40 °C o menos</a:t>
                      </a:r>
                      <a:endParaRPr lang="es-MX" sz="1600" dirty="0"/>
                    </a:p>
                  </a:txBody>
                  <a:tcPr/>
                </a:tc>
              </a:tr>
              <a:tr h="216000">
                <a:tc>
                  <a:txBody>
                    <a:bodyPr/>
                    <a:lstStyle/>
                    <a:p>
                      <a:r>
                        <a:rPr lang="es-MX" sz="1600" dirty="0" smtClean="0"/>
                        <a:t>Grasas y aceites</a:t>
                      </a:r>
                      <a:endParaRPr lang="es-MX" sz="1600" dirty="0"/>
                    </a:p>
                  </a:txBody>
                  <a:tcPr/>
                </a:tc>
                <a:tc>
                  <a:txBody>
                    <a:bodyPr/>
                    <a:lstStyle/>
                    <a:p>
                      <a:r>
                        <a:rPr lang="es-MX" sz="1600" dirty="0" smtClean="0"/>
                        <a:t>15mg/l o menos</a:t>
                      </a:r>
                      <a:endParaRPr lang="es-MX" sz="1600" dirty="0"/>
                    </a:p>
                  </a:txBody>
                  <a:tcPr/>
                </a:tc>
                <a:tc>
                  <a:txBody>
                    <a:bodyPr/>
                    <a:lstStyle/>
                    <a:p>
                      <a:r>
                        <a:rPr lang="es-MX" sz="1600" dirty="0" smtClean="0"/>
                        <a:t> 25 mg/l o menos</a:t>
                      </a:r>
                      <a:endParaRPr lang="es-MX" sz="1600" dirty="0"/>
                    </a:p>
                  </a:txBody>
                  <a:tcPr/>
                </a:tc>
              </a:tr>
              <a:tr h="216000">
                <a:tc>
                  <a:txBody>
                    <a:bodyPr/>
                    <a:lstStyle/>
                    <a:p>
                      <a:r>
                        <a:rPr lang="es-MX" sz="1600" dirty="0" smtClean="0"/>
                        <a:t>Materia flotante </a:t>
                      </a:r>
                      <a:endParaRPr lang="es-MX" sz="1600" dirty="0"/>
                    </a:p>
                  </a:txBody>
                  <a:tcPr/>
                </a:tc>
                <a:tc>
                  <a:txBody>
                    <a:bodyPr/>
                    <a:lstStyle/>
                    <a:p>
                      <a:r>
                        <a:rPr lang="es-MX" sz="1600" dirty="0" smtClean="0"/>
                        <a:t>0 mg/l </a:t>
                      </a:r>
                      <a:endParaRPr lang="es-MX" sz="1600" dirty="0"/>
                    </a:p>
                  </a:txBody>
                  <a:tcPr/>
                </a:tc>
                <a:tc>
                  <a:txBody>
                    <a:bodyPr/>
                    <a:lstStyle/>
                    <a:p>
                      <a:r>
                        <a:rPr lang="es-MX" sz="1600" dirty="0" smtClean="0"/>
                        <a:t>0 mg/l </a:t>
                      </a:r>
                      <a:endParaRPr lang="es-MX" sz="1600" dirty="0"/>
                    </a:p>
                  </a:txBody>
                  <a:tcPr/>
                </a:tc>
              </a:tr>
              <a:tr h="216000">
                <a:tc>
                  <a:txBody>
                    <a:bodyPr/>
                    <a:lstStyle/>
                    <a:p>
                      <a:r>
                        <a:rPr lang="es-MX" sz="1600" dirty="0" smtClean="0"/>
                        <a:t>Sólidos suspendidos totales* ver NOM 003</a:t>
                      </a:r>
                      <a:endParaRPr lang="es-MX" sz="1600" dirty="0"/>
                    </a:p>
                  </a:txBody>
                  <a:tcPr/>
                </a:tc>
                <a:tc>
                  <a:txBody>
                    <a:bodyPr/>
                    <a:lstStyle/>
                    <a:p>
                      <a:r>
                        <a:rPr lang="es-MX" sz="1600" dirty="0" smtClean="0"/>
                        <a:t>40 mg/l o menos</a:t>
                      </a:r>
                      <a:endParaRPr lang="es-MX" sz="1600" dirty="0"/>
                    </a:p>
                  </a:txBody>
                  <a:tcPr/>
                </a:tc>
                <a:tc>
                  <a:txBody>
                    <a:bodyPr/>
                    <a:lstStyle/>
                    <a:p>
                      <a:r>
                        <a:rPr lang="es-MX" sz="1600" dirty="0" smtClean="0"/>
                        <a:t>60 mg/l o menos</a:t>
                      </a:r>
                      <a:endParaRPr lang="es-MX" sz="1600" dirty="0"/>
                    </a:p>
                  </a:txBody>
                  <a:tcPr/>
                </a:tc>
              </a:tr>
              <a:tr h="216000">
                <a:tc>
                  <a:txBody>
                    <a:bodyPr/>
                    <a:lstStyle/>
                    <a:p>
                      <a:r>
                        <a:rPr lang="es-MX" sz="1600" dirty="0" smtClean="0"/>
                        <a:t>Demanda bioquímica de oxígeno* ver NOM 003</a:t>
                      </a:r>
                      <a:endParaRPr lang="es-MX" sz="1600" dirty="0"/>
                    </a:p>
                  </a:txBody>
                  <a:tcPr/>
                </a:tc>
                <a:tc>
                  <a:txBody>
                    <a:bodyPr/>
                    <a:lstStyle/>
                    <a:p>
                      <a:r>
                        <a:rPr lang="es-MX" sz="1600" dirty="0" smtClean="0"/>
                        <a:t>30 mg/l o menos</a:t>
                      </a:r>
                      <a:endParaRPr lang="es-MX" sz="1600" dirty="0"/>
                    </a:p>
                  </a:txBody>
                  <a:tcPr/>
                </a:tc>
                <a:tc>
                  <a:txBody>
                    <a:bodyPr/>
                    <a:lstStyle/>
                    <a:p>
                      <a:r>
                        <a:rPr lang="es-MX" sz="1600" dirty="0" smtClean="0"/>
                        <a:t>60 mg/l o menos</a:t>
                      </a:r>
                      <a:endParaRPr lang="es-MX" sz="1600" dirty="0"/>
                    </a:p>
                  </a:txBody>
                  <a:tcPr/>
                </a:tc>
              </a:tr>
              <a:tr h="216000">
                <a:tc>
                  <a:txBody>
                    <a:bodyPr/>
                    <a:lstStyle/>
                    <a:p>
                      <a:r>
                        <a:rPr lang="es-MX" sz="1600" dirty="0" smtClean="0"/>
                        <a:t>Nitrógeno total (amonio + nitrito + nitrato + </a:t>
                      </a:r>
                      <a:r>
                        <a:rPr lang="es-MX" sz="1600" dirty="0" err="1" smtClean="0"/>
                        <a:t>Norgánico</a:t>
                      </a:r>
                      <a:r>
                        <a:rPr lang="es-MX" sz="1600" dirty="0" smtClean="0"/>
                        <a:t>)</a:t>
                      </a:r>
                      <a:endParaRPr lang="es-MX" sz="1600" dirty="0"/>
                    </a:p>
                  </a:txBody>
                  <a:tcPr/>
                </a:tc>
                <a:tc>
                  <a:txBody>
                    <a:bodyPr/>
                    <a:lstStyle/>
                    <a:p>
                      <a:r>
                        <a:rPr lang="es-MX" sz="1600" dirty="0" smtClean="0"/>
                        <a:t>15 mg/l o menos</a:t>
                      </a:r>
                      <a:endParaRPr lang="es-MX" sz="1600" dirty="0"/>
                    </a:p>
                  </a:txBody>
                  <a:tcPr/>
                </a:tc>
                <a:tc>
                  <a:txBody>
                    <a:bodyPr/>
                    <a:lstStyle/>
                    <a:p>
                      <a:r>
                        <a:rPr lang="es-MX" sz="1600" dirty="0" smtClean="0"/>
                        <a:t>25 mg/l o menos</a:t>
                      </a:r>
                      <a:endParaRPr lang="es-MX" sz="1600" dirty="0"/>
                    </a:p>
                  </a:txBody>
                  <a:tcPr/>
                </a:tc>
              </a:tr>
              <a:tr h="216000">
                <a:tc>
                  <a:txBody>
                    <a:bodyPr/>
                    <a:lstStyle/>
                    <a:p>
                      <a:r>
                        <a:rPr lang="es-MX" sz="1600" dirty="0" smtClean="0"/>
                        <a:t>Fósforo</a:t>
                      </a:r>
                      <a:r>
                        <a:rPr lang="es-MX" sz="1600" baseline="0" dirty="0" smtClean="0"/>
                        <a:t> total</a:t>
                      </a:r>
                      <a:endParaRPr lang="es-MX" sz="1600" dirty="0"/>
                    </a:p>
                  </a:txBody>
                  <a:tcPr/>
                </a:tc>
                <a:tc>
                  <a:txBody>
                    <a:bodyPr/>
                    <a:lstStyle/>
                    <a:p>
                      <a:r>
                        <a:rPr lang="es-MX" sz="1600" dirty="0" smtClean="0"/>
                        <a:t>5 mg/l o menos</a:t>
                      </a:r>
                      <a:endParaRPr lang="es-MX" sz="1600" dirty="0"/>
                    </a:p>
                  </a:txBody>
                  <a:tcPr/>
                </a:tc>
                <a:tc>
                  <a:txBody>
                    <a:bodyPr/>
                    <a:lstStyle/>
                    <a:p>
                      <a:r>
                        <a:rPr lang="es-MX" sz="1600" dirty="0" smtClean="0"/>
                        <a:t>10 mg/l o menos</a:t>
                      </a:r>
                      <a:endParaRPr lang="es-MX" sz="1600" dirty="0"/>
                    </a:p>
                  </a:txBody>
                  <a:tcPr/>
                </a:tc>
              </a:tr>
            </a:tbl>
          </a:graphicData>
        </a:graphic>
      </p:graphicFrame>
      <p:sp>
        <p:nvSpPr>
          <p:cNvPr id="4" name="Rectángulo 3"/>
          <p:cNvSpPr/>
          <p:nvPr/>
        </p:nvSpPr>
        <p:spPr>
          <a:xfrm>
            <a:off x="446511" y="923108"/>
            <a:ext cx="8579922" cy="830997"/>
          </a:xfrm>
          <a:prstGeom prst="rect">
            <a:avLst/>
          </a:prstGeom>
        </p:spPr>
        <p:txBody>
          <a:bodyPr wrap="square">
            <a:spAutoFit/>
          </a:bodyPr>
          <a:lstStyle/>
          <a:p>
            <a:pPr algn="ctr"/>
            <a:r>
              <a:rPr lang="es-MX" sz="1600" dirty="0"/>
              <a:t>Norma Oficial Mexicana </a:t>
            </a:r>
            <a:r>
              <a:rPr lang="es-MX" sz="1600" dirty="0" smtClean="0"/>
              <a:t>NOM-001-SEMARNAT-1996. NORMA </a:t>
            </a:r>
            <a:r>
              <a:rPr lang="es-MX" sz="1600" dirty="0"/>
              <a:t>OFICIAL MEXICANA NOM-001-SEMARNAT-1996, QUE ESTABLECE LOS LÍMITES MÁXIMOS PERMISIBLES DE CONTAMINANTES EN LAS DESCARGAS DE AGUAS RESIDUALES EN AGUAS Y BIENES NACIONALES</a:t>
            </a:r>
          </a:p>
        </p:txBody>
      </p:sp>
    </p:spTree>
    <p:extLst>
      <p:ext uri="{BB962C8B-B14F-4D97-AF65-F5344CB8AC3E}">
        <p14:creationId xmlns:p14="http://schemas.microsoft.com/office/powerpoint/2010/main" val="30159166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ext uri="{D42A27DB-BD31-4B8C-83A1-F6EECF244321}">
                <p14:modId xmlns:p14="http://schemas.microsoft.com/office/powerpoint/2010/main" val="238247869"/>
              </p:ext>
            </p:extLst>
          </p:nvPr>
        </p:nvGraphicFramePr>
        <p:xfrm>
          <a:off x="76806" y="1126644"/>
          <a:ext cx="8659857" cy="5041378"/>
        </p:xfrm>
        <a:graphic>
          <a:graphicData uri="http://schemas.openxmlformats.org/drawingml/2006/table">
            <a:tbl>
              <a:tblPr firstRow="1" bandRow="1">
                <a:tableStyleId>{5C22544A-7EE6-4342-B048-85BDC9FD1C3A}</a:tableStyleId>
              </a:tblPr>
              <a:tblGrid>
                <a:gridCol w="1739910"/>
                <a:gridCol w="1854349"/>
                <a:gridCol w="1609598"/>
                <a:gridCol w="864000"/>
                <a:gridCol w="864000"/>
                <a:gridCol w="864000"/>
                <a:gridCol w="864000"/>
              </a:tblGrid>
              <a:tr h="377938">
                <a:tc gridSpan="7">
                  <a:txBody>
                    <a:bodyPr/>
                    <a:lstStyle/>
                    <a:p>
                      <a:pPr algn="ctr"/>
                      <a:r>
                        <a:rPr lang="es-MX" sz="1600" dirty="0" smtClean="0"/>
                        <a:t>Límites máximos permisibles para metales pesados y cianuros (valores más estrictos)</a:t>
                      </a:r>
                      <a:endParaRPr lang="es-MX" sz="1600" dirty="0"/>
                    </a:p>
                  </a:txBody>
                  <a:tcPr/>
                </a:tc>
                <a:tc hMerge="1">
                  <a:txBody>
                    <a:bodyPr/>
                    <a:lstStyle/>
                    <a:p>
                      <a:endParaRPr lang="es-MX" dirty="0"/>
                    </a:p>
                  </a:txBody>
                  <a:tcPr/>
                </a:tc>
                <a:tc hMerge="1">
                  <a:txBody>
                    <a:bodyPr/>
                    <a:lstStyle/>
                    <a:p>
                      <a:endParaRPr lang="es-MX"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1400" dirty="0" smtClean="0"/>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16000">
                <a:tc>
                  <a:txBody>
                    <a:bodyPr/>
                    <a:lstStyle/>
                    <a:p>
                      <a:pPr algn="ctr"/>
                      <a:endParaRPr lang="es-MX" sz="1600" dirty="0"/>
                    </a:p>
                  </a:txBody>
                  <a:tcPr/>
                </a:tc>
                <a:tc gridSpan="2">
                  <a:txBody>
                    <a:bodyPr/>
                    <a:lstStyle/>
                    <a:p>
                      <a:pPr algn="ctr"/>
                      <a:r>
                        <a:rPr lang="es-MX" sz="1600" dirty="0" smtClean="0"/>
                        <a:t>Ríos: Protección de vida acuática y </a:t>
                      </a:r>
                    </a:p>
                    <a:p>
                      <a:pPr algn="ctr"/>
                      <a:r>
                        <a:rPr lang="es-MX" sz="1600" dirty="0" smtClean="0"/>
                        <a:t>Embalses naturales y artificiales:</a:t>
                      </a:r>
                      <a:r>
                        <a:rPr lang="es-MX" sz="1600" baseline="0" dirty="0" smtClean="0"/>
                        <a:t> Uso público urbano</a:t>
                      </a:r>
                      <a:endParaRPr lang="es-MX" sz="1600" dirty="0"/>
                    </a:p>
                  </a:txBody>
                  <a:tcPr/>
                </a:tc>
                <a:tc hMerge="1">
                  <a:txBody>
                    <a:bodyPr/>
                    <a:lstStyle/>
                    <a:p>
                      <a:endParaRPr lang="es-MX" sz="1300" dirty="0"/>
                    </a:p>
                  </a:txBody>
                  <a:tcPr/>
                </a:tc>
                <a:tc gridSpan="2">
                  <a:txBody>
                    <a:bodyPr/>
                    <a:lstStyle/>
                    <a:p>
                      <a:pPr algn="ctr"/>
                      <a:endParaRPr lang="es-MX" sz="1600" dirty="0"/>
                    </a:p>
                  </a:txBody>
                  <a:tcPr/>
                </a:tc>
                <a:tc hMerge="1">
                  <a:txBody>
                    <a:bodyPr/>
                    <a:lstStyle/>
                    <a:p>
                      <a:endParaRPr lang="es-MX" sz="1300" dirty="0"/>
                    </a:p>
                  </a:txBody>
                  <a:tcPr/>
                </a:tc>
                <a:tc gridSpan="2">
                  <a:txBody>
                    <a:bodyPr/>
                    <a:lstStyle/>
                    <a:p>
                      <a:pPr algn="ctr"/>
                      <a:endParaRPr lang="es-MX" sz="1600" dirty="0"/>
                    </a:p>
                  </a:txBody>
                  <a:tcPr/>
                </a:tc>
                <a:tc hMerge="1">
                  <a:txBody>
                    <a:bodyPr/>
                    <a:lstStyle/>
                    <a:p>
                      <a:endParaRPr lang="es-MX" sz="1300" dirty="0"/>
                    </a:p>
                  </a:txBody>
                  <a:tcPr/>
                </a:tc>
              </a:tr>
              <a:tr h="216000">
                <a:tc>
                  <a:txBody>
                    <a:bodyPr/>
                    <a:lstStyle/>
                    <a:p>
                      <a:pPr algn="ctr"/>
                      <a:r>
                        <a:rPr lang="es-MX" sz="1600" dirty="0" smtClean="0"/>
                        <a:t>Contaminante</a:t>
                      </a:r>
                      <a:endParaRPr lang="es-MX"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t>Promedio mensual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t>Promedio diario</a:t>
                      </a:r>
                    </a:p>
                  </a:txBody>
                  <a:tcPr/>
                </a:tc>
                <a:tc>
                  <a:txBody>
                    <a:bodyPr/>
                    <a:lstStyle/>
                    <a:p>
                      <a:pPr algn="ctr"/>
                      <a:r>
                        <a:rPr lang="es-MX" sz="1600" dirty="0" smtClean="0"/>
                        <a:t>PM</a:t>
                      </a:r>
                      <a:endParaRPr lang="es-MX" sz="1600" dirty="0"/>
                    </a:p>
                  </a:txBody>
                  <a:tcPr/>
                </a:tc>
                <a:tc>
                  <a:txBody>
                    <a:bodyPr/>
                    <a:lstStyle/>
                    <a:p>
                      <a:pPr algn="ctr"/>
                      <a:r>
                        <a:rPr lang="es-MX" sz="1600" dirty="0" smtClean="0"/>
                        <a:t>PD</a:t>
                      </a:r>
                      <a:endParaRPr lang="es-MX" sz="1600" dirty="0"/>
                    </a:p>
                  </a:txBody>
                  <a:tcPr/>
                </a:tc>
                <a:tc>
                  <a:txBody>
                    <a:bodyPr/>
                    <a:lstStyle/>
                    <a:p>
                      <a:pPr algn="ctr"/>
                      <a:r>
                        <a:rPr lang="es-MX" sz="1600" dirty="0" smtClean="0"/>
                        <a:t>PM</a:t>
                      </a:r>
                      <a:endParaRPr lang="es-MX" sz="1600" dirty="0"/>
                    </a:p>
                  </a:txBody>
                  <a:tcPr/>
                </a:tc>
                <a:tc>
                  <a:txBody>
                    <a:bodyPr/>
                    <a:lstStyle/>
                    <a:p>
                      <a:pPr algn="ctr"/>
                      <a:r>
                        <a:rPr lang="es-MX" sz="1600" dirty="0" smtClean="0"/>
                        <a:t>PD</a:t>
                      </a:r>
                      <a:endParaRPr lang="es-MX" sz="1600" dirty="0"/>
                    </a:p>
                  </a:txBody>
                  <a:tcPr/>
                </a:tc>
              </a:tr>
              <a:tr h="216000">
                <a:tc>
                  <a:txBody>
                    <a:bodyPr/>
                    <a:lstStyle/>
                    <a:p>
                      <a:pPr algn="ctr"/>
                      <a:r>
                        <a:rPr lang="es-MX" sz="1600" dirty="0" smtClean="0"/>
                        <a:t>Arsénico</a:t>
                      </a:r>
                      <a:endParaRPr lang="es-MX" sz="1600" dirty="0"/>
                    </a:p>
                  </a:txBody>
                  <a:tcPr/>
                </a:tc>
                <a:tc>
                  <a:txBody>
                    <a:bodyPr/>
                    <a:lstStyle/>
                    <a:p>
                      <a:pPr algn="ctr"/>
                      <a:r>
                        <a:rPr lang="es-MX" sz="1600" dirty="0" smtClean="0"/>
                        <a:t>0.1 mg/l</a:t>
                      </a:r>
                      <a:endParaRPr lang="es-MX"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t>0.2 mg/l</a:t>
                      </a:r>
                    </a:p>
                  </a:txBody>
                  <a:tcPr/>
                </a:tc>
                <a:tc>
                  <a:txBody>
                    <a:bodyPr/>
                    <a:lstStyle/>
                    <a:p>
                      <a:pPr algn="ctr"/>
                      <a:endParaRPr lang="es-MX" sz="1600" dirty="0"/>
                    </a:p>
                  </a:txBody>
                  <a:tcPr/>
                </a:tc>
                <a:tc>
                  <a:txBody>
                    <a:bodyPr/>
                    <a:lstStyle/>
                    <a:p>
                      <a:pPr algn="ctr"/>
                      <a:endParaRPr lang="es-MX" sz="1600" dirty="0"/>
                    </a:p>
                  </a:txBody>
                  <a:tcPr/>
                </a:tc>
                <a:tc>
                  <a:txBody>
                    <a:bodyPr/>
                    <a:lstStyle/>
                    <a:p>
                      <a:pPr algn="ctr"/>
                      <a:endParaRPr lang="es-MX" sz="1600" dirty="0"/>
                    </a:p>
                  </a:txBody>
                  <a:tcPr/>
                </a:tc>
                <a:tc>
                  <a:txBody>
                    <a:bodyPr/>
                    <a:lstStyle/>
                    <a:p>
                      <a:pPr algn="ctr"/>
                      <a:endParaRPr lang="es-MX" sz="1600" dirty="0"/>
                    </a:p>
                  </a:txBody>
                  <a:tcPr/>
                </a:tc>
              </a:tr>
              <a:tr h="216000">
                <a:tc>
                  <a:txBody>
                    <a:bodyPr/>
                    <a:lstStyle/>
                    <a:p>
                      <a:pPr algn="ctr"/>
                      <a:r>
                        <a:rPr lang="es-MX" sz="1600" dirty="0" smtClean="0"/>
                        <a:t>Cadmio</a:t>
                      </a:r>
                      <a:endParaRPr lang="es-MX" sz="1600" dirty="0"/>
                    </a:p>
                  </a:txBody>
                  <a:tcPr/>
                </a:tc>
                <a:tc>
                  <a:txBody>
                    <a:bodyPr/>
                    <a:lstStyle/>
                    <a:p>
                      <a:pPr algn="ctr"/>
                      <a:r>
                        <a:rPr lang="es-MX" sz="1600" dirty="0" smtClean="0"/>
                        <a:t>0.1 mg/l </a:t>
                      </a:r>
                      <a:endParaRPr lang="es-MX" sz="1600" dirty="0"/>
                    </a:p>
                  </a:txBody>
                  <a:tcPr/>
                </a:tc>
                <a:tc>
                  <a:txBody>
                    <a:bodyPr/>
                    <a:lstStyle/>
                    <a:p>
                      <a:pPr algn="ctr"/>
                      <a:r>
                        <a:rPr lang="es-MX" sz="1600" dirty="0" smtClean="0"/>
                        <a:t>0.2 mg/l</a:t>
                      </a:r>
                      <a:endParaRPr lang="es-MX" sz="1600" dirty="0"/>
                    </a:p>
                  </a:txBody>
                  <a:tcPr/>
                </a:tc>
                <a:tc>
                  <a:txBody>
                    <a:bodyPr/>
                    <a:lstStyle/>
                    <a:p>
                      <a:pPr algn="ctr"/>
                      <a:endParaRPr lang="es-MX" sz="1600" dirty="0"/>
                    </a:p>
                  </a:txBody>
                  <a:tcPr/>
                </a:tc>
                <a:tc>
                  <a:txBody>
                    <a:bodyPr/>
                    <a:lstStyle/>
                    <a:p>
                      <a:pPr algn="ctr"/>
                      <a:endParaRPr lang="es-MX" sz="1600" dirty="0"/>
                    </a:p>
                  </a:txBody>
                  <a:tcPr/>
                </a:tc>
                <a:tc>
                  <a:txBody>
                    <a:bodyPr/>
                    <a:lstStyle/>
                    <a:p>
                      <a:pPr algn="ctr"/>
                      <a:r>
                        <a:rPr lang="es-MX" sz="1600" dirty="0" smtClean="0"/>
                        <a:t>0.05 mg/l**</a:t>
                      </a:r>
                      <a:endParaRPr lang="es-MX" sz="1600" baseline="30000" dirty="0"/>
                    </a:p>
                  </a:txBody>
                  <a:tcPr/>
                </a:tc>
                <a:tc>
                  <a:txBody>
                    <a:bodyPr/>
                    <a:lstStyle/>
                    <a:p>
                      <a:pPr algn="ctr"/>
                      <a:r>
                        <a:rPr lang="es-MX" sz="1600" dirty="0" smtClean="0"/>
                        <a:t>0.05 mg/l**</a:t>
                      </a:r>
                      <a:endParaRPr lang="es-MX" sz="1600" baseline="30000" dirty="0"/>
                    </a:p>
                  </a:txBody>
                  <a:tcPr/>
                </a:tc>
              </a:tr>
              <a:tr h="216000">
                <a:tc>
                  <a:txBody>
                    <a:bodyPr/>
                    <a:lstStyle/>
                    <a:p>
                      <a:pPr algn="ctr"/>
                      <a:r>
                        <a:rPr lang="es-MX" sz="1600" dirty="0" smtClean="0"/>
                        <a:t>Cianuro</a:t>
                      </a:r>
                      <a:endParaRPr lang="es-MX" sz="1600" dirty="0"/>
                    </a:p>
                  </a:txBody>
                  <a:tcPr/>
                </a:tc>
                <a:tc>
                  <a:txBody>
                    <a:bodyPr/>
                    <a:lstStyle/>
                    <a:p>
                      <a:pPr algn="ctr"/>
                      <a:r>
                        <a:rPr lang="es-MX" sz="1600" dirty="0" smtClean="0"/>
                        <a:t>1.0 mg/l </a:t>
                      </a:r>
                      <a:endParaRPr lang="es-MX" sz="1600" dirty="0"/>
                    </a:p>
                  </a:txBody>
                  <a:tcPr/>
                </a:tc>
                <a:tc>
                  <a:txBody>
                    <a:bodyPr/>
                    <a:lstStyle/>
                    <a:p>
                      <a:pPr algn="ctr"/>
                      <a:r>
                        <a:rPr lang="es-MX" sz="1600" dirty="0" smtClean="0"/>
                        <a:t>2.0 mg/l </a:t>
                      </a:r>
                      <a:endParaRPr lang="es-MX" sz="1600" dirty="0"/>
                    </a:p>
                  </a:txBody>
                  <a:tcPr/>
                </a:tc>
                <a:tc>
                  <a:txBody>
                    <a:bodyPr/>
                    <a:lstStyle/>
                    <a:p>
                      <a:pPr algn="ctr"/>
                      <a:endParaRPr lang="es-MX" sz="1600" dirty="0"/>
                    </a:p>
                  </a:txBody>
                  <a:tcPr/>
                </a:tc>
                <a:tc>
                  <a:txBody>
                    <a:bodyPr/>
                    <a:lstStyle/>
                    <a:p>
                      <a:pPr algn="ctr"/>
                      <a:endParaRPr lang="es-MX" sz="1600" dirty="0"/>
                    </a:p>
                  </a:txBody>
                  <a:tcPr/>
                </a:tc>
                <a:tc>
                  <a:txBody>
                    <a:bodyPr/>
                    <a:lstStyle/>
                    <a:p>
                      <a:pPr algn="ctr"/>
                      <a:endParaRPr lang="es-MX" sz="1600" dirty="0"/>
                    </a:p>
                  </a:txBody>
                  <a:tcPr/>
                </a:tc>
                <a:tc>
                  <a:txBody>
                    <a:bodyPr/>
                    <a:lstStyle/>
                    <a:p>
                      <a:pPr algn="ctr"/>
                      <a:endParaRPr lang="es-MX" sz="1600" dirty="0"/>
                    </a:p>
                  </a:txBody>
                  <a:tcPr/>
                </a:tc>
              </a:tr>
              <a:tr h="216000">
                <a:tc>
                  <a:txBody>
                    <a:bodyPr/>
                    <a:lstStyle/>
                    <a:p>
                      <a:pPr algn="ctr"/>
                      <a:r>
                        <a:rPr lang="es-MX" sz="1600" dirty="0" smtClean="0"/>
                        <a:t>Cobre</a:t>
                      </a:r>
                      <a:endParaRPr lang="es-MX" sz="1600" dirty="0"/>
                    </a:p>
                  </a:txBody>
                  <a:tcPr/>
                </a:tc>
                <a:tc>
                  <a:txBody>
                    <a:bodyPr/>
                    <a:lstStyle/>
                    <a:p>
                      <a:pPr algn="ctr"/>
                      <a:r>
                        <a:rPr lang="es-MX" sz="1600" dirty="0" smtClean="0"/>
                        <a:t>4.0mg/l</a:t>
                      </a:r>
                      <a:endParaRPr lang="es-MX" sz="1600" dirty="0"/>
                    </a:p>
                  </a:txBody>
                  <a:tcPr/>
                </a:tc>
                <a:tc>
                  <a:txBody>
                    <a:bodyPr/>
                    <a:lstStyle/>
                    <a:p>
                      <a:pPr algn="ctr"/>
                      <a:r>
                        <a:rPr lang="es-MX" sz="1600" dirty="0" smtClean="0"/>
                        <a:t>6.0 mg/l</a:t>
                      </a:r>
                      <a:endParaRPr lang="es-MX" sz="1600" dirty="0"/>
                    </a:p>
                  </a:txBody>
                  <a:tcPr/>
                </a:tc>
                <a:tc>
                  <a:txBody>
                    <a:bodyPr/>
                    <a:lstStyle/>
                    <a:p>
                      <a:pPr algn="ctr"/>
                      <a:endParaRPr lang="es-MX" sz="1600" dirty="0"/>
                    </a:p>
                  </a:txBody>
                  <a:tcPr/>
                </a:tc>
                <a:tc>
                  <a:txBody>
                    <a:bodyPr/>
                    <a:lstStyle/>
                    <a:p>
                      <a:pPr algn="ctr"/>
                      <a:endParaRPr lang="es-MX" sz="1600" dirty="0"/>
                    </a:p>
                  </a:txBody>
                  <a:tcPr/>
                </a:tc>
                <a:tc>
                  <a:txBody>
                    <a:bodyPr/>
                    <a:lstStyle/>
                    <a:p>
                      <a:pPr algn="ctr"/>
                      <a:endParaRPr lang="es-MX" sz="1600" dirty="0"/>
                    </a:p>
                  </a:txBody>
                  <a:tcPr/>
                </a:tc>
                <a:tc>
                  <a:txBody>
                    <a:bodyPr/>
                    <a:lstStyle/>
                    <a:p>
                      <a:pPr algn="ctr"/>
                      <a:endParaRPr lang="es-MX" sz="1600" dirty="0"/>
                    </a:p>
                  </a:txBody>
                  <a:tcPr/>
                </a:tc>
              </a:tr>
              <a:tr h="216000">
                <a:tc>
                  <a:txBody>
                    <a:bodyPr/>
                    <a:lstStyle/>
                    <a:p>
                      <a:pPr algn="ctr"/>
                      <a:r>
                        <a:rPr lang="es-MX" sz="1600" dirty="0" smtClean="0"/>
                        <a:t>Cromo</a:t>
                      </a:r>
                      <a:endParaRPr lang="es-MX" sz="1600" dirty="0"/>
                    </a:p>
                  </a:txBody>
                  <a:tcPr/>
                </a:tc>
                <a:tc>
                  <a:txBody>
                    <a:bodyPr/>
                    <a:lstStyle/>
                    <a:p>
                      <a:pPr algn="ctr"/>
                      <a:r>
                        <a:rPr lang="es-MX" sz="1600" dirty="0" smtClean="0"/>
                        <a:t>0.5 mg/l</a:t>
                      </a:r>
                      <a:endParaRPr lang="es-MX" sz="1600" dirty="0"/>
                    </a:p>
                  </a:txBody>
                  <a:tcPr/>
                </a:tc>
                <a:tc>
                  <a:txBody>
                    <a:bodyPr/>
                    <a:lstStyle/>
                    <a:p>
                      <a:pPr algn="ctr"/>
                      <a:r>
                        <a:rPr lang="es-MX" sz="1600" dirty="0" smtClean="0"/>
                        <a:t>1.0 mg/l</a:t>
                      </a:r>
                      <a:endParaRPr lang="es-MX" sz="1600" dirty="0"/>
                    </a:p>
                  </a:txBody>
                  <a:tcPr/>
                </a:tc>
                <a:tc>
                  <a:txBody>
                    <a:bodyPr/>
                    <a:lstStyle/>
                    <a:p>
                      <a:pPr algn="ctr"/>
                      <a:endParaRPr lang="es-MX" sz="1600" dirty="0"/>
                    </a:p>
                  </a:txBody>
                  <a:tcPr/>
                </a:tc>
                <a:tc>
                  <a:txBody>
                    <a:bodyPr/>
                    <a:lstStyle/>
                    <a:p>
                      <a:pPr algn="ctr"/>
                      <a:endParaRPr lang="es-MX" sz="1600" dirty="0"/>
                    </a:p>
                  </a:txBody>
                  <a:tcPr/>
                </a:tc>
                <a:tc>
                  <a:txBody>
                    <a:bodyPr/>
                    <a:lstStyle/>
                    <a:p>
                      <a:pPr algn="ctr"/>
                      <a:endParaRPr lang="es-MX" sz="1600" dirty="0"/>
                    </a:p>
                  </a:txBody>
                  <a:tcPr/>
                </a:tc>
                <a:tc>
                  <a:txBody>
                    <a:bodyPr/>
                    <a:lstStyle/>
                    <a:p>
                      <a:pPr algn="ctr"/>
                      <a:endParaRPr lang="es-MX" sz="1600" dirty="0"/>
                    </a:p>
                  </a:txBody>
                  <a:tcPr/>
                </a:tc>
              </a:tr>
              <a:tr h="216000">
                <a:tc>
                  <a:txBody>
                    <a:bodyPr/>
                    <a:lstStyle/>
                    <a:p>
                      <a:pPr algn="ctr"/>
                      <a:r>
                        <a:rPr lang="es-MX" sz="1600" dirty="0" smtClean="0"/>
                        <a:t>Mercurio</a:t>
                      </a:r>
                      <a:endParaRPr lang="es-MX" sz="1600" dirty="0"/>
                    </a:p>
                  </a:txBody>
                  <a:tcPr/>
                </a:tc>
                <a:tc>
                  <a:txBody>
                    <a:bodyPr/>
                    <a:lstStyle/>
                    <a:p>
                      <a:pPr algn="ctr"/>
                      <a:r>
                        <a:rPr lang="es-MX" sz="1600" dirty="0" smtClean="0"/>
                        <a:t>0.005 mg/l</a:t>
                      </a:r>
                      <a:endParaRPr lang="es-MX" sz="1600" dirty="0"/>
                    </a:p>
                  </a:txBody>
                  <a:tcPr/>
                </a:tc>
                <a:tc>
                  <a:txBody>
                    <a:bodyPr/>
                    <a:lstStyle/>
                    <a:p>
                      <a:pPr algn="ctr"/>
                      <a:r>
                        <a:rPr lang="es-MX" sz="1600" dirty="0" smtClean="0"/>
                        <a:t>0.010 mg/l</a:t>
                      </a:r>
                      <a:endParaRPr lang="es-MX"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t>0.01 mg/l*</a:t>
                      </a:r>
                      <a:endParaRPr lang="es-MX" sz="1600" baseline="300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t>0.02 mg/l*</a:t>
                      </a:r>
                      <a:endParaRPr lang="es-MX" sz="1600" baseline="30000" dirty="0" smtClean="0"/>
                    </a:p>
                  </a:txBody>
                  <a:tcPr/>
                </a:tc>
                <a:tc>
                  <a:txBody>
                    <a:bodyPr/>
                    <a:lstStyle/>
                    <a:p>
                      <a:pPr algn="ctr"/>
                      <a:endParaRPr lang="es-MX" sz="1600" dirty="0"/>
                    </a:p>
                  </a:txBody>
                  <a:tcPr/>
                </a:tc>
                <a:tc>
                  <a:txBody>
                    <a:bodyPr/>
                    <a:lstStyle/>
                    <a:p>
                      <a:pPr algn="ctr"/>
                      <a:endParaRPr lang="es-MX" sz="1600" dirty="0"/>
                    </a:p>
                  </a:txBody>
                  <a:tcPr/>
                </a:tc>
              </a:tr>
              <a:tr h="216000">
                <a:tc>
                  <a:txBody>
                    <a:bodyPr/>
                    <a:lstStyle/>
                    <a:p>
                      <a:pPr algn="ctr"/>
                      <a:r>
                        <a:rPr lang="es-MX" sz="1600" dirty="0" smtClean="0"/>
                        <a:t>Níquel </a:t>
                      </a:r>
                      <a:endParaRPr lang="es-MX" sz="1600" dirty="0"/>
                    </a:p>
                  </a:txBody>
                  <a:tcPr/>
                </a:tc>
                <a:tc>
                  <a:txBody>
                    <a:bodyPr/>
                    <a:lstStyle/>
                    <a:p>
                      <a:pPr algn="ctr"/>
                      <a:r>
                        <a:rPr lang="es-MX" sz="1600" dirty="0" smtClean="0"/>
                        <a:t>2.0 mg/l</a:t>
                      </a:r>
                      <a:endParaRPr lang="es-MX" sz="1600" dirty="0"/>
                    </a:p>
                  </a:txBody>
                  <a:tcPr/>
                </a:tc>
                <a:tc>
                  <a:txBody>
                    <a:bodyPr/>
                    <a:lstStyle/>
                    <a:p>
                      <a:pPr algn="ctr"/>
                      <a:r>
                        <a:rPr lang="es-MX" sz="1600" dirty="0" smtClean="0"/>
                        <a:t>4.0 mg/l</a:t>
                      </a:r>
                      <a:endParaRPr lang="es-MX" sz="1600" dirty="0"/>
                    </a:p>
                  </a:txBody>
                  <a:tcPr/>
                </a:tc>
                <a:tc>
                  <a:txBody>
                    <a:bodyPr/>
                    <a:lstStyle/>
                    <a:p>
                      <a:pPr algn="ctr"/>
                      <a:endParaRPr lang="es-MX" sz="1600" dirty="0"/>
                    </a:p>
                  </a:txBody>
                  <a:tcPr/>
                </a:tc>
                <a:tc>
                  <a:txBody>
                    <a:bodyPr/>
                    <a:lstStyle/>
                    <a:p>
                      <a:pPr algn="ctr"/>
                      <a:endParaRPr lang="es-MX" sz="1600" dirty="0"/>
                    </a:p>
                  </a:txBody>
                  <a:tcPr/>
                </a:tc>
                <a:tc>
                  <a:txBody>
                    <a:bodyPr/>
                    <a:lstStyle/>
                    <a:p>
                      <a:pPr algn="ctr"/>
                      <a:endParaRPr lang="es-MX" sz="1600" dirty="0"/>
                    </a:p>
                  </a:txBody>
                  <a:tcPr/>
                </a:tc>
                <a:tc>
                  <a:txBody>
                    <a:bodyPr/>
                    <a:lstStyle/>
                    <a:p>
                      <a:pPr algn="ctr"/>
                      <a:endParaRPr lang="es-MX" sz="1600" dirty="0"/>
                    </a:p>
                  </a:txBody>
                  <a:tcPr/>
                </a:tc>
              </a:tr>
              <a:tr h="216000">
                <a:tc>
                  <a:txBody>
                    <a:bodyPr/>
                    <a:lstStyle/>
                    <a:p>
                      <a:pPr algn="ctr"/>
                      <a:r>
                        <a:rPr lang="es-MX" sz="1600" dirty="0" smtClean="0"/>
                        <a:t>Plomo</a:t>
                      </a:r>
                      <a:endParaRPr lang="es-MX" sz="1600" dirty="0"/>
                    </a:p>
                  </a:txBody>
                  <a:tcPr/>
                </a:tc>
                <a:tc>
                  <a:txBody>
                    <a:bodyPr/>
                    <a:lstStyle/>
                    <a:p>
                      <a:pPr algn="ctr"/>
                      <a:r>
                        <a:rPr lang="es-MX" sz="1600" dirty="0" smtClean="0"/>
                        <a:t>0.2 mg/l</a:t>
                      </a:r>
                      <a:endParaRPr lang="es-MX" sz="1600" dirty="0"/>
                    </a:p>
                  </a:txBody>
                  <a:tcPr/>
                </a:tc>
                <a:tc>
                  <a:txBody>
                    <a:bodyPr/>
                    <a:lstStyle/>
                    <a:p>
                      <a:pPr algn="ctr"/>
                      <a:r>
                        <a:rPr lang="es-MX" sz="1600" dirty="0" smtClean="0"/>
                        <a:t>0.4mg/l</a:t>
                      </a:r>
                      <a:endParaRPr lang="es-MX" sz="1600" dirty="0"/>
                    </a:p>
                  </a:txBody>
                  <a:tcPr/>
                </a:tc>
                <a:tc>
                  <a:txBody>
                    <a:bodyPr/>
                    <a:lstStyle/>
                    <a:p>
                      <a:pPr algn="ctr"/>
                      <a:endParaRPr lang="es-MX" sz="1600" dirty="0"/>
                    </a:p>
                  </a:txBody>
                  <a:tcPr/>
                </a:tc>
                <a:tc>
                  <a:txBody>
                    <a:bodyPr/>
                    <a:lstStyle/>
                    <a:p>
                      <a:pPr algn="ctr"/>
                      <a:endParaRPr lang="es-MX" sz="1600" dirty="0"/>
                    </a:p>
                  </a:txBody>
                  <a:tcPr/>
                </a:tc>
                <a:tc>
                  <a:txBody>
                    <a:bodyPr/>
                    <a:lstStyle/>
                    <a:p>
                      <a:pPr algn="ctr"/>
                      <a:endParaRPr lang="es-MX" sz="1600" dirty="0"/>
                    </a:p>
                  </a:txBody>
                  <a:tcPr/>
                </a:tc>
                <a:tc>
                  <a:txBody>
                    <a:bodyPr/>
                    <a:lstStyle/>
                    <a:p>
                      <a:pPr algn="ctr"/>
                      <a:endParaRPr lang="es-MX" sz="1600" dirty="0"/>
                    </a:p>
                  </a:txBody>
                  <a:tcPr/>
                </a:tc>
              </a:tr>
              <a:tr h="216000">
                <a:tc>
                  <a:txBody>
                    <a:bodyPr/>
                    <a:lstStyle/>
                    <a:p>
                      <a:pPr algn="ctr"/>
                      <a:r>
                        <a:rPr lang="es-MX" sz="1600" dirty="0" smtClean="0"/>
                        <a:t>Zinc</a:t>
                      </a:r>
                      <a:endParaRPr lang="es-MX" sz="1600" dirty="0"/>
                    </a:p>
                  </a:txBody>
                  <a:tcPr/>
                </a:tc>
                <a:tc>
                  <a:txBody>
                    <a:bodyPr/>
                    <a:lstStyle/>
                    <a:p>
                      <a:pPr algn="ctr"/>
                      <a:r>
                        <a:rPr lang="es-MX" sz="1600" dirty="0" smtClean="0"/>
                        <a:t>10 mg/l</a:t>
                      </a:r>
                      <a:endParaRPr lang="es-MX" sz="1600" dirty="0"/>
                    </a:p>
                  </a:txBody>
                  <a:tcPr/>
                </a:tc>
                <a:tc>
                  <a:txBody>
                    <a:bodyPr/>
                    <a:lstStyle/>
                    <a:p>
                      <a:pPr algn="ctr"/>
                      <a:r>
                        <a:rPr lang="es-MX" sz="1600" dirty="0" smtClean="0"/>
                        <a:t>20 mg/l o menos</a:t>
                      </a:r>
                      <a:endParaRPr lang="es-MX" sz="1600" dirty="0"/>
                    </a:p>
                  </a:txBody>
                  <a:tcPr/>
                </a:tc>
                <a:tc>
                  <a:txBody>
                    <a:bodyPr/>
                    <a:lstStyle/>
                    <a:p>
                      <a:pPr algn="ctr"/>
                      <a:endParaRPr lang="es-MX" sz="1600" dirty="0"/>
                    </a:p>
                  </a:txBody>
                  <a:tcPr/>
                </a:tc>
                <a:tc>
                  <a:txBody>
                    <a:bodyPr/>
                    <a:lstStyle/>
                    <a:p>
                      <a:pPr algn="ctr"/>
                      <a:endParaRPr lang="es-MX" sz="1600" dirty="0"/>
                    </a:p>
                  </a:txBody>
                  <a:tcPr/>
                </a:tc>
                <a:tc>
                  <a:txBody>
                    <a:bodyPr/>
                    <a:lstStyle/>
                    <a:p>
                      <a:pPr algn="ctr"/>
                      <a:endParaRPr lang="es-MX" sz="1600" dirty="0"/>
                    </a:p>
                  </a:txBody>
                  <a:tcPr/>
                </a:tc>
                <a:tc>
                  <a:txBody>
                    <a:bodyPr/>
                    <a:lstStyle/>
                    <a:p>
                      <a:pPr algn="ctr"/>
                      <a:endParaRPr lang="es-MX" sz="1600" dirty="0"/>
                    </a:p>
                  </a:txBody>
                  <a:tcPr/>
                </a:tc>
              </a:tr>
            </a:tbl>
          </a:graphicData>
        </a:graphic>
      </p:graphicFrame>
      <p:sp>
        <p:nvSpPr>
          <p:cNvPr id="4" name="Rectángulo 3"/>
          <p:cNvSpPr/>
          <p:nvPr/>
        </p:nvSpPr>
        <p:spPr>
          <a:xfrm>
            <a:off x="1158240" y="0"/>
            <a:ext cx="6383384" cy="1077218"/>
          </a:xfrm>
          <a:prstGeom prst="rect">
            <a:avLst/>
          </a:prstGeom>
        </p:spPr>
        <p:txBody>
          <a:bodyPr wrap="square">
            <a:spAutoFit/>
          </a:bodyPr>
          <a:lstStyle/>
          <a:p>
            <a:pPr algn="ctr"/>
            <a:r>
              <a:rPr lang="es-MX" sz="1600" dirty="0"/>
              <a:t>Norma Oficial Mexicana NOM-001-SEMARNAT-1996NORMA OFICIAL MEXICANA NOM-001-SEMARNAT-1996, QUE ESTABLECE LOS LÍMITES MÁXIMOS PERMISIBLES DE CONTAMINANTES EN LAS DESCARGAS DE AGUAS RESIDUALES EN AGUAS Y BIENES </a:t>
            </a:r>
            <a:r>
              <a:rPr lang="es-MX" sz="1600" dirty="0" smtClean="0"/>
              <a:t>NACIONALES.</a:t>
            </a:r>
            <a:endParaRPr lang="es-MX" sz="1600" dirty="0"/>
          </a:p>
        </p:txBody>
      </p:sp>
      <p:sp>
        <p:nvSpPr>
          <p:cNvPr id="2" name="Rectángulo 1"/>
          <p:cNvSpPr/>
          <p:nvPr/>
        </p:nvSpPr>
        <p:spPr>
          <a:xfrm>
            <a:off x="302821" y="6168022"/>
            <a:ext cx="8207828" cy="523220"/>
          </a:xfrm>
          <a:prstGeom prst="rect">
            <a:avLst/>
          </a:prstGeom>
        </p:spPr>
        <p:txBody>
          <a:bodyPr wrap="square">
            <a:spAutoFit/>
          </a:bodyPr>
          <a:lstStyle/>
          <a:p>
            <a:r>
              <a:rPr lang="es-MX" sz="1400" dirty="0" smtClean="0"/>
              <a:t>* Aguas </a:t>
            </a:r>
            <a:r>
              <a:rPr lang="es-MX" sz="1400" dirty="0"/>
              <a:t>costeras: explotación pesquera</a:t>
            </a:r>
            <a:r>
              <a:rPr lang="es-MX" sz="1400" dirty="0" smtClean="0"/>
              <a:t>, navegación y otros usos</a:t>
            </a:r>
          </a:p>
          <a:p>
            <a:r>
              <a:rPr lang="es-MX" sz="1400" dirty="0" smtClean="0"/>
              <a:t>** Suelo: Uso en riego agrícola</a:t>
            </a:r>
            <a:endParaRPr lang="es-MX" sz="1400" dirty="0"/>
          </a:p>
        </p:txBody>
      </p:sp>
    </p:spTree>
    <p:extLst>
      <p:ext uri="{BB962C8B-B14F-4D97-AF65-F5344CB8AC3E}">
        <p14:creationId xmlns:p14="http://schemas.microsoft.com/office/powerpoint/2010/main" val="16141159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97281" y="471193"/>
            <a:ext cx="6435634" cy="830997"/>
          </a:xfrm>
          <a:prstGeom prst="rect">
            <a:avLst/>
          </a:prstGeom>
        </p:spPr>
        <p:txBody>
          <a:bodyPr wrap="square">
            <a:spAutoFit/>
          </a:bodyPr>
          <a:lstStyle/>
          <a:p>
            <a:r>
              <a:rPr lang="es-MX" sz="1600" dirty="0" smtClean="0"/>
              <a:t>NORMA </a:t>
            </a:r>
            <a:r>
              <a:rPr lang="es-MX" sz="1600" dirty="0"/>
              <a:t>Oficial Mexicana NOM-002-ECOL-1996, Que establece los límites máximos permisibles de contaminantes en las descargas de aguas residuales a los sistemas de alcantarillado urbano o </a:t>
            </a:r>
            <a:r>
              <a:rPr lang="es-MX" sz="1600" dirty="0" smtClean="0"/>
              <a:t>municipal</a:t>
            </a:r>
            <a:endParaRPr lang="en-US" sz="1600" b="0" i="0" u="none" strike="noStrike" baseline="0" dirty="0" smtClean="0">
              <a:latin typeface="Century" panose="02040604050505020304" pitchFamily="18" charset="0"/>
            </a:endParaRPr>
          </a:p>
        </p:txBody>
      </p:sp>
      <p:graphicFrame>
        <p:nvGraphicFramePr>
          <p:cNvPr id="8" name="Tabla 7"/>
          <p:cNvGraphicFramePr>
            <a:graphicFrameLocks noGrp="1"/>
          </p:cNvGraphicFramePr>
          <p:nvPr>
            <p:extLst>
              <p:ext uri="{D42A27DB-BD31-4B8C-83A1-F6EECF244321}">
                <p14:modId xmlns:p14="http://schemas.microsoft.com/office/powerpoint/2010/main" val="747950173"/>
              </p:ext>
            </p:extLst>
          </p:nvPr>
        </p:nvGraphicFramePr>
        <p:xfrm>
          <a:off x="494458" y="2031025"/>
          <a:ext cx="7038457" cy="4066018"/>
        </p:xfrm>
        <a:graphic>
          <a:graphicData uri="http://schemas.openxmlformats.org/drawingml/2006/table">
            <a:tbl>
              <a:tblPr firstRow="1" bandRow="1">
                <a:tableStyleId>{5C22544A-7EE6-4342-B048-85BDC9FD1C3A}</a:tableStyleId>
              </a:tblPr>
              <a:tblGrid>
                <a:gridCol w="2124000"/>
                <a:gridCol w="1813941"/>
                <a:gridCol w="1588516"/>
                <a:gridCol w="1512000"/>
              </a:tblGrid>
              <a:tr h="377938">
                <a:tc>
                  <a:txBody>
                    <a:bodyPr/>
                    <a:lstStyle/>
                    <a:p>
                      <a:pPr algn="ctr"/>
                      <a:r>
                        <a:rPr lang="es-MX" sz="1600" dirty="0" smtClean="0"/>
                        <a:t>Contaminante</a:t>
                      </a:r>
                      <a:endParaRPr lang="es-MX"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t>Promedio mensual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t>Promedio diario</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t>Instantáneo</a:t>
                      </a:r>
                    </a:p>
                  </a:txBody>
                  <a:tcPr/>
                </a:tc>
              </a:tr>
              <a:tr h="216000">
                <a:tc>
                  <a:txBody>
                    <a:bodyPr/>
                    <a:lstStyle/>
                    <a:p>
                      <a:pPr algn="ctr"/>
                      <a:r>
                        <a:rPr lang="es-MX" sz="1600" dirty="0" smtClean="0"/>
                        <a:t>Grasas y aceites</a:t>
                      </a:r>
                      <a:endParaRPr lang="es-MX" sz="1600" dirty="0"/>
                    </a:p>
                  </a:txBody>
                  <a:tcPr/>
                </a:tc>
                <a:tc>
                  <a:txBody>
                    <a:bodyPr/>
                    <a:lstStyle/>
                    <a:p>
                      <a:pPr algn="ctr"/>
                      <a:r>
                        <a:rPr lang="es-MX" sz="1600" dirty="0" smtClean="0"/>
                        <a:t>50.0 mg/l</a:t>
                      </a:r>
                      <a:endParaRPr lang="es-MX" sz="1600" dirty="0"/>
                    </a:p>
                  </a:txBody>
                  <a:tcPr/>
                </a:tc>
                <a:tc>
                  <a:txBody>
                    <a:bodyPr/>
                    <a:lstStyle/>
                    <a:p>
                      <a:pPr algn="ctr"/>
                      <a:r>
                        <a:rPr lang="es-MX" sz="1600" dirty="0" smtClean="0"/>
                        <a:t>75.0  mg/l</a:t>
                      </a:r>
                      <a:endParaRPr lang="es-MX" sz="1600" dirty="0"/>
                    </a:p>
                  </a:txBody>
                  <a:tcPr/>
                </a:tc>
                <a:tc>
                  <a:txBody>
                    <a:bodyPr/>
                    <a:lstStyle/>
                    <a:p>
                      <a:pPr algn="ctr"/>
                      <a:r>
                        <a:rPr lang="es-MX" sz="1600" dirty="0" smtClean="0"/>
                        <a:t>100.0  mg/l</a:t>
                      </a:r>
                      <a:endParaRPr lang="es-MX" sz="1600" dirty="0"/>
                    </a:p>
                  </a:txBody>
                  <a:tcPr/>
                </a:tc>
              </a:tr>
              <a:tr h="216000">
                <a:tc>
                  <a:txBody>
                    <a:bodyPr/>
                    <a:lstStyle/>
                    <a:p>
                      <a:pPr algn="ctr"/>
                      <a:r>
                        <a:rPr lang="es-MX" sz="1600" dirty="0" smtClean="0"/>
                        <a:t>Sólidos</a:t>
                      </a:r>
                      <a:r>
                        <a:rPr lang="es-MX" sz="1600" baseline="0" dirty="0" smtClean="0"/>
                        <a:t> sedimentables </a:t>
                      </a:r>
                      <a:endParaRPr lang="es-MX" sz="1600" dirty="0"/>
                    </a:p>
                  </a:txBody>
                  <a:tcPr/>
                </a:tc>
                <a:tc>
                  <a:txBody>
                    <a:bodyPr/>
                    <a:lstStyle/>
                    <a:p>
                      <a:pPr algn="ctr"/>
                      <a:r>
                        <a:rPr lang="es-MX" sz="1600" dirty="0" smtClean="0"/>
                        <a:t> 5.0 ml/l</a:t>
                      </a:r>
                      <a:endParaRPr lang="es-MX" sz="1600" dirty="0"/>
                    </a:p>
                  </a:txBody>
                  <a:tcPr/>
                </a:tc>
                <a:tc>
                  <a:txBody>
                    <a:bodyPr/>
                    <a:lstStyle/>
                    <a:p>
                      <a:pPr algn="ctr"/>
                      <a:r>
                        <a:rPr lang="es-MX" sz="1600" dirty="0" smtClean="0"/>
                        <a:t>7.5 ml/l</a:t>
                      </a:r>
                      <a:endParaRPr lang="es-MX" sz="1600" dirty="0"/>
                    </a:p>
                  </a:txBody>
                  <a:tcPr/>
                </a:tc>
                <a:tc>
                  <a:txBody>
                    <a:bodyPr/>
                    <a:lstStyle/>
                    <a:p>
                      <a:pPr algn="ctr"/>
                      <a:r>
                        <a:rPr lang="es-MX" sz="1600" dirty="0" smtClean="0"/>
                        <a:t>10.0 ml/l</a:t>
                      </a:r>
                      <a:endParaRPr lang="es-MX" sz="1600" dirty="0"/>
                    </a:p>
                  </a:txBody>
                  <a:tcPr/>
                </a:tc>
              </a:tr>
              <a:tr h="216000">
                <a:tc>
                  <a:txBody>
                    <a:bodyPr/>
                    <a:lstStyle/>
                    <a:p>
                      <a:pPr algn="ctr"/>
                      <a:r>
                        <a:rPr lang="es-MX" sz="1600" dirty="0" smtClean="0"/>
                        <a:t>Arsénico total</a:t>
                      </a:r>
                      <a:endParaRPr lang="es-MX" sz="1600" dirty="0"/>
                    </a:p>
                  </a:txBody>
                  <a:tcPr/>
                </a:tc>
                <a:tc>
                  <a:txBody>
                    <a:bodyPr/>
                    <a:lstStyle/>
                    <a:p>
                      <a:pPr algn="ctr"/>
                      <a:r>
                        <a:rPr lang="es-MX" sz="1600" dirty="0" smtClean="0"/>
                        <a:t> 0.5 mg/l</a:t>
                      </a:r>
                      <a:endParaRPr lang="es-MX" sz="1600" dirty="0"/>
                    </a:p>
                  </a:txBody>
                  <a:tcPr/>
                </a:tc>
                <a:tc>
                  <a:txBody>
                    <a:bodyPr/>
                    <a:lstStyle/>
                    <a:p>
                      <a:pPr algn="ctr"/>
                      <a:r>
                        <a:rPr lang="es-MX" sz="1600" dirty="0" smtClean="0"/>
                        <a:t>0.75  mg/l</a:t>
                      </a:r>
                      <a:endParaRPr lang="es-MX" sz="1600" dirty="0"/>
                    </a:p>
                  </a:txBody>
                  <a:tcPr/>
                </a:tc>
                <a:tc>
                  <a:txBody>
                    <a:bodyPr/>
                    <a:lstStyle/>
                    <a:p>
                      <a:pPr algn="ctr"/>
                      <a:r>
                        <a:rPr lang="es-MX" sz="1600" dirty="0" smtClean="0"/>
                        <a:t>1.0 mg/l</a:t>
                      </a:r>
                      <a:endParaRPr lang="es-MX" sz="1600" dirty="0"/>
                    </a:p>
                  </a:txBody>
                  <a:tcPr/>
                </a:tc>
              </a:tr>
              <a:tr h="216000">
                <a:tc>
                  <a:txBody>
                    <a:bodyPr/>
                    <a:lstStyle/>
                    <a:p>
                      <a:pPr algn="ctr"/>
                      <a:r>
                        <a:rPr lang="es-MX" sz="1600" dirty="0" smtClean="0"/>
                        <a:t>Cadmio total</a:t>
                      </a:r>
                      <a:endParaRPr lang="es-MX" sz="1600" dirty="0"/>
                    </a:p>
                  </a:txBody>
                  <a:tcPr/>
                </a:tc>
                <a:tc>
                  <a:txBody>
                    <a:bodyPr/>
                    <a:lstStyle/>
                    <a:p>
                      <a:pPr algn="ctr"/>
                      <a:r>
                        <a:rPr lang="es-MX" sz="1600" dirty="0" smtClean="0"/>
                        <a:t> 0.5 mg/l</a:t>
                      </a:r>
                      <a:endParaRPr lang="es-MX" sz="1600" dirty="0"/>
                    </a:p>
                  </a:txBody>
                  <a:tcPr/>
                </a:tc>
                <a:tc>
                  <a:txBody>
                    <a:bodyPr/>
                    <a:lstStyle/>
                    <a:p>
                      <a:pPr algn="ctr"/>
                      <a:r>
                        <a:rPr lang="es-MX" sz="1600" dirty="0" smtClean="0"/>
                        <a:t> 0.75 mg/l</a:t>
                      </a:r>
                      <a:endParaRPr lang="es-MX" sz="1600" dirty="0"/>
                    </a:p>
                  </a:txBody>
                  <a:tcPr/>
                </a:tc>
                <a:tc>
                  <a:txBody>
                    <a:bodyPr/>
                    <a:lstStyle/>
                    <a:p>
                      <a:pPr algn="ctr"/>
                      <a:r>
                        <a:rPr lang="es-MX" sz="1600" dirty="0" smtClean="0"/>
                        <a:t>1.0 mg/l</a:t>
                      </a:r>
                      <a:endParaRPr lang="es-MX" sz="1600" dirty="0"/>
                    </a:p>
                  </a:txBody>
                  <a:tcPr/>
                </a:tc>
              </a:tr>
              <a:tr h="216000">
                <a:tc>
                  <a:txBody>
                    <a:bodyPr/>
                    <a:lstStyle/>
                    <a:p>
                      <a:pPr algn="ctr"/>
                      <a:r>
                        <a:rPr lang="es-MX" sz="1600" dirty="0" smtClean="0"/>
                        <a:t>Cianuro total</a:t>
                      </a:r>
                      <a:endParaRPr lang="es-MX" sz="1600" dirty="0"/>
                    </a:p>
                  </a:txBody>
                  <a:tcPr/>
                </a:tc>
                <a:tc>
                  <a:txBody>
                    <a:bodyPr/>
                    <a:lstStyle/>
                    <a:p>
                      <a:pPr algn="ctr"/>
                      <a:r>
                        <a:rPr lang="es-MX" sz="1600" dirty="0" smtClean="0"/>
                        <a:t>1.0  mg/l </a:t>
                      </a:r>
                      <a:endParaRPr lang="es-MX" sz="1600" dirty="0"/>
                    </a:p>
                  </a:txBody>
                  <a:tcPr/>
                </a:tc>
                <a:tc>
                  <a:txBody>
                    <a:bodyPr/>
                    <a:lstStyle/>
                    <a:p>
                      <a:pPr algn="ctr"/>
                      <a:r>
                        <a:rPr lang="es-MX" sz="1600" dirty="0" smtClean="0"/>
                        <a:t>1.5 mg/l</a:t>
                      </a:r>
                      <a:endParaRPr lang="es-MX" sz="1600" dirty="0"/>
                    </a:p>
                  </a:txBody>
                  <a:tcPr/>
                </a:tc>
                <a:tc>
                  <a:txBody>
                    <a:bodyPr/>
                    <a:lstStyle/>
                    <a:p>
                      <a:pPr algn="ctr"/>
                      <a:r>
                        <a:rPr lang="es-MX" sz="1600" dirty="0" smtClean="0"/>
                        <a:t>2.0 mg/l</a:t>
                      </a:r>
                      <a:endParaRPr lang="es-MX" sz="1600" dirty="0"/>
                    </a:p>
                  </a:txBody>
                  <a:tcPr/>
                </a:tc>
              </a:tr>
              <a:tr h="216000">
                <a:tc>
                  <a:txBody>
                    <a:bodyPr/>
                    <a:lstStyle/>
                    <a:p>
                      <a:pPr algn="ctr"/>
                      <a:r>
                        <a:rPr lang="es-MX" sz="1600" dirty="0" smtClean="0"/>
                        <a:t>Cobre total</a:t>
                      </a:r>
                      <a:endParaRPr lang="es-MX" sz="1600" dirty="0"/>
                    </a:p>
                  </a:txBody>
                  <a:tcPr/>
                </a:tc>
                <a:tc>
                  <a:txBody>
                    <a:bodyPr/>
                    <a:lstStyle/>
                    <a:p>
                      <a:pPr algn="ctr"/>
                      <a:r>
                        <a:rPr lang="es-MX" sz="1600" dirty="0" smtClean="0"/>
                        <a:t> 10.0 mg/l </a:t>
                      </a:r>
                      <a:endParaRPr lang="es-MX" sz="1600" dirty="0"/>
                    </a:p>
                  </a:txBody>
                  <a:tcPr/>
                </a:tc>
                <a:tc>
                  <a:txBody>
                    <a:bodyPr/>
                    <a:lstStyle/>
                    <a:p>
                      <a:pPr algn="ctr"/>
                      <a:r>
                        <a:rPr lang="es-MX" sz="1600" dirty="0" smtClean="0"/>
                        <a:t>15.0 mg/l</a:t>
                      </a:r>
                      <a:endParaRPr lang="es-MX" sz="1600" dirty="0"/>
                    </a:p>
                  </a:txBody>
                  <a:tcPr/>
                </a:tc>
                <a:tc>
                  <a:txBody>
                    <a:bodyPr/>
                    <a:lstStyle/>
                    <a:p>
                      <a:pPr algn="ctr"/>
                      <a:r>
                        <a:rPr lang="es-MX" sz="1600" dirty="0" smtClean="0"/>
                        <a:t>20.0  mg/l</a:t>
                      </a:r>
                      <a:endParaRPr lang="es-MX" sz="1600" dirty="0"/>
                    </a:p>
                  </a:txBody>
                  <a:tcPr/>
                </a:tc>
              </a:tr>
              <a:tr h="216000">
                <a:tc>
                  <a:txBody>
                    <a:bodyPr/>
                    <a:lstStyle/>
                    <a:p>
                      <a:pPr algn="ctr"/>
                      <a:r>
                        <a:rPr lang="es-MX" sz="1600" dirty="0" smtClean="0"/>
                        <a:t>Cromo hexavalente</a:t>
                      </a:r>
                      <a:endParaRPr lang="es-MX" sz="1600" dirty="0"/>
                    </a:p>
                  </a:txBody>
                  <a:tcPr/>
                </a:tc>
                <a:tc>
                  <a:txBody>
                    <a:bodyPr/>
                    <a:lstStyle/>
                    <a:p>
                      <a:pPr algn="ctr"/>
                      <a:r>
                        <a:rPr lang="es-MX" sz="1600" dirty="0" smtClean="0"/>
                        <a:t> 0.5 mg/l</a:t>
                      </a:r>
                      <a:endParaRPr lang="es-MX" sz="1600" dirty="0"/>
                    </a:p>
                  </a:txBody>
                  <a:tcPr/>
                </a:tc>
                <a:tc>
                  <a:txBody>
                    <a:bodyPr/>
                    <a:lstStyle/>
                    <a:p>
                      <a:pPr algn="ctr"/>
                      <a:r>
                        <a:rPr lang="es-MX" sz="1600" dirty="0" smtClean="0"/>
                        <a:t>0.75  mg/l</a:t>
                      </a:r>
                      <a:endParaRPr lang="es-MX" sz="1600" dirty="0"/>
                    </a:p>
                  </a:txBody>
                  <a:tcPr/>
                </a:tc>
                <a:tc>
                  <a:txBody>
                    <a:bodyPr/>
                    <a:lstStyle/>
                    <a:p>
                      <a:pPr algn="ctr"/>
                      <a:r>
                        <a:rPr lang="es-MX" sz="1600" dirty="0" smtClean="0"/>
                        <a:t>1.0  mg/l</a:t>
                      </a:r>
                      <a:endParaRPr lang="es-MX" sz="1600" dirty="0"/>
                    </a:p>
                  </a:txBody>
                  <a:tcPr/>
                </a:tc>
              </a:tr>
              <a:tr h="216000">
                <a:tc>
                  <a:txBody>
                    <a:bodyPr/>
                    <a:lstStyle/>
                    <a:p>
                      <a:pPr algn="ctr"/>
                      <a:r>
                        <a:rPr lang="es-MX" sz="1600" dirty="0" smtClean="0"/>
                        <a:t>Mercurio total</a:t>
                      </a:r>
                      <a:endParaRPr lang="es-MX" sz="1600" dirty="0"/>
                    </a:p>
                  </a:txBody>
                  <a:tcPr/>
                </a:tc>
                <a:tc>
                  <a:txBody>
                    <a:bodyPr/>
                    <a:lstStyle/>
                    <a:p>
                      <a:pPr algn="ctr"/>
                      <a:r>
                        <a:rPr lang="es-MX" sz="1600" dirty="0" smtClean="0"/>
                        <a:t> 0.01 mg/l</a:t>
                      </a:r>
                      <a:endParaRPr lang="es-MX" sz="1600" dirty="0"/>
                    </a:p>
                  </a:txBody>
                  <a:tcPr/>
                </a:tc>
                <a:tc>
                  <a:txBody>
                    <a:bodyPr/>
                    <a:lstStyle/>
                    <a:p>
                      <a:pPr algn="ctr"/>
                      <a:r>
                        <a:rPr lang="es-MX" sz="1600" dirty="0" smtClean="0"/>
                        <a:t> 0.015 mg/l</a:t>
                      </a:r>
                      <a:endParaRPr lang="es-MX" sz="1600" dirty="0"/>
                    </a:p>
                  </a:txBody>
                  <a:tcPr/>
                </a:tc>
                <a:tc>
                  <a:txBody>
                    <a:bodyPr/>
                    <a:lstStyle/>
                    <a:p>
                      <a:pPr algn="ctr"/>
                      <a:r>
                        <a:rPr lang="es-MX" sz="1600" dirty="0" smtClean="0"/>
                        <a:t>0.02  mg/l</a:t>
                      </a:r>
                      <a:endParaRPr lang="es-MX" sz="1600" dirty="0"/>
                    </a:p>
                  </a:txBody>
                  <a:tcPr/>
                </a:tc>
              </a:tr>
              <a:tr h="216000">
                <a:tc>
                  <a:txBody>
                    <a:bodyPr/>
                    <a:lstStyle/>
                    <a:p>
                      <a:pPr algn="ctr"/>
                      <a:r>
                        <a:rPr lang="es-MX" sz="1600" dirty="0" smtClean="0"/>
                        <a:t>Níquel total</a:t>
                      </a:r>
                      <a:endParaRPr lang="es-MX" sz="1600" dirty="0"/>
                    </a:p>
                  </a:txBody>
                  <a:tcPr/>
                </a:tc>
                <a:tc>
                  <a:txBody>
                    <a:bodyPr/>
                    <a:lstStyle/>
                    <a:p>
                      <a:pPr algn="ctr"/>
                      <a:r>
                        <a:rPr lang="es-MX" sz="1600" dirty="0" smtClean="0"/>
                        <a:t> 4.0 mg/l</a:t>
                      </a:r>
                      <a:endParaRPr lang="es-MX" sz="1600" dirty="0"/>
                    </a:p>
                  </a:txBody>
                  <a:tcPr/>
                </a:tc>
                <a:tc>
                  <a:txBody>
                    <a:bodyPr/>
                    <a:lstStyle/>
                    <a:p>
                      <a:pPr algn="ctr"/>
                      <a:r>
                        <a:rPr lang="es-MX" sz="1600" dirty="0" smtClean="0"/>
                        <a:t> 6.0 mg/l</a:t>
                      </a:r>
                      <a:endParaRPr lang="es-MX" sz="1600" dirty="0"/>
                    </a:p>
                  </a:txBody>
                  <a:tcPr/>
                </a:tc>
                <a:tc>
                  <a:txBody>
                    <a:bodyPr/>
                    <a:lstStyle/>
                    <a:p>
                      <a:pPr algn="ctr"/>
                      <a:r>
                        <a:rPr lang="es-MX" sz="1600" dirty="0" smtClean="0"/>
                        <a:t>8.0  mg/l</a:t>
                      </a:r>
                      <a:endParaRPr lang="es-MX" sz="1600" dirty="0"/>
                    </a:p>
                  </a:txBody>
                  <a:tcPr/>
                </a:tc>
              </a:tr>
              <a:tr h="216000">
                <a:tc>
                  <a:txBody>
                    <a:bodyPr/>
                    <a:lstStyle/>
                    <a:p>
                      <a:pPr algn="ctr"/>
                      <a:r>
                        <a:rPr lang="es-MX" sz="1600" dirty="0" smtClean="0"/>
                        <a:t>Plomo total</a:t>
                      </a:r>
                      <a:endParaRPr lang="es-MX" sz="1600" dirty="0"/>
                    </a:p>
                  </a:txBody>
                  <a:tcPr/>
                </a:tc>
                <a:tc>
                  <a:txBody>
                    <a:bodyPr/>
                    <a:lstStyle/>
                    <a:p>
                      <a:pPr algn="ctr"/>
                      <a:r>
                        <a:rPr lang="es-MX" sz="1600" dirty="0" smtClean="0"/>
                        <a:t>1.0  mg/l</a:t>
                      </a:r>
                      <a:endParaRPr lang="es-MX" sz="1600" dirty="0"/>
                    </a:p>
                  </a:txBody>
                  <a:tcPr/>
                </a:tc>
                <a:tc>
                  <a:txBody>
                    <a:bodyPr/>
                    <a:lstStyle/>
                    <a:p>
                      <a:pPr algn="ctr"/>
                      <a:r>
                        <a:rPr lang="es-MX" sz="1600" dirty="0" smtClean="0"/>
                        <a:t> 1.5 mg/l</a:t>
                      </a:r>
                      <a:endParaRPr lang="es-MX" sz="1600" dirty="0"/>
                    </a:p>
                  </a:txBody>
                  <a:tcPr/>
                </a:tc>
                <a:tc>
                  <a:txBody>
                    <a:bodyPr/>
                    <a:lstStyle/>
                    <a:p>
                      <a:pPr algn="ctr"/>
                      <a:r>
                        <a:rPr lang="es-MX" sz="1600" dirty="0" smtClean="0"/>
                        <a:t>2.0  mg/l</a:t>
                      </a:r>
                      <a:endParaRPr lang="es-MX" sz="1600" dirty="0"/>
                    </a:p>
                  </a:txBody>
                  <a:tcPr/>
                </a:tc>
              </a:tr>
              <a:tr h="216000">
                <a:tc>
                  <a:txBody>
                    <a:bodyPr/>
                    <a:lstStyle/>
                    <a:p>
                      <a:pPr algn="ctr"/>
                      <a:r>
                        <a:rPr lang="es-MX" sz="1600" dirty="0" smtClean="0"/>
                        <a:t>Zinc</a:t>
                      </a:r>
                      <a:r>
                        <a:rPr lang="es-MX" sz="1600" baseline="0" dirty="0" smtClean="0"/>
                        <a:t> total</a:t>
                      </a:r>
                      <a:endParaRPr lang="es-MX" sz="1600" dirty="0"/>
                    </a:p>
                  </a:txBody>
                  <a:tcPr/>
                </a:tc>
                <a:tc>
                  <a:txBody>
                    <a:bodyPr/>
                    <a:lstStyle/>
                    <a:p>
                      <a:pPr algn="ctr"/>
                      <a:r>
                        <a:rPr lang="es-MX" sz="1600" dirty="0" smtClean="0"/>
                        <a:t>6.0  mg/l</a:t>
                      </a:r>
                      <a:endParaRPr lang="es-MX" sz="1600" dirty="0"/>
                    </a:p>
                  </a:txBody>
                  <a:tcPr/>
                </a:tc>
                <a:tc>
                  <a:txBody>
                    <a:bodyPr/>
                    <a:lstStyle/>
                    <a:p>
                      <a:pPr algn="ctr"/>
                      <a:r>
                        <a:rPr lang="es-MX" sz="1600" dirty="0" smtClean="0"/>
                        <a:t> 9.0 mg/l</a:t>
                      </a:r>
                      <a:endParaRPr lang="es-MX" sz="1600" dirty="0"/>
                    </a:p>
                  </a:txBody>
                  <a:tcPr/>
                </a:tc>
                <a:tc>
                  <a:txBody>
                    <a:bodyPr/>
                    <a:lstStyle/>
                    <a:p>
                      <a:pPr algn="ctr"/>
                      <a:r>
                        <a:rPr lang="es-MX" sz="1600" dirty="0" smtClean="0"/>
                        <a:t>12.0  mg/l</a:t>
                      </a:r>
                      <a:endParaRPr lang="es-MX" sz="1600" dirty="0"/>
                    </a:p>
                  </a:txBody>
                  <a:tcPr/>
                </a:tc>
              </a:tr>
            </a:tbl>
          </a:graphicData>
        </a:graphic>
      </p:graphicFrame>
      <p:sp>
        <p:nvSpPr>
          <p:cNvPr id="2" name="Rectángulo 1"/>
          <p:cNvSpPr/>
          <p:nvPr/>
        </p:nvSpPr>
        <p:spPr>
          <a:xfrm>
            <a:off x="190641" y="1367916"/>
            <a:ext cx="8589337" cy="584775"/>
          </a:xfrm>
          <a:prstGeom prst="rect">
            <a:avLst/>
          </a:prstGeom>
        </p:spPr>
        <p:txBody>
          <a:bodyPr wrap="square">
            <a:spAutoFit/>
          </a:bodyPr>
          <a:lstStyle/>
          <a:p>
            <a:r>
              <a:rPr lang="es-MX" sz="1600" dirty="0" smtClean="0"/>
              <a:t>Límites </a:t>
            </a:r>
            <a:r>
              <a:rPr lang="es-MX" sz="1600" dirty="0"/>
              <a:t>máximos permisibles para contaminantes de las descargas de aguas residuales a los sistemas de alcantarillado urbano o </a:t>
            </a:r>
            <a:r>
              <a:rPr lang="es-MX" sz="1600" dirty="0" smtClean="0"/>
              <a:t>municipal</a:t>
            </a:r>
            <a:endParaRPr lang="es-MX" sz="1600" dirty="0"/>
          </a:p>
        </p:txBody>
      </p:sp>
      <p:sp>
        <p:nvSpPr>
          <p:cNvPr id="4" name="Rectángulo 3"/>
          <p:cNvSpPr/>
          <p:nvPr/>
        </p:nvSpPr>
        <p:spPr>
          <a:xfrm>
            <a:off x="0" y="6228495"/>
            <a:ext cx="8292539" cy="523220"/>
          </a:xfrm>
          <a:prstGeom prst="rect">
            <a:avLst/>
          </a:prstGeom>
        </p:spPr>
        <p:txBody>
          <a:bodyPr wrap="square">
            <a:spAutoFit/>
          </a:bodyPr>
          <a:lstStyle/>
          <a:p>
            <a:r>
              <a:rPr lang="es-MX" sz="1400" dirty="0" smtClean="0"/>
              <a:t>Nota: Para </a:t>
            </a:r>
            <a:r>
              <a:rPr lang="es-MX" sz="1400" dirty="0"/>
              <a:t>las grasas y aceites es el promedio ponderado en función del caudal, resultante de los análisis practicados a cada una de las muestras simples.</a:t>
            </a:r>
          </a:p>
        </p:txBody>
      </p:sp>
    </p:spTree>
    <p:extLst>
      <p:ext uri="{BB962C8B-B14F-4D97-AF65-F5344CB8AC3E}">
        <p14:creationId xmlns:p14="http://schemas.microsoft.com/office/powerpoint/2010/main" val="231036064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ext uri="{D42A27DB-BD31-4B8C-83A1-F6EECF244321}">
                <p14:modId xmlns:p14="http://schemas.microsoft.com/office/powerpoint/2010/main" val="3261165786"/>
              </p:ext>
            </p:extLst>
          </p:nvPr>
        </p:nvGraphicFramePr>
        <p:xfrm>
          <a:off x="427644" y="2513068"/>
          <a:ext cx="8280000" cy="3334498"/>
        </p:xfrm>
        <a:graphic>
          <a:graphicData uri="http://schemas.openxmlformats.org/drawingml/2006/table">
            <a:tbl>
              <a:tblPr firstRow="1" bandRow="1">
                <a:tableStyleId>{5C22544A-7EE6-4342-B048-85BDC9FD1C3A}</a:tableStyleId>
              </a:tblPr>
              <a:tblGrid>
                <a:gridCol w="1620000"/>
                <a:gridCol w="1332000"/>
                <a:gridCol w="1332000"/>
                <a:gridCol w="1332000"/>
                <a:gridCol w="1332000"/>
                <a:gridCol w="1332000"/>
              </a:tblGrid>
              <a:tr h="377938">
                <a:tc>
                  <a:txBody>
                    <a:bodyPr/>
                    <a:lstStyle/>
                    <a:p>
                      <a:pPr algn="ctr"/>
                      <a:endParaRPr lang="es-MX" sz="1600" dirty="0"/>
                    </a:p>
                  </a:txBody>
                  <a:tcPr anchor="ctr"/>
                </a:tc>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dirty="0" smtClean="0"/>
                        <a:t>Promedio mensual</a:t>
                      </a: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600" dirty="0" smtClean="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600" dirty="0" smtClean="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600" dirty="0" smtClean="0"/>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MX" sz="1600" dirty="0" smtClean="0"/>
                    </a:p>
                  </a:txBody>
                  <a:tcPr anchor="ctr"/>
                </a:tc>
              </a:tr>
              <a:tr h="216000">
                <a:tc>
                  <a:txBody>
                    <a:bodyPr/>
                    <a:lstStyle/>
                    <a:p>
                      <a:pPr algn="ctr"/>
                      <a:r>
                        <a:rPr lang="es-MX" sz="1600" dirty="0" smtClean="0"/>
                        <a:t>Tipo de reúso</a:t>
                      </a:r>
                      <a:endParaRPr lang="es-MX" sz="1600" dirty="0"/>
                    </a:p>
                  </a:txBody>
                  <a:tcPr anchor="ctr"/>
                </a:tc>
                <a:tc>
                  <a:txBody>
                    <a:bodyPr/>
                    <a:lstStyle/>
                    <a:p>
                      <a:pPr algn="ctr"/>
                      <a:r>
                        <a:rPr lang="es-MX" sz="1600" dirty="0" err="1" smtClean="0"/>
                        <a:t>Coliformes</a:t>
                      </a:r>
                      <a:r>
                        <a:rPr lang="es-MX" sz="1600" dirty="0" smtClean="0"/>
                        <a:t> fecales</a:t>
                      </a:r>
                    </a:p>
                    <a:p>
                      <a:pPr algn="ctr"/>
                      <a:r>
                        <a:rPr lang="es-MX" sz="1600" dirty="0" smtClean="0"/>
                        <a:t>NMP/100 ml</a:t>
                      </a:r>
                      <a:endParaRPr lang="es-MX" sz="1600" dirty="0"/>
                    </a:p>
                  </a:txBody>
                  <a:tcPr anchor="ctr"/>
                </a:tc>
                <a:tc>
                  <a:txBody>
                    <a:bodyPr/>
                    <a:lstStyle/>
                    <a:p>
                      <a:pPr algn="ctr"/>
                      <a:r>
                        <a:rPr lang="es-MX" sz="1600" dirty="0" smtClean="0"/>
                        <a:t>Huevos de helmintos</a:t>
                      </a:r>
                    </a:p>
                    <a:p>
                      <a:pPr algn="ctr"/>
                      <a:r>
                        <a:rPr lang="es-MX" sz="1600" dirty="0" smtClean="0"/>
                        <a:t>h/l</a:t>
                      </a:r>
                      <a:endParaRPr lang="es-MX" sz="1600" dirty="0"/>
                    </a:p>
                  </a:txBody>
                  <a:tcPr anchor="ctr"/>
                </a:tc>
                <a:tc>
                  <a:txBody>
                    <a:bodyPr/>
                    <a:lstStyle/>
                    <a:p>
                      <a:pPr algn="ctr"/>
                      <a:r>
                        <a:rPr lang="es-MX" sz="1600" dirty="0" smtClean="0"/>
                        <a:t>Grasas y aceites</a:t>
                      </a:r>
                    </a:p>
                    <a:p>
                      <a:pPr algn="ctr"/>
                      <a:r>
                        <a:rPr lang="es-MX" sz="1600" dirty="0" smtClean="0"/>
                        <a:t>mg/l</a:t>
                      </a:r>
                      <a:endParaRPr lang="es-MX" sz="1600" dirty="0"/>
                    </a:p>
                  </a:txBody>
                  <a:tcPr anchor="ctr"/>
                </a:tc>
                <a:tc>
                  <a:txBody>
                    <a:bodyPr/>
                    <a:lstStyle/>
                    <a:p>
                      <a:pPr algn="ctr"/>
                      <a:r>
                        <a:rPr lang="es-MX" sz="1600" dirty="0" smtClean="0"/>
                        <a:t>DBO</a:t>
                      </a:r>
                      <a:r>
                        <a:rPr lang="es-MX" sz="1600" baseline="-25000" dirty="0" smtClean="0"/>
                        <a:t>5</a:t>
                      </a:r>
                    </a:p>
                    <a:p>
                      <a:pPr algn="ctr"/>
                      <a:r>
                        <a:rPr lang="es-MX" sz="1600" dirty="0" smtClean="0"/>
                        <a:t>mg/l</a:t>
                      </a:r>
                      <a:endParaRPr lang="es-MX" sz="1600" dirty="0"/>
                    </a:p>
                  </a:txBody>
                  <a:tcPr anchor="ctr"/>
                </a:tc>
                <a:tc>
                  <a:txBody>
                    <a:bodyPr/>
                    <a:lstStyle/>
                    <a:p>
                      <a:pPr algn="ctr"/>
                      <a:r>
                        <a:rPr lang="es-MX" sz="1600" dirty="0" smtClean="0"/>
                        <a:t>SST</a:t>
                      </a:r>
                    </a:p>
                    <a:p>
                      <a:pPr algn="ctr"/>
                      <a:r>
                        <a:rPr lang="es-MX" sz="1600" dirty="0" smtClean="0"/>
                        <a:t>mg/l</a:t>
                      </a:r>
                      <a:endParaRPr lang="es-MX" sz="1600" dirty="0"/>
                    </a:p>
                  </a:txBody>
                  <a:tcPr anchor="ctr"/>
                </a:tc>
              </a:tr>
              <a:tr h="216000">
                <a:tc>
                  <a:txBody>
                    <a:bodyPr/>
                    <a:lstStyle/>
                    <a:p>
                      <a:pPr algn="ctr"/>
                      <a:r>
                        <a:rPr lang="es-MX" sz="1600" dirty="0" smtClean="0"/>
                        <a:t>Servicios al público con contacto directo</a:t>
                      </a:r>
                      <a:endParaRPr lang="es-MX" sz="1600" dirty="0"/>
                    </a:p>
                  </a:txBody>
                  <a:tcPr anchor="ctr"/>
                </a:tc>
                <a:tc>
                  <a:txBody>
                    <a:bodyPr/>
                    <a:lstStyle/>
                    <a:p>
                      <a:pPr algn="ctr"/>
                      <a:r>
                        <a:rPr lang="es-MX" sz="1600" dirty="0" smtClean="0"/>
                        <a:t>240</a:t>
                      </a:r>
                      <a:endParaRPr lang="es-MX" sz="1600" dirty="0"/>
                    </a:p>
                  </a:txBody>
                  <a:tcPr anchor="ctr"/>
                </a:tc>
                <a:tc>
                  <a:txBody>
                    <a:bodyPr/>
                    <a:lstStyle/>
                    <a:p>
                      <a:pPr algn="ctr"/>
                      <a:r>
                        <a:rPr lang="es-MX" sz="1600" dirty="0" smtClean="0"/>
                        <a:t>1</a:t>
                      </a:r>
                      <a:endParaRPr lang="es-MX" sz="1600" dirty="0"/>
                    </a:p>
                  </a:txBody>
                  <a:tcPr anchor="ctr"/>
                </a:tc>
                <a:tc>
                  <a:txBody>
                    <a:bodyPr/>
                    <a:lstStyle/>
                    <a:p>
                      <a:pPr algn="ctr"/>
                      <a:r>
                        <a:rPr lang="es-MX" sz="1600" dirty="0" smtClean="0"/>
                        <a:t>15</a:t>
                      </a:r>
                      <a:endParaRPr lang="es-MX" sz="1600" dirty="0"/>
                    </a:p>
                  </a:txBody>
                  <a:tcPr anchor="ctr"/>
                </a:tc>
                <a:tc>
                  <a:txBody>
                    <a:bodyPr/>
                    <a:lstStyle/>
                    <a:p>
                      <a:pPr algn="ctr"/>
                      <a:r>
                        <a:rPr lang="es-MX" sz="1600" dirty="0" smtClean="0"/>
                        <a:t>20</a:t>
                      </a:r>
                      <a:endParaRPr lang="es-MX" sz="1600" dirty="0"/>
                    </a:p>
                  </a:txBody>
                  <a:tcPr anchor="ctr"/>
                </a:tc>
                <a:tc>
                  <a:txBody>
                    <a:bodyPr/>
                    <a:lstStyle/>
                    <a:p>
                      <a:pPr algn="ctr"/>
                      <a:r>
                        <a:rPr lang="es-MX" sz="1600" dirty="0" smtClean="0"/>
                        <a:t>20</a:t>
                      </a:r>
                      <a:endParaRPr lang="es-MX" sz="1600" dirty="0"/>
                    </a:p>
                  </a:txBody>
                  <a:tcPr anchor="ctr"/>
                </a:tc>
              </a:tr>
              <a:tr h="216000">
                <a:tc>
                  <a:txBody>
                    <a:bodyPr/>
                    <a:lstStyle/>
                    <a:p>
                      <a:pPr algn="ctr"/>
                      <a:r>
                        <a:rPr lang="es-MX" sz="1600" dirty="0" smtClean="0"/>
                        <a:t>Servicios</a:t>
                      </a:r>
                      <a:r>
                        <a:rPr lang="es-MX" sz="1600" baseline="0" dirty="0" smtClean="0"/>
                        <a:t> al público con contacto indirecto u uso ocasional</a:t>
                      </a:r>
                      <a:endParaRPr lang="es-MX" sz="1600" dirty="0"/>
                    </a:p>
                  </a:txBody>
                  <a:tcPr anchor="ctr"/>
                </a:tc>
                <a:tc>
                  <a:txBody>
                    <a:bodyPr/>
                    <a:lstStyle/>
                    <a:p>
                      <a:pPr algn="ctr"/>
                      <a:r>
                        <a:rPr lang="es-MX" sz="1600" dirty="0" smtClean="0"/>
                        <a:t>1,000</a:t>
                      </a:r>
                      <a:endParaRPr lang="es-MX" sz="1600" dirty="0"/>
                    </a:p>
                  </a:txBody>
                  <a:tcPr anchor="ctr"/>
                </a:tc>
                <a:tc>
                  <a:txBody>
                    <a:bodyPr/>
                    <a:lstStyle/>
                    <a:p>
                      <a:pPr algn="ctr"/>
                      <a:r>
                        <a:rPr lang="es-MX" sz="1600" dirty="0" smtClean="0"/>
                        <a:t>5</a:t>
                      </a:r>
                      <a:endParaRPr lang="es-MX" sz="1600" dirty="0"/>
                    </a:p>
                  </a:txBody>
                  <a:tcPr anchor="ctr"/>
                </a:tc>
                <a:tc>
                  <a:txBody>
                    <a:bodyPr/>
                    <a:lstStyle/>
                    <a:p>
                      <a:pPr algn="ctr"/>
                      <a:r>
                        <a:rPr lang="es-MX" sz="1600" dirty="0" smtClean="0"/>
                        <a:t>15</a:t>
                      </a:r>
                      <a:endParaRPr lang="es-MX" sz="1600" dirty="0"/>
                    </a:p>
                  </a:txBody>
                  <a:tcPr anchor="ctr"/>
                </a:tc>
                <a:tc>
                  <a:txBody>
                    <a:bodyPr/>
                    <a:lstStyle/>
                    <a:p>
                      <a:pPr algn="ctr"/>
                      <a:r>
                        <a:rPr lang="es-MX" sz="1600" dirty="0" smtClean="0"/>
                        <a:t>30</a:t>
                      </a:r>
                      <a:endParaRPr lang="es-MX" sz="1600" dirty="0"/>
                    </a:p>
                  </a:txBody>
                  <a:tcPr anchor="ctr"/>
                </a:tc>
                <a:tc>
                  <a:txBody>
                    <a:bodyPr/>
                    <a:lstStyle/>
                    <a:p>
                      <a:pPr algn="ctr"/>
                      <a:r>
                        <a:rPr lang="es-MX" sz="1600" dirty="0" smtClean="0"/>
                        <a:t>30</a:t>
                      </a:r>
                      <a:endParaRPr lang="es-MX" sz="1600" dirty="0"/>
                    </a:p>
                  </a:txBody>
                  <a:tcPr anchor="ctr"/>
                </a:tc>
              </a:tr>
            </a:tbl>
          </a:graphicData>
        </a:graphic>
      </p:graphicFrame>
      <p:sp>
        <p:nvSpPr>
          <p:cNvPr id="2" name="Rectángulo 1"/>
          <p:cNvSpPr/>
          <p:nvPr/>
        </p:nvSpPr>
        <p:spPr>
          <a:xfrm>
            <a:off x="1097280" y="748937"/>
            <a:ext cx="6374674" cy="830997"/>
          </a:xfrm>
          <a:prstGeom prst="rect">
            <a:avLst/>
          </a:prstGeom>
        </p:spPr>
        <p:txBody>
          <a:bodyPr wrap="square">
            <a:spAutoFit/>
          </a:bodyPr>
          <a:lstStyle/>
          <a:p>
            <a:pPr algn="ctr"/>
            <a:r>
              <a:rPr lang="es-MX" sz="1600" dirty="0"/>
              <a:t>NORMA OFICIAL MEXICANA NOM-003-SEMARNAT-1997, </a:t>
            </a:r>
            <a:r>
              <a:rPr lang="es-MX" sz="1600" dirty="0" smtClean="0"/>
              <a:t>QUE ESTABLECE </a:t>
            </a:r>
            <a:r>
              <a:rPr lang="es-MX" sz="1600" dirty="0"/>
              <a:t>LOS LÍMITES MÁXIMOS PERMISIBLES DE </a:t>
            </a:r>
            <a:r>
              <a:rPr lang="es-MX" sz="1600" dirty="0" smtClean="0"/>
              <a:t>CONTAMINANTES PARA </a:t>
            </a:r>
            <a:r>
              <a:rPr lang="es-MX" sz="1600" dirty="0"/>
              <a:t>LAS AGUAS RESIDUALES TRATADAS QUE SE REUSEN EN </a:t>
            </a:r>
            <a:r>
              <a:rPr lang="es-MX" sz="1600" dirty="0" smtClean="0"/>
              <a:t>SERVICIOS AL </a:t>
            </a:r>
            <a:r>
              <a:rPr lang="es-MX" sz="1600" dirty="0"/>
              <a:t>PÚBLICO.</a:t>
            </a:r>
          </a:p>
        </p:txBody>
      </p:sp>
      <p:sp>
        <p:nvSpPr>
          <p:cNvPr id="3" name="CuadroTexto 2"/>
          <p:cNvSpPr txBox="1"/>
          <p:nvPr/>
        </p:nvSpPr>
        <p:spPr>
          <a:xfrm>
            <a:off x="2230176" y="1963782"/>
            <a:ext cx="4108882" cy="338554"/>
          </a:xfrm>
          <a:prstGeom prst="rect">
            <a:avLst/>
          </a:prstGeom>
          <a:noFill/>
        </p:spPr>
        <p:txBody>
          <a:bodyPr wrap="none" rtlCol="0">
            <a:spAutoFit/>
          </a:bodyPr>
          <a:lstStyle/>
          <a:p>
            <a:r>
              <a:rPr lang="es-MX" sz="1600" dirty="0" smtClean="0"/>
              <a:t>Límites máximos permisibles de contaminantes</a:t>
            </a:r>
            <a:endParaRPr lang="es-MX" sz="1600" dirty="0"/>
          </a:p>
        </p:txBody>
      </p:sp>
    </p:spTree>
    <p:extLst>
      <p:ext uri="{BB962C8B-B14F-4D97-AF65-F5344CB8AC3E}">
        <p14:creationId xmlns:p14="http://schemas.microsoft.com/office/powerpoint/2010/main" val="40934422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2059</TotalTime>
  <Words>4966</Words>
  <Application>Microsoft Macintosh PowerPoint</Application>
  <PresentationFormat>Carta (216 x 279 mm)</PresentationFormat>
  <Paragraphs>738</Paragraphs>
  <Slides>58</Slides>
  <Notes>0</Notes>
  <HiddenSlides>0</HiddenSlides>
  <MMClips>0</MMClips>
  <ScaleCrop>false</ScaleCrop>
  <HeadingPairs>
    <vt:vector size="4" baseType="variant">
      <vt:variant>
        <vt:lpstr>Tema</vt:lpstr>
      </vt:variant>
      <vt:variant>
        <vt:i4>1</vt:i4>
      </vt:variant>
      <vt:variant>
        <vt:lpstr>Títulos de diapositiva</vt:lpstr>
      </vt:variant>
      <vt:variant>
        <vt:i4>58</vt:i4>
      </vt:variant>
    </vt:vector>
  </HeadingPairs>
  <TitlesOfParts>
    <vt:vector size="59" baseType="lpstr">
      <vt:lpstr>Tema de Office</vt:lpstr>
      <vt:lpstr>Presentación de PowerPoint</vt:lpstr>
      <vt:lpstr>Presentación de PowerPoint</vt:lpstr>
      <vt:lpstr>Clasificación de descargas industriales de aguas residuales</vt:lpstr>
      <vt:lpstr>Presentación de PowerPoint</vt:lpstr>
      <vt:lpstr>Normativa mexicana para descargas de aguas residuales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Industria farmacéutica</vt:lpstr>
      <vt:lpstr>Presentación de PowerPoint</vt:lpstr>
      <vt:lpstr>Presentación de PowerPoint</vt:lpstr>
      <vt:lpstr>Presentación de PowerPoint</vt:lpstr>
      <vt:lpstr>Ácido tereftálico purificado (PTA) (ácido p-ftálico ; ácido benceno-1,4-dicarboxílico)</vt:lpstr>
      <vt:lpstr>Presentación de PowerPoint</vt:lpstr>
      <vt:lpstr>Presentación de PowerPoint</vt:lpstr>
      <vt:lpstr>Alimentos</vt:lpstr>
      <vt:lpstr>Presentación de PowerPoint</vt:lpstr>
      <vt:lpstr>Presentación de PowerPoint</vt:lpstr>
      <vt:lpstr>Lácteos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Curtidurías</vt:lpstr>
      <vt:lpstr>Presentación de PowerPoint</vt:lpstr>
      <vt:lpstr>Presentación de PowerPoint</vt:lpstr>
      <vt:lpstr>Presentación de PowerPoint</vt:lpstr>
      <vt:lpstr>Presentación de PowerPoint</vt:lpstr>
      <vt:lpstr>Presentación de PowerPoint</vt:lpstr>
      <vt:lpstr>¿Son suficientes los tratamientos actuales en plantas de tratamiento?</vt:lpstr>
      <vt:lpstr>Declaratoria de clasificación de los ríos Atoyac y Xochiac o Hueyapan, y sus afluentes (Diario oficial, 6 de julio de 2011): “Que las aguas de los ríos Atoyac y Xochiac o Hueyapab han sufrido alteración en su calidad con motivo de las descargas de aguas residuales provenientes de procesos industriales y asentamientos humanos, que vierten 146.3 toneladas al día de materia orgánica medida como demanda química de oxígeno, …, 0.14 toneladas al día de metales pesados y 0.09 toneladas al día de compuestos orgánicos tóxicos….”   PROFEPA, 25 de febrero de 2015:  “… emprendió acciones inmediatas para atender la problemática ambiental del Río Atoyac…” “…informaron que dicho afluente recibe 146.3 toneladas al día de materia orgánica; a lo largo de 31 municipios de Puebla y Tlaxcala que no cuentan con plantas de tratamiento de agua y, las instaladas, no funcionan adecuadamente. Indicaron que se vierten al Río Atoyac  62.8 toneladas al día de sólidos suspendidos totales;  14.7 toneladas al día de nutrientes; 0.14 toneladas al día de metales pesados (Plomo, Cromo, Cadmio, Cobre, Mercurio, Níquel y Zinc); así como 0.09 toneladas al día de compuestos orgánicos tóxicos.”</vt:lpstr>
      <vt:lpstr>Presentación de PowerPoint</vt:lpstr>
      <vt:lpstr>Presentación de PowerPoint</vt:lpstr>
      <vt:lpstr>Tecnología de intercambio iónico para la remoción de metales pesados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 por su atención</vt:lpstr>
    </vt:vector>
  </TitlesOfParts>
  <Company>Instituto de Ingeniería UNAM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Oscar González Barceló</dc:creator>
  <cp:lastModifiedBy>DG DC</cp:lastModifiedBy>
  <cp:revision>289</cp:revision>
  <dcterms:created xsi:type="dcterms:W3CDTF">2015-09-23T13:11:48Z</dcterms:created>
  <dcterms:modified xsi:type="dcterms:W3CDTF">2015-10-14T22:06:33Z</dcterms:modified>
</cp:coreProperties>
</file>