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5"/>
  </p:notesMasterIdLst>
  <p:sldIdLst>
    <p:sldId id="256" r:id="rId2"/>
    <p:sldId id="263" r:id="rId3"/>
    <p:sldId id="265" r:id="rId4"/>
    <p:sldId id="258" r:id="rId5"/>
    <p:sldId id="267" r:id="rId6"/>
    <p:sldId id="259" r:id="rId7"/>
    <p:sldId id="260" r:id="rId8"/>
    <p:sldId id="266" r:id="rId9"/>
    <p:sldId id="269" r:id="rId10"/>
    <p:sldId id="261" r:id="rId11"/>
    <p:sldId id="262" r:id="rId12"/>
    <p:sldId id="268" r:id="rId13"/>
    <p:sldId id="280" r:id="rId14"/>
    <p:sldId id="281" r:id="rId15"/>
    <p:sldId id="282" r:id="rId16"/>
    <p:sldId id="283" r:id="rId17"/>
    <p:sldId id="284" r:id="rId18"/>
    <p:sldId id="285" r:id="rId19"/>
    <p:sldId id="286" r:id="rId20"/>
    <p:sldId id="287" r:id="rId21"/>
    <p:sldId id="305" r:id="rId22"/>
    <p:sldId id="292" r:id="rId23"/>
    <p:sldId id="293" r:id="rId24"/>
    <p:sldId id="307" r:id="rId25"/>
    <p:sldId id="294" r:id="rId26"/>
    <p:sldId id="306" r:id="rId27"/>
    <p:sldId id="295" r:id="rId28"/>
    <p:sldId id="296" r:id="rId29"/>
    <p:sldId id="297" r:id="rId30"/>
    <p:sldId id="298" r:id="rId31"/>
    <p:sldId id="299" r:id="rId32"/>
    <p:sldId id="308" r:id="rId33"/>
    <p:sldId id="309" r:id="rId34"/>
    <p:sldId id="310" r:id="rId35"/>
    <p:sldId id="311" r:id="rId36"/>
    <p:sldId id="300" r:id="rId37"/>
    <p:sldId id="301" r:id="rId38"/>
    <p:sldId id="302" r:id="rId39"/>
    <p:sldId id="312" r:id="rId40"/>
    <p:sldId id="303" r:id="rId41"/>
    <p:sldId id="304" r:id="rId42"/>
    <p:sldId id="270" r:id="rId43"/>
    <p:sldId id="271" r:id="rId44"/>
    <p:sldId id="272" r:id="rId45"/>
    <p:sldId id="273" r:id="rId46"/>
    <p:sldId id="274" r:id="rId47"/>
    <p:sldId id="275" r:id="rId48"/>
    <p:sldId id="276" r:id="rId49"/>
    <p:sldId id="277" r:id="rId50"/>
    <p:sldId id="278"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279" r:id="rId6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5" d="100"/>
          <a:sy n="165" d="100"/>
        </p:scale>
        <p:origin x="-360" y="347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61617-87CA-4624-9BA9-795CAEC3C87E}" type="datetimeFigureOut">
              <a:rPr lang="es-MX" smtClean="0"/>
              <a:pPr/>
              <a:t>14/10/15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4DFF6-1640-4689-8DD9-C007ACA54FCC}" type="slidenum">
              <a:rPr lang="es-MX" smtClean="0"/>
              <a:pPr/>
              <a:t>‹Nr.›</a:t>
            </a:fld>
            <a:endParaRPr lang="es-MX"/>
          </a:p>
        </p:txBody>
      </p:sp>
    </p:spTree>
    <p:extLst>
      <p:ext uri="{BB962C8B-B14F-4D97-AF65-F5344CB8AC3E}">
        <p14:creationId xmlns:p14="http://schemas.microsoft.com/office/powerpoint/2010/main" val="416041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84DFDD07-EC98-4EB5-82E7-35AB518D260B}" type="datetime1">
              <a:rPr lang="es-ES_tradnl"/>
              <a:pPr/>
              <a:t>14/10/15</a:t>
            </a:fld>
            <a:endParaRPr lang="es-ES_tradnl"/>
          </a:p>
        </p:txBody>
      </p:sp>
      <p:sp>
        <p:nvSpPr>
          <p:cNvPr id="7" name="Rectangle 1031"/>
          <p:cNvSpPr>
            <a:spLocks noGrp="1" noChangeArrowheads="1"/>
          </p:cNvSpPr>
          <p:nvPr>
            <p:ph type="sldNum" sz="quarter" idx="5"/>
          </p:nvPr>
        </p:nvSpPr>
        <p:spPr>
          <a:ln/>
        </p:spPr>
        <p:txBody>
          <a:bodyPr/>
          <a:lstStyle/>
          <a:p>
            <a:fld id="{7215FBE4-6C7D-44AE-B816-AA070AE93D74}" type="slidenum">
              <a:rPr lang="es-ES_tradnl"/>
              <a:pPr/>
              <a:t>6</a:t>
            </a:fld>
            <a:endParaRPr lang="es-ES_trad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1D9C165E-E2B6-49C2-AF9E-AA8015AB69F5}"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2819400" y="609600"/>
            <a:ext cx="6096000" cy="1143000"/>
          </a:xfrm>
        </p:spPr>
        <p:txBody>
          <a:bodyPr/>
          <a:lstStyle/>
          <a:p>
            <a:r>
              <a:rPr lang="es-ES" smtClean="0"/>
              <a:t>Haga clic para modificar el estilo de título del patrón</a:t>
            </a:r>
            <a:endParaRPr lang="es-MX"/>
          </a:p>
        </p:txBody>
      </p:sp>
      <p:sp>
        <p:nvSpPr>
          <p:cNvPr id="3" name="2 Marcador de SmartArt"/>
          <p:cNvSpPr>
            <a:spLocks noGrp="1"/>
          </p:cNvSpPr>
          <p:nvPr>
            <p:ph type="dgm" idx="1"/>
          </p:nvPr>
        </p:nvSpPr>
        <p:spPr>
          <a:xfrm>
            <a:off x="2819400" y="1981200"/>
            <a:ext cx="6096000" cy="4114800"/>
          </a:xfrm>
        </p:spPr>
        <p:txBody>
          <a:bodyPr/>
          <a:lstStyle/>
          <a:p>
            <a:endParaRPr lang="es-MX"/>
          </a:p>
        </p:txBody>
      </p:sp>
      <p:sp>
        <p:nvSpPr>
          <p:cNvPr id="4" name="3 Marcador de fecha"/>
          <p:cNvSpPr>
            <a:spLocks noGrp="1"/>
          </p:cNvSpPr>
          <p:nvPr>
            <p:ph type="dt" sz="half" idx="10"/>
          </p:nvPr>
        </p:nvSpPr>
        <p:spPr>
          <a:xfrm>
            <a:off x="304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5814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7010400" y="6248400"/>
            <a:ext cx="1905000" cy="457200"/>
          </a:xfrm>
        </p:spPr>
        <p:txBody>
          <a:bodyPr/>
          <a:lstStyle>
            <a:lvl1pPr>
              <a:defRPr/>
            </a:lvl1pPr>
          </a:lstStyle>
          <a:p>
            <a:fld id="{C1DACCC1-0464-40BB-B719-937843520CE1}" type="slidenum">
              <a:rPr lang="es-ES"/>
              <a:pPr/>
              <a:t>‹Nr.›</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819400" y="609600"/>
            <a:ext cx="60960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2819400" y="1981200"/>
            <a:ext cx="6096000" cy="4114800"/>
          </a:xfrm>
        </p:spPr>
        <p:txBody>
          <a:bodyPr/>
          <a:lstStyle/>
          <a:p>
            <a:endParaRPr lang="es-MX"/>
          </a:p>
        </p:txBody>
      </p:sp>
      <p:sp>
        <p:nvSpPr>
          <p:cNvPr id="4" name="3 Marcador de fecha"/>
          <p:cNvSpPr>
            <a:spLocks noGrp="1"/>
          </p:cNvSpPr>
          <p:nvPr>
            <p:ph type="dt" sz="half" idx="10"/>
          </p:nvPr>
        </p:nvSpPr>
        <p:spPr>
          <a:xfrm>
            <a:off x="304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5814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7010400" y="6248400"/>
            <a:ext cx="1905000" cy="457200"/>
          </a:xfrm>
        </p:spPr>
        <p:txBody>
          <a:bodyPr/>
          <a:lstStyle>
            <a:lvl1pPr>
              <a:defRPr/>
            </a:lvl1pPr>
          </a:lstStyle>
          <a:p>
            <a:fld id="{8C522D20-5CE8-48D6-B35E-38B2EE3AD30D}" type="slidenum">
              <a:rPr lang="es-ES"/>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1D9C165E-E2B6-49C2-AF9E-AA8015AB69F5}" type="slidenum">
              <a:rPr lang="es-MX" smtClean="0"/>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1D9C165E-E2B6-49C2-AF9E-AA8015AB69F5}" type="slidenum">
              <a:rPr lang="es-MX" smtClean="0"/>
              <a:pPr/>
              <a:t>‹Nr.›</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C8FD9C1-0F24-456E-90EA-D3EA1805B938}" type="datetimeFigureOut">
              <a:rPr lang="es-MX" smtClean="0"/>
              <a:pPr/>
              <a:t>14/10/15</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1D9C165E-E2B6-49C2-AF9E-AA8015AB69F5}" type="slidenum">
              <a:rPr lang="es-MX" smtClean="0"/>
              <a:pPr/>
              <a:t>‹Nr.›</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C8FD9C1-0F24-456E-90EA-D3EA1805B938}" type="datetimeFigureOut">
              <a:rPr lang="es-MX" smtClean="0"/>
              <a:pPr/>
              <a:t>14/10/15</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D9C165E-E2B6-49C2-AF9E-AA8015AB69F5}" type="slidenum">
              <a:rPr lang="es-MX" smtClean="0"/>
              <a:pPr/>
              <a:t>‹Nr.›</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Documento_de_Microsoft_Word_97_-_20041.doc"/><Relationship Id="rId4"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Documento_de_Microsoft_Word_97_-_20042.doc"/><Relationship Id="rId4"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transpac-comer.com.mx/rec2.gif" TargetMode="External"/><Relationship Id="rId4" Type="http://schemas.openxmlformats.org/officeDocument/2006/relationships/image" Target="../media/image4.jpeg"/><Relationship Id="rId5" Type="http://schemas.openxmlformats.org/officeDocument/2006/relationships/image" Target="http://sgaa.cna.gob.mx/gif/aguaman.jpg" TargetMode="External"/><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sedema.df.gob.mx/mercadodetrueque/index.php?option=com_content&amp;view=article&amp;id=47&amp;Itemid=56" TargetMode="External"/><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hyperlink" Target="http://www.sedema.df.gob.mx/mercadodetrueque/images/stories/mapa.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hyperlink" Target="http://www.sedema.df.gob.mx/mercadodetrueque/index.php?option=com_content&amp;view=article&amp;id=47&amp;Itemid=56"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sedema.df.gob.mx/mercadodetrueque/index.php?option=com_content&amp;view=article&amp;id=47&amp;Itemid=56" TargetMode="External"/><Relationship Id="rId5" Type="http://schemas.openxmlformats.org/officeDocument/2006/relationships/image" Target="../media/image20.jpe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hyperlink" Target="http://www.sedema.df.gob.mx/mercadodetrueque/index.php?option=com_content&amp;view=article&amp;id=50&amp;Itemid=29"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hyperlink" Target="http://www.sedema.df.gob.mx/sma/index.php" TargetMode="External"/><Relationship Id="rId6" Type="http://schemas.openxmlformats.org/officeDocument/2006/relationships/image" Target="../media/image26.jpeg"/><Relationship Id="rId7" Type="http://schemas.openxmlformats.org/officeDocument/2006/relationships/hyperlink" Target="http://jigsaw.w3.org/css-validator/check/referer" TargetMode="External"/><Relationship Id="rId8" Type="http://schemas.openxmlformats.org/officeDocument/2006/relationships/image" Target="../media/image27.gif"/><Relationship Id="rId9"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hyperlink" Target="http://www.sedema.df.gob.mx/reciclatron/calendario.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hyperlink" Target="http://youtu.be/tH3HcPeSoSA"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hyperlink" Target="http://youtu.be/Dm2KmBVpAMo"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http://www.transpac-comer.com.mx/rec2.gif" TargetMode="External"/><Relationship Id="rId4" Type="http://schemas.openxmlformats.org/officeDocument/2006/relationships/image" Target="../media/image4.jpeg"/><Relationship Id="rId5" Type="http://schemas.openxmlformats.org/officeDocument/2006/relationships/image" Target="http://sgaa.cna.gob.mx/gif/aguaman.jpg" TargetMode="External"/><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96752"/>
            <a:ext cx="7776864" cy="2304256"/>
          </a:xfrm>
        </p:spPr>
        <p:txBody>
          <a:bodyPr>
            <a:normAutofit/>
          </a:bodyPr>
          <a:lstStyle/>
          <a:p>
            <a:r>
              <a:rPr lang="es-MX" b="1" dirty="0" smtClean="0"/>
              <a:t>QUÍMICA, SOCIEDAD Y AMBIENTE</a:t>
            </a:r>
            <a:br>
              <a:rPr lang="es-MX" b="1" dirty="0" smtClean="0"/>
            </a:br>
            <a:r>
              <a:rPr lang="es-MX" b="1" dirty="0"/>
              <a:t/>
            </a:r>
            <a:br>
              <a:rPr lang="es-MX" b="1" dirty="0"/>
            </a:br>
            <a:r>
              <a:rPr lang="es-MX" b="1" dirty="0" smtClean="0"/>
              <a:t>CURSO DE DIVULGACIÓN CIENTÍFICA</a:t>
            </a:r>
            <a:endParaRPr lang="es-MX" b="1" i="1" dirty="0"/>
          </a:p>
        </p:txBody>
      </p:sp>
      <p:sp>
        <p:nvSpPr>
          <p:cNvPr id="3" name="2 Subtítulo"/>
          <p:cNvSpPr>
            <a:spLocks noGrp="1"/>
          </p:cNvSpPr>
          <p:nvPr>
            <p:ph type="subTitle" idx="1"/>
          </p:nvPr>
        </p:nvSpPr>
        <p:spPr>
          <a:xfrm>
            <a:off x="971600" y="1916832"/>
            <a:ext cx="7272808" cy="4392488"/>
          </a:xfrm>
        </p:spPr>
        <p:txBody>
          <a:bodyPr>
            <a:normAutofit fontScale="92500" lnSpcReduction="10000"/>
          </a:bodyPr>
          <a:lstStyle/>
          <a:p>
            <a:endParaRPr lang="es-MX" sz="3900" b="1" dirty="0" smtClean="0"/>
          </a:p>
          <a:p>
            <a:endParaRPr lang="es-MX" sz="3900" b="1" dirty="0" smtClean="0"/>
          </a:p>
          <a:p>
            <a:endParaRPr lang="es-MX" sz="3900" b="1" dirty="0" smtClean="0"/>
          </a:p>
          <a:p>
            <a:endParaRPr lang="es-MX" sz="3900" b="1" dirty="0" smtClean="0"/>
          </a:p>
          <a:p>
            <a:endParaRPr lang="es-MX" b="1" dirty="0"/>
          </a:p>
          <a:p>
            <a:endParaRPr kumimoji="0" lang="es-ES_tradnl" b="1" dirty="0" smtClean="0"/>
          </a:p>
          <a:p>
            <a:endParaRPr lang="es-MX" b="1" dirty="0" smtClean="0"/>
          </a:p>
          <a:p>
            <a:endParaRPr lang="es-MX" b="1" dirty="0" smtClean="0"/>
          </a:p>
          <a:p>
            <a:pPr algn="r"/>
            <a:r>
              <a:rPr lang="es-MX" sz="2800" b="1" dirty="0" smtClean="0"/>
              <a:t>3/OCTUBRE/2015</a:t>
            </a:r>
            <a:endParaRPr lang="es-MX" sz="28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8534400" cy="838200"/>
          </a:xfrm>
        </p:spPr>
        <p:txBody>
          <a:bodyPr>
            <a:normAutofit fontScale="90000"/>
          </a:bodyPr>
          <a:lstStyle/>
          <a:p>
            <a:pPr algn="ctr"/>
            <a:r>
              <a:rPr lang="es-ES_tradnl" sz="4000" dirty="0"/>
              <a:t>CLASIFICACIÓN DE LAS FUENTES GENERADORAS DE RSM</a:t>
            </a:r>
            <a:endParaRPr lang="es-ES_tradnl" dirty="0"/>
          </a:p>
        </p:txBody>
      </p:sp>
      <p:graphicFrame>
        <p:nvGraphicFramePr>
          <p:cNvPr id="37892" name="Object 4"/>
          <p:cNvGraphicFramePr>
            <a:graphicFrameLocks noGrp="1" noChangeAspect="1"/>
          </p:cNvGraphicFramePr>
          <p:nvPr>
            <p:ph type="tbl" idx="1"/>
          </p:nvPr>
        </p:nvGraphicFramePr>
        <p:xfrm>
          <a:off x="1295400" y="1447800"/>
          <a:ext cx="6704013" cy="5018088"/>
        </p:xfrm>
        <a:graphic>
          <a:graphicData uri="http://schemas.openxmlformats.org/presentationml/2006/ole">
            <mc:AlternateContent xmlns:mc="http://schemas.openxmlformats.org/markup-compatibility/2006">
              <mc:Choice xmlns:v="urn:schemas-microsoft-com:vml" Requires="v">
                <p:oleObj spid="_x0000_s4101" name="Documento" r:id="rId3" imgW="7776720" imgH="5820840" progId="Word.Document.8">
                  <p:embed/>
                </p:oleObj>
              </mc:Choice>
              <mc:Fallback>
                <p:oleObj name="Documento" r:id="rId3" imgW="7776720" imgH="582084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6704013" cy="5018088"/>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ppt_x</p:attrName>
                                        </p:attrNameLst>
                                      </p:cBhvr>
                                      <p:tavLst>
                                        <p:tav tm="0">
                                          <p:val>
                                            <p:strVal val="#ppt_x"/>
                                          </p:val>
                                        </p:tav>
                                        <p:tav tm="100000">
                                          <p:val>
                                            <p:strVal val="#ppt_x"/>
                                          </p:val>
                                        </p:tav>
                                      </p:tavLst>
                                    </p:anim>
                                    <p:anim calcmode="lin" valueType="num">
                                      <p:cBhvr>
                                        <p:cTn id="8" dur="500" fill="hold"/>
                                        <p:tgtEl>
                                          <p:spTgt spid="37890"/>
                                        </p:tgtEl>
                                        <p:attrNameLst>
                                          <p:attrName>ppt_y</p:attrName>
                                        </p:attrNameLst>
                                      </p:cBhvr>
                                      <p:tavLst>
                                        <p:tav tm="0">
                                          <p:val>
                                            <p:strVal val="#ppt_y+#ppt_h/2"/>
                                          </p:val>
                                        </p:tav>
                                        <p:tav tm="100000">
                                          <p:val>
                                            <p:strVal val="#ppt_y"/>
                                          </p:val>
                                        </p:tav>
                                      </p:tavLst>
                                    </p:anim>
                                    <p:anim calcmode="lin" valueType="num">
                                      <p:cBhvr>
                                        <p:cTn id="9" dur="500" fill="hold"/>
                                        <p:tgtEl>
                                          <p:spTgt spid="37890"/>
                                        </p:tgtEl>
                                        <p:attrNameLst>
                                          <p:attrName>ppt_w</p:attrName>
                                        </p:attrNameLst>
                                      </p:cBhvr>
                                      <p:tavLst>
                                        <p:tav tm="0">
                                          <p:val>
                                            <p:strVal val="#ppt_w"/>
                                          </p:val>
                                        </p:tav>
                                        <p:tav tm="100000">
                                          <p:val>
                                            <p:strVal val="#ppt_w"/>
                                          </p:val>
                                        </p:tav>
                                      </p:tavLst>
                                    </p:anim>
                                    <p:anim calcmode="lin" valueType="num">
                                      <p:cBhvr>
                                        <p:cTn id="10"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892"/>
                                        </p:tgtEl>
                                        <p:attrNameLst>
                                          <p:attrName>style.visibility</p:attrName>
                                        </p:attrNameLst>
                                      </p:cBhvr>
                                      <p:to>
                                        <p:strVal val="visible"/>
                                      </p:to>
                                    </p:set>
                                    <p:anim calcmode="lin" valueType="num">
                                      <p:cBhvr additive="base">
                                        <p:cTn id="15" dur="500" fill="hold"/>
                                        <p:tgtEl>
                                          <p:spTgt spid="37892"/>
                                        </p:tgtEl>
                                        <p:attrNameLst>
                                          <p:attrName>ppt_x</p:attrName>
                                        </p:attrNameLst>
                                      </p:cBhvr>
                                      <p:tavLst>
                                        <p:tav tm="0">
                                          <p:val>
                                            <p:strVal val="#ppt_x"/>
                                          </p:val>
                                        </p:tav>
                                        <p:tav tm="100000">
                                          <p:val>
                                            <p:strVal val="#ppt_x"/>
                                          </p:val>
                                        </p:tav>
                                      </p:tavLst>
                                    </p:anim>
                                    <p:anim calcmode="lin" valueType="num">
                                      <p:cBhvr additive="base">
                                        <p:cTn id="16"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81000"/>
            <a:ext cx="8534400" cy="762000"/>
          </a:xfrm>
        </p:spPr>
        <p:txBody>
          <a:bodyPr>
            <a:normAutofit fontScale="90000"/>
          </a:bodyPr>
          <a:lstStyle/>
          <a:p>
            <a:pPr algn="ctr"/>
            <a:r>
              <a:rPr lang="es-ES_tradnl" sz="3600"/>
              <a:t>CLASIFICACIÓN DE LAS FUENTES GENERADORAS DE RSM (continuación)</a:t>
            </a:r>
            <a:endParaRPr lang="es-ES_tradnl"/>
          </a:p>
        </p:txBody>
      </p:sp>
      <p:graphicFrame>
        <p:nvGraphicFramePr>
          <p:cNvPr id="38915" name="Object 3"/>
          <p:cNvGraphicFramePr>
            <a:graphicFrameLocks noGrp="1" noChangeAspect="1"/>
          </p:cNvGraphicFramePr>
          <p:nvPr>
            <p:ph type="tbl" idx="1"/>
          </p:nvPr>
        </p:nvGraphicFramePr>
        <p:xfrm>
          <a:off x="1890713" y="1676400"/>
          <a:ext cx="5056187" cy="5181600"/>
        </p:xfrm>
        <a:graphic>
          <a:graphicData uri="http://schemas.openxmlformats.org/presentationml/2006/ole">
            <mc:AlternateContent xmlns:mc="http://schemas.openxmlformats.org/markup-compatibility/2006">
              <mc:Choice xmlns:v="urn:schemas-microsoft-com:vml" Requires="v">
                <p:oleObj spid="_x0000_s5125" name="Documento" r:id="rId3" imgW="6071760" imgH="6222960" progId="Word.Document.8">
                  <p:embed/>
                </p:oleObj>
              </mc:Choice>
              <mc:Fallback>
                <p:oleObj name="Documento" r:id="rId3" imgW="6071760" imgH="622296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3" y="1676400"/>
                        <a:ext cx="5056187"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1+#ppt_w/2"/>
                                          </p:val>
                                        </p:tav>
                                        <p:tav tm="100000">
                                          <p:val>
                                            <p:strVal val="#ppt_x"/>
                                          </p:val>
                                        </p:tav>
                                      </p:tavLst>
                                    </p:anim>
                                    <p:anim calcmode="lin" valueType="num">
                                      <p:cBhvr additive="base">
                                        <p:cTn id="8" dur="500" fill="hold"/>
                                        <p:tgtEl>
                                          <p:spTgt spid="389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nodeType="click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p:cTn id="13" dur="500" fill="hold"/>
                                        <p:tgtEl>
                                          <p:spTgt spid="38915"/>
                                        </p:tgtEl>
                                        <p:attrNameLst>
                                          <p:attrName>ppt_x</p:attrName>
                                        </p:attrNameLst>
                                      </p:cBhvr>
                                      <p:tavLst>
                                        <p:tav tm="0">
                                          <p:val>
                                            <p:strVal val="#ppt_x"/>
                                          </p:val>
                                        </p:tav>
                                        <p:tav tm="100000">
                                          <p:val>
                                            <p:strVal val="#ppt_x"/>
                                          </p:val>
                                        </p:tav>
                                      </p:tavLst>
                                    </p:anim>
                                    <p:anim calcmode="lin" valueType="num">
                                      <p:cBhvr>
                                        <p:cTn id="14" dur="500" fill="hold"/>
                                        <p:tgtEl>
                                          <p:spTgt spid="38915"/>
                                        </p:tgtEl>
                                        <p:attrNameLst>
                                          <p:attrName>ppt_y</p:attrName>
                                        </p:attrNameLst>
                                      </p:cBhvr>
                                      <p:tavLst>
                                        <p:tav tm="0">
                                          <p:val>
                                            <p:strVal val="#ppt_y+#ppt_h/2"/>
                                          </p:val>
                                        </p:tav>
                                        <p:tav tm="100000">
                                          <p:val>
                                            <p:strVal val="#ppt_y"/>
                                          </p:val>
                                        </p:tav>
                                      </p:tavLst>
                                    </p:anim>
                                    <p:anim calcmode="lin" valueType="num">
                                      <p:cBhvr>
                                        <p:cTn id="15" dur="500" fill="hold"/>
                                        <p:tgtEl>
                                          <p:spTgt spid="38915"/>
                                        </p:tgtEl>
                                        <p:attrNameLst>
                                          <p:attrName>ppt_w</p:attrName>
                                        </p:attrNameLst>
                                      </p:cBhvr>
                                      <p:tavLst>
                                        <p:tav tm="0">
                                          <p:val>
                                            <p:strVal val="#ppt_w"/>
                                          </p:val>
                                        </p:tav>
                                        <p:tav tm="100000">
                                          <p:val>
                                            <p:strVal val="#ppt_w"/>
                                          </p:val>
                                        </p:tav>
                                      </p:tavLst>
                                    </p:anim>
                                    <p:anim calcmode="lin" valueType="num">
                                      <p:cBhvr>
                                        <p:cTn id="16" dur="500" fill="hold"/>
                                        <p:tgtEl>
                                          <p:spTgt spid="389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92725" y="1484313"/>
            <a:ext cx="3024188" cy="4679950"/>
            <a:chOff x="3334" y="935"/>
            <a:chExt cx="1905" cy="2948"/>
          </a:xfrm>
        </p:grpSpPr>
        <p:sp>
          <p:nvSpPr>
            <p:cNvPr id="158723" name="AutoShape 3"/>
            <p:cNvSpPr>
              <a:spLocks noChangeArrowheads="1"/>
            </p:cNvSpPr>
            <p:nvPr/>
          </p:nvSpPr>
          <p:spPr bwMode="auto">
            <a:xfrm>
              <a:off x="3334" y="935"/>
              <a:ext cx="1905" cy="2948"/>
            </a:xfrm>
            <a:prstGeom prst="can">
              <a:avLst>
                <a:gd name="adj" fmla="val 38688"/>
              </a:avLst>
            </a:prstGeom>
            <a:solidFill>
              <a:srgbClr val="99CCFF"/>
            </a:solidFill>
            <a:ln w="9525">
              <a:solidFill>
                <a:srgbClr val="0066FF"/>
              </a:solidFill>
              <a:round/>
              <a:headEnd/>
              <a:tailEnd/>
            </a:ln>
            <a:effectLst>
              <a:outerShdw dist="107763" dir="18900000" algn="ctr" rotWithShape="0">
                <a:srgbClr val="808080">
                  <a:alpha val="50000"/>
                </a:srgbClr>
              </a:outerShdw>
            </a:effectLst>
          </p:spPr>
          <p:txBody>
            <a:bodyPr/>
            <a:lstStyle/>
            <a:p>
              <a:pPr eaLnBrk="1" hangingPunct="1"/>
              <a:endParaRPr lang="es-ES" altLang="ja-JP" sz="1200" b="1">
                <a:ea typeface="ＭＳ 明朝" pitchFamily="49" charset="-128"/>
              </a:endParaRPr>
            </a:p>
            <a:p>
              <a:pPr eaLnBrk="1" hangingPunct="1"/>
              <a:endParaRPr lang="es-ES" altLang="ja-JP" sz="1200" b="1">
                <a:ea typeface="ＭＳ 明朝" pitchFamily="49" charset="-128"/>
              </a:endParaRPr>
            </a:p>
            <a:p>
              <a:pPr eaLnBrk="1" hangingPunct="1"/>
              <a:endParaRPr lang="es-ES" altLang="ja-JP" sz="1200" b="1">
                <a:ea typeface="ＭＳ 明朝" pitchFamily="49" charset="-128"/>
              </a:endParaRPr>
            </a:p>
            <a:p>
              <a:pPr eaLnBrk="1" hangingPunct="1"/>
              <a:endParaRPr lang="es-ES" altLang="ja-JP" sz="700">
                <a:ea typeface="ＭＳ 明朝" pitchFamily="49" charset="-128"/>
              </a:endParaRPr>
            </a:p>
            <a:p>
              <a:pPr eaLnBrk="1" hangingPunct="1"/>
              <a:endParaRPr lang="es-ES"/>
            </a:p>
          </p:txBody>
        </p:sp>
        <p:sp>
          <p:nvSpPr>
            <p:cNvPr id="158724" name="Line 4"/>
            <p:cNvSpPr>
              <a:spLocks noChangeShapeType="1"/>
            </p:cNvSpPr>
            <p:nvPr/>
          </p:nvSpPr>
          <p:spPr bwMode="auto">
            <a:xfrm flipV="1">
              <a:off x="4150" y="1162"/>
              <a:ext cx="0" cy="182"/>
            </a:xfrm>
            <a:prstGeom prst="line">
              <a:avLst/>
            </a:prstGeom>
            <a:noFill/>
            <a:ln w="57150">
              <a:solidFill>
                <a:srgbClr val="000000"/>
              </a:solidFill>
              <a:round/>
              <a:headEnd/>
              <a:tailEnd/>
            </a:ln>
            <a:effectLst/>
          </p:spPr>
          <p:txBody>
            <a:bodyPr/>
            <a:lstStyle/>
            <a:p>
              <a:endParaRPr lang="es-MX"/>
            </a:p>
          </p:txBody>
        </p:sp>
        <p:sp>
          <p:nvSpPr>
            <p:cNvPr id="158725" name="Line 5"/>
            <p:cNvSpPr>
              <a:spLocks noChangeShapeType="1"/>
            </p:cNvSpPr>
            <p:nvPr/>
          </p:nvSpPr>
          <p:spPr bwMode="auto">
            <a:xfrm>
              <a:off x="4128" y="1162"/>
              <a:ext cx="406" cy="0"/>
            </a:xfrm>
            <a:prstGeom prst="line">
              <a:avLst/>
            </a:prstGeom>
            <a:noFill/>
            <a:ln w="57150">
              <a:solidFill>
                <a:srgbClr val="000000"/>
              </a:solidFill>
              <a:round/>
              <a:headEnd/>
              <a:tailEnd/>
            </a:ln>
            <a:effectLst/>
          </p:spPr>
          <p:txBody>
            <a:bodyPr/>
            <a:lstStyle/>
            <a:p>
              <a:endParaRPr lang="es-MX"/>
            </a:p>
          </p:txBody>
        </p:sp>
        <p:sp>
          <p:nvSpPr>
            <p:cNvPr id="158726" name="Line 6"/>
            <p:cNvSpPr>
              <a:spLocks noChangeShapeType="1"/>
            </p:cNvSpPr>
            <p:nvPr/>
          </p:nvSpPr>
          <p:spPr bwMode="auto">
            <a:xfrm>
              <a:off x="4513" y="1162"/>
              <a:ext cx="0" cy="182"/>
            </a:xfrm>
            <a:prstGeom prst="line">
              <a:avLst/>
            </a:prstGeom>
            <a:noFill/>
            <a:ln w="57150">
              <a:solidFill>
                <a:srgbClr val="000000"/>
              </a:solidFill>
              <a:round/>
              <a:headEnd/>
              <a:tailEnd/>
            </a:ln>
            <a:effectLst/>
          </p:spPr>
          <p:txBody>
            <a:bodyPr/>
            <a:lstStyle/>
            <a:p>
              <a:endParaRPr lang="es-MX"/>
            </a:p>
          </p:txBody>
        </p:sp>
        <p:sp>
          <p:nvSpPr>
            <p:cNvPr id="158727" name="Line 7"/>
            <p:cNvSpPr>
              <a:spLocks noChangeShapeType="1"/>
            </p:cNvSpPr>
            <p:nvPr/>
          </p:nvSpPr>
          <p:spPr bwMode="auto">
            <a:xfrm>
              <a:off x="3969" y="1344"/>
              <a:ext cx="726" cy="0"/>
            </a:xfrm>
            <a:prstGeom prst="line">
              <a:avLst/>
            </a:prstGeom>
            <a:noFill/>
            <a:ln w="3175">
              <a:solidFill>
                <a:srgbClr val="000000"/>
              </a:solidFill>
              <a:round/>
              <a:headEnd/>
              <a:tailEnd/>
            </a:ln>
            <a:effectLst/>
          </p:spPr>
          <p:txBody>
            <a:bodyPr/>
            <a:lstStyle/>
            <a:p>
              <a:endParaRPr lang="es-MX"/>
            </a:p>
          </p:txBody>
        </p:sp>
        <p:sp>
          <p:nvSpPr>
            <p:cNvPr id="158728" name="Rectangle 8"/>
            <p:cNvSpPr>
              <a:spLocks noChangeArrowheads="1"/>
            </p:cNvSpPr>
            <p:nvPr/>
          </p:nvSpPr>
          <p:spPr bwMode="auto">
            <a:xfrm>
              <a:off x="3833" y="2069"/>
              <a:ext cx="1134" cy="771"/>
            </a:xfrm>
            <a:prstGeom prst="rect">
              <a:avLst/>
            </a:prstGeom>
            <a:noFill/>
            <a:ln w="9525">
              <a:noFill/>
              <a:miter lim="800000"/>
              <a:headEnd/>
              <a:tailEnd/>
            </a:ln>
            <a:effectLst/>
          </p:spPr>
          <p:txBody>
            <a:bodyPr wrap="none" anchor="ctr"/>
            <a:lstStyle/>
            <a:p>
              <a:pPr algn="ctr" eaLnBrk="1" hangingPunct="1"/>
              <a:r>
                <a:rPr lang="es-MX" sz="4400" b="1">
                  <a:solidFill>
                    <a:srgbClr val="000000"/>
                  </a:solidFill>
                  <a:effectLst>
                    <a:outerShdw blurRad="38100" dist="38100" dir="2700000" algn="tl">
                      <a:srgbClr val="FFFFFF"/>
                    </a:outerShdw>
                  </a:effectLst>
                </a:rPr>
                <a:t>Plástico </a:t>
              </a:r>
            </a:p>
            <a:p>
              <a:pPr algn="ctr" eaLnBrk="1" hangingPunct="1"/>
              <a:r>
                <a:rPr lang="es-MX" sz="4400" b="1">
                  <a:solidFill>
                    <a:srgbClr val="000000"/>
                  </a:solidFill>
                  <a:effectLst>
                    <a:outerShdw blurRad="38100" dist="38100" dir="2700000" algn="tl">
                      <a:srgbClr val="FFFFFF"/>
                    </a:outerShdw>
                  </a:effectLst>
                </a:rPr>
                <a:t>y </a:t>
              </a:r>
            </a:p>
            <a:p>
              <a:pPr algn="ctr" eaLnBrk="1" hangingPunct="1"/>
              <a:r>
                <a:rPr lang="es-MX" sz="4400" b="1">
                  <a:solidFill>
                    <a:srgbClr val="000000"/>
                  </a:solidFill>
                  <a:effectLst>
                    <a:outerShdw blurRad="38100" dist="38100" dir="2700000" algn="tl">
                      <a:srgbClr val="FFFFFF"/>
                    </a:outerShdw>
                  </a:effectLst>
                </a:rPr>
                <a:t>Aluminio</a:t>
              </a:r>
              <a:endParaRPr lang="es-ES"/>
            </a:p>
          </p:txBody>
        </p:sp>
      </p:grpSp>
      <p:sp>
        <p:nvSpPr>
          <p:cNvPr id="158729" name="Rectangle 9"/>
          <p:cNvSpPr>
            <a:spLocks noChangeArrowheads="1"/>
          </p:cNvSpPr>
          <p:nvPr/>
        </p:nvSpPr>
        <p:spPr bwMode="auto">
          <a:xfrm>
            <a:off x="5867400" y="3141663"/>
            <a:ext cx="1800225" cy="1223962"/>
          </a:xfrm>
          <a:prstGeom prst="rect">
            <a:avLst/>
          </a:prstGeom>
          <a:noFill/>
          <a:ln w="9525">
            <a:noFill/>
            <a:miter lim="800000"/>
            <a:headEnd/>
            <a:tailEnd/>
          </a:ln>
          <a:effectLst/>
        </p:spPr>
        <p:txBody>
          <a:bodyPr wrap="none" anchor="ctr"/>
          <a:lstStyle/>
          <a:p>
            <a:pPr algn="ctr" eaLnBrk="1" hangingPunct="1"/>
            <a:endParaRPr lang="es-ES"/>
          </a:p>
        </p:txBody>
      </p:sp>
      <p:grpSp>
        <p:nvGrpSpPr>
          <p:cNvPr id="3" name="Group 10"/>
          <p:cNvGrpSpPr>
            <a:grpSpLocks/>
          </p:cNvGrpSpPr>
          <p:nvPr/>
        </p:nvGrpSpPr>
        <p:grpSpPr bwMode="auto">
          <a:xfrm>
            <a:off x="2771775" y="1557338"/>
            <a:ext cx="2879725" cy="4679950"/>
            <a:chOff x="1746" y="981"/>
            <a:chExt cx="1814" cy="2948"/>
          </a:xfrm>
        </p:grpSpPr>
        <p:sp>
          <p:nvSpPr>
            <p:cNvPr id="158731" name="AutoShape 11"/>
            <p:cNvSpPr>
              <a:spLocks noChangeArrowheads="1"/>
            </p:cNvSpPr>
            <p:nvPr/>
          </p:nvSpPr>
          <p:spPr bwMode="auto">
            <a:xfrm>
              <a:off x="1746" y="981"/>
              <a:ext cx="1814" cy="2948"/>
            </a:xfrm>
            <a:prstGeom prst="can">
              <a:avLst>
                <a:gd name="adj" fmla="val 40628"/>
              </a:avLst>
            </a:prstGeom>
            <a:solidFill>
              <a:srgbClr val="FFCC00"/>
            </a:solidFill>
            <a:ln w="9525">
              <a:solidFill>
                <a:srgbClr val="FF6600"/>
              </a:solidFill>
              <a:round/>
              <a:headEnd/>
              <a:tailEnd/>
            </a:ln>
            <a:effectLst>
              <a:outerShdw dist="107763" dir="8100000" algn="ctr" rotWithShape="0">
                <a:srgbClr val="808080">
                  <a:alpha val="50000"/>
                </a:srgbClr>
              </a:outerShdw>
            </a:effectLst>
          </p:spPr>
          <p:txBody>
            <a:bodyPr/>
            <a:lstStyle/>
            <a:p>
              <a:pPr eaLnBrk="1" hangingPunct="1"/>
              <a:endParaRPr lang="es-ES" altLang="ja-JP" sz="1200" b="1">
                <a:ea typeface="ＭＳ 明朝" pitchFamily="49" charset="-128"/>
              </a:endParaRPr>
            </a:p>
            <a:p>
              <a:pPr eaLnBrk="1" hangingPunct="1"/>
              <a:endParaRPr lang="es-ES" altLang="ja-JP" sz="1200" b="1">
                <a:ea typeface="ＭＳ 明朝" pitchFamily="49" charset="-128"/>
              </a:endParaRPr>
            </a:p>
            <a:p>
              <a:pPr eaLnBrk="1" hangingPunct="1"/>
              <a:endParaRPr lang="es-ES" altLang="ja-JP" sz="1200" b="1">
                <a:ea typeface="ＭＳ 明朝" pitchFamily="49" charset="-128"/>
              </a:endParaRPr>
            </a:p>
            <a:p>
              <a:pPr eaLnBrk="1" hangingPunct="1"/>
              <a:endParaRPr lang="es-ES" altLang="ja-JP" sz="800">
                <a:ea typeface="ＭＳ 明朝" pitchFamily="49" charset="-128"/>
              </a:endParaRPr>
            </a:p>
            <a:p>
              <a:pPr eaLnBrk="1" hangingPunct="1"/>
              <a:endParaRPr lang="es-ES"/>
            </a:p>
          </p:txBody>
        </p:sp>
        <p:sp>
          <p:nvSpPr>
            <p:cNvPr id="158732" name="Rectangle 12"/>
            <p:cNvSpPr>
              <a:spLocks noChangeArrowheads="1"/>
            </p:cNvSpPr>
            <p:nvPr/>
          </p:nvSpPr>
          <p:spPr bwMode="auto">
            <a:xfrm>
              <a:off x="2154" y="2069"/>
              <a:ext cx="1134" cy="771"/>
            </a:xfrm>
            <a:prstGeom prst="rect">
              <a:avLst/>
            </a:prstGeom>
            <a:noFill/>
            <a:ln w="9525">
              <a:noFill/>
              <a:miter lim="800000"/>
              <a:headEnd/>
              <a:tailEnd/>
            </a:ln>
            <a:effectLst/>
          </p:spPr>
          <p:txBody>
            <a:bodyPr wrap="none" anchor="ctr"/>
            <a:lstStyle/>
            <a:p>
              <a:pPr algn="ctr" eaLnBrk="1" hangingPunct="1"/>
              <a:r>
                <a:rPr lang="es-MX" sz="4400" b="1">
                  <a:solidFill>
                    <a:srgbClr val="000000"/>
                  </a:solidFill>
                  <a:effectLst>
                    <a:outerShdw blurRad="38100" dist="38100" dir="2700000" algn="tl">
                      <a:srgbClr val="FFFFFF"/>
                    </a:outerShdw>
                  </a:effectLst>
                </a:rPr>
                <a:t>Papel</a:t>
              </a:r>
            </a:p>
            <a:p>
              <a:pPr algn="ctr" eaLnBrk="1" hangingPunct="1"/>
              <a:r>
                <a:rPr lang="es-MX" sz="4400" b="1">
                  <a:solidFill>
                    <a:srgbClr val="000000"/>
                  </a:solidFill>
                  <a:effectLst>
                    <a:outerShdw blurRad="38100" dist="38100" dir="2700000" algn="tl">
                      <a:srgbClr val="FFFFFF"/>
                    </a:outerShdw>
                  </a:effectLst>
                </a:rPr>
                <a:t>y </a:t>
              </a:r>
            </a:p>
            <a:p>
              <a:pPr algn="ctr" eaLnBrk="1" hangingPunct="1"/>
              <a:r>
                <a:rPr lang="es-MX" sz="4400" b="1">
                  <a:solidFill>
                    <a:srgbClr val="000000"/>
                  </a:solidFill>
                  <a:effectLst>
                    <a:outerShdw blurRad="38100" dist="38100" dir="2700000" algn="tl">
                      <a:srgbClr val="FFFFFF"/>
                    </a:outerShdw>
                  </a:effectLst>
                </a:rPr>
                <a:t>Cartón</a:t>
              </a:r>
              <a:r>
                <a:rPr lang="es-MX"/>
                <a:t> </a:t>
              </a:r>
              <a:endParaRPr lang="es-ES"/>
            </a:p>
          </p:txBody>
        </p:sp>
        <p:sp>
          <p:nvSpPr>
            <p:cNvPr id="158733" name="Line 13"/>
            <p:cNvSpPr>
              <a:spLocks noChangeShapeType="1"/>
            </p:cNvSpPr>
            <p:nvPr/>
          </p:nvSpPr>
          <p:spPr bwMode="auto">
            <a:xfrm flipV="1">
              <a:off x="2539" y="1162"/>
              <a:ext cx="0" cy="182"/>
            </a:xfrm>
            <a:prstGeom prst="line">
              <a:avLst/>
            </a:prstGeom>
            <a:noFill/>
            <a:ln w="57150">
              <a:solidFill>
                <a:srgbClr val="000000"/>
              </a:solidFill>
              <a:round/>
              <a:headEnd/>
              <a:tailEnd/>
            </a:ln>
            <a:effectLst/>
          </p:spPr>
          <p:txBody>
            <a:bodyPr/>
            <a:lstStyle/>
            <a:p>
              <a:endParaRPr lang="es-MX"/>
            </a:p>
          </p:txBody>
        </p:sp>
        <p:sp>
          <p:nvSpPr>
            <p:cNvPr id="158734" name="Line 14"/>
            <p:cNvSpPr>
              <a:spLocks noChangeShapeType="1"/>
            </p:cNvSpPr>
            <p:nvPr/>
          </p:nvSpPr>
          <p:spPr bwMode="auto">
            <a:xfrm>
              <a:off x="2537" y="1162"/>
              <a:ext cx="366" cy="0"/>
            </a:xfrm>
            <a:prstGeom prst="line">
              <a:avLst/>
            </a:prstGeom>
            <a:noFill/>
            <a:ln w="57150">
              <a:solidFill>
                <a:srgbClr val="000000"/>
              </a:solidFill>
              <a:round/>
              <a:headEnd/>
              <a:tailEnd/>
            </a:ln>
            <a:effectLst/>
          </p:spPr>
          <p:txBody>
            <a:bodyPr/>
            <a:lstStyle/>
            <a:p>
              <a:endParaRPr lang="es-MX"/>
            </a:p>
          </p:txBody>
        </p:sp>
        <p:sp>
          <p:nvSpPr>
            <p:cNvPr id="158735" name="Line 15"/>
            <p:cNvSpPr>
              <a:spLocks noChangeShapeType="1"/>
            </p:cNvSpPr>
            <p:nvPr/>
          </p:nvSpPr>
          <p:spPr bwMode="auto">
            <a:xfrm>
              <a:off x="2902" y="1162"/>
              <a:ext cx="0" cy="182"/>
            </a:xfrm>
            <a:prstGeom prst="line">
              <a:avLst/>
            </a:prstGeom>
            <a:noFill/>
            <a:ln w="57150">
              <a:solidFill>
                <a:srgbClr val="000000"/>
              </a:solidFill>
              <a:round/>
              <a:headEnd/>
              <a:tailEnd/>
            </a:ln>
            <a:effectLst/>
          </p:spPr>
          <p:txBody>
            <a:bodyPr/>
            <a:lstStyle/>
            <a:p>
              <a:endParaRPr lang="es-MX"/>
            </a:p>
          </p:txBody>
        </p:sp>
        <p:sp>
          <p:nvSpPr>
            <p:cNvPr id="158736" name="Line 16"/>
            <p:cNvSpPr>
              <a:spLocks noChangeShapeType="1"/>
            </p:cNvSpPr>
            <p:nvPr/>
          </p:nvSpPr>
          <p:spPr bwMode="auto">
            <a:xfrm>
              <a:off x="2358" y="1344"/>
              <a:ext cx="726" cy="0"/>
            </a:xfrm>
            <a:prstGeom prst="line">
              <a:avLst/>
            </a:prstGeom>
            <a:noFill/>
            <a:ln w="3175">
              <a:solidFill>
                <a:srgbClr val="000000"/>
              </a:solidFill>
              <a:round/>
              <a:headEnd/>
              <a:tailEnd/>
            </a:ln>
            <a:effectLst/>
          </p:spPr>
          <p:txBody>
            <a:bodyPr/>
            <a:lstStyle/>
            <a:p>
              <a:endParaRPr lang="es-MX"/>
            </a:p>
          </p:txBody>
        </p:sp>
      </p:grpSp>
      <p:sp>
        <p:nvSpPr>
          <p:cNvPr id="158737" name="Line 17"/>
          <p:cNvSpPr>
            <a:spLocks noChangeShapeType="1"/>
          </p:cNvSpPr>
          <p:nvPr/>
        </p:nvSpPr>
        <p:spPr bwMode="auto">
          <a:xfrm>
            <a:off x="0" y="1052513"/>
            <a:ext cx="8243888" cy="0"/>
          </a:xfrm>
          <a:prstGeom prst="line">
            <a:avLst/>
          </a:prstGeom>
          <a:noFill/>
          <a:ln w="9525">
            <a:solidFill>
              <a:srgbClr val="000000"/>
            </a:solidFill>
            <a:round/>
            <a:headEnd/>
            <a:tailEnd/>
          </a:ln>
          <a:effectLst/>
        </p:spPr>
        <p:txBody>
          <a:bodyPr wrap="none" anchor="ctr"/>
          <a:lstStyle/>
          <a:p>
            <a:endParaRPr lang="es-MX"/>
          </a:p>
        </p:txBody>
      </p:sp>
      <p:sp>
        <p:nvSpPr>
          <p:cNvPr id="158738" name="Text Box 18"/>
          <p:cNvSpPr txBox="1">
            <a:spLocks noChangeArrowheads="1"/>
          </p:cNvSpPr>
          <p:nvPr/>
        </p:nvSpPr>
        <p:spPr bwMode="auto">
          <a:xfrm>
            <a:off x="84138" y="161925"/>
            <a:ext cx="6080125" cy="701675"/>
          </a:xfrm>
          <a:prstGeom prst="rect">
            <a:avLst/>
          </a:prstGeom>
          <a:noFill/>
          <a:ln w="9525">
            <a:noFill/>
            <a:miter lim="800000"/>
            <a:headEnd/>
            <a:tailEnd/>
          </a:ln>
          <a:effectLst/>
        </p:spPr>
        <p:txBody>
          <a:bodyPr wrap="none">
            <a:spAutoFit/>
          </a:bodyPr>
          <a:lstStyle/>
          <a:p>
            <a:pPr eaLnBrk="1" hangingPunct="1"/>
            <a:r>
              <a:rPr lang="es-ES_tradnl" sz="4000" b="1">
                <a:solidFill>
                  <a:srgbClr val="000000"/>
                </a:solidFill>
                <a:effectLst>
                  <a:outerShdw blurRad="38100" dist="38100" dir="2700000" algn="tl">
                    <a:srgbClr val="FFFFFF"/>
                  </a:outerShdw>
                </a:effectLst>
                <a:latin typeface="Arial" charset="0"/>
              </a:rPr>
              <a:t>Separación de Residuos</a:t>
            </a:r>
          </a:p>
        </p:txBody>
      </p:sp>
      <p:pic>
        <p:nvPicPr>
          <p:cNvPr id="158739" name="Picture 19" descr="chasing_arrows"/>
          <p:cNvPicPr>
            <a:picLocks noChangeAspect="1" noChangeArrowheads="1"/>
          </p:cNvPicPr>
          <p:nvPr/>
        </p:nvPicPr>
        <p:blipFill>
          <a:blip r:embed="rId2" cstate="print"/>
          <a:srcRect/>
          <a:stretch>
            <a:fillRect/>
          </a:stretch>
        </p:blipFill>
        <p:spPr bwMode="auto">
          <a:xfrm>
            <a:off x="7958138" y="190500"/>
            <a:ext cx="935037" cy="935038"/>
          </a:xfrm>
          <a:prstGeom prst="rect">
            <a:avLst/>
          </a:prstGeom>
          <a:noFill/>
        </p:spPr>
      </p:pic>
      <p:grpSp>
        <p:nvGrpSpPr>
          <p:cNvPr id="4" name="Group 20"/>
          <p:cNvGrpSpPr>
            <a:grpSpLocks/>
          </p:cNvGrpSpPr>
          <p:nvPr/>
        </p:nvGrpSpPr>
        <p:grpSpPr bwMode="auto">
          <a:xfrm>
            <a:off x="395288" y="1484313"/>
            <a:ext cx="2592387" cy="4826000"/>
            <a:chOff x="249" y="935"/>
            <a:chExt cx="1633" cy="3040"/>
          </a:xfrm>
        </p:grpSpPr>
        <p:sp>
          <p:nvSpPr>
            <p:cNvPr id="158741" name="AutoShape 21"/>
            <p:cNvSpPr>
              <a:spLocks noChangeArrowheads="1"/>
            </p:cNvSpPr>
            <p:nvPr/>
          </p:nvSpPr>
          <p:spPr bwMode="auto">
            <a:xfrm>
              <a:off x="249" y="935"/>
              <a:ext cx="1633" cy="3040"/>
            </a:xfrm>
            <a:prstGeom prst="can">
              <a:avLst>
                <a:gd name="adj" fmla="val 46540"/>
              </a:avLst>
            </a:prstGeom>
            <a:solidFill>
              <a:srgbClr val="99CC00"/>
            </a:solidFill>
            <a:ln w="9525">
              <a:solidFill>
                <a:srgbClr val="EFFFEF"/>
              </a:solidFill>
              <a:round/>
              <a:headEnd/>
              <a:tailEnd/>
            </a:ln>
            <a:effectLst>
              <a:outerShdw dist="107763" dir="18900000" algn="ctr" rotWithShape="0">
                <a:srgbClr val="808080">
                  <a:alpha val="50000"/>
                </a:srgbClr>
              </a:outerShdw>
            </a:effectLst>
          </p:spPr>
          <p:txBody>
            <a:bodyPr/>
            <a:lstStyle/>
            <a:p>
              <a:pPr eaLnBrk="1" hangingPunct="1"/>
              <a:endParaRPr lang="es-ES" altLang="ja-JP" sz="3000">
                <a:ea typeface="ＭＳ 明朝" pitchFamily="49" charset="-128"/>
              </a:endParaRPr>
            </a:p>
          </p:txBody>
        </p:sp>
        <p:sp>
          <p:nvSpPr>
            <p:cNvPr id="158742" name="Rectangle 22"/>
            <p:cNvSpPr>
              <a:spLocks noChangeArrowheads="1"/>
            </p:cNvSpPr>
            <p:nvPr/>
          </p:nvSpPr>
          <p:spPr bwMode="auto">
            <a:xfrm>
              <a:off x="567" y="2024"/>
              <a:ext cx="1134" cy="771"/>
            </a:xfrm>
            <a:prstGeom prst="rect">
              <a:avLst/>
            </a:prstGeom>
            <a:noFill/>
            <a:ln w="9525">
              <a:noFill/>
              <a:miter lim="800000"/>
              <a:headEnd/>
              <a:tailEnd/>
            </a:ln>
            <a:effectLst/>
          </p:spPr>
          <p:txBody>
            <a:bodyPr wrap="none" anchor="ctr"/>
            <a:lstStyle/>
            <a:p>
              <a:pPr algn="ctr" eaLnBrk="1" hangingPunct="1"/>
              <a:r>
                <a:rPr lang="es-MX" sz="4400" b="1">
                  <a:solidFill>
                    <a:srgbClr val="000000"/>
                  </a:solidFill>
                  <a:effectLst>
                    <a:outerShdw blurRad="38100" dist="38100" dir="2700000" algn="tl">
                      <a:srgbClr val="FFFFFF"/>
                    </a:outerShdw>
                  </a:effectLst>
                </a:rPr>
                <a:t>Orgánico</a:t>
              </a:r>
              <a:r>
                <a:rPr lang="es-MX"/>
                <a:t> </a:t>
              </a:r>
              <a:endParaRPr lang="es-ES"/>
            </a:p>
          </p:txBody>
        </p:sp>
        <p:sp>
          <p:nvSpPr>
            <p:cNvPr id="158743" name="Line 23"/>
            <p:cNvSpPr>
              <a:spLocks noChangeShapeType="1"/>
            </p:cNvSpPr>
            <p:nvPr/>
          </p:nvSpPr>
          <p:spPr bwMode="auto">
            <a:xfrm flipV="1">
              <a:off x="838" y="1116"/>
              <a:ext cx="0" cy="182"/>
            </a:xfrm>
            <a:prstGeom prst="line">
              <a:avLst/>
            </a:prstGeom>
            <a:noFill/>
            <a:ln w="57150">
              <a:solidFill>
                <a:srgbClr val="000000"/>
              </a:solidFill>
              <a:round/>
              <a:headEnd/>
              <a:tailEnd/>
            </a:ln>
            <a:effectLst/>
          </p:spPr>
          <p:txBody>
            <a:bodyPr/>
            <a:lstStyle/>
            <a:p>
              <a:endParaRPr lang="es-MX"/>
            </a:p>
          </p:txBody>
        </p:sp>
        <p:sp>
          <p:nvSpPr>
            <p:cNvPr id="158744" name="Line 24"/>
            <p:cNvSpPr>
              <a:spLocks noChangeShapeType="1"/>
            </p:cNvSpPr>
            <p:nvPr/>
          </p:nvSpPr>
          <p:spPr bwMode="auto">
            <a:xfrm>
              <a:off x="1201" y="1116"/>
              <a:ext cx="0" cy="182"/>
            </a:xfrm>
            <a:prstGeom prst="line">
              <a:avLst/>
            </a:prstGeom>
            <a:noFill/>
            <a:ln w="57150">
              <a:solidFill>
                <a:srgbClr val="000000"/>
              </a:solidFill>
              <a:round/>
              <a:headEnd/>
              <a:tailEnd/>
            </a:ln>
            <a:effectLst/>
          </p:spPr>
          <p:txBody>
            <a:bodyPr/>
            <a:lstStyle/>
            <a:p>
              <a:endParaRPr lang="es-MX"/>
            </a:p>
          </p:txBody>
        </p:sp>
        <p:sp>
          <p:nvSpPr>
            <p:cNvPr id="158745" name="Line 25"/>
            <p:cNvSpPr>
              <a:spLocks noChangeShapeType="1"/>
            </p:cNvSpPr>
            <p:nvPr/>
          </p:nvSpPr>
          <p:spPr bwMode="auto">
            <a:xfrm>
              <a:off x="657" y="1298"/>
              <a:ext cx="726" cy="0"/>
            </a:xfrm>
            <a:prstGeom prst="line">
              <a:avLst/>
            </a:prstGeom>
            <a:noFill/>
            <a:ln w="3175">
              <a:solidFill>
                <a:srgbClr val="000000"/>
              </a:solidFill>
              <a:round/>
              <a:headEnd/>
              <a:tailEnd/>
            </a:ln>
            <a:effectLst/>
          </p:spPr>
          <p:txBody>
            <a:bodyPr/>
            <a:lstStyle/>
            <a:p>
              <a:endParaRPr lang="es-MX"/>
            </a:p>
          </p:txBody>
        </p:sp>
        <p:sp>
          <p:nvSpPr>
            <p:cNvPr id="158746" name="Line 26"/>
            <p:cNvSpPr>
              <a:spLocks noChangeShapeType="1"/>
            </p:cNvSpPr>
            <p:nvPr/>
          </p:nvSpPr>
          <p:spPr bwMode="auto">
            <a:xfrm>
              <a:off x="838" y="1117"/>
              <a:ext cx="366" cy="0"/>
            </a:xfrm>
            <a:prstGeom prst="line">
              <a:avLst/>
            </a:prstGeom>
            <a:noFill/>
            <a:ln w="57150">
              <a:solidFill>
                <a:srgbClr val="000000"/>
              </a:solidFill>
              <a:round/>
              <a:headEnd/>
              <a:tailEnd/>
            </a:ln>
            <a:effectLst/>
          </p:spPr>
          <p:txBody>
            <a:bodyPr/>
            <a:lstStyle/>
            <a:p>
              <a:endParaRPr lang="es-MX"/>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762000"/>
            <a:ext cx="8077200" cy="3733800"/>
          </a:xfrm>
        </p:spPr>
        <p:txBody>
          <a:bodyPr/>
          <a:lstStyle/>
          <a:p>
            <a:pPr fontAlgn="auto">
              <a:spcAft>
                <a:spcPts val="0"/>
              </a:spcAft>
              <a:defRPr/>
            </a:pPr>
            <a:r>
              <a:rPr lang="es-ES_tradnl" sz="6600" dirty="0" smtClean="0"/>
              <a:t>LEGISLACIÓN AMBIENTAL</a:t>
            </a:r>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755576" y="228600"/>
            <a:ext cx="7550224" cy="64633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spcBef>
                <a:spcPct val="50000"/>
              </a:spcBef>
              <a:defRPr/>
            </a:pPr>
            <a:r>
              <a:rPr lang="es-ES_tradnl" sz="3600" b="1" i="1" dirty="0">
                <a:solidFill>
                  <a:srgbClr val="CCFFCC"/>
                </a:solidFill>
              </a:rPr>
              <a:t>MARCO LEGAL MEXICANO</a:t>
            </a:r>
            <a:endParaRPr lang="es-ES_tradnl" sz="3600" dirty="0"/>
          </a:p>
        </p:txBody>
      </p:sp>
      <p:sp>
        <p:nvSpPr>
          <p:cNvPr id="16389" name="Text Box 1027"/>
          <p:cNvSpPr txBox="1">
            <a:spLocks noChangeArrowheads="1"/>
          </p:cNvSpPr>
          <p:nvPr/>
        </p:nvSpPr>
        <p:spPr bwMode="auto">
          <a:xfrm>
            <a:off x="2438400" y="2971800"/>
            <a:ext cx="4267200" cy="617538"/>
          </a:xfrm>
          <a:prstGeom prst="rect">
            <a:avLst/>
          </a:prstGeom>
          <a:solidFill>
            <a:srgbClr val="CCFFCC"/>
          </a:solidFill>
          <a:ln w="38100">
            <a:solidFill>
              <a:srgbClr val="00CC66"/>
            </a:solidFill>
            <a:miter lim="800000"/>
            <a:headEnd/>
            <a:tailEnd/>
          </a:ln>
        </p:spPr>
        <p:txBody>
          <a:bodyPr>
            <a:spAutoFit/>
          </a:bodyPr>
          <a:lstStyle/>
          <a:p>
            <a:pPr>
              <a:spcBef>
                <a:spcPct val="30000"/>
              </a:spcBef>
            </a:pPr>
            <a:r>
              <a:rPr lang="es-ES_tradnl" sz="3200">
                <a:solidFill>
                  <a:schemeClr val="accent1"/>
                </a:solidFill>
              </a:rPr>
              <a:t>LEYES (LGEEPA)</a:t>
            </a:r>
          </a:p>
        </p:txBody>
      </p:sp>
      <p:sp>
        <p:nvSpPr>
          <p:cNvPr id="16390" name="Text Box 1029"/>
          <p:cNvSpPr txBox="1">
            <a:spLocks noChangeArrowheads="1"/>
          </p:cNvSpPr>
          <p:nvPr/>
        </p:nvSpPr>
        <p:spPr bwMode="auto">
          <a:xfrm>
            <a:off x="1219200" y="1143000"/>
            <a:ext cx="6858000" cy="1076325"/>
          </a:xfrm>
          <a:prstGeom prst="rect">
            <a:avLst/>
          </a:prstGeom>
          <a:solidFill>
            <a:srgbClr val="CCFFCC"/>
          </a:solidFill>
          <a:ln w="9525">
            <a:solidFill>
              <a:srgbClr val="00CC66"/>
            </a:solidFill>
            <a:miter lim="800000"/>
            <a:headEnd/>
            <a:tailEnd/>
          </a:ln>
        </p:spPr>
        <p:txBody>
          <a:bodyPr>
            <a:spAutoFit/>
          </a:bodyPr>
          <a:lstStyle/>
          <a:p>
            <a:pPr>
              <a:spcBef>
                <a:spcPct val="50000"/>
              </a:spcBef>
            </a:pPr>
            <a:r>
              <a:rPr lang="es-ES_tradnl" sz="3200">
                <a:solidFill>
                  <a:schemeClr val="accent1"/>
                </a:solidFill>
              </a:rPr>
              <a:t>CONSTITUCIÓN POLÍTICA DE LOS ESTADOS UNIDOS MEXICANOS</a:t>
            </a:r>
            <a:endParaRPr lang="es-ES_tradnl" sz="3200"/>
          </a:p>
        </p:txBody>
      </p:sp>
      <p:sp>
        <p:nvSpPr>
          <p:cNvPr id="16391" name="Text Box 1031"/>
          <p:cNvSpPr txBox="1">
            <a:spLocks noChangeArrowheads="1"/>
          </p:cNvSpPr>
          <p:nvPr/>
        </p:nvSpPr>
        <p:spPr bwMode="auto">
          <a:xfrm>
            <a:off x="2438400" y="4191000"/>
            <a:ext cx="4267200" cy="1104900"/>
          </a:xfrm>
          <a:prstGeom prst="rect">
            <a:avLst/>
          </a:prstGeom>
          <a:solidFill>
            <a:srgbClr val="CCFFCC"/>
          </a:solidFill>
          <a:ln w="38100">
            <a:solidFill>
              <a:srgbClr val="00CC66"/>
            </a:solidFill>
            <a:miter lim="800000"/>
            <a:headEnd/>
            <a:tailEnd/>
          </a:ln>
        </p:spPr>
        <p:txBody>
          <a:bodyPr>
            <a:spAutoFit/>
          </a:bodyPr>
          <a:lstStyle/>
          <a:p>
            <a:pPr>
              <a:spcBef>
                <a:spcPct val="30000"/>
              </a:spcBef>
            </a:pPr>
            <a:r>
              <a:rPr lang="es-ES_tradnl" sz="3200">
                <a:solidFill>
                  <a:schemeClr val="accent1"/>
                </a:solidFill>
              </a:rPr>
              <a:t>REGLAMENTOS (RP,IA,A,R)</a:t>
            </a:r>
          </a:p>
        </p:txBody>
      </p:sp>
      <p:sp>
        <p:nvSpPr>
          <p:cNvPr id="16392" name="Text Box 1032"/>
          <p:cNvSpPr txBox="1">
            <a:spLocks noChangeArrowheads="1"/>
          </p:cNvSpPr>
          <p:nvPr/>
        </p:nvSpPr>
        <p:spPr bwMode="auto">
          <a:xfrm>
            <a:off x="2438400" y="5943600"/>
            <a:ext cx="4267200" cy="617538"/>
          </a:xfrm>
          <a:prstGeom prst="rect">
            <a:avLst/>
          </a:prstGeom>
          <a:solidFill>
            <a:srgbClr val="CCFFCC"/>
          </a:solidFill>
          <a:ln w="38100">
            <a:solidFill>
              <a:srgbClr val="00CC66"/>
            </a:solidFill>
            <a:miter lim="800000"/>
            <a:headEnd/>
            <a:tailEnd/>
          </a:ln>
        </p:spPr>
        <p:txBody>
          <a:bodyPr>
            <a:spAutoFit/>
          </a:bodyPr>
          <a:lstStyle/>
          <a:p>
            <a:pPr>
              <a:spcBef>
                <a:spcPct val="30000"/>
              </a:spcBef>
            </a:pPr>
            <a:r>
              <a:rPr lang="es-ES_tradnl" sz="3200">
                <a:solidFill>
                  <a:schemeClr val="accent1"/>
                </a:solidFill>
              </a:rPr>
              <a:t>NORMAS (NTE,NOM)</a:t>
            </a:r>
          </a:p>
        </p:txBody>
      </p:sp>
      <p:sp>
        <p:nvSpPr>
          <p:cNvPr id="16393" name="Line 1033"/>
          <p:cNvSpPr>
            <a:spLocks noChangeShapeType="1"/>
          </p:cNvSpPr>
          <p:nvPr/>
        </p:nvSpPr>
        <p:spPr bwMode="auto">
          <a:xfrm>
            <a:off x="4419600" y="2286000"/>
            <a:ext cx="0" cy="685800"/>
          </a:xfrm>
          <a:prstGeom prst="line">
            <a:avLst/>
          </a:prstGeom>
          <a:noFill/>
          <a:ln w="76200">
            <a:solidFill>
              <a:srgbClr val="FFCC00"/>
            </a:solidFill>
            <a:round/>
            <a:headEnd/>
            <a:tailEnd type="triangle" w="med" len="med"/>
          </a:ln>
        </p:spPr>
        <p:txBody>
          <a:bodyPr wrap="none" anchor="ctr"/>
          <a:lstStyle/>
          <a:p>
            <a:endParaRPr lang="es-MX"/>
          </a:p>
        </p:txBody>
      </p:sp>
      <p:sp>
        <p:nvSpPr>
          <p:cNvPr id="16394" name="Line 1034"/>
          <p:cNvSpPr>
            <a:spLocks noChangeShapeType="1"/>
          </p:cNvSpPr>
          <p:nvPr/>
        </p:nvSpPr>
        <p:spPr bwMode="auto">
          <a:xfrm>
            <a:off x="4419600" y="3657600"/>
            <a:ext cx="0" cy="533400"/>
          </a:xfrm>
          <a:prstGeom prst="line">
            <a:avLst/>
          </a:prstGeom>
          <a:noFill/>
          <a:ln w="76200">
            <a:solidFill>
              <a:srgbClr val="FFCC00"/>
            </a:solidFill>
            <a:round/>
            <a:headEnd/>
            <a:tailEnd type="triangle" w="med" len="med"/>
          </a:ln>
        </p:spPr>
        <p:txBody>
          <a:bodyPr wrap="none" anchor="ctr"/>
          <a:lstStyle/>
          <a:p>
            <a:endParaRPr lang="es-MX"/>
          </a:p>
        </p:txBody>
      </p:sp>
      <p:sp>
        <p:nvSpPr>
          <p:cNvPr id="16395" name="Line 1035"/>
          <p:cNvSpPr>
            <a:spLocks noChangeShapeType="1"/>
          </p:cNvSpPr>
          <p:nvPr/>
        </p:nvSpPr>
        <p:spPr bwMode="auto">
          <a:xfrm>
            <a:off x="4419600" y="5257800"/>
            <a:ext cx="0" cy="685800"/>
          </a:xfrm>
          <a:prstGeom prst="line">
            <a:avLst/>
          </a:prstGeom>
          <a:noFill/>
          <a:ln w="76200">
            <a:solidFill>
              <a:srgbClr val="FFCC00"/>
            </a:solidFill>
            <a:round/>
            <a:headEnd/>
            <a:tailEnd type="triangle" w="med" len="med"/>
          </a:ln>
        </p:spPr>
        <p:txBody>
          <a:bodyPr wrap="none" anchor="ctr"/>
          <a:lstStyle/>
          <a:p>
            <a:endParaRPr lang="es-MX"/>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533400" y="381000"/>
            <a:ext cx="7772400" cy="762000"/>
          </a:xfrm>
          <a:prstGeom prst="rect">
            <a:avLst/>
          </a:prstGeom>
          <a:noFill/>
          <a:ln w="9525">
            <a:noFill/>
            <a:miter lim="800000"/>
            <a:headEnd/>
            <a:tailEnd/>
          </a:ln>
        </p:spPr>
        <p:txBody>
          <a:bodyPr anchor="b"/>
          <a:lstStyle/>
          <a:p>
            <a:pPr>
              <a:defRPr/>
            </a:pPr>
            <a:r>
              <a:rPr kumimoji="1" lang="es-ES_tradnl" sz="4400">
                <a:solidFill>
                  <a:schemeClr val="tx2"/>
                </a:solidFill>
                <a:effectLst>
                  <a:outerShdw blurRad="38100" dist="38100" dir="2700000" algn="tl">
                    <a:srgbClr val="000000"/>
                  </a:outerShdw>
                </a:effectLst>
                <a:latin typeface="Tahoma" charset="0"/>
              </a:rPr>
              <a:t>BASES CONSTITUCIONALES</a:t>
            </a:r>
          </a:p>
        </p:txBody>
      </p:sp>
      <p:sp>
        <p:nvSpPr>
          <p:cNvPr id="21507" name="Rectangle 1027"/>
          <p:cNvSpPr>
            <a:spLocks noChangeArrowheads="1"/>
          </p:cNvSpPr>
          <p:nvPr/>
        </p:nvSpPr>
        <p:spPr bwMode="auto">
          <a:xfrm>
            <a:off x="533400" y="1371600"/>
            <a:ext cx="7772400" cy="4114800"/>
          </a:xfrm>
          <a:prstGeom prst="rect">
            <a:avLst/>
          </a:prstGeom>
          <a:noFill/>
          <a:ln w="9525">
            <a:noFill/>
            <a:miter lim="800000"/>
            <a:headEnd/>
            <a:tailEnd/>
          </a:ln>
        </p:spPr>
        <p:txBody>
          <a:bodyPr/>
          <a:lstStyle/>
          <a:p>
            <a:pPr marL="342900" indent="-342900">
              <a:spcBef>
                <a:spcPct val="20000"/>
              </a:spcBef>
              <a:buClr>
                <a:srgbClr val="FFCC00"/>
              </a:buClr>
              <a:buSzPct val="75000"/>
              <a:buFont typeface="Monotype Sorts" pitchFamily="2" charset="2"/>
              <a:buNone/>
              <a:defRPr/>
            </a:pPr>
            <a:r>
              <a:rPr kumimoji="1" lang="es-ES_tradnl" sz="3200" b="1">
                <a:solidFill>
                  <a:srgbClr val="FFCC00"/>
                </a:solidFill>
                <a:effectLst>
                  <a:outerShdw blurRad="38100" dist="38100" dir="2700000" algn="tl">
                    <a:srgbClr val="000000"/>
                  </a:outerShdw>
                </a:effectLst>
                <a:latin typeface="Tahoma" charset="0"/>
              </a:rPr>
              <a:t>Art. 25</a:t>
            </a:r>
            <a:r>
              <a:rPr kumimoji="1" lang="es-ES_tradnl" sz="3200" b="1">
                <a:effectLst>
                  <a:outerShdw blurRad="38100" dist="38100" dir="2700000" algn="tl">
                    <a:srgbClr val="000000"/>
                  </a:outerShdw>
                </a:effectLst>
                <a:latin typeface="Tahoma" charset="0"/>
              </a:rPr>
              <a:t> </a:t>
            </a:r>
            <a:r>
              <a:rPr kumimoji="1" lang="es-ES_tradnl" b="1">
                <a:effectLst>
                  <a:outerShdw blurRad="38100" dist="38100" dir="2700000" algn="tl">
                    <a:srgbClr val="000000"/>
                  </a:outerShdw>
                </a:effectLst>
                <a:latin typeface="Tahoma" charset="0"/>
              </a:rPr>
              <a:t>(última reforma 26/02/1999)</a:t>
            </a:r>
            <a:endParaRPr kumimoji="1" lang="es-ES_tradnl" sz="3200">
              <a:effectLst>
                <a:outerShdw blurRad="38100" dist="38100" dir="2700000" algn="tl">
                  <a:srgbClr val="000000"/>
                </a:outerShdw>
              </a:effectLst>
              <a:latin typeface="Tahoma" charset="0"/>
            </a:endParaRPr>
          </a:p>
          <a:p>
            <a:pPr marL="342900" indent="-342900" algn="l">
              <a:spcBef>
                <a:spcPct val="20000"/>
              </a:spcBef>
              <a:buClr>
                <a:schemeClr val="folHlink"/>
              </a:buClr>
              <a:buSzPct val="75000"/>
              <a:buFont typeface="Monotype Sorts" pitchFamily="2" charset="2"/>
              <a:buNone/>
              <a:defRPr/>
            </a:pPr>
            <a:r>
              <a:rPr kumimoji="1" lang="es-ES_tradnl" sz="3200">
                <a:effectLst>
                  <a:outerShdw blurRad="38100" dist="38100" dir="2700000" algn="tl">
                    <a:srgbClr val="000000"/>
                  </a:outerShdw>
                </a:effectLst>
                <a:latin typeface="Tahoma" charset="0"/>
              </a:rPr>
              <a:t>“Corresponde al Estado la rectoría del desarrollo nacional para garantizar que éste sea integral (...) permita el pleno ejercicio de la libertad y la dignidad de los individuos, grupos y clases sociales (...) Bajo criterios de equidad social y productividad (...) en beneficio general, de los recursos productivos, cuidando su conservación y el medio ambiente.”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533400" y="381000"/>
            <a:ext cx="7772400" cy="762000"/>
          </a:xfrm>
          <a:prstGeom prst="rect">
            <a:avLst/>
          </a:prstGeom>
          <a:noFill/>
          <a:ln w="9525">
            <a:noFill/>
            <a:miter lim="800000"/>
            <a:headEnd/>
            <a:tailEnd/>
          </a:ln>
        </p:spPr>
        <p:txBody>
          <a:bodyPr anchor="b"/>
          <a:lstStyle/>
          <a:p>
            <a:pPr>
              <a:defRPr/>
            </a:pPr>
            <a:r>
              <a:rPr kumimoji="1" lang="es-ES_tradnl" sz="4400">
                <a:solidFill>
                  <a:schemeClr val="tx2"/>
                </a:solidFill>
                <a:effectLst>
                  <a:outerShdw blurRad="38100" dist="38100" dir="2700000" algn="tl">
                    <a:srgbClr val="000000"/>
                  </a:outerShdw>
                </a:effectLst>
                <a:latin typeface="Tahoma" charset="0"/>
              </a:rPr>
              <a:t>BASES CONSTITUCIONALES</a:t>
            </a:r>
          </a:p>
        </p:txBody>
      </p:sp>
      <p:sp>
        <p:nvSpPr>
          <p:cNvPr id="23555" name="Rectangle 1027"/>
          <p:cNvSpPr>
            <a:spLocks noChangeArrowheads="1"/>
          </p:cNvSpPr>
          <p:nvPr/>
        </p:nvSpPr>
        <p:spPr bwMode="auto">
          <a:xfrm>
            <a:off x="533400" y="1371600"/>
            <a:ext cx="8229600" cy="4114800"/>
          </a:xfrm>
          <a:prstGeom prst="rect">
            <a:avLst/>
          </a:prstGeom>
          <a:noFill/>
          <a:ln w="9525">
            <a:noFill/>
            <a:miter lim="800000"/>
            <a:headEnd/>
            <a:tailEnd/>
          </a:ln>
        </p:spPr>
        <p:txBody>
          <a:bodyPr/>
          <a:lstStyle/>
          <a:p>
            <a:pPr marL="342900" indent="-342900">
              <a:spcBef>
                <a:spcPct val="20000"/>
              </a:spcBef>
              <a:buClr>
                <a:srgbClr val="FFCC00"/>
              </a:buClr>
              <a:buSzPct val="75000"/>
              <a:buFont typeface="Monotype Sorts" pitchFamily="2" charset="2"/>
              <a:buNone/>
              <a:defRPr/>
            </a:pPr>
            <a:r>
              <a:rPr kumimoji="1" lang="es-ES_tradnl" sz="3200" b="1" dirty="0">
                <a:solidFill>
                  <a:srgbClr val="FFCC00"/>
                </a:solidFill>
                <a:effectLst>
                  <a:outerShdw blurRad="38100" dist="38100" dir="2700000" algn="tl">
                    <a:srgbClr val="000000"/>
                  </a:outerShdw>
                </a:effectLst>
                <a:latin typeface="Tahoma" charset="0"/>
              </a:rPr>
              <a:t>Artículo 27</a:t>
            </a:r>
            <a:r>
              <a:rPr kumimoji="1" lang="es-ES_tradnl" sz="3200" b="1" dirty="0">
                <a:effectLst>
                  <a:outerShdw blurRad="38100" dist="38100" dir="2700000" algn="tl">
                    <a:srgbClr val="000000"/>
                  </a:outerShdw>
                </a:effectLst>
                <a:latin typeface="Tahoma" charset="0"/>
              </a:rPr>
              <a:t> </a:t>
            </a:r>
            <a:r>
              <a:rPr kumimoji="1" lang="es-ES_tradnl" sz="3200" dirty="0">
                <a:effectLst>
                  <a:outerShdw blurRad="38100" dist="38100" dir="2700000" algn="tl">
                    <a:srgbClr val="000000"/>
                  </a:outerShdw>
                </a:effectLst>
                <a:latin typeface="Tahoma" charset="0"/>
              </a:rPr>
              <a:t>FUNCIÓN SOCIAL DE LA PROPIEDAD PRIVADA</a:t>
            </a:r>
          </a:p>
          <a:p>
            <a:pPr marL="342900" indent="-342900" algn="l">
              <a:spcBef>
                <a:spcPct val="20000"/>
              </a:spcBef>
              <a:buClr>
                <a:srgbClr val="FFCC00"/>
              </a:buClr>
              <a:buSzPct val="75000"/>
              <a:buFont typeface="Monotype Sorts" pitchFamily="2" charset="2"/>
              <a:buNone/>
              <a:defRPr/>
            </a:pPr>
            <a:r>
              <a:rPr kumimoji="1" lang="es-ES_tradnl" sz="3200" dirty="0">
                <a:effectLst>
                  <a:outerShdw blurRad="38100" dist="38100" dir="2700000" algn="tl">
                    <a:srgbClr val="000000"/>
                  </a:outerShdw>
                </a:effectLst>
                <a:latin typeface="Tahoma" charset="0"/>
              </a:rPr>
              <a:t>Modalidades propiedad privada con objeto:</a:t>
            </a:r>
          </a:p>
          <a:p>
            <a:pPr marL="342900" indent="-342900" algn="l">
              <a:spcBef>
                <a:spcPct val="20000"/>
              </a:spcBef>
              <a:buClr>
                <a:srgbClr val="FFCC00"/>
              </a:buClr>
              <a:buSzPct val="75000"/>
              <a:buFont typeface="Monotype Sorts" pitchFamily="2" charset="2"/>
              <a:buChar char="S"/>
              <a:defRPr/>
            </a:pPr>
            <a:r>
              <a:rPr kumimoji="1" lang="es-ES_tradnl" sz="3200" dirty="0">
                <a:effectLst>
                  <a:outerShdw blurRad="38100" dist="38100" dir="2700000" algn="tl">
                    <a:srgbClr val="000000"/>
                  </a:outerShdw>
                </a:effectLst>
                <a:latin typeface="Tahoma" charset="0"/>
              </a:rPr>
              <a:t>ordenar asentamientos </a:t>
            </a:r>
            <a:r>
              <a:rPr kumimoji="1" lang="es-ES_tradnl" sz="3200" dirty="0" smtClean="0">
                <a:effectLst>
                  <a:outerShdw blurRad="38100" dist="38100" dir="2700000" algn="tl">
                    <a:srgbClr val="000000"/>
                  </a:outerShdw>
                </a:effectLst>
                <a:latin typeface="Tahoma" charset="0"/>
              </a:rPr>
              <a:t>humanos.</a:t>
            </a:r>
            <a:endParaRPr kumimoji="1" lang="es-ES_tradnl" sz="3200" dirty="0">
              <a:effectLst>
                <a:outerShdw blurRad="38100" dist="38100" dir="2700000" algn="tl">
                  <a:srgbClr val="000000"/>
                </a:outerShdw>
              </a:effectLst>
              <a:latin typeface="Tahoma" charset="0"/>
            </a:endParaRPr>
          </a:p>
          <a:p>
            <a:pPr marL="342900" indent="-342900" algn="l">
              <a:spcBef>
                <a:spcPct val="20000"/>
              </a:spcBef>
              <a:buClr>
                <a:srgbClr val="FFCC00"/>
              </a:buClr>
              <a:buSzPct val="75000"/>
              <a:buFont typeface="Monotype Sorts" pitchFamily="2" charset="2"/>
              <a:buChar char="S"/>
              <a:defRPr/>
            </a:pPr>
            <a:r>
              <a:rPr kumimoji="1" lang="es-ES_tradnl" sz="3200" dirty="0">
                <a:effectLst>
                  <a:outerShdw blurRad="38100" dist="38100" dir="2700000" algn="tl">
                    <a:srgbClr val="000000"/>
                  </a:outerShdw>
                </a:effectLst>
                <a:latin typeface="Tahoma" charset="0"/>
              </a:rPr>
              <a:t>preservar y restaurar el equilibrio </a:t>
            </a:r>
            <a:r>
              <a:rPr kumimoji="1" lang="es-ES_tradnl" sz="3200" dirty="0" smtClean="0">
                <a:effectLst>
                  <a:outerShdw blurRad="38100" dist="38100" dir="2700000" algn="tl">
                    <a:srgbClr val="000000"/>
                  </a:outerShdw>
                </a:effectLst>
                <a:latin typeface="Tahoma" charset="0"/>
              </a:rPr>
              <a:t>ecológico.</a:t>
            </a:r>
            <a:endParaRPr kumimoji="1" lang="es-ES_tradnl" sz="3200" dirty="0">
              <a:effectLst>
                <a:outerShdw blurRad="38100" dist="38100" dir="2700000" algn="tl">
                  <a:srgbClr val="000000"/>
                </a:outerShdw>
              </a:effectLst>
              <a:latin typeface="Tahoma" charset="0"/>
            </a:endParaRPr>
          </a:p>
          <a:p>
            <a:pPr marL="342900" indent="-342900" algn="l">
              <a:spcBef>
                <a:spcPct val="20000"/>
              </a:spcBef>
              <a:buClr>
                <a:srgbClr val="FFCC00"/>
              </a:buClr>
              <a:buSzPct val="75000"/>
              <a:buFont typeface="Monotype Sorts" pitchFamily="2" charset="2"/>
              <a:buChar char="S"/>
              <a:defRPr/>
            </a:pPr>
            <a:r>
              <a:rPr kumimoji="1" lang="es-ES_tradnl" sz="3200" dirty="0">
                <a:effectLst>
                  <a:outerShdw blurRad="38100" dist="38100" dir="2700000" algn="tl">
                    <a:srgbClr val="000000"/>
                  </a:outerShdw>
                </a:effectLst>
                <a:latin typeface="Tahoma" charset="0"/>
              </a:rPr>
              <a:t>evitar la destrucción de los elementos </a:t>
            </a:r>
            <a:r>
              <a:rPr kumimoji="1" lang="es-ES_tradnl" sz="3200" dirty="0" smtClean="0">
                <a:effectLst>
                  <a:outerShdw blurRad="38100" dist="38100" dir="2700000" algn="tl">
                    <a:srgbClr val="000000"/>
                  </a:outerShdw>
                </a:effectLst>
                <a:latin typeface="Tahoma" charset="0"/>
              </a:rPr>
              <a:t>naturales.</a:t>
            </a:r>
            <a:endParaRPr kumimoji="1" lang="es-ES_tradnl" sz="3200" dirty="0">
              <a:effectLst>
                <a:outerShdw blurRad="38100" dist="38100" dir="2700000" algn="tl">
                  <a:srgbClr val="000000"/>
                </a:outerShdw>
              </a:effectLst>
              <a:latin typeface="Tahoma" charset="0"/>
            </a:endParaRPr>
          </a:p>
          <a:p>
            <a:pPr marL="342900" indent="-342900" algn="l">
              <a:spcBef>
                <a:spcPct val="20000"/>
              </a:spcBef>
              <a:buClr>
                <a:srgbClr val="FFCC00"/>
              </a:buClr>
              <a:buSzPct val="75000"/>
              <a:buFont typeface="Monotype Sorts" pitchFamily="2" charset="2"/>
              <a:buChar char="S"/>
              <a:defRPr/>
            </a:pPr>
            <a:r>
              <a:rPr kumimoji="1" lang="es-ES_tradnl" sz="3200" dirty="0">
                <a:effectLst>
                  <a:outerShdw blurRad="38100" dist="38100" dir="2700000" algn="tl">
                    <a:srgbClr val="000000"/>
                  </a:outerShdw>
                </a:effectLst>
                <a:latin typeface="Tahoma" charset="0"/>
              </a:rPr>
              <a:t>evitar daños en perjuicio de la </a:t>
            </a:r>
            <a:r>
              <a:rPr kumimoji="1" lang="es-ES_tradnl" sz="3200" dirty="0" smtClean="0">
                <a:effectLst>
                  <a:outerShdw blurRad="38100" dist="38100" dir="2700000" algn="tl">
                    <a:srgbClr val="000000"/>
                  </a:outerShdw>
                </a:effectLst>
                <a:latin typeface="Tahoma" charset="0"/>
              </a:rPr>
              <a:t>sociedad.</a:t>
            </a:r>
            <a:endParaRPr kumimoji="1" lang="es-ES_tradnl" sz="3200" dirty="0">
              <a:effectLst>
                <a:outerShdw blurRad="38100" dist="38100" dir="2700000" algn="tl">
                  <a:srgbClr val="000000"/>
                </a:outerShdw>
              </a:effectLst>
              <a:latin typeface="Tahoma" charset="0"/>
            </a:endParaRPr>
          </a:p>
          <a:p>
            <a:pPr marL="342900" indent="-342900" algn="l">
              <a:spcBef>
                <a:spcPct val="20000"/>
              </a:spcBef>
              <a:buClr>
                <a:srgbClr val="FFCC00"/>
              </a:buClr>
              <a:buSzPct val="75000"/>
              <a:buFont typeface="Monotype Sorts" pitchFamily="2" charset="2"/>
              <a:buNone/>
              <a:defRPr/>
            </a:pPr>
            <a:endParaRPr kumimoji="1" lang="es-ES_tradnl" sz="3200" dirty="0">
              <a:effectLst>
                <a:outerShdw blurRad="38100" dist="38100" dir="2700000" algn="tl">
                  <a:srgbClr val="000000"/>
                </a:outerShdw>
              </a:effectLst>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533400" y="381000"/>
            <a:ext cx="7772400" cy="762000"/>
          </a:xfrm>
          <a:prstGeom prst="rect">
            <a:avLst/>
          </a:prstGeom>
          <a:noFill/>
          <a:ln w="9525">
            <a:noFill/>
            <a:miter lim="800000"/>
            <a:headEnd/>
            <a:tailEnd/>
          </a:ln>
        </p:spPr>
        <p:txBody>
          <a:bodyPr anchor="b"/>
          <a:lstStyle/>
          <a:p>
            <a:pPr>
              <a:defRPr/>
            </a:pPr>
            <a:r>
              <a:rPr kumimoji="1" lang="es-ES_tradnl" sz="4400">
                <a:solidFill>
                  <a:schemeClr val="tx2"/>
                </a:solidFill>
                <a:effectLst>
                  <a:outerShdw blurRad="38100" dist="38100" dir="2700000" algn="tl">
                    <a:srgbClr val="000000"/>
                  </a:outerShdw>
                </a:effectLst>
                <a:latin typeface="Tahoma" charset="0"/>
              </a:rPr>
              <a:t>BASES CONSTITUCIONALES</a:t>
            </a:r>
          </a:p>
        </p:txBody>
      </p:sp>
      <p:sp>
        <p:nvSpPr>
          <p:cNvPr id="24579" name="Rectangle 1027"/>
          <p:cNvSpPr>
            <a:spLocks noChangeArrowheads="1"/>
          </p:cNvSpPr>
          <p:nvPr/>
        </p:nvSpPr>
        <p:spPr bwMode="auto">
          <a:xfrm>
            <a:off x="533400" y="1371600"/>
            <a:ext cx="8229600" cy="4114800"/>
          </a:xfrm>
          <a:prstGeom prst="rect">
            <a:avLst/>
          </a:prstGeom>
          <a:noFill/>
          <a:ln w="9525">
            <a:noFill/>
            <a:miter lim="800000"/>
            <a:headEnd/>
            <a:tailEnd/>
          </a:ln>
        </p:spPr>
        <p:txBody>
          <a:bodyPr/>
          <a:lstStyle/>
          <a:p>
            <a:pPr marL="342900" indent="-342900">
              <a:spcBef>
                <a:spcPct val="20000"/>
              </a:spcBef>
              <a:buClr>
                <a:srgbClr val="FFCC00"/>
              </a:buClr>
              <a:buSzPct val="75000"/>
              <a:buFont typeface="Monotype Sorts" pitchFamily="2" charset="2"/>
              <a:buNone/>
              <a:defRPr/>
            </a:pPr>
            <a:r>
              <a:rPr kumimoji="1" lang="es-ES_tradnl" sz="3200" b="1" dirty="0">
                <a:solidFill>
                  <a:srgbClr val="FFCC00"/>
                </a:solidFill>
                <a:effectLst>
                  <a:outerShdw blurRad="38100" dist="38100" dir="2700000" algn="tl">
                    <a:srgbClr val="000000"/>
                  </a:outerShdw>
                </a:effectLst>
                <a:latin typeface="Tahoma" charset="0"/>
              </a:rPr>
              <a:t>Artículo 4</a:t>
            </a:r>
            <a:r>
              <a:rPr kumimoji="1" lang="es-ES_tradnl" sz="3200" b="1" dirty="0">
                <a:effectLst>
                  <a:outerShdw blurRad="38100" dist="38100" dir="2700000" algn="tl">
                    <a:srgbClr val="000000"/>
                  </a:outerShdw>
                </a:effectLst>
                <a:latin typeface="Tahoma" charset="0"/>
              </a:rPr>
              <a:t> </a:t>
            </a:r>
            <a:r>
              <a:rPr kumimoji="1" lang="es-ES_tradnl" sz="3200" dirty="0">
                <a:effectLst>
                  <a:outerShdw blurRad="38100" dist="38100" dir="2700000" algn="tl">
                    <a:srgbClr val="000000"/>
                  </a:outerShdw>
                </a:effectLst>
                <a:latin typeface="Tahoma" charset="0"/>
              </a:rPr>
              <a:t>DERECHO A LA PROTECCIÓN DE LA </a:t>
            </a:r>
            <a:r>
              <a:rPr kumimoji="1" lang="es-ES_tradnl" sz="3200" dirty="0" smtClean="0">
                <a:effectLst>
                  <a:outerShdw blurRad="38100" dist="38100" dir="2700000" algn="tl">
                    <a:srgbClr val="000000"/>
                  </a:outerShdw>
                </a:effectLst>
                <a:latin typeface="Tahoma" charset="0"/>
              </a:rPr>
              <a:t>SALUD.</a:t>
            </a:r>
            <a:endParaRPr kumimoji="1" lang="es-ES_tradnl" sz="3200" dirty="0">
              <a:effectLst>
                <a:outerShdw blurRad="38100" dist="38100" dir="2700000" algn="tl">
                  <a:srgbClr val="000000"/>
                </a:outerShdw>
              </a:effectLst>
              <a:latin typeface="Tahoma" charset="0"/>
            </a:endParaRPr>
          </a:p>
          <a:p>
            <a:pPr marL="342900" indent="-342900">
              <a:spcBef>
                <a:spcPct val="20000"/>
              </a:spcBef>
              <a:buClr>
                <a:srgbClr val="FFCC00"/>
              </a:buClr>
              <a:buSzPct val="75000"/>
              <a:buFont typeface="Monotype Sorts" pitchFamily="2" charset="2"/>
              <a:buNone/>
              <a:defRPr/>
            </a:pPr>
            <a:r>
              <a:rPr kumimoji="1" lang="es-ES_tradnl" sz="3200" b="1" dirty="0" smtClean="0">
                <a:solidFill>
                  <a:srgbClr val="FFCC00"/>
                </a:solidFill>
                <a:effectLst>
                  <a:outerShdw blurRad="38100" dist="38100" dir="2700000" algn="tl">
                    <a:srgbClr val="000000"/>
                  </a:outerShdw>
                </a:effectLst>
                <a:latin typeface="Tahoma" charset="0"/>
              </a:rPr>
              <a:t>Artículo73</a:t>
            </a:r>
            <a:r>
              <a:rPr kumimoji="1" lang="es-ES_tradnl" sz="3200" b="1" dirty="0" smtClean="0">
                <a:effectLst>
                  <a:outerShdw blurRad="38100" dist="38100" dir="2700000" algn="tl">
                    <a:srgbClr val="000000"/>
                  </a:outerShdw>
                </a:effectLst>
                <a:latin typeface="Tahoma" charset="0"/>
              </a:rPr>
              <a:t> </a:t>
            </a:r>
            <a:r>
              <a:rPr kumimoji="1" lang="es-ES_tradnl" sz="3200" dirty="0">
                <a:effectLst>
                  <a:outerShdw blurRad="38100" dist="38100" dir="2700000" algn="tl">
                    <a:srgbClr val="000000"/>
                  </a:outerShdw>
                </a:effectLst>
                <a:latin typeface="Tahoma" charset="0"/>
              </a:rPr>
              <a:t>FACULTADES DEL CONGRESO </a:t>
            </a:r>
            <a:r>
              <a:rPr kumimoji="1" lang="es-ES_tradnl" sz="3200" dirty="0" smtClean="0">
                <a:effectLst>
                  <a:outerShdw blurRad="38100" dist="38100" dir="2700000" algn="tl">
                    <a:srgbClr val="000000"/>
                  </a:outerShdw>
                </a:effectLst>
                <a:latin typeface="Tahoma" charset="0"/>
              </a:rPr>
              <a:t>            DE </a:t>
            </a:r>
            <a:r>
              <a:rPr kumimoji="1" lang="es-ES_tradnl" sz="3200" dirty="0">
                <a:effectLst>
                  <a:outerShdw blurRad="38100" dist="38100" dir="2700000" algn="tl">
                    <a:srgbClr val="000000"/>
                  </a:outerShdw>
                </a:effectLst>
                <a:latin typeface="Tahoma" charset="0"/>
              </a:rPr>
              <a:t>LA </a:t>
            </a:r>
            <a:r>
              <a:rPr kumimoji="1" lang="es-ES_tradnl" sz="3200" dirty="0" smtClean="0">
                <a:effectLst>
                  <a:outerShdw blurRad="38100" dist="38100" dir="2700000" algn="tl">
                    <a:srgbClr val="000000"/>
                  </a:outerShdw>
                </a:effectLst>
                <a:latin typeface="Tahoma" charset="0"/>
              </a:rPr>
              <a:t>UNIÓN.</a:t>
            </a:r>
            <a:endParaRPr kumimoji="1" lang="es-ES_tradnl" sz="3200" dirty="0">
              <a:effectLst>
                <a:outerShdw blurRad="38100" dist="38100" dir="2700000" algn="tl">
                  <a:srgbClr val="000000"/>
                </a:outerShdw>
              </a:effectLst>
              <a:latin typeface="Tahoma" charset="0"/>
            </a:endParaRPr>
          </a:p>
          <a:p>
            <a:pPr marL="342900" indent="-342900" algn="l">
              <a:spcBef>
                <a:spcPct val="20000"/>
              </a:spcBef>
              <a:buClr>
                <a:srgbClr val="FFCC00"/>
              </a:buClr>
              <a:buSzPct val="75000"/>
              <a:buFont typeface="Monotype Sorts" pitchFamily="2" charset="2"/>
              <a:buNone/>
              <a:defRPr/>
            </a:pPr>
            <a:r>
              <a:rPr kumimoji="1" lang="es-ES_tradnl" sz="3200" dirty="0">
                <a:effectLst>
                  <a:outerShdw blurRad="38100" dist="38100" dir="2700000" algn="tl">
                    <a:srgbClr val="000000"/>
                  </a:outerShdw>
                </a:effectLst>
                <a:latin typeface="Tahoma" charset="0"/>
              </a:rPr>
              <a:t>FR. XXIX G </a:t>
            </a:r>
            <a:r>
              <a:rPr kumimoji="1" lang="es-ES_tradnl" sz="3200" dirty="0" smtClean="0">
                <a:effectLst>
                  <a:outerShdw blurRad="38100" dist="38100" dir="2700000" algn="tl">
                    <a:srgbClr val="000000"/>
                  </a:outerShdw>
                </a:effectLst>
                <a:latin typeface="Tahoma" charset="0"/>
              </a:rPr>
              <a:t>DICTAR </a:t>
            </a:r>
            <a:r>
              <a:rPr kumimoji="1" lang="es-ES_tradnl" sz="3200" dirty="0">
                <a:effectLst>
                  <a:outerShdw blurRad="38100" dist="38100" dir="2700000" algn="tl">
                    <a:srgbClr val="000000"/>
                  </a:outerShdw>
                </a:effectLst>
                <a:latin typeface="Tahoma" charset="0"/>
              </a:rPr>
              <a:t>LEYES QUE ESTABLEZCAN LA CONCURRENCIA DE LOS TRES NIVELES DE GOBIERNO EN MATERIA DE PROTECCIÓN AL </a:t>
            </a:r>
            <a:r>
              <a:rPr kumimoji="1" lang="es-ES_tradnl" sz="3200" dirty="0" smtClean="0">
                <a:effectLst>
                  <a:outerShdw blurRad="38100" dist="38100" dir="2700000" algn="tl">
                    <a:srgbClr val="000000"/>
                  </a:outerShdw>
                </a:effectLst>
                <a:latin typeface="Tahoma" charset="0"/>
              </a:rPr>
              <a:t>AMBIENTE.</a:t>
            </a:r>
            <a:endParaRPr kumimoji="1" lang="es-ES_tradnl" sz="3200" dirty="0">
              <a:effectLst>
                <a:outerShdw blurRad="38100" dist="38100" dir="2700000" algn="tl">
                  <a:srgbClr val="000000"/>
                </a:outerShdw>
              </a:effectLst>
              <a:latin typeface="Tahoma" charset="0"/>
            </a:endParaRPr>
          </a:p>
          <a:p>
            <a:pPr marL="342900" indent="-342900" algn="l">
              <a:spcBef>
                <a:spcPct val="20000"/>
              </a:spcBef>
              <a:buClr>
                <a:srgbClr val="FFCC00"/>
              </a:buClr>
              <a:buSzPct val="75000"/>
              <a:buFont typeface="Monotype Sorts" pitchFamily="2" charset="2"/>
              <a:buNone/>
              <a:defRPr/>
            </a:pPr>
            <a:endParaRPr kumimoji="1" lang="es-ES_tradnl" sz="3200" dirty="0">
              <a:effectLst>
                <a:outerShdw blurRad="38100" dist="38100" dir="2700000" algn="tl">
                  <a:srgbClr val="000000"/>
                </a:outerShdw>
              </a:effectLst>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1556792"/>
            <a:ext cx="6696744" cy="2376264"/>
          </a:xfrm>
        </p:spPr>
        <p:txBody>
          <a:bodyPr>
            <a:normAutofit/>
          </a:bodyPr>
          <a:lstStyle/>
          <a:p>
            <a:pPr algn="ctr" fontAlgn="auto">
              <a:spcAft>
                <a:spcPts val="0"/>
              </a:spcAft>
              <a:defRPr/>
            </a:pPr>
            <a:r>
              <a:rPr lang="es-MX" dirty="0" smtClean="0"/>
              <a:t>Historia de las secretarias encargadas del cuidado del ambiente</a:t>
            </a:r>
            <a:endParaRPr lang="es-MX"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990600" y="304800"/>
            <a:ext cx="7239000" cy="13357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s-ES_tradnl" sz="3600" dirty="0">
                <a:solidFill>
                  <a:schemeClr val="tx1"/>
                </a:solidFill>
              </a:rPr>
              <a:t>SAHOP</a:t>
            </a:r>
            <a:r>
              <a:rPr lang="es-ES_tradnl" sz="3200" dirty="0"/>
              <a:t> </a:t>
            </a:r>
          </a:p>
          <a:p>
            <a:pPr>
              <a:lnSpc>
                <a:spcPct val="80000"/>
              </a:lnSpc>
              <a:defRPr/>
            </a:pPr>
            <a:r>
              <a:rPr lang="es-ES_tradnl" sz="2800" dirty="0">
                <a:solidFill>
                  <a:schemeClr val="accent6">
                    <a:lumMod val="75000"/>
                  </a:schemeClr>
                </a:solidFill>
              </a:rPr>
              <a:t>(Secretaría de Asentamientos Humanos y Obras Públicas)</a:t>
            </a:r>
          </a:p>
        </p:txBody>
      </p:sp>
      <p:sp>
        <p:nvSpPr>
          <p:cNvPr id="14339" name="Text Box 1028"/>
          <p:cNvSpPr txBox="1">
            <a:spLocks noChangeArrowheads="1"/>
          </p:cNvSpPr>
          <p:nvPr/>
        </p:nvSpPr>
        <p:spPr bwMode="auto">
          <a:xfrm>
            <a:off x="762000" y="3048000"/>
            <a:ext cx="7620000"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s-ES_tradnl" sz="3600" dirty="0"/>
              <a:t>SEDUE</a:t>
            </a:r>
            <a:endParaRPr lang="es-ES_tradnl" sz="3200" dirty="0"/>
          </a:p>
          <a:p>
            <a:pPr>
              <a:lnSpc>
                <a:spcPct val="50000"/>
              </a:lnSpc>
              <a:spcBef>
                <a:spcPct val="50000"/>
              </a:spcBef>
              <a:defRPr/>
            </a:pPr>
            <a:r>
              <a:rPr lang="es-ES_tradnl" sz="2800" dirty="0">
                <a:solidFill>
                  <a:schemeClr val="accent6">
                    <a:lumMod val="75000"/>
                  </a:schemeClr>
                </a:solidFill>
              </a:rPr>
              <a:t>(Secretaría de Desarrollo Urbano y Ecología)</a:t>
            </a:r>
          </a:p>
        </p:txBody>
      </p:sp>
      <p:sp>
        <p:nvSpPr>
          <p:cNvPr id="14340" name="Text Box 1029"/>
          <p:cNvSpPr txBox="1">
            <a:spLocks noChangeArrowheads="1"/>
          </p:cNvSpPr>
          <p:nvPr/>
        </p:nvSpPr>
        <p:spPr bwMode="auto">
          <a:xfrm>
            <a:off x="1447800" y="5181600"/>
            <a:ext cx="6172200" cy="11203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s-ES_tradnl" sz="3600" dirty="0"/>
              <a:t>SEDESOL</a:t>
            </a:r>
            <a:r>
              <a:rPr lang="es-ES_tradnl" sz="3600" dirty="0">
                <a:solidFill>
                  <a:srgbClr val="FFCC00"/>
                </a:solidFill>
              </a:rPr>
              <a:t> </a:t>
            </a:r>
          </a:p>
          <a:p>
            <a:pPr>
              <a:lnSpc>
                <a:spcPct val="60000"/>
              </a:lnSpc>
              <a:spcBef>
                <a:spcPct val="50000"/>
              </a:spcBef>
              <a:defRPr/>
            </a:pPr>
            <a:r>
              <a:rPr lang="es-ES_tradnl" sz="2800" dirty="0">
                <a:solidFill>
                  <a:schemeClr val="accent6">
                    <a:lumMod val="75000"/>
                  </a:schemeClr>
                </a:solidFill>
              </a:rPr>
              <a:t>(Secretaría de Desarrollo Social)</a:t>
            </a:r>
          </a:p>
        </p:txBody>
      </p:sp>
      <p:sp>
        <p:nvSpPr>
          <p:cNvPr id="21515" name="Line 1030"/>
          <p:cNvSpPr>
            <a:spLocks noChangeShapeType="1"/>
          </p:cNvSpPr>
          <p:nvPr/>
        </p:nvSpPr>
        <p:spPr bwMode="auto">
          <a:xfrm>
            <a:off x="4343400" y="1752600"/>
            <a:ext cx="0" cy="1219200"/>
          </a:xfrm>
          <a:prstGeom prst="line">
            <a:avLst/>
          </a:prstGeom>
          <a:noFill/>
          <a:ln w="76200">
            <a:solidFill>
              <a:srgbClr val="800000"/>
            </a:solidFill>
            <a:round/>
            <a:headEnd/>
            <a:tailEnd type="triangle" w="med" len="med"/>
          </a:ln>
        </p:spPr>
        <p:txBody>
          <a:bodyPr wrap="none" anchor="ctr"/>
          <a:lstStyle/>
          <a:p>
            <a:endParaRPr lang="es-MX"/>
          </a:p>
        </p:txBody>
      </p:sp>
      <p:sp>
        <p:nvSpPr>
          <p:cNvPr id="21516" name="Line 1031"/>
          <p:cNvSpPr>
            <a:spLocks noChangeShapeType="1"/>
          </p:cNvSpPr>
          <p:nvPr/>
        </p:nvSpPr>
        <p:spPr bwMode="auto">
          <a:xfrm>
            <a:off x="4495800" y="4191000"/>
            <a:ext cx="0" cy="838200"/>
          </a:xfrm>
          <a:prstGeom prst="line">
            <a:avLst/>
          </a:prstGeom>
          <a:noFill/>
          <a:ln w="76200">
            <a:solidFill>
              <a:srgbClr val="800000"/>
            </a:solidFill>
            <a:round/>
            <a:headEnd/>
            <a:tailEnd type="triangle" w="med" len="med"/>
          </a:ln>
        </p:spPr>
        <p:txBody>
          <a:bodyPr wrap="none" anchor="ctr"/>
          <a:lstStyle/>
          <a:p>
            <a:endParaRPr lang="es-MX"/>
          </a:p>
        </p:txBody>
      </p:sp>
      <p:sp>
        <p:nvSpPr>
          <p:cNvPr id="14343" name="Text Box 1032"/>
          <p:cNvSpPr txBox="1">
            <a:spLocks noChangeArrowheads="1"/>
          </p:cNvSpPr>
          <p:nvPr/>
        </p:nvSpPr>
        <p:spPr bwMode="auto">
          <a:xfrm>
            <a:off x="4724400" y="2133600"/>
            <a:ext cx="3048000" cy="519113"/>
          </a:xfrm>
          <a:prstGeom prst="rect">
            <a:avLst/>
          </a:prstGeom>
          <a:noFill/>
          <a:ln w="9525">
            <a:noFill/>
            <a:miter lim="800000"/>
            <a:headEnd/>
            <a:tailEnd/>
          </a:ln>
        </p:spPr>
        <p:txBody>
          <a:bodyPr>
            <a:spAutoFit/>
          </a:bodyPr>
          <a:lstStyle/>
          <a:p>
            <a:pPr algn="l">
              <a:spcBef>
                <a:spcPct val="50000"/>
              </a:spcBef>
              <a:defRPr/>
            </a:pPr>
            <a:r>
              <a:rPr lang="es-ES_tradnl" sz="2800" dirty="0">
                <a:solidFill>
                  <a:schemeClr val="accent1">
                    <a:lumMod val="75000"/>
                  </a:schemeClr>
                </a:solidFill>
                <a:latin typeface="Times New Roman" charset="0"/>
              </a:rPr>
              <a:t>Diciembre 1982</a:t>
            </a:r>
            <a:endParaRPr lang="es-ES_tradnl" dirty="0">
              <a:solidFill>
                <a:schemeClr val="accent1">
                  <a:lumMod val="75000"/>
                </a:schemeClr>
              </a:solidFill>
              <a:latin typeface="Times New Roman" charset="0"/>
            </a:endParaRPr>
          </a:p>
        </p:txBody>
      </p:sp>
      <p:sp>
        <p:nvSpPr>
          <p:cNvPr id="14344" name="Text Box 1033"/>
          <p:cNvSpPr txBox="1">
            <a:spLocks noChangeArrowheads="1"/>
          </p:cNvSpPr>
          <p:nvPr/>
        </p:nvSpPr>
        <p:spPr bwMode="auto">
          <a:xfrm>
            <a:off x="4876800" y="4343400"/>
            <a:ext cx="2667000" cy="519113"/>
          </a:xfrm>
          <a:prstGeom prst="rect">
            <a:avLst/>
          </a:prstGeom>
          <a:noFill/>
          <a:ln w="9525">
            <a:noFill/>
            <a:miter lim="800000"/>
            <a:headEnd/>
            <a:tailEnd/>
          </a:ln>
        </p:spPr>
        <p:txBody>
          <a:bodyPr>
            <a:spAutoFit/>
          </a:bodyPr>
          <a:lstStyle/>
          <a:p>
            <a:pPr algn="l">
              <a:spcBef>
                <a:spcPct val="50000"/>
              </a:spcBef>
              <a:defRPr/>
            </a:pPr>
            <a:r>
              <a:rPr lang="es-ES_tradnl" sz="2800" dirty="0">
                <a:solidFill>
                  <a:schemeClr val="accent1">
                    <a:lumMod val="75000"/>
                  </a:schemeClr>
                </a:solidFill>
                <a:latin typeface="Times New Roman" charset="0"/>
              </a:rPr>
              <a:t>Mayo 1992</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836712"/>
            <a:ext cx="7772400" cy="1470025"/>
          </a:xfrm>
        </p:spPr>
        <p:txBody>
          <a:bodyPr/>
          <a:lstStyle/>
          <a:p>
            <a:r>
              <a:rPr lang="es-MX" b="1" i="1" dirty="0" smtClean="0"/>
              <a:t>MANEJO DE RESIDUOS PELIGROSOS</a:t>
            </a:r>
            <a:endParaRPr lang="es-MX" b="1" i="1" dirty="0"/>
          </a:p>
        </p:txBody>
      </p:sp>
      <p:sp>
        <p:nvSpPr>
          <p:cNvPr id="3" name="2 Subtítulo"/>
          <p:cNvSpPr>
            <a:spLocks noGrp="1"/>
          </p:cNvSpPr>
          <p:nvPr>
            <p:ph type="subTitle" idx="1"/>
          </p:nvPr>
        </p:nvSpPr>
        <p:spPr>
          <a:xfrm>
            <a:off x="1115616" y="2852936"/>
            <a:ext cx="7272808" cy="3456384"/>
          </a:xfrm>
        </p:spPr>
        <p:txBody>
          <a:bodyPr>
            <a:normAutofit fontScale="92500" lnSpcReduction="10000"/>
          </a:bodyPr>
          <a:lstStyle/>
          <a:p>
            <a:endParaRPr lang="es-MX" sz="3900" b="1" dirty="0" smtClean="0"/>
          </a:p>
          <a:p>
            <a:endParaRPr lang="es-MX" b="1" dirty="0"/>
          </a:p>
          <a:p>
            <a:r>
              <a:rPr kumimoji="0" lang="es-ES_tradnl" b="1" dirty="0" smtClean="0">
                <a:solidFill>
                  <a:srgbClr val="CC9900"/>
                </a:solidFill>
              </a:rPr>
              <a:t>M. EN A. LANDY I. RAMÍREZ BURGOS</a:t>
            </a:r>
          </a:p>
          <a:p>
            <a:r>
              <a:rPr lang="es-ES_tradnl" dirty="0" err="1"/>
              <a:t>LIQAyQA</a:t>
            </a:r>
            <a:r>
              <a:rPr lang="es-ES_tradnl" dirty="0"/>
              <a:t>, Facultad de Química, UNAM</a:t>
            </a:r>
          </a:p>
          <a:p>
            <a:endParaRPr kumimoji="0" lang="es-ES_tradnl" b="1" dirty="0" smtClean="0"/>
          </a:p>
          <a:p>
            <a:endParaRPr lang="es-MX" b="1" dirty="0" smtClean="0"/>
          </a:p>
          <a:p>
            <a:endParaRPr lang="es-MX" b="1" dirty="0" smtClean="0"/>
          </a:p>
          <a:p>
            <a:pPr algn="r"/>
            <a:r>
              <a:rPr lang="es-MX" sz="2800" b="1" dirty="0" smtClean="0"/>
              <a:t>3/OCTUBRE/2015</a:t>
            </a:r>
            <a:endParaRPr lang="es-MX" sz="2800" b="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1520" y="980728"/>
            <a:ext cx="3810000"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ts val="0"/>
              </a:spcBef>
              <a:defRPr/>
            </a:pPr>
            <a:r>
              <a:rPr lang="es-ES_tradnl" sz="3600" dirty="0"/>
              <a:t>SEDESOL</a:t>
            </a:r>
            <a:endParaRPr lang="es-ES_tradnl" sz="3600" dirty="0">
              <a:solidFill>
                <a:srgbClr val="FFCC00"/>
              </a:solidFill>
            </a:endParaRPr>
          </a:p>
          <a:p>
            <a:pPr>
              <a:spcBef>
                <a:spcPts val="0"/>
              </a:spcBef>
              <a:defRPr/>
            </a:pPr>
            <a:r>
              <a:rPr lang="es-ES_tradnl" dirty="0">
                <a:solidFill>
                  <a:schemeClr val="accent6">
                    <a:lumMod val="75000"/>
                  </a:schemeClr>
                </a:solidFill>
              </a:rPr>
              <a:t>(R interno)</a:t>
            </a:r>
            <a:endParaRPr lang="es-ES_tradnl" sz="3600" dirty="0">
              <a:solidFill>
                <a:schemeClr val="accent6">
                  <a:lumMod val="75000"/>
                </a:schemeClr>
              </a:solidFill>
            </a:endParaRPr>
          </a:p>
        </p:txBody>
      </p:sp>
      <p:sp>
        <p:nvSpPr>
          <p:cNvPr id="22533" name="Text Box 3"/>
          <p:cNvSpPr txBox="1">
            <a:spLocks noChangeArrowheads="1"/>
          </p:cNvSpPr>
          <p:nvPr/>
        </p:nvSpPr>
        <p:spPr bwMode="auto">
          <a:xfrm>
            <a:off x="5796136" y="260648"/>
            <a:ext cx="2209800" cy="641350"/>
          </a:xfrm>
          <a:prstGeom prst="rect">
            <a:avLst/>
          </a:prstGeom>
          <a:noFill/>
          <a:ln w="9525">
            <a:noFill/>
            <a:miter lim="800000"/>
            <a:headEnd/>
            <a:tailEnd/>
          </a:ln>
        </p:spPr>
        <p:txBody>
          <a:bodyPr>
            <a:spAutoFit/>
          </a:bodyPr>
          <a:lstStyle/>
          <a:p>
            <a:pPr>
              <a:spcBef>
                <a:spcPct val="50000"/>
              </a:spcBef>
            </a:pPr>
            <a:r>
              <a:rPr lang="es-ES_tradnl" sz="3600" dirty="0"/>
              <a:t>INE</a:t>
            </a:r>
          </a:p>
        </p:txBody>
      </p:sp>
      <p:sp>
        <p:nvSpPr>
          <p:cNvPr id="22534" name="Text Box 4"/>
          <p:cNvSpPr txBox="1">
            <a:spLocks noChangeArrowheads="1"/>
          </p:cNvSpPr>
          <p:nvPr/>
        </p:nvSpPr>
        <p:spPr bwMode="auto">
          <a:xfrm>
            <a:off x="4211638" y="1916113"/>
            <a:ext cx="2743200" cy="641350"/>
          </a:xfrm>
          <a:prstGeom prst="rect">
            <a:avLst/>
          </a:prstGeom>
          <a:noFill/>
          <a:ln w="9525">
            <a:noFill/>
            <a:miter lim="800000"/>
            <a:headEnd/>
            <a:tailEnd/>
          </a:ln>
        </p:spPr>
        <p:txBody>
          <a:bodyPr>
            <a:spAutoFit/>
          </a:bodyPr>
          <a:lstStyle/>
          <a:p>
            <a:pPr>
              <a:spcBef>
                <a:spcPct val="50000"/>
              </a:spcBef>
            </a:pPr>
            <a:r>
              <a:rPr lang="es-ES_tradnl" sz="3600"/>
              <a:t>PROFEPA</a:t>
            </a:r>
          </a:p>
        </p:txBody>
      </p:sp>
      <p:sp>
        <p:nvSpPr>
          <p:cNvPr id="22535" name="Line 5"/>
          <p:cNvSpPr>
            <a:spLocks noChangeShapeType="1"/>
          </p:cNvSpPr>
          <p:nvPr/>
        </p:nvSpPr>
        <p:spPr bwMode="auto">
          <a:xfrm flipV="1">
            <a:off x="4191000" y="685800"/>
            <a:ext cx="1600200" cy="533400"/>
          </a:xfrm>
          <a:prstGeom prst="line">
            <a:avLst/>
          </a:prstGeom>
          <a:noFill/>
          <a:ln w="76200">
            <a:solidFill>
              <a:srgbClr val="800000"/>
            </a:solidFill>
            <a:round/>
            <a:headEnd/>
            <a:tailEnd type="triangle" w="med" len="med"/>
          </a:ln>
        </p:spPr>
        <p:txBody>
          <a:bodyPr wrap="none" anchor="ctr"/>
          <a:lstStyle/>
          <a:p>
            <a:endParaRPr lang="es-MX"/>
          </a:p>
        </p:txBody>
      </p:sp>
      <p:sp>
        <p:nvSpPr>
          <p:cNvPr id="22536" name="Line 6"/>
          <p:cNvSpPr>
            <a:spLocks noChangeShapeType="1"/>
          </p:cNvSpPr>
          <p:nvPr/>
        </p:nvSpPr>
        <p:spPr bwMode="auto">
          <a:xfrm>
            <a:off x="4267200" y="1371600"/>
            <a:ext cx="914400" cy="457200"/>
          </a:xfrm>
          <a:prstGeom prst="line">
            <a:avLst/>
          </a:prstGeom>
          <a:noFill/>
          <a:ln w="76200">
            <a:solidFill>
              <a:srgbClr val="800000"/>
            </a:solidFill>
            <a:round/>
            <a:headEnd/>
            <a:tailEnd type="triangle" w="med" len="med"/>
          </a:ln>
        </p:spPr>
        <p:txBody>
          <a:bodyPr wrap="none" anchor="ctr"/>
          <a:lstStyle/>
          <a:p>
            <a:endParaRPr lang="es-MX"/>
          </a:p>
        </p:txBody>
      </p:sp>
      <p:sp>
        <p:nvSpPr>
          <p:cNvPr id="22537" name="Line 7"/>
          <p:cNvSpPr>
            <a:spLocks noChangeShapeType="1"/>
          </p:cNvSpPr>
          <p:nvPr/>
        </p:nvSpPr>
        <p:spPr bwMode="auto">
          <a:xfrm>
            <a:off x="2438400" y="0"/>
            <a:ext cx="0" cy="990600"/>
          </a:xfrm>
          <a:prstGeom prst="line">
            <a:avLst/>
          </a:prstGeom>
          <a:noFill/>
          <a:ln w="76200">
            <a:solidFill>
              <a:srgbClr val="800000"/>
            </a:solidFill>
            <a:round/>
            <a:headEnd/>
            <a:tailEnd type="triangle" w="med" len="med"/>
          </a:ln>
        </p:spPr>
        <p:txBody>
          <a:bodyPr wrap="none" anchor="ctr"/>
          <a:lstStyle/>
          <a:p>
            <a:endParaRPr lang="es-MX"/>
          </a:p>
        </p:txBody>
      </p:sp>
      <p:sp>
        <p:nvSpPr>
          <p:cNvPr id="15368" name="Text Box 8"/>
          <p:cNvSpPr txBox="1">
            <a:spLocks noChangeArrowheads="1"/>
          </p:cNvSpPr>
          <p:nvPr/>
        </p:nvSpPr>
        <p:spPr bwMode="auto">
          <a:xfrm>
            <a:off x="3581400" y="304800"/>
            <a:ext cx="1752600" cy="519113"/>
          </a:xfrm>
          <a:prstGeom prst="rect">
            <a:avLst/>
          </a:prstGeom>
          <a:noFill/>
          <a:ln w="9525">
            <a:noFill/>
            <a:miter lim="800000"/>
            <a:headEnd/>
            <a:tailEnd/>
          </a:ln>
        </p:spPr>
        <p:txBody>
          <a:bodyPr>
            <a:spAutoFit/>
          </a:bodyPr>
          <a:lstStyle/>
          <a:p>
            <a:pPr algn="l">
              <a:spcBef>
                <a:spcPct val="50000"/>
              </a:spcBef>
              <a:defRPr/>
            </a:pPr>
            <a:r>
              <a:rPr lang="es-ES_tradnl" sz="2800" dirty="0">
                <a:solidFill>
                  <a:schemeClr val="accent1">
                    <a:lumMod val="75000"/>
                  </a:schemeClr>
                </a:solidFill>
                <a:latin typeface="Times New Roman" charset="0"/>
              </a:rPr>
              <a:t>4 de Junio</a:t>
            </a:r>
            <a:endParaRPr lang="es-ES_tradnl" dirty="0">
              <a:solidFill>
                <a:schemeClr val="accent1">
                  <a:lumMod val="75000"/>
                </a:schemeClr>
              </a:solidFill>
              <a:latin typeface="Times New Roman" charset="0"/>
            </a:endParaRPr>
          </a:p>
        </p:txBody>
      </p:sp>
      <p:sp>
        <p:nvSpPr>
          <p:cNvPr id="15369" name="Text Box 9"/>
          <p:cNvSpPr txBox="1">
            <a:spLocks noChangeArrowheads="1"/>
          </p:cNvSpPr>
          <p:nvPr/>
        </p:nvSpPr>
        <p:spPr bwMode="auto">
          <a:xfrm>
            <a:off x="467544" y="2852936"/>
            <a:ext cx="5334000" cy="15081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ts val="0"/>
              </a:spcBef>
              <a:defRPr/>
            </a:pPr>
            <a:r>
              <a:rPr lang="es-ES_tradnl" sz="3600" dirty="0"/>
              <a:t>SEMARNAP</a:t>
            </a:r>
            <a:endParaRPr lang="es-ES_tradnl" sz="3600" dirty="0">
              <a:solidFill>
                <a:srgbClr val="FFCC00"/>
              </a:solidFill>
            </a:endParaRPr>
          </a:p>
          <a:p>
            <a:pPr>
              <a:spcBef>
                <a:spcPts val="0"/>
              </a:spcBef>
              <a:defRPr/>
            </a:pPr>
            <a:r>
              <a:rPr lang="es-ES_tradnl" sz="2800" dirty="0">
                <a:solidFill>
                  <a:schemeClr val="accent6">
                    <a:lumMod val="75000"/>
                  </a:schemeClr>
                </a:solidFill>
              </a:rPr>
              <a:t>(Secretaría de Medio Ambiente Recursos Naturales y Pesca)</a:t>
            </a:r>
          </a:p>
        </p:txBody>
      </p:sp>
      <p:sp>
        <p:nvSpPr>
          <p:cNvPr id="22542" name="Line 10"/>
          <p:cNvSpPr>
            <a:spLocks noChangeShapeType="1"/>
          </p:cNvSpPr>
          <p:nvPr/>
        </p:nvSpPr>
        <p:spPr bwMode="auto">
          <a:xfrm>
            <a:off x="1258888" y="1916113"/>
            <a:ext cx="0" cy="990600"/>
          </a:xfrm>
          <a:prstGeom prst="line">
            <a:avLst/>
          </a:prstGeom>
          <a:noFill/>
          <a:ln w="76200">
            <a:solidFill>
              <a:srgbClr val="800000"/>
            </a:solidFill>
            <a:round/>
            <a:headEnd/>
            <a:tailEnd type="triangle" w="med" len="med"/>
          </a:ln>
        </p:spPr>
        <p:txBody>
          <a:bodyPr wrap="none" anchor="ctr"/>
          <a:lstStyle/>
          <a:p>
            <a:endParaRPr lang="es-MX"/>
          </a:p>
        </p:txBody>
      </p:sp>
      <p:sp>
        <p:nvSpPr>
          <p:cNvPr id="15371" name="Text Box 11"/>
          <p:cNvSpPr txBox="1">
            <a:spLocks noChangeArrowheads="1"/>
          </p:cNvSpPr>
          <p:nvPr/>
        </p:nvSpPr>
        <p:spPr bwMode="auto">
          <a:xfrm>
            <a:off x="2484438" y="2060575"/>
            <a:ext cx="1547812" cy="523875"/>
          </a:xfrm>
          <a:prstGeom prst="rect">
            <a:avLst/>
          </a:prstGeom>
          <a:noFill/>
          <a:ln w="9525">
            <a:noFill/>
            <a:miter lim="800000"/>
            <a:headEnd/>
            <a:tailEnd/>
          </a:ln>
        </p:spPr>
        <p:txBody>
          <a:bodyPr>
            <a:spAutoFit/>
          </a:bodyPr>
          <a:lstStyle/>
          <a:p>
            <a:pPr algn="l">
              <a:spcBef>
                <a:spcPct val="50000"/>
              </a:spcBef>
              <a:defRPr/>
            </a:pPr>
            <a:r>
              <a:rPr lang="es-ES_tradnl" sz="2800" dirty="0">
                <a:solidFill>
                  <a:schemeClr val="accent1">
                    <a:lumMod val="75000"/>
                  </a:schemeClr>
                </a:solidFill>
                <a:latin typeface="Times New Roman" charset="0"/>
              </a:rPr>
              <a:t>1994</a:t>
            </a:r>
          </a:p>
        </p:txBody>
      </p:sp>
      <p:sp>
        <p:nvSpPr>
          <p:cNvPr id="15372" name="Text Box 12"/>
          <p:cNvSpPr txBox="1">
            <a:spLocks noChangeArrowheads="1"/>
          </p:cNvSpPr>
          <p:nvPr/>
        </p:nvSpPr>
        <p:spPr bwMode="auto">
          <a:xfrm>
            <a:off x="685800" y="5181600"/>
            <a:ext cx="6248400" cy="15081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ts val="0"/>
              </a:spcBef>
              <a:defRPr/>
            </a:pPr>
            <a:r>
              <a:rPr lang="es-ES_tradnl" sz="3600" dirty="0"/>
              <a:t>SEMARNAT</a:t>
            </a:r>
          </a:p>
          <a:p>
            <a:pPr>
              <a:spcBef>
                <a:spcPts val="0"/>
              </a:spcBef>
              <a:defRPr/>
            </a:pPr>
            <a:r>
              <a:rPr lang="es-ES_tradnl" sz="2800" dirty="0">
                <a:solidFill>
                  <a:schemeClr val="accent6">
                    <a:lumMod val="75000"/>
                  </a:schemeClr>
                </a:solidFill>
              </a:rPr>
              <a:t>(Secretaría de Medio Ambiente y Recursos Naturales)</a:t>
            </a:r>
          </a:p>
        </p:txBody>
      </p:sp>
      <p:sp>
        <p:nvSpPr>
          <p:cNvPr id="22547" name="Line 13"/>
          <p:cNvSpPr>
            <a:spLocks noChangeShapeType="1"/>
          </p:cNvSpPr>
          <p:nvPr/>
        </p:nvSpPr>
        <p:spPr bwMode="auto">
          <a:xfrm>
            <a:off x="2627313" y="4365625"/>
            <a:ext cx="0" cy="762000"/>
          </a:xfrm>
          <a:prstGeom prst="line">
            <a:avLst/>
          </a:prstGeom>
          <a:noFill/>
          <a:ln w="76200">
            <a:solidFill>
              <a:srgbClr val="800000"/>
            </a:solidFill>
            <a:round/>
            <a:headEnd/>
            <a:tailEnd type="triangle" w="med" len="med"/>
          </a:ln>
        </p:spPr>
        <p:txBody>
          <a:bodyPr wrap="none" anchor="ctr"/>
          <a:lstStyle/>
          <a:p>
            <a:endParaRPr lang="es-MX"/>
          </a:p>
        </p:txBody>
      </p:sp>
      <p:sp>
        <p:nvSpPr>
          <p:cNvPr id="15374" name="Text Box 14"/>
          <p:cNvSpPr txBox="1">
            <a:spLocks noChangeArrowheads="1"/>
          </p:cNvSpPr>
          <p:nvPr/>
        </p:nvSpPr>
        <p:spPr bwMode="auto">
          <a:xfrm>
            <a:off x="3124200" y="4419600"/>
            <a:ext cx="1828800" cy="519113"/>
          </a:xfrm>
          <a:prstGeom prst="rect">
            <a:avLst/>
          </a:prstGeom>
          <a:noFill/>
          <a:ln w="9525">
            <a:noFill/>
            <a:miter lim="800000"/>
            <a:headEnd/>
            <a:tailEnd/>
          </a:ln>
        </p:spPr>
        <p:txBody>
          <a:bodyPr>
            <a:spAutoFit/>
          </a:bodyPr>
          <a:lstStyle/>
          <a:p>
            <a:pPr algn="l">
              <a:spcBef>
                <a:spcPct val="50000"/>
              </a:spcBef>
              <a:defRPr/>
            </a:pPr>
            <a:r>
              <a:rPr lang="es-ES_tradnl" sz="2800" dirty="0">
                <a:solidFill>
                  <a:schemeClr val="accent1">
                    <a:lumMod val="75000"/>
                  </a:schemeClr>
                </a:solidFill>
                <a:latin typeface="Times New Roman" charset="0"/>
              </a:rPr>
              <a:t>2000</a:t>
            </a:r>
            <a:endParaRPr lang="es-ES_tradnl" dirty="0">
              <a:solidFill>
                <a:schemeClr val="accent1">
                  <a:lumMod val="75000"/>
                </a:schemeClr>
              </a:solidFill>
              <a:latin typeface="Times New Roman" charset="0"/>
            </a:endParaRPr>
          </a:p>
        </p:txBody>
      </p:sp>
      <p:sp>
        <p:nvSpPr>
          <p:cNvPr id="22549" name="Text Box 16"/>
          <p:cNvSpPr txBox="1">
            <a:spLocks noChangeArrowheads="1"/>
          </p:cNvSpPr>
          <p:nvPr/>
        </p:nvSpPr>
        <p:spPr bwMode="auto">
          <a:xfrm>
            <a:off x="5364163" y="836613"/>
            <a:ext cx="2390775" cy="1200150"/>
          </a:xfrm>
          <a:prstGeom prst="rect">
            <a:avLst/>
          </a:prstGeom>
          <a:noFill/>
          <a:ln w="9525">
            <a:noFill/>
            <a:miter lim="800000"/>
            <a:headEnd/>
            <a:tailEnd/>
          </a:ln>
        </p:spPr>
        <p:txBody>
          <a:bodyPr>
            <a:spAutoFit/>
          </a:bodyPr>
          <a:lstStyle/>
          <a:p>
            <a:pPr>
              <a:spcBef>
                <a:spcPct val="50000"/>
              </a:spcBef>
            </a:pPr>
            <a:r>
              <a:rPr lang="es-ES_tradnl"/>
              <a:t>Delegaciones en Entidades Federativas</a:t>
            </a:r>
          </a:p>
        </p:txBody>
      </p:sp>
      <p:sp>
        <p:nvSpPr>
          <p:cNvPr id="22550" name="Line 5"/>
          <p:cNvSpPr>
            <a:spLocks noChangeShapeType="1"/>
          </p:cNvSpPr>
          <p:nvPr/>
        </p:nvSpPr>
        <p:spPr bwMode="auto">
          <a:xfrm flipV="1">
            <a:off x="6804025" y="549275"/>
            <a:ext cx="576263" cy="100013"/>
          </a:xfrm>
          <a:prstGeom prst="line">
            <a:avLst/>
          </a:prstGeom>
          <a:noFill/>
          <a:ln w="76200">
            <a:solidFill>
              <a:srgbClr val="800000"/>
            </a:solidFill>
            <a:round/>
            <a:headEnd/>
            <a:tailEnd type="triangle" w="med" len="med"/>
          </a:ln>
        </p:spPr>
        <p:txBody>
          <a:bodyPr wrap="none" anchor="ctr"/>
          <a:lstStyle/>
          <a:p>
            <a:endParaRPr lang="es-MX"/>
          </a:p>
        </p:txBody>
      </p:sp>
      <p:sp>
        <p:nvSpPr>
          <p:cNvPr id="22551" name="19 CuadroTexto"/>
          <p:cNvSpPr txBox="1">
            <a:spLocks noChangeArrowheads="1"/>
          </p:cNvSpPr>
          <p:nvPr/>
        </p:nvSpPr>
        <p:spPr bwMode="auto">
          <a:xfrm>
            <a:off x="7308850" y="188913"/>
            <a:ext cx="1366838" cy="830262"/>
          </a:xfrm>
          <a:prstGeom prst="rect">
            <a:avLst/>
          </a:prstGeom>
          <a:noFill/>
          <a:ln w="9525">
            <a:noFill/>
            <a:miter lim="800000"/>
            <a:headEnd/>
            <a:tailEnd/>
          </a:ln>
        </p:spPr>
        <p:txBody>
          <a:bodyPr>
            <a:spAutoFit/>
          </a:bodyPr>
          <a:lstStyle/>
          <a:p>
            <a:r>
              <a:rPr lang="es-MX"/>
              <a:t>INECC</a:t>
            </a:r>
          </a:p>
          <a:p>
            <a:r>
              <a:rPr lang="es-MX"/>
              <a:t>2014</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b="1" dirty="0" smtClean="0"/>
              <a:t>MARCO </a:t>
            </a:r>
            <a:r>
              <a:rPr lang="es-ES_tradnl" b="1" dirty="0" smtClean="0"/>
              <a:t>JUR</a:t>
            </a:r>
            <a:r>
              <a:rPr lang="es-ES_tradnl" b="1" dirty="0" smtClean="0"/>
              <a:t>Í</a:t>
            </a:r>
            <a:r>
              <a:rPr lang="es-ES_tradnl" b="1" dirty="0" smtClean="0"/>
              <a:t>DICO</a:t>
            </a:r>
            <a:endParaRPr lang="es-MX" dirty="0"/>
          </a:p>
        </p:txBody>
      </p:sp>
      <p:sp>
        <p:nvSpPr>
          <p:cNvPr id="3" name="2 Subtítulo"/>
          <p:cNvSpPr>
            <a:spLocks noGrp="1"/>
          </p:cNvSpPr>
          <p:nvPr>
            <p:ph type="subTitle" idx="1"/>
          </p:nvPr>
        </p:nvSpPr>
        <p:spPr/>
        <p:txBody>
          <a:bodyPr/>
          <a:lstStyle/>
          <a:p>
            <a:r>
              <a:rPr kumimoji="1" lang="es-ES" dirty="0" smtClean="0">
                <a:solidFill>
                  <a:schemeClr val="tx2"/>
                </a:solidFill>
                <a:effectLst>
                  <a:outerShdw blurRad="38100" dist="38100" dir="2700000" algn="tl">
                    <a:srgbClr val="000000"/>
                  </a:outerShdw>
                </a:effectLst>
                <a:latin typeface="Tahoma" charset="0"/>
              </a:rPr>
              <a:t>TRATADOS INTERNACIONALES</a:t>
            </a:r>
          </a:p>
          <a:p>
            <a:endParaRPr lang="es-MX"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685800" y="304800"/>
            <a:ext cx="7772400" cy="685800"/>
          </a:xfrm>
          <a:prstGeom prst="rect">
            <a:avLst/>
          </a:prstGeom>
          <a:noFill/>
          <a:ln w="9525">
            <a:noFill/>
            <a:miter lim="800000"/>
            <a:headEnd/>
            <a:tailEnd/>
          </a:ln>
          <a:effectLst/>
        </p:spPr>
        <p:txBody>
          <a:bodyPr lIns="92075" tIns="46038" rIns="92075" bIns="46038" anchor="b"/>
          <a:lstStyle/>
          <a:p>
            <a:pPr>
              <a:defRPr/>
            </a:pPr>
            <a:endParaRPr kumimoji="1" lang="es-ES" sz="3600" dirty="0">
              <a:solidFill>
                <a:schemeClr val="tx2"/>
              </a:solidFill>
              <a:effectLst>
                <a:outerShdw blurRad="38100" dist="38100" dir="2700000" algn="tl">
                  <a:srgbClr val="000000"/>
                </a:outerShdw>
              </a:effectLst>
              <a:latin typeface="Tahoma" charset="0"/>
            </a:endParaRPr>
          </a:p>
        </p:txBody>
      </p:sp>
      <p:sp>
        <p:nvSpPr>
          <p:cNvPr id="25605" name="Rectangle 5"/>
          <p:cNvSpPr>
            <a:spLocks noChangeArrowheads="1"/>
          </p:cNvSpPr>
          <p:nvPr/>
        </p:nvSpPr>
        <p:spPr bwMode="auto">
          <a:xfrm>
            <a:off x="251520" y="548680"/>
            <a:ext cx="8066088" cy="5287963"/>
          </a:xfrm>
          <a:prstGeom prst="rect">
            <a:avLst/>
          </a:prstGeom>
          <a:noFill/>
          <a:ln w="9525">
            <a:noFill/>
            <a:miter lim="800000"/>
            <a:headEnd/>
            <a:tailEnd/>
          </a:ln>
        </p:spPr>
        <p:txBody>
          <a:bodyPr lIns="92075" tIns="46038" rIns="92075" bIns="46038"/>
          <a:lstStyle/>
          <a:p>
            <a:pPr marL="342900" indent="-342900" algn="l">
              <a:spcBef>
                <a:spcPct val="20000"/>
              </a:spcBef>
              <a:buClr>
                <a:schemeClr val="bg2">
                  <a:lumMod val="25000"/>
                </a:schemeClr>
              </a:buClr>
              <a:buSzPct val="80000"/>
              <a:buFont typeface="Wingdings" pitchFamily="2" charset="2"/>
              <a:buChar char="v"/>
            </a:pPr>
            <a:r>
              <a:rPr kumimoji="1" lang="es-ES" sz="2800" dirty="0">
                <a:latin typeface="Tahoma" pitchFamily="34" charset="0"/>
              </a:rPr>
              <a:t>Acuerdo de cooperación ambiental entre el gobierno de los EU Mexicanos y el gobierno de Canadá (16 marzo 1990</a:t>
            </a:r>
            <a:r>
              <a:rPr kumimoji="1" lang="es-ES" sz="2800" dirty="0" smtClean="0">
                <a:latin typeface="Tahoma" pitchFamily="34" charset="0"/>
              </a:rPr>
              <a:t>). </a:t>
            </a:r>
            <a:endParaRPr kumimoji="1" lang="es-ES" sz="28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endParaRPr kumimoji="1" lang="es-ES" sz="10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r>
              <a:rPr kumimoji="1" lang="es-ES" sz="2800" dirty="0">
                <a:latin typeface="Tahoma" pitchFamily="34" charset="0"/>
              </a:rPr>
              <a:t>Convenio entre los EU Mexicanos y los EEUU sobre cooperación para la protección y mejoramiento del ambiente en la zona fronteriza (14 agosto 1983</a:t>
            </a:r>
            <a:r>
              <a:rPr kumimoji="1" lang="es-ES" sz="2800" dirty="0" smtClean="0">
                <a:latin typeface="Tahoma" pitchFamily="34" charset="0"/>
              </a:rPr>
              <a:t>).</a:t>
            </a:r>
            <a:endParaRPr kumimoji="1" lang="es-ES" sz="28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endParaRPr kumimoji="1" lang="es-ES" sz="10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r>
              <a:rPr kumimoji="1" lang="es-ES" sz="2800" dirty="0">
                <a:latin typeface="Tahoma" pitchFamily="34" charset="0"/>
              </a:rPr>
              <a:t>Convención Marco de las Naciones Unidas sobre el cambio climático (9 mayo 1992</a:t>
            </a:r>
            <a:r>
              <a:rPr kumimoji="1" lang="es-ES" sz="2800" dirty="0" smtClean="0">
                <a:latin typeface="Tahoma" pitchFamily="34" charset="0"/>
              </a:rPr>
              <a:t>).</a:t>
            </a:r>
            <a:endParaRPr kumimoji="1" lang="es-ES" sz="28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endParaRPr kumimoji="1" lang="es-ES" sz="10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r>
              <a:rPr kumimoji="1" lang="es-ES" sz="2800" dirty="0">
                <a:latin typeface="Tahoma" pitchFamily="34" charset="0"/>
              </a:rPr>
              <a:t>Convenio sobre la diversidad biológica (5 junio 1992</a:t>
            </a:r>
            <a:r>
              <a:rPr kumimoji="1" lang="es-ES" sz="2800" dirty="0" smtClean="0">
                <a:latin typeface="Tahoma" pitchFamily="34" charset="0"/>
              </a:rPr>
              <a:t>).</a:t>
            </a:r>
            <a:endParaRPr kumimoji="1" lang="es-ES" sz="2800" dirty="0">
              <a:latin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5604"/>
                                        </p:tgtEl>
                                        <p:attrNameLst>
                                          <p:attrName>style.visibility</p:attrName>
                                        </p:attrNameLst>
                                      </p:cBhvr>
                                      <p:to>
                                        <p:strVal val="visible"/>
                                      </p:to>
                                    </p:set>
                                    <p:animEffect transition="in" filter="wipe(left)">
                                      <p:cBhvr>
                                        <p:cTn id="7" dur="500"/>
                                        <p:tgtEl>
                                          <p:spTgt spid="2560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wipe(left)">
                                      <p:cBhvr>
                                        <p:cTn id="11"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755576" y="548680"/>
            <a:ext cx="7488238" cy="5199062"/>
          </a:xfrm>
          <a:prstGeom prst="rect">
            <a:avLst/>
          </a:prstGeom>
          <a:noFill/>
          <a:ln w="9525">
            <a:noFill/>
            <a:miter lim="800000"/>
            <a:headEnd/>
            <a:tailEnd/>
          </a:ln>
        </p:spPr>
        <p:txBody>
          <a:bodyPr lIns="92075" tIns="46038" rIns="92075" bIns="46038"/>
          <a:lstStyle/>
          <a:p>
            <a:pPr marL="342900" indent="-342900" algn="l">
              <a:spcBef>
                <a:spcPct val="20000"/>
              </a:spcBef>
              <a:buClr>
                <a:schemeClr val="bg2">
                  <a:lumMod val="25000"/>
                </a:schemeClr>
              </a:buClr>
              <a:buSzPct val="80000"/>
              <a:buFont typeface="Wingdings" pitchFamily="2" charset="2"/>
              <a:buChar char="v"/>
            </a:pPr>
            <a:r>
              <a:rPr kumimoji="1" lang="es-ES" sz="2800" dirty="0">
                <a:latin typeface="Tahoma" pitchFamily="34" charset="0"/>
              </a:rPr>
              <a:t>Convenio para la protección de la capa de ozono (25 marzo 1985</a:t>
            </a:r>
            <a:r>
              <a:rPr kumimoji="1" lang="es-ES" sz="2800" dirty="0" smtClean="0">
                <a:latin typeface="Tahoma" pitchFamily="34" charset="0"/>
              </a:rPr>
              <a:t>).</a:t>
            </a:r>
            <a:endParaRPr kumimoji="1" lang="es-ES" sz="28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r>
              <a:rPr kumimoji="1" lang="es-ES" sz="2800" b="1" dirty="0">
                <a:latin typeface="Tahoma" pitchFamily="34" charset="0"/>
              </a:rPr>
              <a:t>Convenio de Basilea </a:t>
            </a:r>
            <a:r>
              <a:rPr kumimoji="1" lang="es-ES" sz="2800" dirty="0">
                <a:latin typeface="Tahoma" pitchFamily="34" charset="0"/>
              </a:rPr>
              <a:t>sobre el control de los movimientos transfronterizos de los desechos peligrosos y su eliminación (22 marzo 1989</a:t>
            </a:r>
            <a:r>
              <a:rPr kumimoji="1" lang="es-ES" sz="2800" dirty="0" smtClean="0">
                <a:latin typeface="Tahoma" pitchFamily="34" charset="0"/>
              </a:rPr>
              <a:t>).</a:t>
            </a:r>
            <a:endParaRPr kumimoji="1" lang="es-ES" sz="2800" dirty="0">
              <a:latin typeface="Tahoma" pitchFamily="34" charset="0"/>
            </a:endParaRPr>
          </a:p>
          <a:p>
            <a:pPr marL="342900" indent="-342900" algn="l">
              <a:spcBef>
                <a:spcPct val="20000"/>
              </a:spcBef>
              <a:buClr>
                <a:schemeClr val="bg2">
                  <a:lumMod val="25000"/>
                </a:schemeClr>
              </a:buClr>
              <a:buSzPct val="80000"/>
              <a:buFont typeface="Wingdings" pitchFamily="2" charset="2"/>
              <a:buChar char="v"/>
            </a:pPr>
            <a:r>
              <a:rPr kumimoji="1" lang="es-ES" sz="2800" dirty="0">
                <a:latin typeface="Tahoma" pitchFamily="34" charset="0"/>
              </a:rPr>
              <a:t>Convenio internacional relativo a la intervención en alta mar en casos de accidentes que causen una contaminación por hidrocarburos, (29 nov. 1969) y protocolo  (2 nov. 1973</a:t>
            </a:r>
            <a:r>
              <a:rPr kumimoji="1" lang="es-ES" sz="2800" dirty="0" smtClean="0">
                <a:latin typeface="Tahoma" pitchFamily="34" charset="0"/>
              </a:rPr>
              <a:t>).</a:t>
            </a:r>
            <a:endParaRPr kumimoji="1" lang="es-ES" sz="2800" dirty="0">
              <a:latin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196752"/>
            <a:ext cx="8458200" cy="1222375"/>
          </a:xfrm>
        </p:spPr>
        <p:txBody>
          <a:bodyPr/>
          <a:lstStyle/>
          <a:p>
            <a:pPr algn="ctr"/>
            <a:r>
              <a:rPr lang="es-ES_tradnl" b="1" dirty="0" smtClean="0"/>
              <a:t>MARCO JURIDICO PARA RESIDUOS PELIGROSOS</a:t>
            </a:r>
            <a:endParaRPr lang="es-MX"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23850" y="476672"/>
            <a:ext cx="8136582" cy="5904655"/>
          </a:xfrm>
        </p:spPr>
        <p:txBody>
          <a:bodyPr>
            <a:normAutofit/>
          </a:bodyPr>
          <a:lstStyle/>
          <a:p>
            <a:pPr>
              <a:lnSpc>
                <a:spcPct val="120000"/>
              </a:lnSpc>
              <a:spcBef>
                <a:spcPct val="0"/>
              </a:spcBef>
              <a:buClr>
                <a:srgbClr val="002060"/>
              </a:buClr>
              <a:buNone/>
            </a:pPr>
            <a:endParaRPr lang="es-ES_tradnl" sz="2800" dirty="0" smtClean="0"/>
          </a:p>
          <a:p>
            <a:pPr>
              <a:lnSpc>
                <a:spcPct val="120000"/>
              </a:lnSpc>
              <a:spcBef>
                <a:spcPct val="0"/>
              </a:spcBef>
              <a:buClr>
                <a:schemeClr val="accent6">
                  <a:lumMod val="50000"/>
                </a:schemeClr>
              </a:buClr>
              <a:buSzPct val="85000"/>
              <a:buFont typeface="Franklin Gothic Book" pitchFamily="34" charset="0"/>
              <a:buChar char="►"/>
            </a:pPr>
            <a:r>
              <a:rPr lang="es-ES_tradnl" dirty="0" smtClean="0"/>
              <a:t>LGEEPA (Titulo IV, </a:t>
            </a:r>
            <a:r>
              <a:rPr lang="es-ES_tradnl" dirty="0" err="1" smtClean="0"/>
              <a:t>Cap</a:t>
            </a:r>
            <a:r>
              <a:rPr lang="es-ES_tradnl" dirty="0" smtClean="0"/>
              <a:t> V Materiales y RP Art. 150-153</a:t>
            </a:r>
            <a:r>
              <a:rPr lang="es-ES_tradnl" dirty="0" smtClean="0"/>
              <a:t>).</a:t>
            </a:r>
            <a:endParaRPr lang="es-ES_tradnl" dirty="0" smtClean="0"/>
          </a:p>
          <a:p>
            <a:pPr>
              <a:lnSpc>
                <a:spcPct val="120000"/>
              </a:lnSpc>
              <a:spcBef>
                <a:spcPct val="0"/>
              </a:spcBef>
              <a:buClr>
                <a:schemeClr val="accent6">
                  <a:lumMod val="50000"/>
                </a:schemeClr>
              </a:buClr>
              <a:buSzPct val="85000"/>
              <a:buFont typeface="Franklin Gothic Book" pitchFamily="34" charset="0"/>
              <a:buChar char="►"/>
            </a:pPr>
            <a:r>
              <a:rPr lang="es-ES_tradnl" dirty="0" smtClean="0"/>
              <a:t>Ley General de Salud (Art. 128,129 y 194</a:t>
            </a:r>
            <a:r>
              <a:rPr lang="es-ES_tradnl" dirty="0" smtClean="0"/>
              <a:t>).</a:t>
            </a:r>
            <a:endParaRPr lang="es-ES_tradnl" dirty="0" smtClean="0"/>
          </a:p>
          <a:p>
            <a:pPr>
              <a:lnSpc>
                <a:spcPct val="120000"/>
              </a:lnSpc>
              <a:spcBef>
                <a:spcPct val="0"/>
              </a:spcBef>
              <a:buClr>
                <a:schemeClr val="accent6">
                  <a:lumMod val="50000"/>
                </a:schemeClr>
              </a:buClr>
              <a:buSzPct val="85000"/>
              <a:buFont typeface="Franklin Gothic Book" pitchFamily="34" charset="0"/>
              <a:buChar char="►"/>
            </a:pPr>
            <a:r>
              <a:rPr lang="es-ES_tradnl" dirty="0" smtClean="0"/>
              <a:t>Ley Federal de Derechos (Art. 174 y 174Q</a:t>
            </a:r>
            <a:r>
              <a:rPr lang="es-ES_tradnl" dirty="0" smtClean="0"/>
              <a:t>).</a:t>
            </a:r>
            <a:endParaRPr lang="es-ES_tradnl" dirty="0" smtClean="0"/>
          </a:p>
          <a:p>
            <a:pPr marL="274320" indent="-274320">
              <a:buClr>
                <a:schemeClr val="accent6">
                  <a:lumMod val="50000"/>
                </a:schemeClr>
              </a:buClr>
              <a:buSzPct val="85000"/>
              <a:buFont typeface="Franklin Gothic Book" pitchFamily="34" charset="0"/>
              <a:buChar char="►"/>
              <a:defRPr/>
            </a:pPr>
            <a:r>
              <a:rPr lang="es-ES_tradnl" dirty="0"/>
              <a:t>Reglamento de la LGEEPA en materia de Residuos </a:t>
            </a:r>
            <a:r>
              <a:rPr lang="es-ES_tradnl" dirty="0" smtClean="0"/>
              <a:t>Peligrosos.</a:t>
            </a:r>
            <a:endParaRPr lang="es-ES_tradnl" dirty="0"/>
          </a:p>
          <a:p>
            <a:pPr marL="274320" indent="-274320">
              <a:buClr>
                <a:schemeClr val="accent6">
                  <a:lumMod val="50000"/>
                </a:schemeClr>
              </a:buClr>
              <a:buSzPct val="85000"/>
              <a:buFont typeface="Franklin Gothic Book" pitchFamily="34" charset="0"/>
              <a:buChar char="►"/>
              <a:defRPr/>
            </a:pPr>
            <a:r>
              <a:rPr lang="es-ES_tradnl" dirty="0"/>
              <a:t>Reglamento para el transporte terrestre de materiales y </a:t>
            </a:r>
            <a:r>
              <a:rPr lang="es-ES_tradnl" dirty="0" smtClean="0"/>
              <a:t>residuos </a:t>
            </a:r>
            <a:r>
              <a:rPr lang="es-ES_tradnl" dirty="0" smtClean="0"/>
              <a:t>peligrosos.</a:t>
            </a:r>
            <a:endParaRPr lang="es-ES_tradnl" dirty="0"/>
          </a:p>
          <a:p>
            <a:pPr>
              <a:lnSpc>
                <a:spcPct val="120000"/>
              </a:lnSpc>
              <a:spcBef>
                <a:spcPct val="0"/>
              </a:spcBef>
              <a:buClr>
                <a:srgbClr val="002060"/>
              </a:buClr>
              <a:buNone/>
            </a:pPr>
            <a:endParaRPr lang="es-ES_tradnl"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5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95536" y="332656"/>
            <a:ext cx="8496944" cy="6192688"/>
          </a:xfrm>
        </p:spPr>
        <p:txBody>
          <a:bodyPr>
            <a:normAutofit fontScale="70000" lnSpcReduction="20000"/>
          </a:bodyPr>
          <a:lstStyle/>
          <a:p>
            <a:pPr algn="just">
              <a:lnSpc>
                <a:spcPct val="120000"/>
              </a:lnSpc>
              <a:spcBef>
                <a:spcPct val="0"/>
              </a:spcBef>
              <a:buClr>
                <a:schemeClr val="accent6">
                  <a:lumMod val="50000"/>
                </a:schemeClr>
              </a:buClr>
              <a:buSzPct val="85000"/>
              <a:buFont typeface="Franklin Gothic Book" pitchFamily="34" charset="0"/>
              <a:buChar char="►"/>
            </a:pPr>
            <a:r>
              <a:rPr lang="es-ES_tradnl" sz="3600" b="1" dirty="0" smtClean="0"/>
              <a:t>Convenio de Basilea </a:t>
            </a:r>
            <a:r>
              <a:rPr lang="es-ES_tradnl" sz="3600" dirty="0" smtClean="0"/>
              <a:t>(control de movimientos </a:t>
            </a:r>
            <a:r>
              <a:rPr lang="es-ES_tradnl" sz="3600" dirty="0" err="1" smtClean="0"/>
              <a:t>transfonterizos</a:t>
            </a:r>
            <a:r>
              <a:rPr lang="es-ES_tradnl" sz="3600" dirty="0" smtClean="0"/>
              <a:t> y su eliminación, a</a:t>
            </a:r>
            <a:r>
              <a:rPr lang="es-MX" sz="3600" dirty="0" err="1" smtClean="0"/>
              <a:t>doptado</a:t>
            </a:r>
            <a:r>
              <a:rPr lang="es-MX" sz="3600" dirty="0" smtClean="0"/>
              <a:t> por la Conferencia de Plenipotenciarios el 22 de marzo de 1989, mediante la firma de 116 países; México ratificó el convenio el 22 de febrero de 1991, siendo publicado en el Diario Oficial el 9 de agosto de ese mismo año, las disposiciones generales adoptadas el 5 de mayo de 1992 y entra en vigor. Es el más antiguo en materia de rpysq</a:t>
            </a:r>
            <a:r>
              <a:rPr lang="es-ES_tradnl" sz="3600" dirty="0" smtClean="0"/>
              <a:t>).</a:t>
            </a:r>
            <a:endParaRPr lang="es-ES_tradnl" sz="3600" dirty="0" smtClean="0"/>
          </a:p>
          <a:p>
            <a:pPr algn="just">
              <a:lnSpc>
                <a:spcPct val="120000"/>
              </a:lnSpc>
              <a:spcBef>
                <a:spcPct val="0"/>
              </a:spcBef>
              <a:buClr>
                <a:schemeClr val="accent6">
                  <a:lumMod val="50000"/>
                </a:schemeClr>
              </a:buClr>
              <a:buSzPct val="85000"/>
              <a:buFont typeface="Franklin Gothic Book" pitchFamily="34" charset="0"/>
              <a:buChar char="►"/>
            </a:pPr>
            <a:r>
              <a:rPr lang="es-ES_tradnl" sz="3600" b="1" dirty="0" smtClean="0"/>
              <a:t>Convenio de Rotterdam </a:t>
            </a:r>
            <a:r>
              <a:rPr lang="es-ES_tradnl" sz="3600" dirty="0" smtClean="0"/>
              <a:t>(</a:t>
            </a:r>
            <a:r>
              <a:rPr lang="es-MX" sz="3600" dirty="0" smtClean="0"/>
              <a:t>11 de septiembre de 1998, fecha en la que México lo suscribió, el 24 de febrero de 2004 el Convenio entró en vigor</a:t>
            </a:r>
            <a:r>
              <a:rPr lang="es-MX" sz="3600" dirty="0" smtClean="0"/>
              <a:t>).</a:t>
            </a:r>
            <a:endParaRPr lang="es-MX" sz="3600" dirty="0" smtClean="0"/>
          </a:p>
          <a:p>
            <a:pPr algn="just">
              <a:lnSpc>
                <a:spcPct val="120000"/>
              </a:lnSpc>
              <a:spcBef>
                <a:spcPct val="0"/>
              </a:spcBef>
              <a:buClr>
                <a:schemeClr val="accent6">
                  <a:lumMod val="50000"/>
                </a:schemeClr>
              </a:buClr>
              <a:buSzPct val="85000"/>
              <a:buFont typeface="Franklin Gothic Book" pitchFamily="34" charset="0"/>
              <a:buChar char="►"/>
            </a:pPr>
            <a:r>
              <a:rPr lang="es-ES_tradnl" sz="3600" b="1" dirty="0" smtClean="0"/>
              <a:t>Convenio de Estocolmo </a:t>
            </a:r>
            <a:r>
              <a:rPr lang="es-ES_tradnl" sz="3600" dirty="0" smtClean="0"/>
              <a:t>(Manejo adecuado de </a:t>
            </a:r>
            <a:r>
              <a:rPr lang="es-ES_tradnl" sz="3600" dirty="0" err="1" smtClean="0"/>
              <a:t>COP´s</a:t>
            </a:r>
            <a:r>
              <a:rPr lang="es-ES_tradnl" sz="3600" dirty="0" smtClean="0"/>
              <a:t>, Convenio de Estocolmo </a:t>
            </a:r>
            <a:r>
              <a:rPr lang="es-MX" sz="3600" dirty="0" smtClean="0"/>
              <a:t>México firmó el 23 de mayo de 2001, en Suecia, lo ratificó el 10 de febrero de 2003 primer país de Latinoamérica que ratificó, entró en vigor el 17 de mayo de 2004</a:t>
            </a:r>
            <a:r>
              <a:rPr lang="es-MX" sz="2800" dirty="0" smtClean="0"/>
              <a:t>).</a:t>
            </a:r>
            <a:endParaRPr lang="es-ES_tradnl" sz="2800" dirty="0" smtClean="0"/>
          </a:p>
          <a:p>
            <a:pPr algn="just">
              <a:lnSpc>
                <a:spcPct val="120000"/>
              </a:lnSpc>
              <a:spcBef>
                <a:spcPct val="0"/>
              </a:spcBef>
              <a:buClr>
                <a:srgbClr val="002060"/>
              </a:buClr>
            </a:pPr>
            <a:endParaRPr lang="es-ES_tradnl" sz="2000"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457200"/>
            <a:ext cx="7772400" cy="685800"/>
          </a:xfrm>
        </p:spPr>
        <p:txBody>
          <a:bodyPr>
            <a:normAutofit/>
          </a:bodyPr>
          <a:lstStyle/>
          <a:p>
            <a:pPr fontAlgn="auto">
              <a:spcAft>
                <a:spcPts val="0"/>
              </a:spcAft>
              <a:defRPr/>
            </a:pPr>
            <a:r>
              <a:rPr lang="es-ES_tradnl" b="1" dirty="0" smtClean="0"/>
              <a:t>... MARCO </a:t>
            </a:r>
            <a:r>
              <a:rPr lang="es-ES_tradnl" b="1" dirty="0" smtClean="0"/>
              <a:t>JUR</a:t>
            </a:r>
            <a:r>
              <a:rPr lang="es-ES_tradnl" b="1" dirty="0" smtClean="0"/>
              <a:t>Í</a:t>
            </a:r>
            <a:r>
              <a:rPr lang="es-ES_tradnl" b="1" dirty="0" smtClean="0"/>
              <a:t>DICO </a:t>
            </a:r>
            <a:endParaRPr lang="es-ES_tradnl" dirty="0" smtClean="0"/>
          </a:p>
        </p:txBody>
      </p:sp>
      <p:sp>
        <p:nvSpPr>
          <p:cNvPr id="10243" name="Rectangle 3"/>
          <p:cNvSpPr>
            <a:spLocks noGrp="1" noChangeArrowheads="1"/>
          </p:cNvSpPr>
          <p:nvPr>
            <p:ph idx="1"/>
          </p:nvPr>
        </p:nvSpPr>
        <p:spPr>
          <a:xfrm>
            <a:off x="539750" y="1341438"/>
            <a:ext cx="7431088" cy="4795837"/>
          </a:xfrm>
        </p:spPr>
        <p:txBody>
          <a:bodyPr>
            <a:normAutofit/>
          </a:bodyPr>
          <a:lstStyle/>
          <a:p>
            <a:pPr marL="274320" indent="-274320" fontAlgn="auto">
              <a:spcAft>
                <a:spcPts val="0"/>
              </a:spcAft>
              <a:buClr>
                <a:srgbClr val="002060"/>
              </a:buClr>
              <a:buNone/>
              <a:defRPr/>
            </a:pPr>
            <a:r>
              <a:rPr lang="es-ES_tradnl" dirty="0" smtClean="0"/>
              <a:t>Normas oficiales mexicanas para residuos </a:t>
            </a:r>
          </a:p>
          <a:p>
            <a:pPr marL="274320" indent="-274320" fontAlgn="auto">
              <a:spcAft>
                <a:spcPts val="0"/>
              </a:spcAft>
              <a:buClr>
                <a:srgbClr val="002060"/>
              </a:buClr>
              <a:buNone/>
              <a:defRPr/>
            </a:pPr>
            <a:r>
              <a:rPr lang="es-ES_tradnl" dirty="0" smtClean="0"/>
              <a:t>Peligrosos.</a:t>
            </a:r>
            <a:endParaRPr lang="es-ES_tradnl"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1+#ppt_w/2"/>
                                          </p:val>
                                        </p:tav>
                                        <p:tav tm="100000">
                                          <p:val>
                                            <p:strVal val="#ppt_x"/>
                                          </p:val>
                                        </p:tav>
                                      </p:tavLst>
                                    </p:anim>
                                    <p:anim calcmode="lin" valueType="num">
                                      <p:cBhvr additive="base">
                                        <p:cTn id="8" dur="500" fill="hold"/>
                                        <p:tgtEl>
                                          <p:spTgt spid="102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0"/>
            <a:ext cx="8964488" cy="908720"/>
          </a:xfrm>
        </p:spPr>
        <p:txBody>
          <a:bodyPr>
            <a:normAutofit/>
          </a:bodyPr>
          <a:lstStyle/>
          <a:p>
            <a:pPr algn="ctr" fontAlgn="auto">
              <a:spcAft>
                <a:spcPts val="0"/>
              </a:spcAft>
              <a:defRPr/>
            </a:pPr>
            <a:r>
              <a:rPr lang="es-ES" sz="1600" b="1" dirty="0" smtClean="0">
                <a:solidFill>
                  <a:schemeClr val="tx2">
                    <a:lumMod val="60000"/>
                    <a:lumOff val="40000"/>
                  </a:schemeClr>
                </a:solidFill>
                <a:latin typeface="Verdana" pitchFamily="34" charset="0"/>
              </a:rPr>
              <a:t>NORMAS OFICIALES MEXICANAS EN MATERIA DE RESIDUOS PELIGROSOS</a:t>
            </a:r>
            <a:endParaRPr lang="es-ES_tradnl" sz="1600" b="1" dirty="0" smtClean="0">
              <a:solidFill>
                <a:schemeClr val="tx2">
                  <a:lumMod val="60000"/>
                  <a:lumOff val="40000"/>
                </a:schemeClr>
              </a:solidFill>
              <a:latin typeface="Verdana" pitchFamily="34" charset="0"/>
            </a:endParaRPr>
          </a:p>
        </p:txBody>
      </p:sp>
      <p:sp>
        <p:nvSpPr>
          <p:cNvPr id="11267" name="Rectangle 3"/>
          <p:cNvSpPr>
            <a:spLocks noGrp="1" noChangeArrowheads="1"/>
          </p:cNvSpPr>
          <p:nvPr>
            <p:ph idx="1"/>
          </p:nvPr>
        </p:nvSpPr>
        <p:spPr>
          <a:xfrm>
            <a:off x="381000" y="1052736"/>
            <a:ext cx="7791450" cy="5424264"/>
          </a:xfrm>
        </p:spPr>
        <p:txBody>
          <a:bodyPr>
            <a:normAutofit/>
          </a:bodyPr>
          <a:lstStyle/>
          <a:p>
            <a:pPr marL="274320" indent="-274320" fontAlgn="auto">
              <a:spcAft>
                <a:spcPts val="0"/>
              </a:spcAft>
              <a:buClr>
                <a:schemeClr val="accent3">
                  <a:lumMod val="75000"/>
                </a:schemeClr>
              </a:buClr>
              <a:buNone/>
              <a:defRPr/>
            </a:pPr>
            <a:r>
              <a:rPr lang="es-ES" sz="2800" b="1" dirty="0" smtClean="0">
                <a:solidFill>
                  <a:schemeClr val="tx2"/>
                </a:solidFill>
                <a:latin typeface="Arial" charset="0"/>
              </a:rPr>
              <a:t>NOM-052-SEMARNAT-2005, que </a:t>
            </a:r>
            <a:r>
              <a:rPr lang="es-ES" sz="2800" dirty="0" smtClean="0">
                <a:solidFill>
                  <a:schemeClr val="tx2"/>
                </a:solidFill>
                <a:latin typeface="Arial" charset="0"/>
              </a:rPr>
              <a:t>establece las características, el procedimiento de identificación, clasificación y los listados de los residuos peligrosos. </a:t>
            </a:r>
            <a:r>
              <a:rPr lang="es-ES" dirty="0" smtClean="0">
                <a:solidFill>
                  <a:schemeClr val="tx2"/>
                </a:solidFill>
                <a:latin typeface="Arial" charset="0"/>
              </a:rPr>
              <a:t>(D. O. F. 23 de junio de 2006</a:t>
            </a:r>
            <a:r>
              <a:rPr lang="es-ES" dirty="0" smtClean="0">
                <a:solidFill>
                  <a:schemeClr val="tx2"/>
                </a:solidFill>
                <a:latin typeface="Arial" charset="0"/>
              </a:rPr>
              <a:t>).</a:t>
            </a:r>
            <a:endParaRPr lang="es-ES" dirty="0" smtClean="0">
              <a:solidFill>
                <a:schemeClr val="tx2"/>
              </a:solidFill>
              <a:latin typeface="Arial" charset="0"/>
            </a:endParaRPr>
          </a:p>
          <a:p>
            <a:pPr marL="274320" indent="-274320" fontAlgn="auto">
              <a:spcAft>
                <a:spcPts val="0"/>
              </a:spcAft>
              <a:buClr>
                <a:schemeClr val="accent3">
                  <a:lumMod val="75000"/>
                </a:schemeClr>
              </a:buClr>
              <a:buNone/>
              <a:defRPr/>
            </a:pPr>
            <a:r>
              <a:rPr lang="es-ES" sz="2800" b="1" dirty="0" smtClean="0">
                <a:solidFill>
                  <a:schemeClr val="tx2"/>
                </a:solidFill>
                <a:latin typeface="Arial" charset="0"/>
              </a:rPr>
              <a:t>NOM-053-SEMARNAT-1993</a:t>
            </a:r>
            <a:r>
              <a:rPr lang="es-ES" sz="2800" dirty="0" smtClean="0">
                <a:solidFill>
                  <a:schemeClr val="tx2"/>
                </a:solidFill>
                <a:latin typeface="Arial" charset="0"/>
              </a:rPr>
              <a:t>, establece el procedimiento para llevar a cabo la prueba de extracción para determinar los constituyentes que hacen a un residuo peligroso por su toxicidad al ambiente. </a:t>
            </a:r>
            <a:r>
              <a:rPr lang="es-ES" dirty="0" smtClean="0">
                <a:solidFill>
                  <a:schemeClr val="tx2"/>
                </a:solidFill>
                <a:latin typeface="Arial" charset="0"/>
              </a:rPr>
              <a:t>(D. O. F. 22 de octubre de 1993</a:t>
            </a:r>
            <a:r>
              <a:rPr lang="es-ES" dirty="0" smtClean="0">
                <a:solidFill>
                  <a:schemeClr val="tx2"/>
                </a:solidFill>
                <a:latin typeface="Arial" charset="0"/>
              </a:rPr>
              <a:t>).</a:t>
            </a:r>
            <a:endParaRPr lang="es-ES_tradnl" dirty="0" smtClean="0">
              <a:solidFill>
                <a:srgbClr val="008080"/>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188640"/>
            <a:ext cx="7772400" cy="457200"/>
          </a:xfrm>
        </p:spPr>
        <p:txBody>
          <a:bodyPr>
            <a:noAutofit/>
          </a:bodyPr>
          <a:lstStyle/>
          <a:p>
            <a:pPr algn="r" fontAlgn="auto">
              <a:spcAft>
                <a:spcPts val="0"/>
              </a:spcAft>
              <a:defRPr/>
            </a:pPr>
            <a:r>
              <a:rPr lang="es-ES" sz="1200" b="1" dirty="0" smtClean="0">
                <a:solidFill>
                  <a:schemeClr val="tx2">
                    <a:lumMod val="60000"/>
                    <a:lumOff val="40000"/>
                  </a:schemeClr>
                </a:solidFill>
                <a:latin typeface="Verdana" pitchFamily="34" charset="0"/>
              </a:rPr>
              <a:t>... NOM´S EN MATERIA DE RP</a:t>
            </a:r>
            <a:endParaRPr lang="es-ES_tradnl" sz="1200" b="1" dirty="0" smtClean="0">
              <a:solidFill>
                <a:schemeClr val="tx2">
                  <a:lumMod val="60000"/>
                  <a:lumOff val="40000"/>
                </a:schemeClr>
              </a:solidFill>
              <a:latin typeface="Verdana" pitchFamily="34" charset="0"/>
            </a:endParaRPr>
          </a:p>
        </p:txBody>
      </p:sp>
      <p:sp>
        <p:nvSpPr>
          <p:cNvPr id="12291" name="Rectangle 3"/>
          <p:cNvSpPr>
            <a:spLocks noGrp="1" noChangeArrowheads="1"/>
          </p:cNvSpPr>
          <p:nvPr>
            <p:ph idx="1"/>
          </p:nvPr>
        </p:nvSpPr>
        <p:spPr>
          <a:xfrm>
            <a:off x="395288" y="764705"/>
            <a:ext cx="8209160" cy="5832946"/>
          </a:xfrm>
        </p:spPr>
        <p:txBody>
          <a:bodyPr>
            <a:normAutofit fontScale="85000" lnSpcReduction="10000"/>
          </a:bodyPr>
          <a:lstStyle/>
          <a:p>
            <a:pPr marL="274320" indent="-274320" fontAlgn="auto">
              <a:spcAft>
                <a:spcPts val="0"/>
              </a:spcAft>
              <a:buClr>
                <a:schemeClr val="accent3">
                  <a:lumMod val="75000"/>
                </a:schemeClr>
              </a:buClr>
              <a:buNone/>
              <a:defRPr/>
            </a:pPr>
            <a:r>
              <a:rPr lang="es-ES" b="1" dirty="0" smtClean="0">
                <a:latin typeface="Arial" charset="0"/>
              </a:rPr>
              <a:t>NOM-054-SEMARNAT-1993,</a:t>
            </a:r>
            <a:r>
              <a:rPr lang="es-ES" dirty="0" smtClean="0">
                <a:latin typeface="Arial" charset="0"/>
              </a:rPr>
              <a:t> establece el procedimiento para determinar la incompatibilidad entre dos o mas residuos considerados como peligrosos por la NOM-052-SEMARNAT-1993. (D.O.F 22 /octubre/1993</a:t>
            </a:r>
            <a:r>
              <a:rPr lang="es-ES" dirty="0" smtClean="0">
                <a:latin typeface="Arial" charset="0"/>
              </a:rPr>
              <a:t>).</a:t>
            </a:r>
            <a:endParaRPr lang="es-ES" dirty="0" smtClean="0">
              <a:latin typeface="Arial" charset="0"/>
            </a:endParaRPr>
          </a:p>
          <a:p>
            <a:pPr marL="274320" indent="-274320" fontAlgn="auto">
              <a:spcAft>
                <a:spcPts val="0"/>
              </a:spcAft>
              <a:buClr>
                <a:schemeClr val="accent3">
                  <a:lumMod val="75000"/>
                </a:schemeClr>
              </a:buClr>
              <a:buNone/>
              <a:defRPr/>
            </a:pPr>
            <a:r>
              <a:rPr lang="es-ES" b="1" dirty="0" smtClean="0">
                <a:latin typeface="Arial" charset="0"/>
              </a:rPr>
              <a:t>NOM-055-SEMARNAT-1993</a:t>
            </a:r>
            <a:r>
              <a:rPr lang="es-ES" dirty="0" smtClean="0">
                <a:latin typeface="Arial" charset="0"/>
              </a:rPr>
              <a:t>, establece los requisitos que deben reunir los sitios destinados al confinamiento controlado de residuos peligrosos, excepto de los radiactivos. (D. O. F. 22 /octubre/1993</a:t>
            </a:r>
            <a:r>
              <a:rPr lang="es-ES" dirty="0" smtClean="0">
                <a:latin typeface="Arial" charset="0"/>
              </a:rPr>
              <a:t>).</a:t>
            </a:r>
            <a:endParaRPr lang="es-ES" dirty="0" smtClean="0">
              <a:latin typeface="Arial" charset="0"/>
            </a:endParaRPr>
          </a:p>
          <a:p>
            <a:pPr marL="274320" indent="-274320" fontAlgn="auto">
              <a:spcAft>
                <a:spcPts val="0"/>
              </a:spcAft>
              <a:buClr>
                <a:schemeClr val="accent3">
                  <a:lumMod val="75000"/>
                </a:schemeClr>
              </a:buClr>
              <a:buNone/>
              <a:defRPr/>
            </a:pPr>
            <a:r>
              <a:rPr lang="es-ES" b="1" dirty="0" smtClean="0">
                <a:latin typeface="Arial" charset="0"/>
              </a:rPr>
              <a:t>NOM-056-SEMARNAT-1993</a:t>
            </a:r>
            <a:r>
              <a:rPr lang="es-ES" dirty="0" smtClean="0">
                <a:latin typeface="Arial" charset="0"/>
              </a:rPr>
              <a:t>, establece los requisitos para el diseño y construcción de las obras complementarias de un confinamiento controlado de </a:t>
            </a:r>
            <a:r>
              <a:rPr lang="es-ES" dirty="0" err="1" smtClean="0">
                <a:latin typeface="Arial" charset="0"/>
              </a:rPr>
              <a:t>rp´s</a:t>
            </a:r>
            <a:r>
              <a:rPr lang="es-ES" dirty="0" smtClean="0">
                <a:latin typeface="Arial" charset="0"/>
              </a:rPr>
              <a:t>. (D. O. F. 22 de octubre de 1993</a:t>
            </a:r>
            <a:r>
              <a:rPr lang="es-ES" dirty="0" smtClean="0">
                <a:latin typeface="Arial" charset="0"/>
              </a:rPr>
              <a:t>).</a:t>
            </a:r>
            <a:endParaRPr lang="es-ES" dirty="0" smtClean="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838200" y="533400"/>
            <a:ext cx="7772400" cy="1143000"/>
          </a:xfrm>
        </p:spPr>
        <p:txBody>
          <a:bodyPr/>
          <a:lstStyle/>
          <a:p>
            <a:r>
              <a:rPr lang="es-MX"/>
              <a:t>MANEJO DE RESIDUOS</a:t>
            </a:r>
            <a:endParaRPr lang="es-ES"/>
          </a:p>
        </p:txBody>
      </p:sp>
      <p:pic>
        <p:nvPicPr>
          <p:cNvPr id="148485" name="Picture 5" descr="rec2.gif (26151 bytes)"/>
          <p:cNvPicPr>
            <a:picLocks noChangeAspect="1" noChangeArrowheads="1"/>
          </p:cNvPicPr>
          <p:nvPr/>
        </p:nvPicPr>
        <p:blipFill>
          <a:blip r:embed="rId2" r:link="rId3" cstate="print"/>
          <a:srcRect/>
          <a:stretch>
            <a:fillRect/>
          </a:stretch>
        </p:blipFill>
        <p:spPr bwMode="auto">
          <a:xfrm>
            <a:off x="611560" y="1988840"/>
            <a:ext cx="2743200" cy="1676400"/>
          </a:xfrm>
          <a:prstGeom prst="rect">
            <a:avLst/>
          </a:prstGeom>
          <a:noFill/>
        </p:spPr>
      </p:pic>
      <p:pic>
        <p:nvPicPr>
          <p:cNvPr id="148486" name="Picture 6" descr="http://sgaa.cna.gob.mx/gif/aguaman.jpg"/>
          <p:cNvPicPr>
            <a:picLocks noChangeAspect="1" noChangeArrowheads="1"/>
          </p:cNvPicPr>
          <p:nvPr/>
        </p:nvPicPr>
        <p:blipFill>
          <a:blip r:embed="rId4" r:link="rId5" cstate="print"/>
          <a:srcRect/>
          <a:stretch>
            <a:fillRect/>
          </a:stretch>
        </p:blipFill>
        <p:spPr bwMode="auto">
          <a:xfrm>
            <a:off x="3059832" y="4005064"/>
            <a:ext cx="2232248" cy="2268949"/>
          </a:xfrm>
          <a:prstGeom prst="rect">
            <a:avLst/>
          </a:prstGeom>
          <a:noFill/>
        </p:spPr>
      </p:pic>
      <p:pic>
        <p:nvPicPr>
          <p:cNvPr id="6146" name="Picture 2" descr="https://policialocalwakinaki.files.wordpress.com/2014/02/f8149-image001.jpg"/>
          <p:cNvPicPr>
            <a:picLocks noChangeAspect="1" noChangeArrowheads="1"/>
          </p:cNvPicPr>
          <p:nvPr/>
        </p:nvPicPr>
        <p:blipFill>
          <a:blip r:embed="rId6" cstate="print"/>
          <a:srcRect/>
          <a:stretch>
            <a:fillRect/>
          </a:stretch>
        </p:blipFill>
        <p:spPr bwMode="auto">
          <a:xfrm>
            <a:off x="4283968" y="1628800"/>
            <a:ext cx="3971788" cy="217671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7772400" cy="457200"/>
          </a:xfrm>
        </p:spPr>
        <p:txBody>
          <a:bodyPr>
            <a:normAutofit/>
          </a:bodyPr>
          <a:lstStyle/>
          <a:p>
            <a:pPr algn="r" fontAlgn="auto">
              <a:spcAft>
                <a:spcPts val="0"/>
              </a:spcAft>
              <a:defRPr/>
            </a:pPr>
            <a:r>
              <a:rPr lang="es-ES" sz="1200" b="1" dirty="0" smtClean="0">
                <a:solidFill>
                  <a:schemeClr val="tx2">
                    <a:lumMod val="60000"/>
                    <a:lumOff val="40000"/>
                  </a:schemeClr>
                </a:solidFill>
                <a:latin typeface="Verdana" pitchFamily="34" charset="0"/>
              </a:rPr>
              <a:t>... NOM´S EN MATERIA DE RP</a:t>
            </a:r>
            <a:endParaRPr lang="es-ES_tradnl" sz="1200" b="1" dirty="0" smtClean="0">
              <a:solidFill>
                <a:schemeClr val="tx2">
                  <a:lumMod val="60000"/>
                  <a:lumOff val="40000"/>
                </a:schemeClr>
              </a:solidFill>
              <a:latin typeface="Verdana" pitchFamily="34" charset="0"/>
            </a:endParaRPr>
          </a:p>
        </p:txBody>
      </p:sp>
      <p:sp>
        <p:nvSpPr>
          <p:cNvPr id="13315" name="Rectangle 3"/>
          <p:cNvSpPr>
            <a:spLocks noGrp="1" noChangeArrowheads="1"/>
          </p:cNvSpPr>
          <p:nvPr>
            <p:ph idx="1"/>
          </p:nvPr>
        </p:nvSpPr>
        <p:spPr>
          <a:xfrm>
            <a:off x="381000" y="908721"/>
            <a:ext cx="8439472" cy="5760368"/>
          </a:xfrm>
        </p:spPr>
        <p:txBody>
          <a:bodyPr>
            <a:normAutofit fontScale="92500"/>
          </a:bodyPr>
          <a:lstStyle/>
          <a:p>
            <a:pPr marL="274320" indent="-274320" fontAlgn="auto">
              <a:spcAft>
                <a:spcPts val="0"/>
              </a:spcAft>
              <a:buClr>
                <a:schemeClr val="accent3">
                  <a:lumMod val="75000"/>
                </a:schemeClr>
              </a:buClr>
              <a:buNone/>
              <a:defRPr/>
            </a:pPr>
            <a:r>
              <a:rPr lang="es-ES" sz="2800" b="1" dirty="0" smtClean="0">
                <a:latin typeface="Arial" charset="0"/>
              </a:rPr>
              <a:t>NOM-057-SEMARNAT-1993</a:t>
            </a:r>
            <a:r>
              <a:rPr lang="es-ES" sz="2800" dirty="0" smtClean="0">
                <a:latin typeface="Arial" charset="0"/>
              </a:rPr>
              <a:t>, que establece los requisitos que deben observarse en el diseño, construcción y operación de celdas de un confinamiento controlado para </a:t>
            </a:r>
            <a:r>
              <a:rPr lang="es-ES" sz="2800" dirty="0" err="1" smtClean="0">
                <a:latin typeface="Arial" charset="0"/>
              </a:rPr>
              <a:t>rp´s</a:t>
            </a:r>
            <a:r>
              <a:rPr lang="es-ES" dirty="0" smtClean="0">
                <a:latin typeface="Arial" charset="0"/>
              </a:rPr>
              <a:t>.(22/octubre/1993</a:t>
            </a:r>
            <a:r>
              <a:rPr lang="es-ES" dirty="0" smtClean="0">
                <a:latin typeface="Arial" charset="0"/>
              </a:rPr>
              <a:t>).</a:t>
            </a:r>
            <a:endParaRPr lang="es-ES" dirty="0" smtClean="0">
              <a:latin typeface="Arial" charset="0"/>
            </a:endParaRPr>
          </a:p>
          <a:p>
            <a:pPr marL="274320" indent="-274320" fontAlgn="auto">
              <a:spcAft>
                <a:spcPts val="0"/>
              </a:spcAft>
              <a:buClr>
                <a:schemeClr val="accent3">
                  <a:lumMod val="75000"/>
                </a:schemeClr>
              </a:buClr>
              <a:buNone/>
              <a:defRPr/>
            </a:pPr>
            <a:r>
              <a:rPr lang="es-ES" sz="2800" b="1" dirty="0" smtClean="0">
                <a:latin typeface="Arial" charset="0"/>
              </a:rPr>
              <a:t>NOM-058-SEMARNAT-1993,</a:t>
            </a:r>
            <a:r>
              <a:rPr lang="es-ES" sz="2800" dirty="0" smtClean="0">
                <a:latin typeface="Arial" charset="0"/>
              </a:rPr>
              <a:t> que establece los requisitos para la operación de un confinamiento controlado de residuos peligrosos. </a:t>
            </a:r>
            <a:r>
              <a:rPr lang="es-ES" dirty="0" smtClean="0">
                <a:latin typeface="Arial" charset="0"/>
              </a:rPr>
              <a:t>(22 /octubre/1993</a:t>
            </a:r>
            <a:r>
              <a:rPr lang="es-ES" dirty="0" smtClean="0">
                <a:latin typeface="Arial" charset="0"/>
              </a:rPr>
              <a:t>).</a:t>
            </a:r>
            <a:endParaRPr lang="es-ES" dirty="0" smtClean="0">
              <a:latin typeface="Arial" charset="0"/>
            </a:endParaRPr>
          </a:p>
          <a:p>
            <a:pPr marL="274320" indent="-274320" fontAlgn="auto">
              <a:spcAft>
                <a:spcPts val="0"/>
              </a:spcAft>
              <a:buClr>
                <a:schemeClr val="accent3">
                  <a:lumMod val="75000"/>
                </a:schemeClr>
              </a:buClr>
              <a:buNone/>
              <a:defRPr/>
            </a:pPr>
            <a:r>
              <a:rPr lang="es-ES" sz="2800" b="1" dirty="0" smtClean="0">
                <a:latin typeface="Arial" charset="0"/>
              </a:rPr>
              <a:t>NOM-083-SEMARNAT-1996</a:t>
            </a:r>
            <a:r>
              <a:rPr lang="es-ES" sz="2800" dirty="0" smtClean="0">
                <a:latin typeface="Arial" charset="0"/>
              </a:rPr>
              <a:t>, que establece las condiciones que deben reunir los sitios destinados a la disposición final de los residuos sólidos municipales. </a:t>
            </a:r>
            <a:r>
              <a:rPr lang="es-ES" dirty="0" smtClean="0">
                <a:latin typeface="Arial" charset="0"/>
              </a:rPr>
              <a:t>(D. O. F. 22 de octubre de 1993</a:t>
            </a:r>
            <a:r>
              <a:rPr lang="es-ES" dirty="0" smtClean="0">
                <a:latin typeface="Arial" charset="0"/>
              </a:rPr>
              <a:t>).</a:t>
            </a:r>
            <a:endParaRPr lang="es-ES" sz="2800" dirty="0" smtClean="0">
              <a:latin typeface="Arial" charset="0"/>
            </a:endParaRPr>
          </a:p>
          <a:p>
            <a:pPr marL="274320" indent="-274320" fontAlgn="auto">
              <a:spcAft>
                <a:spcPts val="0"/>
              </a:spcAft>
              <a:buFont typeface="Wingdings"/>
              <a:buChar char=""/>
              <a:defRPr/>
            </a:pPr>
            <a:endParaRPr lang="es-ES_tradnl" dirty="0" smtClean="0">
              <a:solidFill>
                <a:srgbClr val="008080"/>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560" y="188640"/>
            <a:ext cx="7772400" cy="457200"/>
          </a:xfrm>
        </p:spPr>
        <p:txBody>
          <a:bodyPr>
            <a:normAutofit/>
          </a:bodyPr>
          <a:lstStyle/>
          <a:p>
            <a:pPr algn="r" fontAlgn="auto">
              <a:spcAft>
                <a:spcPts val="0"/>
              </a:spcAft>
              <a:defRPr/>
            </a:pPr>
            <a:r>
              <a:rPr lang="es-ES" sz="1200" b="1" dirty="0" smtClean="0">
                <a:solidFill>
                  <a:schemeClr val="tx2">
                    <a:lumMod val="60000"/>
                    <a:lumOff val="40000"/>
                  </a:schemeClr>
                </a:solidFill>
                <a:latin typeface="Verdana" pitchFamily="34" charset="0"/>
              </a:rPr>
              <a:t>... NOM´S EN MATERIA DE RP</a:t>
            </a:r>
            <a:endParaRPr lang="es-ES_tradnl" sz="1200" b="1" dirty="0" smtClean="0">
              <a:solidFill>
                <a:schemeClr val="tx2">
                  <a:lumMod val="60000"/>
                  <a:lumOff val="40000"/>
                </a:schemeClr>
              </a:solidFill>
              <a:latin typeface="Verdana" pitchFamily="34" charset="0"/>
            </a:endParaRPr>
          </a:p>
        </p:txBody>
      </p:sp>
      <p:sp>
        <p:nvSpPr>
          <p:cNvPr id="14339" name="Rectangle 3"/>
          <p:cNvSpPr>
            <a:spLocks noGrp="1" noChangeArrowheads="1"/>
          </p:cNvSpPr>
          <p:nvPr>
            <p:ph idx="1"/>
          </p:nvPr>
        </p:nvSpPr>
        <p:spPr>
          <a:xfrm>
            <a:off x="381000" y="764705"/>
            <a:ext cx="8439472" cy="5401146"/>
          </a:xfrm>
        </p:spPr>
        <p:txBody>
          <a:bodyPr>
            <a:normAutofit/>
          </a:bodyPr>
          <a:lstStyle/>
          <a:p>
            <a:pPr marL="274320" indent="-274320" fontAlgn="auto">
              <a:spcAft>
                <a:spcPts val="0"/>
              </a:spcAft>
              <a:buClr>
                <a:schemeClr val="accent3">
                  <a:lumMod val="75000"/>
                </a:schemeClr>
              </a:buClr>
              <a:buNone/>
              <a:defRPr/>
            </a:pPr>
            <a:r>
              <a:rPr lang="es-ES" sz="2800" b="1" dirty="0" smtClean="0">
                <a:latin typeface="Arial" charset="0"/>
              </a:rPr>
              <a:t>NOM-087-SEMARNAT-2002</a:t>
            </a:r>
            <a:r>
              <a:rPr lang="es-ES" sz="2800" dirty="0" smtClean="0">
                <a:latin typeface="Arial" charset="0"/>
              </a:rPr>
              <a:t>, Protección ambiental- salud ambiental-residuos peligrosos biológico-infecciosos Clasificación y especificaciones de manejo (D. O. F. 17 febrero, 23 de abril de 2003</a:t>
            </a:r>
            <a:r>
              <a:rPr lang="es-ES" sz="2800" dirty="0" smtClean="0">
                <a:latin typeface="Arial" charset="0"/>
              </a:rPr>
              <a:t>).</a:t>
            </a:r>
            <a:endParaRPr lang="es-ES" sz="2800" dirty="0" smtClean="0">
              <a:latin typeface="Arial" charset="0"/>
            </a:endParaRPr>
          </a:p>
          <a:p>
            <a:pPr marL="274320" indent="-274320" fontAlgn="auto">
              <a:spcAft>
                <a:spcPts val="0"/>
              </a:spcAft>
              <a:buClr>
                <a:schemeClr val="accent3">
                  <a:lumMod val="75000"/>
                </a:schemeClr>
              </a:buClr>
              <a:buNone/>
              <a:defRPr/>
            </a:pPr>
            <a:r>
              <a:rPr lang="es-ES" sz="2800" b="1" dirty="0" smtClean="0">
                <a:latin typeface="Arial" charset="0"/>
              </a:rPr>
              <a:t>NOM-133-SEMARNAT-SSA1-2000, </a:t>
            </a:r>
            <a:r>
              <a:rPr lang="es-ES" sz="2800" dirty="0" smtClean="0">
                <a:latin typeface="Arial" charset="0"/>
              </a:rPr>
              <a:t>Protección ambiental-</a:t>
            </a:r>
            <a:r>
              <a:rPr lang="es-ES" sz="2800" dirty="0" err="1" smtClean="0">
                <a:latin typeface="Arial" charset="0"/>
              </a:rPr>
              <a:t>Bifenilos</a:t>
            </a:r>
            <a:r>
              <a:rPr lang="es-ES" sz="2800" dirty="0" smtClean="0">
                <a:latin typeface="Arial" charset="0"/>
              </a:rPr>
              <a:t> </a:t>
            </a:r>
            <a:r>
              <a:rPr lang="es-ES" sz="2800" dirty="0" err="1" smtClean="0">
                <a:latin typeface="Arial" charset="0"/>
              </a:rPr>
              <a:t>policlorados</a:t>
            </a:r>
            <a:r>
              <a:rPr lang="es-ES" sz="2800" dirty="0" smtClean="0">
                <a:latin typeface="Arial" charset="0"/>
              </a:rPr>
              <a:t> (</a:t>
            </a:r>
            <a:r>
              <a:rPr lang="es-ES" sz="2800" dirty="0" err="1" smtClean="0">
                <a:latin typeface="Arial" charset="0"/>
              </a:rPr>
              <a:t>BPC's</a:t>
            </a:r>
            <a:r>
              <a:rPr lang="es-ES" sz="2800" dirty="0" smtClean="0">
                <a:latin typeface="Arial" charset="0"/>
              </a:rPr>
              <a:t>)-Especificaciones de manejo</a:t>
            </a:r>
            <a:r>
              <a:rPr lang="es-ES" sz="2800" b="1" dirty="0" smtClean="0">
                <a:latin typeface="Arial" charset="0"/>
              </a:rPr>
              <a:t>.</a:t>
            </a:r>
            <a:r>
              <a:rPr lang="es-ES" sz="2800" dirty="0" smtClean="0">
                <a:latin typeface="Arial" charset="0"/>
              </a:rPr>
              <a:t>(D. O. F. 10 de diciembre de 2001, 23 de abril de 2003</a:t>
            </a:r>
            <a:r>
              <a:rPr lang="es-ES" sz="2800" dirty="0" smtClean="0">
                <a:latin typeface="Arial" charset="0"/>
              </a:rPr>
              <a:t>).</a:t>
            </a:r>
            <a:endParaRPr lang="es-ES_tradnl" sz="2800" dirty="0" smtClean="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1+#ppt_w/2"/>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611560" y="341519"/>
            <a:ext cx="828092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¿Cómo define la legislación ambiental a los residuos peligrosos?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Ley General para la Prevención y Gestión Integral de los Residuos define a un </a:t>
            </a:r>
            <a:r>
              <a:rPr kumimoji="0" lang="es-MX" sz="28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residuo </a:t>
            </a: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como: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Material o producto cuyo propietario o poseedor desecha y que se encuentra en estado sólido, o semisólido, o es un líquido o gas contenido en recipientes o depósitos, y que pueden ser susceptibles de ser valorizado o requiere sujetarse a tratamiento o disposición final.</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611560" y="158443"/>
            <a:ext cx="8064896"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3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 a un residuo peligroso: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Aquellos que posean alguna de las características </a:t>
            </a:r>
            <a:r>
              <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t>
            </a:r>
            <a:endPar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3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corrosividad</a:t>
            </a:r>
            <a:r>
              <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reactividad, explosividad, toxicidad, inflamabilidad, </a:t>
            </a:r>
          </a:p>
          <a:p>
            <a:pPr marL="0" marR="0" lvl="0" indent="0" algn="l" defTabSz="914400" rtl="0" eaLnBrk="0" fontAlgn="base" latinLnBrk="0" hangingPunct="0">
              <a:lnSpc>
                <a:spcPct val="100000"/>
              </a:lnSpc>
              <a:spcBef>
                <a:spcPct val="0"/>
              </a:spcBef>
              <a:spcAft>
                <a:spcPct val="0"/>
              </a:spcAft>
              <a:buClrTx/>
              <a:buSzTx/>
              <a:buFontTx/>
              <a:buNone/>
              <a:tabLst/>
            </a:pPr>
            <a:endParaRPr lang="es-MX" sz="2000" i="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que contengan agentes infecciosos que les confieran peligrosidad, </a:t>
            </a:r>
          </a:p>
          <a:p>
            <a:pPr marL="0" marR="0" lvl="0" indent="0" algn="l" defTabSz="914400" rtl="0" eaLnBrk="0" fontAlgn="base" latinLnBrk="0" hangingPunct="0">
              <a:lnSpc>
                <a:spcPct val="100000"/>
              </a:lnSpc>
              <a:spcBef>
                <a:spcPct val="0"/>
              </a:spcBef>
              <a:spcAft>
                <a:spcPct val="0"/>
              </a:spcAft>
              <a:buClrTx/>
              <a:buSzTx/>
              <a:buFontTx/>
              <a:buNone/>
              <a:tabLst/>
            </a:pPr>
            <a:endParaRPr lang="es-MX" sz="2000" i="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así como envases, recipientes, embalajes y suelos que hayan sido contaminados cuando se transfieran a otro </a:t>
            </a:r>
            <a:r>
              <a:rPr kumimoji="0" lang="es-MX"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sitio.</a:t>
            </a:r>
            <a:r>
              <a:rPr kumimoji="0" lang="es-MX" sz="3200" b="0" i="0" u="none" strike="noStrike" cap="none" normalizeH="0" baseline="0" dirty="0" smtClean="0">
                <a:ln>
                  <a:noFill/>
                </a:ln>
                <a:solidFill>
                  <a:schemeClr val="tx1"/>
                </a:solidFill>
                <a:effectLst/>
                <a:latin typeface="Arial" pitchFamily="34" charset="0"/>
                <a:cs typeface="Arial" pitchFamily="34" charset="0"/>
              </a:rPr>
              <a:t> </a:t>
            </a:r>
            <a:endParaRPr kumimoji="0" lang="es-MX"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39552" y="1245528"/>
            <a:ext cx="81369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¿Qué son los residuos peligrosos?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 el caso de los residuos químicos peligrosos</a:t>
            </a:r>
          </a:p>
          <a:p>
            <a:pPr marL="0" marR="0" lvl="0" indent="0" algn="l" defTabSz="914400" rtl="0" eaLnBrk="0" fontAlgn="base" latinLnBrk="0" hangingPunct="0">
              <a:lnSpc>
                <a:spcPct val="100000"/>
              </a:lnSpc>
              <a:spcBef>
                <a:spcPct val="0"/>
              </a:spcBef>
              <a:spcAft>
                <a:spcPct val="0"/>
              </a:spcAft>
              <a:buClrTx/>
              <a:buSzTx/>
              <a:buFontTx/>
              <a:buNone/>
              <a:tabLst/>
            </a:pPr>
            <a:endParaRPr lang="es-MX" sz="2800" i="1"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i="1"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 generan en la fase final del ciclo de vida de los materiales peligrosos, cuando quienes los poseen los desechan porque ya no tienen interés en seguirlos aprovechando.</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39552" y="692117"/>
            <a:ext cx="81369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¿Qué son los residuos peligrosos?</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 generan al desechar productos de consumo que contienen materiales peligrosos, </a:t>
            </a:r>
          </a:p>
          <a:p>
            <a:pPr marL="0" marR="0" lvl="0" indent="0" algn="l" defTabSz="914400" rtl="0" eaLnBrk="0" fontAlgn="base" latinLnBrk="0" hangingPunct="0">
              <a:lnSpc>
                <a:spcPct val="100000"/>
              </a:lnSpc>
              <a:spcBef>
                <a:spcPct val="0"/>
              </a:spcBef>
              <a:spcAft>
                <a:spcPct val="0"/>
              </a:spcAft>
              <a:buClrTx/>
              <a:buSzTx/>
              <a:buFontTx/>
              <a:buNone/>
              <a:tabLst/>
            </a:pPr>
            <a:endParaRPr lang="es-MX" sz="2800" i="1"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 eliminar envases contaminados con ellos; </a:t>
            </a:r>
          </a:p>
          <a:p>
            <a:pPr marL="0" marR="0" lvl="0" indent="0" algn="l" defTabSz="914400" rtl="0" eaLnBrk="0" fontAlgn="base" latinLnBrk="0" hangingPunct="0">
              <a:lnSpc>
                <a:spcPct val="100000"/>
              </a:lnSpc>
              <a:spcBef>
                <a:spcPct val="0"/>
              </a:spcBef>
              <a:spcAft>
                <a:spcPct val="0"/>
              </a:spcAft>
              <a:buClrTx/>
              <a:buSzTx/>
              <a:buFontTx/>
              <a:buNone/>
              <a:tabLst/>
            </a:pPr>
            <a:endParaRPr lang="es-MX" sz="2800" i="1"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 desperdiciar materiales peligrosos que se usan como insumos de procesos productivos (industriales, comerciales o de servicios</a:t>
            </a: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i="1"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 al generar subproductos o desechos peligrosos no deseados en esos procesos.</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075613" cy="1417638"/>
          </a:xfrm>
        </p:spPr>
        <p:txBody>
          <a:bodyPr/>
          <a:lstStyle/>
          <a:p>
            <a:pPr algn="ctr" fontAlgn="auto">
              <a:spcAft>
                <a:spcPts val="0"/>
              </a:spcAft>
              <a:defRPr/>
            </a:pPr>
            <a:r>
              <a:rPr lang="es-ES_tradnl" sz="2800" b="1" dirty="0" smtClean="0"/>
              <a:t>Metodología para determinar si un residuo es peligroso</a:t>
            </a:r>
            <a:endParaRPr lang="es-ES_tradnl" sz="2800" dirty="0" smtClean="0"/>
          </a:p>
        </p:txBody>
      </p:sp>
      <p:sp>
        <p:nvSpPr>
          <p:cNvPr id="15363" name="Rectangle 3"/>
          <p:cNvSpPr>
            <a:spLocks noGrp="1" noChangeArrowheads="1"/>
          </p:cNvSpPr>
          <p:nvPr>
            <p:ph idx="1"/>
          </p:nvPr>
        </p:nvSpPr>
        <p:spPr>
          <a:xfrm>
            <a:off x="539750" y="1628775"/>
            <a:ext cx="7416800" cy="4679950"/>
          </a:xfrm>
        </p:spPr>
        <p:txBody>
          <a:bodyPr>
            <a:normAutofit fontScale="85000" lnSpcReduction="20000"/>
          </a:bodyPr>
          <a:lstStyle/>
          <a:p>
            <a:pPr marL="457200" indent="-457200" fontAlgn="auto">
              <a:spcAft>
                <a:spcPts val="0"/>
              </a:spcAft>
              <a:buClr>
                <a:schemeClr val="bg2">
                  <a:lumMod val="25000"/>
                </a:schemeClr>
              </a:buClr>
              <a:buFont typeface="+mj-lt"/>
              <a:buAutoNum type="arabicPeriod"/>
              <a:defRPr/>
            </a:pPr>
            <a:r>
              <a:rPr lang="es-ES_tradnl" dirty="0" smtClean="0"/>
              <a:t>Giro del responsable y tipo de residuo que se genera</a:t>
            </a:r>
          </a:p>
          <a:p>
            <a:pPr marL="457200" indent="-457200" fontAlgn="auto">
              <a:spcAft>
                <a:spcPts val="0"/>
              </a:spcAft>
              <a:buClr>
                <a:schemeClr val="bg2">
                  <a:lumMod val="25000"/>
                </a:schemeClr>
              </a:buClr>
              <a:buFont typeface="+mj-lt"/>
              <a:buAutoNum type="arabicPeriod"/>
              <a:defRPr/>
            </a:pPr>
            <a:r>
              <a:rPr lang="es-ES_tradnl" dirty="0" smtClean="0"/>
              <a:t>Verificar tablas de la NOM-052-SEMARNAT-2005</a:t>
            </a:r>
          </a:p>
          <a:p>
            <a:pPr marL="457200" indent="-457200" fontAlgn="auto">
              <a:spcAft>
                <a:spcPts val="0"/>
              </a:spcAft>
              <a:buClr>
                <a:schemeClr val="bg2">
                  <a:lumMod val="25000"/>
                </a:schemeClr>
              </a:buClr>
              <a:buFont typeface="+mj-lt"/>
              <a:buAutoNum type="arabicPeriod"/>
              <a:defRPr/>
            </a:pPr>
            <a:r>
              <a:rPr lang="es-ES_tradnl" dirty="0" smtClean="0"/>
              <a:t>Si se encuentra listado, entonces el residuo es </a:t>
            </a:r>
            <a:r>
              <a:rPr lang="es-ES_tradnl" i="1" dirty="0" smtClean="0"/>
              <a:t>peligroso</a:t>
            </a:r>
          </a:p>
          <a:p>
            <a:pPr marL="457200" indent="-457200" fontAlgn="auto">
              <a:spcAft>
                <a:spcPts val="0"/>
              </a:spcAft>
              <a:buClr>
                <a:schemeClr val="bg2">
                  <a:lumMod val="25000"/>
                </a:schemeClr>
              </a:buClr>
              <a:buFont typeface="+mj-lt"/>
              <a:buAutoNum type="arabicPeriod"/>
              <a:defRPr/>
            </a:pPr>
            <a:r>
              <a:rPr lang="es-ES_tradnl" dirty="0" smtClean="0"/>
              <a:t>Si no está listado, es necesario determinar sus características CRETI</a:t>
            </a:r>
          </a:p>
          <a:p>
            <a:pPr marL="457200" indent="-457200" fontAlgn="auto">
              <a:spcAft>
                <a:spcPts val="0"/>
              </a:spcAft>
              <a:buClr>
                <a:schemeClr val="bg2">
                  <a:lumMod val="25000"/>
                </a:schemeClr>
              </a:buClr>
              <a:buFont typeface="+mj-lt"/>
              <a:buAutoNum type="arabicPeriod"/>
              <a:defRPr/>
            </a:pPr>
            <a:r>
              <a:rPr lang="es-ES_tradnl" dirty="0" smtClean="0"/>
              <a:t>Si presenta alguna característica CRETI, entonces el residuo es </a:t>
            </a:r>
            <a:r>
              <a:rPr lang="es-ES_tradnl" i="1" dirty="0" smtClean="0"/>
              <a:t>peligroso</a:t>
            </a:r>
          </a:p>
          <a:p>
            <a:pPr marL="457200" indent="-457200" fontAlgn="auto">
              <a:spcAft>
                <a:spcPts val="0"/>
              </a:spcAft>
              <a:buClr>
                <a:schemeClr val="bg2">
                  <a:lumMod val="25000"/>
                </a:schemeClr>
              </a:buClr>
              <a:buFont typeface="+mj-lt"/>
              <a:buAutoNum type="arabicPeriod"/>
              <a:defRPr/>
            </a:pPr>
            <a:r>
              <a:rPr lang="es-ES_tradnl" dirty="0" smtClean="0"/>
              <a:t>Si no presenta característica CRETI ni está en las listas, entonces el residuo es</a:t>
            </a:r>
            <a:r>
              <a:rPr lang="es-ES_tradnl" i="1" dirty="0" smtClean="0"/>
              <a:t> no peligroso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1+#ppt_w/2"/>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additive="base">
                                        <p:cTn id="25"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 calcmode="lin" valueType="num">
                                      <p:cBhvr additive="base">
                                        <p:cTn id="31" dur="500" fill="hold"/>
                                        <p:tgtEl>
                                          <p:spTgt spid="1536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 calcmode="lin" valueType="num">
                                      <p:cBhvr additive="base">
                                        <p:cTn id="37" dur="500" fill="hold"/>
                                        <p:tgtEl>
                                          <p:spTgt spid="1536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5363">
                                            <p:txEl>
                                              <p:pRg st="5" end="5"/>
                                            </p:txEl>
                                          </p:spTgt>
                                        </p:tgtEl>
                                        <p:attrNameLst>
                                          <p:attrName>style.visibility</p:attrName>
                                        </p:attrNameLst>
                                      </p:cBhvr>
                                      <p:to>
                                        <p:strVal val="visible"/>
                                      </p:to>
                                    </p:set>
                                    <p:anim calcmode="lin" valueType="num">
                                      <p:cBhvr additive="base">
                                        <p:cTn id="43" dur="500" fill="hold"/>
                                        <p:tgtEl>
                                          <p:spTgt spid="1536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fontAlgn="auto">
              <a:spcAft>
                <a:spcPts val="0"/>
              </a:spcAft>
              <a:defRPr/>
            </a:pPr>
            <a:r>
              <a:rPr lang="es-ES_tradnl" smtClean="0"/>
              <a:t>SUSTANCIAS PELIGROSAS</a:t>
            </a:r>
          </a:p>
        </p:txBody>
      </p:sp>
      <p:sp>
        <p:nvSpPr>
          <p:cNvPr id="17411" name="Rectangle 3"/>
          <p:cNvSpPr>
            <a:spLocks noGrp="1" noChangeArrowheads="1"/>
          </p:cNvSpPr>
          <p:nvPr>
            <p:ph idx="1"/>
          </p:nvPr>
        </p:nvSpPr>
        <p:spPr>
          <a:xfrm>
            <a:off x="1042988" y="1844675"/>
            <a:ext cx="7489452" cy="4629150"/>
          </a:xfrm>
        </p:spPr>
        <p:txBody>
          <a:bodyPr>
            <a:normAutofit/>
          </a:bodyPr>
          <a:lstStyle/>
          <a:p>
            <a:pPr marL="274320" indent="-274320" fontAlgn="auto">
              <a:spcAft>
                <a:spcPts val="0"/>
              </a:spcAft>
              <a:buClr>
                <a:schemeClr val="accent3">
                  <a:lumMod val="75000"/>
                </a:schemeClr>
              </a:buClr>
              <a:buNone/>
              <a:defRPr/>
            </a:pPr>
            <a:r>
              <a:rPr lang="es-ES_tradnl" dirty="0" smtClean="0"/>
              <a:t>En México se generan aprox. 8 millones de toneladas anuales de RP de origen </a:t>
            </a:r>
            <a:r>
              <a:rPr lang="es-ES_tradnl" dirty="0" smtClean="0"/>
              <a:t>industrial.</a:t>
            </a:r>
            <a:endParaRPr lang="es-ES_tradnl" dirty="0" smtClean="0"/>
          </a:p>
          <a:p>
            <a:pPr marL="274320" indent="-274320" fontAlgn="auto">
              <a:spcAft>
                <a:spcPts val="0"/>
              </a:spcAft>
              <a:buClr>
                <a:schemeClr val="accent3">
                  <a:lumMod val="75000"/>
                </a:schemeClr>
              </a:buClr>
              <a:buNone/>
              <a:defRPr/>
            </a:pPr>
            <a:r>
              <a:rPr lang="es-ES_tradnl" dirty="0" smtClean="0"/>
              <a:t>Gran variedad de características de acuerdo al sitio de </a:t>
            </a:r>
            <a:r>
              <a:rPr lang="es-ES_tradnl" dirty="0" smtClean="0"/>
              <a:t>generación.</a:t>
            </a:r>
            <a:endParaRPr lang="es-ES_tradnl" dirty="0" smtClean="0"/>
          </a:p>
          <a:p>
            <a:pPr marL="274320" indent="-274320" fontAlgn="auto">
              <a:spcAft>
                <a:spcPts val="0"/>
              </a:spcAft>
              <a:buClr>
                <a:schemeClr val="accent3">
                  <a:lumMod val="75000"/>
                </a:schemeClr>
              </a:buClr>
              <a:buNone/>
              <a:defRPr/>
            </a:pPr>
            <a:r>
              <a:rPr lang="es-ES_tradnl" dirty="0" smtClean="0"/>
              <a:t>En el comercio +300000 sustancias reportadas y sólo de algunas se conocen </a:t>
            </a:r>
            <a:r>
              <a:rPr lang="es-ES_tradnl" dirty="0" smtClean="0"/>
              <a:t>propiedades.</a:t>
            </a:r>
            <a:endParaRPr lang="es-ES_tradnl" dirty="0" smtClean="0"/>
          </a:p>
          <a:p>
            <a:pPr marL="274320" indent="-274320" fontAlgn="auto">
              <a:spcAft>
                <a:spcPts val="0"/>
              </a:spcAft>
              <a:buClr>
                <a:srgbClr val="00CC66"/>
              </a:buClr>
              <a:buFont typeface="Wingdings"/>
              <a:buNone/>
              <a:defRPr/>
            </a:pPr>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228600"/>
            <a:ext cx="7772400" cy="1143000"/>
          </a:xfrm>
        </p:spPr>
        <p:txBody>
          <a:bodyPr/>
          <a:lstStyle/>
          <a:p>
            <a:pPr algn="ctr" fontAlgn="auto">
              <a:spcAft>
                <a:spcPts val="0"/>
              </a:spcAft>
              <a:defRPr/>
            </a:pPr>
            <a:r>
              <a:rPr lang="es-ES_tradnl" sz="2800" b="1" u="sng" dirty="0" smtClean="0"/>
              <a:t>Exposición de poblaciones humanas a sustancias Peligrosas</a:t>
            </a:r>
          </a:p>
        </p:txBody>
      </p:sp>
      <p:sp>
        <p:nvSpPr>
          <p:cNvPr id="52227" name="Rectangle 3"/>
          <p:cNvSpPr>
            <a:spLocks noGrp="1" noChangeArrowheads="1"/>
          </p:cNvSpPr>
          <p:nvPr>
            <p:ph sz="half" idx="1"/>
          </p:nvPr>
        </p:nvSpPr>
        <p:spPr>
          <a:xfrm>
            <a:off x="381000" y="1828800"/>
            <a:ext cx="2971800" cy="5029200"/>
          </a:xfrm>
        </p:spPr>
        <p:txBody>
          <a:bodyPr>
            <a:normAutofit fontScale="92500" lnSpcReduction="10000"/>
          </a:bodyPr>
          <a:lstStyle/>
          <a:p>
            <a:pPr marL="274320" indent="-274320" fontAlgn="auto">
              <a:spcAft>
                <a:spcPts val="0"/>
              </a:spcAft>
              <a:buClr>
                <a:schemeClr val="accent1">
                  <a:lumMod val="75000"/>
                </a:schemeClr>
              </a:buClr>
              <a:buFont typeface="Wingdings" pitchFamily="2" charset="2"/>
              <a:buChar char="§"/>
              <a:defRPr/>
            </a:pPr>
            <a:r>
              <a:rPr lang="es-ES_tradnl" dirty="0" smtClean="0"/>
              <a:t>1953  Japón</a:t>
            </a:r>
          </a:p>
          <a:p>
            <a:pPr marL="274320" indent="-274320" fontAlgn="auto">
              <a:spcAft>
                <a:spcPts val="0"/>
              </a:spcAft>
              <a:buClr>
                <a:schemeClr val="accent1">
                  <a:lumMod val="75000"/>
                </a:schemeClr>
              </a:buClr>
              <a:buFont typeface="Wingdings" pitchFamily="2" charset="2"/>
              <a:buChar char="§"/>
              <a:defRPr/>
            </a:pPr>
            <a:endParaRPr lang="es-ES_tradnl" dirty="0" smtClean="0"/>
          </a:p>
          <a:p>
            <a:pPr marL="274320" indent="-274320" fontAlgn="auto">
              <a:spcAft>
                <a:spcPts val="0"/>
              </a:spcAft>
              <a:buClr>
                <a:schemeClr val="accent1">
                  <a:lumMod val="75000"/>
                </a:schemeClr>
              </a:buClr>
              <a:buFont typeface="Wingdings" pitchFamily="2" charset="2"/>
              <a:buChar char="§"/>
              <a:defRPr/>
            </a:pPr>
            <a:r>
              <a:rPr lang="es-ES_tradnl" dirty="0" smtClean="0"/>
              <a:t>1960  Japón</a:t>
            </a:r>
          </a:p>
          <a:p>
            <a:pPr marL="274320" indent="-274320" fontAlgn="auto">
              <a:spcAft>
                <a:spcPts val="0"/>
              </a:spcAft>
              <a:buClr>
                <a:schemeClr val="accent1">
                  <a:lumMod val="75000"/>
                </a:schemeClr>
              </a:buClr>
              <a:buFont typeface="Wingdings" pitchFamily="2" charset="2"/>
              <a:buChar char="§"/>
              <a:defRPr/>
            </a:pPr>
            <a:endParaRPr lang="es-ES_tradnl" dirty="0" smtClean="0"/>
          </a:p>
          <a:p>
            <a:pPr marL="274320" indent="-274320" fontAlgn="auto">
              <a:spcAft>
                <a:spcPts val="0"/>
              </a:spcAft>
              <a:buClr>
                <a:schemeClr val="accent1">
                  <a:lumMod val="75000"/>
                </a:schemeClr>
              </a:buClr>
              <a:buFont typeface="Wingdings" pitchFamily="2" charset="2"/>
              <a:buChar char="§"/>
              <a:defRPr/>
            </a:pPr>
            <a:r>
              <a:rPr lang="es-ES_tradnl" dirty="0" smtClean="0"/>
              <a:t>1977 </a:t>
            </a:r>
            <a:r>
              <a:rPr lang="es-ES_tradnl" dirty="0" err="1" smtClean="0"/>
              <a:t>Seveso</a:t>
            </a:r>
            <a:r>
              <a:rPr lang="es-ES_tradnl" dirty="0" smtClean="0"/>
              <a:t>, Italia</a:t>
            </a:r>
          </a:p>
          <a:p>
            <a:pPr marL="274320" indent="-274320" fontAlgn="auto">
              <a:spcAft>
                <a:spcPts val="0"/>
              </a:spcAft>
              <a:buClr>
                <a:schemeClr val="accent1">
                  <a:lumMod val="75000"/>
                </a:schemeClr>
              </a:buClr>
              <a:buFont typeface="Wingdings" pitchFamily="2" charset="2"/>
              <a:buChar char="§"/>
              <a:defRPr/>
            </a:pPr>
            <a:endParaRPr lang="es-ES_tradnl" dirty="0" smtClean="0"/>
          </a:p>
          <a:p>
            <a:pPr marL="274320" indent="-274320" fontAlgn="auto">
              <a:spcAft>
                <a:spcPts val="0"/>
              </a:spcAft>
              <a:buClr>
                <a:schemeClr val="accent1">
                  <a:lumMod val="75000"/>
                </a:schemeClr>
              </a:buClr>
              <a:buFont typeface="Wingdings" pitchFamily="2" charset="2"/>
              <a:buChar char="§"/>
              <a:defRPr/>
            </a:pPr>
            <a:r>
              <a:rPr lang="es-ES_tradnl" dirty="0" smtClean="0"/>
              <a:t>1984  </a:t>
            </a:r>
            <a:r>
              <a:rPr lang="es-ES_tradnl" dirty="0" err="1" smtClean="0"/>
              <a:t>Bophal</a:t>
            </a:r>
            <a:r>
              <a:rPr lang="es-ES_tradnl" dirty="0" smtClean="0"/>
              <a:t>, India</a:t>
            </a:r>
          </a:p>
          <a:p>
            <a:pPr marL="274320" indent="-274320" fontAlgn="auto">
              <a:spcAft>
                <a:spcPts val="0"/>
              </a:spcAft>
              <a:buClr>
                <a:schemeClr val="accent1">
                  <a:lumMod val="75000"/>
                </a:schemeClr>
              </a:buClr>
              <a:buFont typeface="Wingdings" pitchFamily="2" charset="2"/>
              <a:buChar char="§"/>
              <a:defRPr/>
            </a:pPr>
            <a:r>
              <a:rPr lang="es-ES_tradnl" dirty="0" smtClean="0"/>
              <a:t>1986  Basilea, Suiza</a:t>
            </a:r>
          </a:p>
        </p:txBody>
      </p:sp>
      <p:sp>
        <p:nvSpPr>
          <p:cNvPr id="52228" name="Rectangle 4"/>
          <p:cNvSpPr>
            <a:spLocks noGrp="1" noChangeArrowheads="1"/>
          </p:cNvSpPr>
          <p:nvPr>
            <p:ph sz="half" idx="2"/>
          </p:nvPr>
        </p:nvSpPr>
        <p:spPr>
          <a:xfrm>
            <a:off x="3429000" y="1700213"/>
            <a:ext cx="5175448" cy="4681115"/>
          </a:xfrm>
        </p:spPr>
        <p:txBody>
          <a:bodyPr>
            <a:normAutofit fontScale="92500" lnSpcReduction="10000"/>
          </a:bodyPr>
          <a:lstStyle/>
          <a:p>
            <a:pPr marL="274320" indent="-274320" fontAlgn="auto">
              <a:spcAft>
                <a:spcPts val="0"/>
              </a:spcAft>
              <a:buClr>
                <a:schemeClr val="accent1">
                  <a:lumMod val="75000"/>
                </a:schemeClr>
              </a:buClr>
              <a:buFont typeface="Wingdings" pitchFamily="2" charset="2"/>
              <a:buChar char="§"/>
              <a:defRPr/>
            </a:pPr>
            <a:r>
              <a:rPr lang="es-ES_tradnl" dirty="0" smtClean="0"/>
              <a:t>Hg (Bahía de </a:t>
            </a:r>
            <a:r>
              <a:rPr lang="es-ES_tradnl" dirty="0" err="1" smtClean="0"/>
              <a:t>Minamata</a:t>
            </a:r>
            <a:r>
              <a:rPr lang="es-ES_tradnl" dirty="0" smtClean="0"/>
              <a:t>), ingesta de pescado, 83 adultos y 40 </a:t>
            </a:r>
            <a:r>
              <a:rPr lang="es-ES_tradnl" dirty="0" err="1" smtClean="0"/>
              <a:t>r.n</a:t>
            </a:r>
            <a:r>
              <a:rPr lang="es-ES_tradnl" dirty="0" smtClean="0"/>
              <a:t>., IC, </a:t>
            </a:r>
            <a:r>
              <a:rPr lang="es-ES_tradnl" dirty="0" smtClean="0"/>
              <a:t>SNC,</a:t>
            </a:r>
            <a:endParaRPr lang="es-ES_tradnl" dirty="0" smtClean="0"/>
          </a:p>
          <a:p>
            <a:pPr marL="274320" indent="-274320" fontAlgn="auto">
              <a:spcAft>
                <a:spcPts val="0"/>
              </a:spcAft>
              <a:buClr>
                <a:schemeClr val="accent1">
                  <a:lumMod val="75000"/>
                </a:schemeClr>
              </a:buClr>
              <a:buFont typeface="Wingdings" pitchFamily="2" charset="2"/>
              <a:buChar char="§"/>
              <a:defRPr/>
            </a:pPr>
            <a:r>
              <a:rPr lang="es-ES_tradnl" dirty="0" smtClean="0"/>
              <a:t>Cd, descarga de Cd, Pb y Zn, agua para beber, IC por Cd</a:t>
            </a:r>
          </a:p>
          <a:p>
            <a:pPr marL="274320" indent="-274320" fontAlgn="auto">
              <a:spcAft>
                <a:spcPts val="0"/>
              </a:spcAft>
              <a:buClr>
                <a:schemeClr val="accent1">
                  <a:lumMod val="75000"/>
                </a:schemeClr>
              </a:buClr>
              <a:buFont typeface="Wingdings" pitchFamily="2" charset="2"/>
              <a:buChar char="§"/>
              <a:defRPr/>
            </a:pPr>
            <a:r>
              <a:rPr lang="es-ES_tradnl" dirty="0" smtClean="0"/>
              <a:t>Dioxinas, 193 p </a:t>
            </a:r>
            <a:r>
              <a:rPr lang="es-ES_tradnl" dirty="0" err="1" smtClean="0"/>
              <a:t>cloroacné</a:t>
            </a:r>
            <a:r>
              <a:rPr lang="es-ES_tradnl" dirty="0" smtClean="0"/>
              <a:t>, 733 evacuadas, 100000 animales </a:t>
            </a:r>
            <a:r>
              <a:rPr lang="es-ES_tradnl" dirty="0" smtClean="0"/>
              <a:t>muertos,</a:t>
            </a:r>
            <a:endParaRPr lang="es-ES_tradnl" dirty="0" smtClean="0"/>
          </a:p>
          <a:p>
            <a:pPr marL="274320" indent="-274320" fontAlgn="auto">
              <a:spcAft>
                <a:spcPts val="0"/>
              </a:spcAft>
              <a:buClr>
                <a:schemeClr val="accent1">
                  <a:lumMod val="75000"/>
                </a:schemeClr>
              </a:buClr>
              <a:buFont typeface="Wingdings" pitchFamily="2" charset="2"/>
              <a:buChar char="§"/>
              <a:defRPr/>
            </a:pPr>
            <a:r>
              <a:rPr lang="es-ES_tradnl" dirty="0" err="1" smtClean="0"/>
              <a:t>Isocianato</a:t>
            </a:r>
            <a:r>
              <a:rPr lang="es-ES_tradnl" dirty="0" smtClean="0"/>
              <a:t> de metilo, 2000 muertes, 100,000 afectadas.</a:t>
            </a:r>
          </a:p>
          <a:p>
            <a:pPr marL="274320" indent="-274320" fontAlgn="auto">
              <a:spcAft>
                <a:spcPts val="0"/>
              </a:spcAft>
              <a:buClr>
                <a:schemeClr val="accent1">
                  <a:lumMod val="75000"/>
                </a:schemeClr>
              </a:buClr>
              <a:buFont typeface="Wingdings" pitchFamily="2" charset="2"/>
              <a:buChar char="§"/>
              <a:defRPr/>
            </a:pPr>
            <a:r>
              <a:rPr lang="es-ES_tradnl" dirty="0" smtClean="0"/>
              <a:t>Plaguicidas, Hg Cont. río </a:t>
            </a:r>
            <a:r>
              <a:rPr lang="es-ES_tradnl" dirty="0" err="1" smtClean="0"/>
              <a:t>Rhin</a:t>
            </a:r>
            <a:r>
              <a:rPr lang="es-ES_tradnl" dirty="0" smtClean="0"/>
              <a:t>.</a:t>
            </a:r>
            <a:endParaRPr lang="es-ES_tradnl" dirty="0" smtClean="0"/>
          </a:p>
          <a:p>
            <a:pPr marL="274320" indent="-274320" fontAlgn="auto">
              <a:spcAft>
                <a:spcPts val="0"/>
              </a:spcAft>
              <a:buFont typeface="Wingdings"/>
              <a:buChar char=""/>
              <a:defRPr/>
            </a:pPr>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8712968" cy="6247864"/>
          </a:xfrm>
          <a:prstGeom prst="rect">
            <a:avLst/>
          </a:prstGeom>
        </p:spPr>
        <p:txBody>
          <a:bodyPr wrap="square">
            <a:spAutoFit/>
          </a:bodyPr>
          <a:lstStyle/>
          <a:p>
            <a:pPr algn="ctr"/>
            <a:r>
              <a:rPr lang="es-MX" sz="3200" b="1" i="1" dirty="0" smtClean="0"/>
              <a:t>Residuos peligrosos biológico-infecciosos</a:t>
            </a:r>
          </a:p>
          <a:p>
            <a:endParaRPr lang="es-MX" sz="1600" i="1" dirty="0" smtClean="0"/>
          </a:p>
          <a:p>
            <a:r>
              <a:rPr lang="es-MX" sz="3200" i="1" dirty="0" smtClean="0"/>
              <a:t>materiales de curación que contienen microbios o gérmenes, que han entrado en contacto o provienen del cuerpo de seres humanos o animales infectados o enfermos (ej. sangre y algunos fluidos corporales, cadáveres y órganos extirpados en operaciones</a:t>
            </a:r>
            <a:r>
              <a:rPr lang="es-MX" sz="3200" i="1" dirty="0" smtClean="0"/>
              <a:t>).</a:t>
            </a:r>
            <a:endParaRPr lang="es-MX" sz="3200" i="1" dirty="0" smtClean="0"/>
          </a:p>
          <a:p>
            <a:endParaRPr lang="es-MX" sz="3200" i="1" dirty="0" smtClean="0"/>
          </a:p>
          <a:p>
            <a:r>
              <a:rPr lang="es-MX" sz="3200" i="1" dirty="0" smtClean="0"/>
              <a:t>cultivos de microbios usados con fines de investigación y objetos punzocortantes (incluyendo agujas de jeringas, material de vidrio roto y otros objetos contaminados</a:t>
            </a:r>
            <a:r>
              <a:rPr lang="es-MX" sz="3200" i="1" dirty="0" smtClean="0"/>
              <a:t>).</a:t>
            </a:r>
            <a:endParaRPr lang="es-MX" sz="3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609600"/>
            <a:ext cx="6096000" cy="838200"/>
          </a:xfrm>
        </p:spPr>
        <p:txBody>
          <a:bodyPr/>
          <a:lstStyle/>
          <a:p>
            <a:pPr algn="ctr"/>
            <a:r>
              <a:rPr lang="es-ES_tradnl"/>
              <a:t>BIOSFERA</a:t>
            </a:r>
          </a:p>
        </p:txBody>
      </p:sp>
      <p:sp>
        <p:nvSpPr>
          <p:cNvPr id="15363" name="Rectangle 3"/>
          <p:cNvSpPr>
            <a:spLocks noGrp="1" noChangeArrowheads="1"/>
          </p:cNvSpPr>
          <p:nvPr>
            <p:ph idx="1"/>
          </p:nvPr>
        </p:nvSpPr>
        <p:spPr>
          <a:xfrm>
            <a:off x="755576" y="1340768"/>
            <a:ext cx="7391400" cy="4419600"/>
          </a:xfrm>
        </p:spPr>
        <p:txBody>
          <a:bodyPr>
            <a:normAutofit/>
          </a:bodyPr>
          <a:lstStyle/>
          <a:p>
            <a:r>
              <a:rPr kumimoji="0" lang="es-ES" sz="3000" dirty="0"/>
              <a:t>Conjunto que forman los seres vivos con el medio en que se </a:t>
            </a:r>
            <a:r>
              <a:rPr kumimoji="0" lang="es-ES" sz="3000" dirty="0" smtClean="0"/>
              <a:t>desarrollan  </a:t>
            </a:r>
            <a:r>
              <a:rPr lang="es-ES" sz="3000" dirty="0" err="1" smtClean="0"/>
              <a:t>E</a:t>
            </a:r>
            <a:r>
              <a:rPr kumimoji="0" lang="es-ES" sz="3000" dirty="0" err="1" smtClean="0"/>
              <a:t>cosfera</a:t>
            </a:r>
            <a:r>
              <a:rPr kumimoji="0" lang="es-ES" sz="3000" dirty="0" smtClean="0"/>
              <a:t>.</a:t>
            </a:r>
            <a:endParaRPr kumimoji="0" lang="es-ES" sz="3000" dirty="0"/>
          </a:p>
          <a:p>
            <a:r>
              <a:rPr kumimoji="0" lang="es-ES" sz="3000" dirty="0"/>
              <a:t>Parte baja de la atm., la hidrosfera y parte de la litosfera (2km</a:t>
            </a:r>
            <a:r>
              <a:rPr kumimoji="0" lang="es-ES" sz="3000" dirty="0" smtClean="0"/>
              <a:t>).</a:t>
            </a:r>
            <a:endParaRPr kumimoji="0" lang="es-ES" sz="3000" dirty="0"/>
          </a:p>
          <a:p>
            <a:r>
              <a:rPr kumimoji="0" lang="es-ES" sz="3000" dirty="0"/>
              <a:t>Vinculada al resto de la Tierra x ciclos </a:t>
            </a:r>
            <a:r>
              <a:rPr kumimoji="0" lang="es-ES" sz="3000" dirty="0" err="1" smtClean="0"/>
              <a:t>biosféricos</a:t>
            </a:r>
            <a:r>
              <a:rPr kumimoji="0" lang="es-ES" sz="3000" dirty="0" smtClean="0"/>
              <a:t>.</a:t>
            </a:r>
            <a:endParaRPr kumimoji="0" lang="es-ES" sz="3000" dirty="0"/>
          </a:p>
          <a:p>
            <a:r>
              <a:rPr kumimoji="0" lang="es-ES" sz="3000" dirty="0"/>
              <a:t>Ecólogos: unidades funcionales autónomas (ecosistemas</a:t>
            </a:r>
            <a:r>
              <a:rPr kumimoji="0" lang="es-ES" sz="3000" dirty="0" smtClean="0"/>
              <a:t>).</a:t>
            </a:r>
            <a:endParaRPr kumimoji="0" lang="es-ES" dirty="0"/>
          </a:p>
        </p:txBody>
      </p:sp>
      <p:sp>
        <p:nvSpPr>
          <p:cNvPr id="15364" name="Comment 4"/>
          <p:cNvSpPr>
            <a:spLocks noChangeArrowheads="1"/>
          </p:cNvSpPr>
          <p:nvPr/>
        </p:nvSpPr>
        <p:spPr bwMode="auto">
          <a:xfrm>
            <a:off x="3810000" y="6096000"/>
            <a:ext cx="4724400" cy="376238"/>
          </a:xfrm>
          <a:prstGeom prst="rect">
            <a:avLst/>
          </a:prstGeom>
          <a:solidFill>
            <a:srgbClr val="FCFDC6"/>
          </a:solidFill>
          <a:ln w="9525">
            <a:solidFill>
              <a:schemeClr val="tx1"/>
            </a:solidFill>
            <a:miter lim="800000"/>
            <a:headEnd/>
            <a:tailEnd/>
          </a:ln>
          <a:effectLst>
            <a:outerShdw dist="107763" dir="2700000" algn="ctr" rotWithShape="0">
              <a:srgbClr val="808080"/>
            </a:outerShdw>
          </a:effectLst>
        </p:spPr>
        <p:txBody>
          <a:bodyPr>
            <a:spAutoFit/>
          </a:bodyPr>
          <a:lstStyle/>
          <a:p>
            <a:pPr>
              <a:spcBef>
                <a:spcPct val="50000"/>
              </a:spcBef>
            </a:pPr>
            <a:r>
              <a:rPr kumimoji="0" lang="es-ES" sz="1800"/>
              <a:t>© El Pequeño Larousse Interactivo, 1999</a:t>
            </a:r>
            <a:endParaRPr kumimoji="0" lang="es-ES_tradnl" sz="1600">
              <a:solidFill>
                <a:srgbClr val="000000"/>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64"/>
                                        </p:tgtEl>
                                        <p:attrNameLst>
                                          <p:attrName>style.visibility</p:attrName>
                                        </p:attrNameLst>
                                      </p:cBhvr>
                                      <p:to>
                                        <p:strVal val="visible"/>
                                      </p:to>
                                    </p:set>
                                    <p:anim calcmode="lin" valueType="num">
                                      <p:cBhvr additive="base">
                                        <p:cTn id="31" dur="500" fill="hold"/>
                                        <p:tgtEl>
                                          <p:spTgt spid="15364"/>
                                        </p:tgtEl>
                                        <p:attrNameLst>
                                          <p:attrName>ppt_x</p:attrName>
                                        </p:attrNameLst>
                                      </p:cBhvr>
                                      <p:tavLst>
                                        <p:tav tm="0">
                                          <p:val>
                                            <p:strVal val="1+#ppt_w/2"/>
                                          </p:val>
                                        </p:tav>
                                        <p:tav tm="100000">
                                          <p:val>
                                            <p:strVal val="#ppt_x"/>
                                          </p:val>
                                        </p:tav>
                                      </p:tavLst>
                                    </p:anim>
                                    <p:anim calcmode="lin" valueType="num">
                                      <p:cBhvr additive="base">
                                        <p:cTn id="32"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algn="ctr">
              <a:defRPr/>
            </a:pPr>
            <a:r>
              <a:rPr lang="es-ES_tradnl" dirty="0" smtClean="0"/>
              <a:t> </a:t>
            </a:r>
            <a:r>
              <a:rPr lang="es-ES_tradnl" b="1" dirty="0" smtClean="0"/>
              <a:t>La Clasificación Internacional de RP incluye</a:t>
            </a:r>
            <a:endParaRPr lang="es-ES_tradnl" dirty="0" smtClean="0"/>
          </a:p>
        </p:txBody>
      </p:sp>
      <p:sp>
        <p:nvSpPr>
          <p:cNvPr id="55299" name="Rectangle 3"/>
          <p:cNvSpPr>
            <a:spLocks noGrp="1" noChangeArrowheads="1"/>
          </p:cNvSpPr>
          <p:nvPr>
            <p:ph idx="1"/>
          </p:nvPr>
        </p:nvSpPr>
        <p:spPr>
          <a:xfrm>
            <a:off x="457200" y="1600200"/>
            <a:ext cx="8147248" cy="4873625"/>
          </a:xfrm>
        </p:spPr>
        <p:txBody>
          <a:bodyPr>
            <a:normAutofit/>
          </a:bodyPr>
          <a:lstStyle/>
          <a:p>
            <a:pPr marL="360000" indent="-514350" fontAlgn="auto">
              <a:spcAft>
                <a:spcPts val="0"/>
              </a:spcAft>
              <a:buClr>
                <a:schemeClr val="accent1">
                  <a:lumMod val="75000"/>
                </a:schemeClr>
              </a:buClr>
              <a:buFont typeface="Wingdings"/>
              <a:buNone/>
              <a:defRPr/>
            </a:pPr>
            <a:endParaRPr lang="es-ES_tradnl" sz="1800" dirty="0" smtClean="0"/>
          </a:p>
          <a:p>
            <a:pPr marL="360000" indent="-514350" fontAlgn="auto">
              <a:spcAft>
                <a:spcPts val="0"/>
              </a:spcAft>
              <a:buClr>
                <a:schemeClr val="accent1">
                  <a:lumMod val="75000"/>
                </a:schemeClr>
              </a:buClr>
              <a:buFont typeface="Wingdings" pitchFamily="2" charset="2"/>
              <a:buChar char="Ø"/>
              <a:defRPr/>
            </a:pPr>
            <a:r>
              <a:rPr lang="es-ES_tradnl" dirty="0" smtClean="0"/>
              <a:t>Residuos aislados, mezclados, en </a:t>
            </a:r>
            <a:r>
              <a:rPr lang="es-ES_tradnl" dirty="0" smtClean="0"/>
              <a:t>solución.</a:t>
            </a:r>
            <a:endParaRPr lang="es-ES_tradnl" dirty="0" smtClean="0"/>
          </a:p>
          <a:p>
            <a:pPr marL="360000" indent="-514350" fontAlgn="auto">
              <a:spcAft>
                <a:spcPts val="0"/>
              </a:spcAft>
              <a:buClr>
                <a:schemeClr val="accent1">
                  <a:lumMod val="75000"/>
                </a:schemeClr>
              </a:buClr>
              <a:buFont typeface="Wingdings" pitchFamily="2" charset="2"/>
              <a:buChar char="Ø"/>
              <a:defRPr/>
            </a:pPr>
            <a:endParaRPr lang="es-ES_tradnl" sz="1600" dirty="0" smtClean="0"/>
          </a:p>
          <a:p>
            <a:pPr marL="360000" indent="-514350" fontAlgn="auto">
              <a:spcAft>
                <a:spcPts val="0"/>
              </a:spcAft>
              <a:buClr>
                <a:schemeClr val="accent1">
                  <a:lumMod val="75000"/>
                </a:schemeClr>
              </a:buClr>
              <a:buFont typeface="Wingdings" pitchFamily="2" charset="2"/>
              <a:buChar char="Ø"/>
              <a:defRPr/>
            </a:pPr>
            <a:r>
              <a:rPr lang="es-ES_tradnl" dirty="0" smtClean="0"/>
              <a:t>Sólidos, líquidos, lodos, subproductos de procesos, aceites gastados, materias </a:t>
            </a:r>
            <a:r>
              <a:rPr lang="es-ES_tradnl" dirty="0" smtClean="0"/>
              <a:t>primas. </a:t>
            </a:r>
            <a:endParaRPr lang="es-ES_tradnl" dirty="0" smtClean="0"/>
          </a:p>
          <a:p>
            <a:pPr marL="360000" indent="-514350" fontAlgn="auto">
              <a:spcAft>
                <a:spcPts val="0"/>
              </a:spcAft>
              <a:buClr>
                <a:schemeClr val="accent1">
                  <a:lumMod val="75000"/>
                </a:schemeClr>
              </a:buClr>
              <a:buFont typeface="Wingdings" pitchFamily="2" charset="2"/>
              <a:buChar char="Ø"/>
              <a:defRPr/>
            </a:pPr>
            <a:endParaRPr lang="es-ES_tradnl" sz="1600" dirty="0" smtClean="0"/>
          </a:p>
          <a:p>
            <a:pPr marL="360000" indent="-514350" fontAlgn="auto">
              <a:spcAft>
                <a:spcPts val="0"/>
              </a:spcAft>
              <a:buClr>
                <a:schemeClr val="accent1">
                  <a:lumMod val="75000"/>
                </a:schemeClr>
              </a:buClr>
              <a:buFont typeface="Wingdings" pitchFamily="2" charset="2"/>
              <a:buChar char="Ø"/>
              <a:defRPr/>
            </a:pPr>
            <a:r>
              <a:rPr lang="es-ES_tradnl" dirty="0" smtClean="0"/>
              <a:t>Productos químicos que caducan, se deterioran, se retiran del comercio o dejan de utilizarse.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fontAlgn="auto">
              <a:spcAft>
                <a:spcPts val="0"/>
              </a:spcAft>
              <a:defRPr/>
            </a:pPr>
            <a:r>
              <a:rPr lang="es-ES_tradnl" dirty="0" smtClean="0"/>
              <a:t>FUENTES GENERADORAS</a:t>
            </a:r>
          </a:p>
        </p:txBody>
      </p:sp>
      <p:sp>
        <p:nvSpPr>
          <p:cNvPr id="56323" name="Rectangle 3"/>
          <p:cNvSpPr>
            <a:spLocks noGrp="1" noChangeArrowheads="1"/>
          </p:cNvSpPr>
          <p:nvPr>
            <p:ph idx="1"/>
          </p:nvPr>
        </p:nvSpPr>
        <p:spPr>
          <a:xfrm>
            <a:off x="457200" y="1600200"/>
            <a:ext cx="7467600" cy="4873625"/>
          </a:xfrm>
        </p:spPr>
        <p:txBody>
          <a:bodyPr>
            <a:normAutofit/>
          </a:bodyPr>
          <a:lstStyle/>
          <a:p>
            <a:pPr marL="514350" indent="-514350" fontAlgn="auto">
              <a:spcAft>
                <a:spcPts val="0"/>
              </a:spcAft>
              <a:buClr>
                <a:schemeClr val="accent1">
                  <a:lumMod val="50000"/>
                </a:schemeClr>
              </a:buClr>
              <a:buFont typeface="+mj-lt"/>
              <a:buAutoNum type="romanUcPeriod"/>
              <a:defRPr/>
            </a:pPr>
            <a:r>
              <a:rPr lang="es-ES_tradnl" dirty="0" smtClean="0">
                <a:solidFill>
                  <a:schemeClr val="accent5">
                    <a:lumMod val="75000"/>
                  </a:schemeClr>
                </a:solidFill>
              </a:rPr>
              <a:t>MÚLTIPLES.</a:t>
            </a:r>
            <a:endParaRPr lang="es-ES_tradnl" dirty="0" smtClean="0">
              <a:solidFill>
                <a:schemeClr val="accent5">
                  <a:lumMod val="75000"/>
                </a:schemeClr>
              </a:solidFill>
            </a:endParaRPr>
          </a:p>
          <a:p>
            <a:pPr marL="514350" indent="-514350" fontAlgn="auto">
              <a:spcAft>
                <a:spcPts val="0"/>
              </a:spcAft>
              <a:buClr>
                <a:schemeClr val="accent1">
                  <a:lumMod val="50000"/>
                </a:schemeClr>
              </a:buClr>
              <a:buFont typeface="+mj-lt"/>
              <a:buAutoNum type="romanUcPeriod"/>
              <a:defRPr/>
            </a:pPr>
            <a:r>
              <a:rPr lang="es-ES_tradnl" dirty="0" smtClean="0">
                <a:solidFill>
                  <a:schemeClr val="accent5">
                    <a:lumMod val="75000"/>
                  </a:schemeClr>
                </a:solidFill>
              </a:rPr>
              <a:t>NECESIDAD DE </a:t>
            </a:r>
            <a:r>
              <a:rPr lang="es-ES_tradnl" dirty="0" smtClean="0">
                <a:solidFill>
                  <a:schemeClr val="accent5">
                    <a:lumMod val="75000"/>
                  </a:schemeClr>
                </a:solidFill>
              </a:rPr>
              <a:t>INVENTARIOS.</a:t>
            </a:r>
            <a:endParaRPr lang="es-ES_tradnl" dirty="0" smtClean="0">
              <a:solidFill>
                <a:schemeClr val="accent5">
                  <a:lumMod val="75000"/>
                </a:schemeClr>
              </a:solidFill>
            </a:endParaRPr>
          </a:p>
          <a:p>
            <a:pPr marL="514350" indent="-514350" fontAlgn="auto">
              <a:spcAft>
                <a:spcPts val="0"/>
              </a:spcAft>
              <a:buClr>
                <a:schemeClr val="accent1">
                  <a:lumMod val="50000"/>
                </a:schemeClr>
              </a:buClr>
              <a:buFont typeface="+mj-lt"/>
              <a:buAutoNum type="romanUcPeriod"/>
              <a:defRPr/>
            </a:pPr>
            <a:r>
              <a:rPr lang="es-ES_tradnl" dirty="0" smtClean="0">
                <a:solidFill>
                  <a:schemeClr val="accent5">
                    <a:lumMod val="75000"/>
                  </a:schemeClr>
                </a:solidFill>
              </a:rPr>
              <a:t>COINCIDENCIA MUNDIAL EN RESIDUOS CON ELEVADA PELIGROSIDAD PARA LA SALUD O EL </a:t>
            </a:r>
            <a:r>
              <a:rPr lang="es-ES_tradnl" dirty="0" smtClean="0">
                <a:solidFill>
                  <a:schemeClr val="accent5">
                    <a:lumMod val="75000"/>
                  </a:schemeClr>
                </a:solidFill>
              </a:rPr>
              <a:t>AMBIENTE.</a:t>
            </a:r>
            <a:endParaRPr lang="es-ES_tradnl" dirty="0" smtClean="0">
              <a:solidFill>
                <a:schemeClr val="accent5">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685800" y="2286000"/>
            <a:ext cx="7772400" cy="1143000"/>
          </a:xfrm>
        </p:spPr>
        <p:txBody>
          <a:bodyPr>
            <a:normAutofit fontScale="90000"/>
          </a:bodyPr>
          <a:lstStyle/>
          <a:p>
            <a:pPr algn="ctr"/>
            <a:r>
              <a:rPr lang="es-ES_tradnl" sz="4000" dirty="0"/>
              <a:t>TODOS GENERAMOS DESECHOS PELIGROSOS, PERO NO </a:t>
            </a:r>
            <a:r>
              <a:rPr lang="es-ES_tradnl" sz="4000" dirty="0" smtClean="0"/>
              <a:t>IGUAL.</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r>
              <a:rPr lang="es-ES_tradnl" dirty="0"/>
              <a:t>Generadores de Desechos Peligrosos</a:t>
            </a:r>
            <a:endParaRPr lang="en-US" dirty="0"/>
          </a:p>
        </p:txBody>
      </p:sp>
      <p:sp>
        <p:nvSpPr>
          <p:cNvPr id="177155" name="Rectangle 3"/>
          <p:cNvSpPr>
            <a:spLocks noGrp="1" noChangeArrowheads="1"/>
          </p:cNvSpPr>
          <p:nvPr>
            <p:ph sz="half" idx="1"/>
          </p:nvPr>
        </p:nvSpPr>
        <p:spPr/>
        <p:txBody>
          <a:bodyPr/>
          <a:lstStyle/>
          <a:p>
            <a:pPr algn="ctr">
              <a:lnSpc>
                <a:spcPct val="90000"/>
              </a:lnSpc>
              <a:buFontTx/>
              <a:buNone/>
            </a:pPr>
            <a:r>
              <a:rPr lang="es-ES_tradnl" b="1" dirty="0"/>
              <a:t>Sectores generadores</a:t>
            </a:r>
          </a:p>
          <a:p>
            <a:pPr>
              <a:lnSpc>
                <a:spcPct val="90000"/>
              </a:lnSpc>
            </a:pPr>
            <a:endParaRPr lang="es-ES_tradnl" b="1" dirty="0"/>
          </a:p>
          <a:p>
            <a:pPr>
              <a:lnSpc>
                <a:spcPct val="90000"/>
              </a:lnSpc>
            </a:pPr>
            <a:r>
              <a:rPr lang="es-ES_tradnl" dirty="0" smtClean="0"/>
              <a:t>Gubernamental.</a:t>
            </a:r>
            <a:endParaRPr lang="es-ES_tradnl" dirty="0"/>
          </a:p>
          <a:p>
            <a:pPr>
              <a:lnSpc>
                <a:spcPct val="90000"/>
              </a:lnSpc>
            </a:pPr>
            <a:r>
              <a:rPr lang="es-ES_tradnl" dirty="0" smtClean="0"/>
              <a:t>Privado.</a:t>
            </a:r>
            <a:endParaRPr lang="es-ES_tradnl" dirty="0"/>
          </a:p>
          <a:p>
            <a:pPr>
              <a:lnSpc>
                <a:spcPct val="90000"/>
              </a:lnSpc>
            </a:pPr>
            <a:r>
              <a:rPr lang="es-ES_tradnl" dirty="0" smtClean="0"/>
              <a:t>Social.</a:t>
            </a:r>
            <a:endParaRPr lang="en-US" dirty="0"/>
          </a:p>
        </p:txBody>
      </p:sp>
      <p:sp>
        <p:nvSpPr>
          <p:cNvPr id="177156" name="Rectangle 4"/>
          <p:cNvSpPr>
            <a:spLocks noGrp="1" noChangeArrowheads="1"/>
          </p:cNvSpPr>
          <p:nvPr>
            <p:ph sz="half" idx="2"/>
          </p:nvPr>
        </p:nvSpPr>
        <p:spPr>
          <a:xfrm>
            <a:off x="4283968" y="1556792"/>
            <a:ext cx="4707632" cy="4767808"/>
          </a:xfrm>
        </p:spPr>
        <p:txBody>
          <a:bodyPr/>
          <a:lstStyle/>
          <a:p>
            <a:pPr algn="ctr">
              <a:buFontTx/>
              <a:buNone/>
            </a:pPr>
            <a:r>
              <a:rPr lang="es-ES_tradnl" b="1" dirty="0"/>
              <a:t>Clasificados por Tamaño</a:t>
            </a:r>
          </a:p>
          <a:p>
            <a:endParaRPr lang="es-ES_tradnl" dirty="0"/>
          </a:p>
          <a:p>
            <a:r>
              <a:rPr lang="es-ES_tradnl" dirty="0"/>
              <a:t>Generadores </a:t>
            </a:r>
            <a:r>
              <a:rPr lang="es-ES_tradnl" dirty="0" smtClean="0"/>
              <a:t>domésticos.</a:t>
            </a:r>
            <a:endParaRPr lang="es-ES_tradnl" dirty="0"/>
          </a:p>
          <a:p>
            <a:r>
              <a:rPr lang="es-ES_tradnl" dirty="0"/>
              <a:t>Establecimientos </a:t>
            </a:r>
            <a:r>
              <a:rPr lang="es-ES_tradnl" dirty="0" err="1" smtClean="0"/>
              <a:t>microgeneradores</a:t>
            </a:r>
            <a:r>
              <a:rPr lang="es-ES_tradnl" dirty="0" smtClean="0"/>
              <a:t>.</a:t>
            </a:r>
            <a:endParaRPr lang="es-ES_tradnl" dirty="0"/>
          </a:p>
          <a:p>
            <a:r>
              <a:rPr lang="es-ES_tradnl" dirty="0"/>
              <a:t>Grandes </a:t>
            </a:r>
            <a:r>
              <a:rPr lang="es-ES_tradnl" dirty="0" smtClean="0"/>
              <a:t>generadores.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762000" y="533400"/>
            <a:ext cx="7696200" cy="1143000"/>
          </a:xfrm>
          <a:prstGeom prst="rect">
            <a:avLst/>
          </a:prstGeom>
          <a:noFill/>
          <a:ln w="9525">
            <a:noFill/>
            <a:miter lim="800000"/>
            <a:headEnd/>
            <a:tailEnd/>
          </a:ln>
          <a:effectLst/>
        </p:spPr>
        <p:txBody>
          <a:bodyPr anchor="b"/>
          <a:lstStyle/>
          <a:p>
            <a:pPr algn="ctr"/>
            <a:r>
              <a:rPr lang="es-ES_tradnl" sz="3200">
                <a:solidFill>
                  <a:schemeClr val="tx2"/>
                </a:solidFill>
              </a:rPr>
              <a:t>¡Si consumimos productos que contienen materiales peligrosos generamos residuos peligrosos!</a:t>
            </a:r>
            <a:endParaRPr lang="en-US" sz="3200">
              <a:solidFill>
                <a:schemeClr val="tx2"/>
              </a:solidFill>
            </a:endParaRPr>
          </a:p>
        </p:txBody>
      </p:sp>
      <p:sp>
        <p:nvSpPr>
          <p:cNvPr id="178179" name="Rectangle 3"/>
          <p:cNvSpPr>
            <a:spLocks noChangeArrowheads="1"/>
          </p:cNvSpPr>
          <p:nvPr/>
        </p:nvSpPr>
        <p:spPr bwMode="auto">
          <a:xfrm>
            <a:off x="762000" y="1905000"/>
            <a:ext cx="7696200" cy="4038600"/>
          </a:xfrm>
          <a:prstGeom prst="rect">
            <a:avLst/>
          </a:prstGeom>
          <a:noFill/>
          <a:ln w="9525">
            <a:noFill/>
            <a:miter lim="800000"/>
            <a:headEnd/>
            <a:tailEnd/>
          </a:ln>
          <a:effectLst/>
        </p:spPr>
        <p:txBody>
          <a:bodyPr/>
          <a:lstStyle/>
          <a:p>
            <a:pPr marL="342900" indent="-342900">
              <a:spcBef>
                <a:spcPct val="20000"/>
              </a:spcBef>
              <a:buFontTx/>
              <a:buChar char="•"/>
            </a:pPr>
            <a:endParaRPr lang="es-ES_tradnl" sz="3200"/>
          </a:p>
          <a:p>
            <a:pPr marL="342900" indent="-342900">
              <a:spcBef>
                <a:spcPct val="20000"/>
              </a:spcBef>
              <a:buFontTx/>
              <a:buChar char="•"/>
            </a:pPr>
            <a:endParaRPr lang="es-ES_tradnl" sz="3200"/>
          </a:p>
          <a:p>
            <a:pPr marL="342900" indent="-342900">
              <a:spcBef>
                <a:spcPct val="20000"/>
              </a:spcBef>
              <a:buFontTx/>
              <a:buChar char="•"/>
            </a:pPr>
            <a:endParaRPr lang="en-US" sz="3200"/>
          </a:p>
        </p:txBody>
      </p:sp>
      <p:sp>
        <p:nvSpPr>
          <p:cNvPr id="17818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1" hangingPunct="1"/>
            <a:endParaRPr lang="es-ES" sz="1800">
              <a:latin typeface="Arial" charset="0"/>
              <a:cs typeface="Arial" charset="0"/>
            </a:endParaRPr>
          </a:p>
        </p:txBody>
      </p:sp>
      <p:pic>
        <p:nvPicPr>
          <p:cNvPr id="178181" name="Picture 5" descr="fig7"/>
          <p:cNvPicPr>
            <a:picLocks noChangeAspect="1" noChangeArrowheads="1"/>
          </p:cNvPicPr>
          <p:nvPr/>
        </p:nvPicPr>
        <p:blipFill>
          <a:blip r:embed="rId2" cstate="print"/>
          <a:srcRect l="2559" t="3622" r="3032" b="2782"/>
          <a:stretch>
            <a:fillRect/>
          </a:stretch>
        </p:blipFill>
        <p:spPr bwMode="auto">
          <a:xfrm>
            <a:off x="719138" y="1916113"/>
            <a:ext cx="7704137" cy="4608512"/>
          </a:xfrm>
          <a:prstGeom prst="rect">
            <a:avLst/>
          </a:prstGeom>
          <a:noFill/>
        </p:spPr>
      </p:pic>
      <p:sp>
        <p:nvSpPr>
          <p:cNvPr id="178182" name="Rectangle 6"/>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eaLnBrk="1" hangingPunct="1"/>
            <a:endParaRPr lang="es-ES" sz="180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fontScale="90000"/>
          </a:bodyPr>
          <a:lstStyle/>
          <a:p>
            <a:r>
              <a:rPr lang="es-ES_tradnl" sz="4000" dirty="0"/>
              <a:t>Generadores domésticos de desechos peligrosos</a:t>
            </a:r>
            <a:br>
              <a:rPr lang="es-ES_tradnl" sz="4000" dirty="0"/>
            </a:br>
            <a:r>
              <a:rPr lang="es-ES_tradnl" sz="3200" dirty="0"/>
              <a:t>(Incluyen oficinas y otros)</a:t>
            </a:r>
            <a:endParaRPr lang="en-US" sz="3200" dirty="0"/>
          </a:p>
        </p:txBody>
      </p:sp>
      <p:sp>
        <p:nvSpPr>
          <p:cNvPr id="179203" name="Rectangle 3"/>
          <p:cNvSpPr>
            <a:spLocks noGrp="1" noChangeArrowheads="1"/>
          </p:cNvSpPr>
          <p:nvPr>
            <p:ph idx="1"/>
          </p:nvPr>
        </p:nvSpPr>
        <p:spPr/>
        <p:txBody>
          <a:bodyPr/>
          <a:lstStyle/>
          <a:p>
            <a:pPr>
              <a:buFontTx/>
              <a:buNone/>
            </a:pPr>
            <a:endParaRPr lang="es-ES_tradnl" sz="3600" dirty="0"/>
          </a:p>
          <a:p>
            <a:pPr>
              <a:buFontTx/>
              <a:buNone/>
            </a:pPr>
            <a:r>
              <a:rPr lang="es-ES_tradnl" sz="3600" dirty="0"/>
              <a:t>Generan una gran variedad de tipos de residuos peligrosos, de manera </a:t>
            </a:r>
            <a:r>
              <a:rPr lang="es-ES_tradnl" sz="3600" b="1" dirty="0"/>
              <a:t>no constante </a:t>
            </a:r>
            <a:r>
              <a:rPr lang="es-ES_tradnl" sz="3600" dirty="0"/>
              <a:t>y en </a:t>
            </a:r>
            <a:r>
              <a:rPr lang="es-ES_tradnl" sz="3600" b="1" dirty="0"/>
              <a:t>pequeñas </a:t>
            </a:r>
            <a:r>
              <a:rPr lang="es-ES_tradnl" sz="3600" b="1" dirty="0" smtClean="0"/>
              <a:t>cantidades.</a:t>
            </a:r>
            <a:endParaRPr lang="en-US" sz="3600" b="1"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74638"/>
            <a:ext cx="8229600" cy="1570186"/>
          </a:xfrm>
        </p:spPr>
        <p:txBody>
          <a:bodyPr>
            <a:normAutofit fontScale="90000"/>
          </a:bodyPr>
          <a:lstStyle/>
          <a:p>
            <a:r>
              <a:rPr lang="es-ES_tradnl" sz="2800" dirty="0"/>
              <a:t>Ejemplos de </a:t>
            </a:r>
            <a:r>
              <a:rPr lang="es-ES_tradnl" sz="2800" dirty="0" smtClean="0"/>
              <a:t>productos  consumidos </a:t>
            </a:r>
            <a:r>
              <a:rPr lang="es-ES_tradnl" sz="2800" dirty="0"/>
              <a:t>en el </a:t>
            </a:r>
            <a:r>
              <a:rPr lang="es-ES_tradnl" sz="2800" dirty="0" smtClean="0"/>
              <a:t>hogar </a:t>
            </a:r>
            <a:r>
              <a:rPr lang="es-ES_tradnl" sz="2800" dirty="0"/>
              <a:t>que se </a:t>
            </a:r>
            <a:r>
              <a:rPr lang="es-ES_tradnl" sz="2800" dirty="0" smtClean="0"/>
              <a:t>convierten </a:t>
            </a:r>
            <a:r>
              <a:rPr lang="es-ES_tradnl" sz="2800" dirty="0"/>
              <a:t>en </a:t>
            </a:r>
            <a:r>
              <a:rPr lang="es-ES_tradnl" sz="2800" dirty="0" smtClean="0"/>
              <a:t>residuos peligrosos </a:t>
            </a:r>
            <a:r>
              <a:rPr lang="es-ES_tradnl" sz="2800" dirty="0"/>
              <a:t>si c</a:t>
            </a:r>
            <a:r>
              <a:rPr lang="es-ES_tradnl" sz="2800" dirty="0" smtClean="0"/>
              <a:t>ontienen materiales peligrosos</a:t>
            </a:r>
            <a:endParaRPr lang="en-US" sz="2800" dirty="0"/>
          </a:p>
        </p:txBody>
      </p:sp>
      <p:sp>
        <p:nvSpPr>
          <p:cNvPr id="180227" name="Rectangle 3"/>
          <p:cNvSpPr>
            <a:spLocks noGrp="1" noChangeArrowheads="1"/>
          </p:cNvSpPr>
          <p:nvPr>
            <p:ph idx="1"/>
          </p:nvPr>
        </p:nvSpPr>
        <p:spPr>
          <a:xfrm>
            <a:off x="395536" y="2132856"/>
            <a:ext cx="8229600" cy="4525963"/>
          </a:xfrm>
        </p:spPr>
        <p:txBody>
          <a:bodyPr/>
          <a:lstStyle/>
          <a:p>
            <a:pPr>
              <a:lnSpc>
                <a:spcPct val="90000"/>
              </a:lnSpc>
            </a:pPr>
            <a:r>
              <a:rPr lang="es-ES_tradnl" sz="2800" dirty="0"/>
              <a:t>Limpiadores diversos (con materiales corrosivos, reactivos y/o tóxicos</a:t>
            </a:r>
            <a:r>
              <a:rPr lang="es-ES_tradnl" sz="2800" dirty="0" smtClean="0"/>
              <a:t>).</a:t>
            </a:r>
            <a:endParaRPr lang="es-ES_tradnl" sz="2800" dirty="0"/>
          </a:p>
          <a:p>
            <a:pPr>
              <a:lnSpc>
                <a:spcPct val="90000"/>
              </a:lnSpc>
            </a:pPr>
            <a:r>
              <a:rPr lang="es-ES_tradnl" sz="2800" dirty="0"/>
              <a:t>Plaguicidas (insecticidas, raticidas, fungicidas y otros</a:t>
            </a:r>
            <a:r>
              <a:rPr lang="es-ES_tradnl" sz="2800" dirty="0" smtClean="0"/>
              <a:t>).</a:t>
            </a:r>
            <a:endParaRPr lang="es-ES_tradnl" sz="2800" dirty="0"/>
          </a:p>
          <a:p>
            <a:pPr>
              <a:lnSpc>
                <a:spcPct val="90000"/>
              </a:lnSpc>
            </a:pPr>
            <a:r>
              <a:rPr lang="es-ES_tradnl" sz="2800" dirty="0"/>
              <a:t>Pinturas y tintes con solventes orgánicos y/o metales </a:t>
            </a:r>
            <a:r>
              <a:rPr lang="es-ES_tradnl" sz="2800" dirty="0" smtClean="0"/>
              <a:t>tóxicos.</a:t>
            </a:r>
            <a:endParaRPr lang="es-ES_tradnl" sz="2800" dirty="0"/>
          </a:p>
          <a:p>
            <a:pPr>
              <a:lnSpc>
                <a:spcPct val="90000"/>
              </a:lnSpc>
            </a:pPr>
            <a:r>
              <a:rPr lang="es-ES_tradnl" sz="2800" dirty="0"/>
              <a:t>Pilas y baterías con metales </a:t>
            </a:r>
            <a:r>
              <a:rPr lang="es-ES_tradnl" sz="2800" dirty="0" smtClean="0"/>
              <a:t>tóxicos.</a:t>
            </a:r>
            <a:endParaRPr lang="es-ES_tradnl" sz="2800" dirty="0"/>
          </a:p>
          <a:p>
            <a:pPr>
              <a:lnSpc>
                <a:spcPct val="90000"/>
              </a:lnSpc>
            </a:pPr>
            <a:r>
              <a:rPr lang="es-ES_tradnl" sz="2800" dirty="0"/>
              <a:t>Lámparas y termómetros de </a:t>
            </a:r>
            <a:r>
              <a:rPr lang="es-ES_tradnl" sz="2800" dirty="0" smtClean="0"/>
              <a:t>mercurio.</a:t>
            </a:r>
            <a:endParaRPr lang="es-ES_tradnl" sz="2800" dirty="0"/>
          </a:p>
          <a:p>
            <a:pPr>
              <a:lnSpc>
                <a:spcPct val="90000"/>
              </a:lnSpc>
            </a:pPr>
            <a:r>
              <a:rPr lang="es-ES_tradnl" sz="2800" dirty="0"/>
              <a:t>Blanqueadores (lavado de ropa</a:t>
            </a:r>
            <a:r>
              <a:rPr lang="es-ES_tradnl" sz="2800" dirty="0" smtClean="0"/>
              <a:t>).</a:t>
            </a:r>
            <a:endParaRPr lang="es-ES_tradnl" sz="2800" dirty="0"/>
          </a:p>
          <a:p>
            <a:pPr>
              <a:lnSpc>
                <a:spcPct val="90000"/>
              </a:lnSpc>
            </a:pPr>
            <a:endParaRPr lang="es-ES_tradnl" sz="2800" dirty="0"/>
          </a:p>
          <a:p>
            <a:pPr>
              <a:lnSpc>
                <a:spcPct val="90000"/>
              </a:lnSpc>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467544" y="260648"/>
            <a:ext cx="7793037" cy="1630362"/>
          </a:xfrm>
          <a:prstGeom prst="rect">
            <a:avLst/>
          </a:prstGeom>
          <a:noFill/>
          <a:ln w="9525">
            <a:noFill/>
            <a:miter lim="800000"/>
            <a:headEnd/>
            <a:tailEnd/>
          </a:ln>
          <a:effectLst/>
        </p:spPr>
        <p:txBody>
          <a:bodyPr anchor="b"/>
          <a:lstStyle/>
          <a:p>
            <a:pPr algn="ctr"/>
            <a:r>
              <a:rPr lang="es-ES_tradnl" sz="2800" dirty="0">
                <a:solidFill>
                  <a:schemeClr val="tx2"/>
                </a:solidFill>
              </a:rPr>
              <a:t>Nuestros desechos peligrosos pueden estar siendo depositados en vertederos a cielo abierto y con ello contribuimos a generar riesgos y tiramos dinero a la basura</a:t>
            </a:r>
            <a:endParaRPr lang="en-US" sz="2800" dirty="0">
              <a:solidFill>
                <a:schemeClr val="tx2"/>
              </a:solidFill>
            </a:endParaRPr>
          </a:p>
        </p:txBody>
      </p:sp>
      <p:graphicFrame>
        <p:nvGraphicFramePr>
          <p:cNvPr id="181251" name="Object 3"/>
          <p:cNvGraphicFramePr>
            <a:graphicFrameLocks noChangeAspect="1"/>
          </p:cNvGraphicFramePr>
          <p:nvPr/>
        </p:nvGraphicFramePr>
        <p:xfrm>
          <a:off x="196850" y="1800622"/>
          <a:ext cx="8748713" cy="5084762"/>
        </p:xfrm>
        <a:graphic>
          <a:graphicData uri="http://schemas.openxmlformats.org/presentationml/2006/ole">
            <mc:AlternateContent xmlns:mc="http://schemas.openxmlformats.org/markup-compatibility/2006">
              <mc:Choice xmlns:v="urn:schemas-microsoft-com:vml" Requires="v">
                <p:oleObj spid="_x0000_s29701" name="Photo Editor Photo" r:id="rId3" imgW="2943636" imgH="1933333" progId="">
                  <p:embed/>
                </p:oleObj>
              </mc:Choice>
              <mc:Fallback>
                <p:oleObj name="Photo Editor Photo" r:id="rId3" imgW="2943636" imgH="193333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800622"/>
                        <a:ext cx="8748713"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755576" y="188640"/>
            <a:ext cx="7696200" cy="1143000"/>
          </a:xfrm>
          <a:prstGeom prst="rect">
            <a:avLst/>
          </a:prstGeom>
          <a:noFill/>
          <a:ln w="9525">
            <a:noFill/>
            <a:miter lim="800000"/>
            <a:headEnd/>
            <a:tailEnd/>
          </a:ln>
          <a:effectLst/>
        </p:spPr>
        <p:txBody>
          <a:bodyPr anchor="b"/>
          <a:lstStyle/>
          <a:p>
            <a:pPr algn="ctr"/>
            <a:r>
              <a:rPr lang="es-ES_tradnl" sz="3200" dirty="0">
                <a:solidFill>
                  <a:schemeClr val="tx2"/>
                </a:solidFill>
              </a:rPr>
              <a:t>Beneficios del manejo adecuado de desechos domésticos peligrosos</a:t>
            </a:r>
            <a:r>
              <a:rPr lang="en-US" sz="3200" dirty="0">
                <a:solidFill>
                  <a:schemeClr val="tx2"/>
                </a:solidFill>
              </a:rPr>
              <a:t> </a:t>
            </a:r>
          </a:p>
        </p:txBody>
      </p:sp>
      <p:sp>
        <p:nvSpPr>
          <p:cNvPr id="182275" name="Rectangle 3"/>
          <p:cNvSpPr>
            <a:spLocks noChangeArrowheads="1"/>
          </p:cNvSpPr>
          <p:nvPr/>
        </p:nvSpPr>
        <p:spPr bwMode="auto">
          <a:xfrm>
            <a:off x="755576" y="1556792"/>
            <a:ext cx="7696200" cy="40386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s-ES_tradnl" sz="2800" dirty="0"/>
              <a:t>La reducción y el reciclaje de los residuos peligrosos domésticos ahorran recursos y energía que pueden utilizarse en la producción de más </a:t>
            </a:r>
            <a:r>
              <a:rPr lang="es-ES_tradnl" sz="2800" dirty="0" smtClean="0"/>
              <a:t>productos.</a:t>
            </a:r>
            <a:endParaRPr lang="en-US" sz="2800" dirty="0"/>
          </a:p>
          <a:p>
            <a:pPr marL="342900" indent="-342900">
              <a:lnSpc>
                <a:spcPct val="80000"/>
              </a:lnSpc>
              <a:spcBef>
                <a:spcPct val="20000"/>
              </a:spcBef>
              <a:buFontTx/>
              <a:buChar char="•"/>
            </a:pPr>
            <a:endParaRPr lang="es-ES_tradnl" sz="2800" dirty="0"/>
          </a:p>
          <a:p>
            <a:pPr marL="342900" indent="-342900">
              <a:lnSpc>
                <a:spcPct val="80000"/>
              </a:lnSpc>
              <a:spcBef>
                <a:spcPct val="20000"/>
              </a:spcBef>
              <a:buFontTx/>
              <a:buChar char="•"/>
            </a:pPr>
            <a:r>
              <a:rPr lang="es-ES_tradnl" sz="2800" dirty="0"/>
              <a:t>La reutilización de productos domésticos peligrosos puede ahorrar dinero y reducir la necesidad de generar más sustancias </a:t>
            </a:r>
            <a:r>
              <a:rPr lang="es-ES_tradnl" sz="2800" dirty="0" smtClean="0"/>
              <a:t>peligrosas.</a:t>
            </a:r>
            <a:endParaRPr lang="en-US" sz="2800" dirty="0"/>
          </a:p>
          <a:p>
            <a:pPr marL="342900" indent="-342900">
              <a:lnSpc>
                <a:spcPct val="80000"/>
              </a:lnSpc>
              <a:spcBef>
                <a:spcPct val="20000"/>
              </a:spcBef>
              <a:buFontTx/>
              <a:buChar char="•"/>
            </a:pPr>
            <a:endParaRPr lang="es-ES_tradnl" sz="2800" dirty="0"/>
          </a:p>
          <a:p>
            <a:pPr marL="342900" indent="-342900">
              <a:lnSpc>
                <a:spcPct val="80000"/>
              </a:lnSpc>
              <a:spcBef>
                <a:spcPct val="20000"/>
              </a:spcBef>
              <a:buFontTx/>
              <a:buChar char="•"/>
            </a:pPr>
            <a:r>
              <a:rPr lang="es-ES_tradnl" sz="2800" dirty="0"/>
              <a:t>Una forma de desecho apropiada evita la contaminación que podría poner en peligro la salud humana y el </a:t>
            </a:r>
            <a:r>
              <a:rPr lang="es-ES_tradnl" sz="2800" dirty="0" smtClean="0"/>
              <a:t>medioambiente.</a:t>
            </a:r>
            <a:endParaRPr lang="en-US" sz="2800" dirty="0"/>
          </a:p>
          <a:p>
            <a:pPr marL="342900" indent="-342900" algn="just">
              <a:lnSpc>
                <a:spcPct val="80000"/>
              </a:lnSpc>
              <a:spcBef>
                <a:spcPct val="20000"/>
              </a:spcBef>
            </a:pPr>
            <a:r>
              <a:rPr lang="es-ES_tradnl" dirty="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762000" y="533400"/>
            <a:ext cx="7696200" cy="1143000"/>
          </a:xfrm>
          <a:prstGeom prst="rect">
            <a:avLst/>
          </a:prstGeom>
          <a:noFill/>
          <a:ln w="9525">
            <a:noFill/>
            <a:miter lim="800000"/>
            <a:headEnd/>
            <a:tailEnd/>
          </a:ln>
          <a:effectLst/>
        </p:spPr>
        <p:txBody>
          <a:bodyPr anchor="b"/>
          <a:lstStyle/>
          <a:p>
            <a:pPr algn="ctr"/>
            <a:r>
              <a:rPr lang="es-ES_tradnl" sz="4400">
                <a:solidFill>
                  <a:schemeClr val="tx2"/>
                </a:solidFill>
              </a:rPr>
              <a:t>¿Cómo Reducir los Residuos Peligrosos Domésticos?</a:t>
            </a:r>
            <a:endParaRPr lang="en-US" sz="4400">
              <a:solidFill>
                <a:schemeClr val="tx2"/>
              </a:solidFill>
            </a:endParaRPr>
          </a:p>
        </p:txBody>
      </p:sp>
      <p:sp>
        <p:nvSpPr>
          <p:cNvPr id="183299" name="Rectangle 3"/>
          <p:cNvSpPr>
            <a:spLocks noChangeArrowheads="1"/>
          </p:cNvSpPr>
          <p:nvPr/>
        </p:nvSpPr>
        <p:spPr bwMode="auto">
          <a:xfrm>
            <a:off x="762000" y="1905000"/>
            <a:ext cx="7696200" cy="4038600"/>
          </a:xfrm>
          <a:prstGeom prst="rect">
            <a:avLst/>
          </a:prstGeom>
          <a:noFill/>
          <a:ln w="9525">
            <a:noFill/>
            <a:miter lim="800000"/>
            <a:headEnd/>
            <a:tailEnd/>
          </a:ln>
          <a:effectLst/>
        </p:spPr>
        <p:txBody>
          <a:bodyPr/>
          <a:lstStyle/>
          <a:p>
            <a:pPr marL="342900" indent="-342900">
              <a:spcBef>
                <a:spcPct val="20000"/>
              </a:spcBef>
              <a:buFontTx/>
              <a:buChar char="•"/>
            </a:pPr>
            <a:endParaRPr lang="es-ES_tradnl" sz="3200" dirty="0"/>
          </a:p>
          <a:p>
            <a:pPr marL="342900" indent="-342900">
              <a:spcBef>
                <a:spcPct val="20000"/>
              </a:spcBef>
              <a:buFontTx/>
              <a:buChar char="•"/>
            </a:pPr>
            <a:r>
              <a:rPr lang="es-ES_tradnl" sz="3200" dirty="0"/>
              <a:t>Reduciendo la compra de productos que contengan ingredientes </a:t>
            </a:r>
            <a:r>
              <a:rPr lang="es-ES_tradnl" sz="3200" dirty="0" smtClean="0"/>
              <a:t>peligrosos.</a:t>
            </a:r>
            <a:endParaRPr lang="es-ES_tradnl" sz="3200" dirty="0" smtClean="0"/>
          </a:p>
          <a:p>
            <a:pPr marL="342900" indent="-342900">
              <a:spcBef>
                <a:spcPct val="20000"/>
              </a:spcBef>
              <a:buFontTx/>
              <a:buChar char="•"/>
            </a:pPr>
            <a:r>
              <a:rPr lang="es-ES_tradnl" sz="3200" dirty="0" smtClean="0"/>
              <a:t>Aprendiendo </a:t>
            </a:r>
            <a:r>
              <a:rPr lang="es-ES_tradnl" sz="3200" dirty="0"/>
              <a:t>sobre el uso de métodos o productos alternativos -sin ingredientes peligrosos- para satisfacer algunas necesidades </a:t>
            </a:r>
            <a:r>
              <a:rPr lang="es-ES_tradnl" sz="3200" dirty="0" smtClean="0"/>
              <a:t>domésticas.</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685800" y="685800"/>
            <a:ext cx="7848600" cy="4578350"/>
          </a:xfrm>
          <a:prstGeom prst="rect">
            <a:avLst/>
          </a:prstGeom>
          <a:noFill/>
          <a:ln w="9525">
            <a:noFill/>
            <a:miter lim="800000"/>
            <a:headEnd/>
            <a:tailEnd/>
          </a:ln>
          <a:effectLst/>
        </p:spPr>
        <p:txBody>
          <a:bodyPr>
            <a:spAutoFit/>
          </a:bodyPr>
          <a:lstStyle/>
          <a:p>
            <a:pPr eaLnBrk="1" hangingPunct="1">
              <a:spcBef>
                <a:spcPct val="50000"/>
              </a:spcBef>
            </a:pPr>
            <a:r>
              <a:rPr lang="es-ES_tradnl" sz="2800" dirty="0">
                <a:latin typeface="Verdana" pitchFamily="34" charset="0"/>
                <a:cs typeface="Arial" charset="0"/>
              </a:rPr>
              <a:t>Se define legalmente como residuo:</a:t>
            </a:r>
          </a:p>
          <a:p>
            <a:pPr eaLnBrk="1" hangingPunct="1">
              <a:spcBef>
                <a:spcPct val="50000"/>
              </a:spcBef>
            </a:pPr>
            <a:r>
              <a:rPr lang="es-ES_tradnl" sz="2800" dirty="0">
                <a:latin typeface="Verdana" pitchFamily="34" charset="0"/>
                <a:cs typeface="Arial" charset="0"/>
              </a:rPr>
              <a:t>“Todo material o producto que quien lo posee desecha…”</a:t>
            </a:r>
          </a:p>
          <a:p>
            <a:pPr eaLnBrk="1" hangingPunct="1">
              <a:spcBef>
                <a:spcPct val="50000"/>
              </a:spcBef>
              <a:buFontTx/>
              <a:buChar char="•"/>
            </a:pPr>
            <a:r>
              <a:rPr lang="es-ES_tradnl" sz="2800" dirty="0">
                <a:latin typeface="Verdana" pitchFamily="34" charset="0"/>
                <a:cs typeface="Arial" charset="0"/>
              </a:rPr>
              <a:t>Lo cual implica que si no se le desecha, no es residuo, sino material o subproducto aprovechable o </a:t>
            </a:r>
            <a:r>
              <a:rPr lang="es-ES_tradnl" sz="2800" dirty="0" smtClean="0">
                <a:latin typeface="Verdana" pitchFamily="34" charset="0"/>
                <a:cs typeface="Arial" charset="0"/>
              </a:rPr>
              <a:t>valorizable.</a:t>
            </a:r>
            <a:endParaRPr lang="es-ES_tradnl" sz="2800" dirty="0">
              <a:latin typeface="Verdana" pitchFamily="34" charset="0"/>
              <a:cs typeface="Arial" charset="0"/>
            </a:endParaRPr>
          </a:p>
          <a:p>
            <a:pPr eaLnBrk="1" hangingPunct="1">
              <a:spcBef>
                <a:spcPct val="50000"/>
              </a:spcBef>
              <a:buFontTx/>
              <a:buChar char="•"/>
            </a:pPr>
            <a:r>
              <a:rPr lang="es-ES_tradnl" sz="2800" dirty="0">
                <a:latin typeface="Verdana" pitchFamily="34" charset="0"/>
                <a:cs typeface="Arial" charset="0"/>
              </a:rPr>
              <a:t>También implica que el residuo es de quien lo posee, mientras no lo entregue a un servicio público de </a:t>
            </a:r>
            <a:r>
              <a:rPr lang="es-ES_tradnl" sz="2800" dirty="0" smtClean="0">
                <a:latin typeface="Verdana" pitchFamily="34" charset="0"/>
                <a:cs typeface="Arial" charset="0"/>
              </a:rPr>
              <a:t>limpia.</a:t>
            </a:r>
            <a:endParaRPr lang="en-US" sz="2800" dirty="0">
              <a:latin typeface="Verdana" pitchFamily="34"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762000" y="533400"/>
            <a:ext cx="7696200" cy="1143000"/>
          </a:xfrm>
          <a:prstGeom prst="rect">
            <a:avLst/>
          </a:prstGeom>
          <a:noFill/>
          <a:ln w="9525">
            <a:noFill/>
            <a:miter lim="800000"/>
            <a:headEnd/>
            <a:tailEnd/>
          </a:ln>
          <a:effectLst/>
        </p:spPr>
        <p:txBody>
          <a:bodyPr anchor="b"/>
          <a:lstStyle/>
          <a:p>
            <a:pPr algn="ctr"/>
            <a:r>
              <a:rPr lang="es-ES_tradnl" sz="3200">
                <a:solidFill>
                  <a:schemeClr val="tx2"/>
                </a:solidFill>
              </a:rPr>
              <a:t>¿Qué alternativas existen para el manejo de los desechos peligrosos domésticos?</a:t>
            </a:r>
            <a:endParaRPr lang="en-US" sz="3200">
              <a:solidFill>
                <a:schemeClr val="tx2"/>
              </a:solidFill>
            </a:endParaRPr>
          </a:p>
        </p:txBody>
      </p:sp>
      <p:sp>
        <p:nvSpPr>
          <p:cNvPr id="184323" name="Rectangle 3"/>
          <p:cNvSpPr>
            <a:spLocks noChangeArrowheads="1"/>
          </p:cNvSpPr>
          <p:nvPr/>
        </p:nvSpPr>
        <p:spPr bwMode="auto">
          <a:xfrm>
            <a:off x="762000" y="1905000"/>
            <a:ext cx="7696200" cy="4038600"/>
          </a:xfrm>
          <a:prstGeom prst="rect">
            <a:avLst/>
          </a:prstGeom>
          <a:noFill/>
          <a:ln w="9525">
            <a:noFill/>
            <a:miter lim="800000"/>
            <a:headEnd/>
            <a:tailEnd/>
          </a:ln>
          <a:effectLst/>
        </p:spPr>
        <p:txBody>
          <a:bodyPr/>
          <a:lstStyle/>
          <a:p>
            <a:pPr marL="342900" indent="-342900">
              <a:spcBef>
                <a:spcPct val="20000"/>
              </a:spcBef>
              <a:buFontTx/>
              <a:buChar char="•"/>
            </a:pPr>
            <a:r>
              <a:rPr lang="es-ES_tradnl" sz="2800" dirty="0" smtClean="0"/>
              <a:t>La </a:t>
            </a:r>
            <a:r>
              <a:rPr lang="es-ES_tradnl" sz="2800" dirty="0"/>
              <a:t>devolución al productor (importador o distribuidor) de algunos productos al final de su vida útil (por ejemplo, pilas de teléfonos celulares y baterías de automóviles, envases vacíos de plaguicidas</a:t>
            </a:r>
            <a:r>
              <a:rPr lang="es-ES_tradnl" sz="2800" dirty="0" smtClean="0"/>
              <a:t>). </a:t>
            </a:r>
            <a:endParaRPr lang="es-ES_tradnl" sz="2800" dirty="0"/>
          </a:p>
          <a:p>
            <a:pPr marL="342900" indent="-342900">
              <a:spcBef>
                <a:spcPct val="20000"/>
              </a:spcBef>
              <a:buFontTx/>
              <a:buChar char="•"/>
            </a:pPr>
            <a:r>
              <a:rPr lang="es-ES_tradnl" sz="2800" dirty="0" smtClean="0"/>
              <a:t>La </a:t>
            </a:r>
            <a:r>
              <a:rPr lang="es-ES_tradnl" sz="2800" dirty="0"/>
              <a:t>entrega a los servicios municipales de limpia conforme a los planes de manejo públicos que éstos </a:t>
            </a:r>
            <a:r>
              <a:rPr lang="es-ES_tradnl" sz="2800" dirty="0" smtClean="0"/>
              <a:t>establezcan.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684213" y="476250"/>
            <a:ext cx="7772400" cy="1470025"/>
          </a:xfrm>
        </p:spPr>
        <p:txBody>
          <a:bodyPr/>
          <a:lstStyle/>
          <a:p>
            <a:pPr eaLnBrk="1" hangingPunct="1"/>
            <a:r>
              <a:rPr lang="es-MX" b="1" i="1" smtClean="0">
                <a:solidFill>
                  <a:srgbClr val="00B050"/>
                </a:solidFill>
              </a:rPr>
              <a:t>Acciones para la ciudadanía</a:t>
            </a:r>
          </a:p>
        </p:txBody>
      </p:sp>
      <p:sp>
        <p:nvSpPr>
          <p:cNvPr id="3" name="2 Subtítulo"/>
          <p:cNvSpPr>
            <a:spLocks noGrp="1"/>
          </p:cNvSpPr>
          <p:nvPr>
            <p:ph type="subTitle" idx="1"/>
          </p:nvPr>
        </p:nvSpPr>
        <p:spPr>
          <a:xfrm>
            <a:off x="1371600" y="2708275"/>
            <a:ext cx="6400800" cy="2930525"/>
          </a:xfrm>
        </p:spPr>
        <p:txBody>
          <a:bodyPr rtlCol="0">
            <a:normAutofit/>
          </a:bodyPr>
          <a:lstStyle/>
          <a:p>
            <a:pPr algn="l" eaLnBrk="1" fontAlgn="auto" hangingPunct="1">
              <a:spcAft>
                <a:spcPts val="0"/>
              </a:spcAft>
              <a:buFont typeface="Arial" pitchFamily="34" charset="0"/>
              <a:buChar char="•"/>
              <a:defRPr/>
            </a:pPr>
            <a:r>
              <a:rPr lang="es-MX" dirty="0" err="1" smtClean="0"/>
              <a:t>Tuola</a:t>
            </a:r>
            <a:r>
              <a:rPr lang="es-MX" dirty="0" smtClean="0"/>
              <a:t> </a:t>
            </a:r>
          </a:p>
          <a:p>
            <a:pPr algn="l" eaLnBrk="1" fontAlgn="auto" hangingPunct="1">
              <a:spcAft>
                <a:spcPts val="0"/>
              </a:spcAft>
              <a:buFont typeface="Arial" pitchFamily="34" charset="0"/>
              <a:buChar char="•"/>
              <a:defRPr/>
            </a:pPr>
            <a:endParaRPr lang="es-MX" dirty="0" smtClean="0"/>
          </a:p>
          <a:p>
            <a:pPr algn="l" eaLnBrk="1" fontAlgn="auto" hangingPunct="1">
              <a:spcAft>
                <a:spcPts val="0"/>
              </a:spcAft>
              <a:buFont typeface="Arial" pitchFamily="34" charset="0"/>
              <a:buChar char="•"/>
              <a:defRPr/>
            </a:pPr>
            <a:r>
              <a:rPr lang="es-MX" dirty="0" smtClean="0"/>
              <a:t>Mercado del trueque  </a:t>
            </a:r>
          </a:p>
          <a:p>
            <a:pPr algn="l" eaLnBrk="1" fontAlgn="auto" hangingPunct="1">
              <a:spcAft>
                <a:spcPts val="0"/>
              </a:spcAft>
              <a:buFont typeface="Arial" pitchFamily="34" charset="0"/>
              <a:buChar char="•"/>
              <a:defRPr/>
            </a:pPr>
            <a:endParaRPr lang="es-MX" dirty="0" smtClean="0"/>
          </a:p>
          <a:p>
            <a:pPr algn="l" eaLnBrk="1" fontAlgn="auto" hangingPunct="1">
              <a:spcAft>
                <a:spcPts val="0"/>
              </a:spcAft>
              <a:buFont typeface="Arial" pitchFamily="34" charset="0"/>
              <a:buChar char="•"/>
              <a:defRPr/>
            </a:pPr>
            <a:r>
              <a:rPr lang="es-MX" dirty="0" err="1" smtClean="0"/>
              <a:t>Reciclatrón</a:t>
            </a:r>
            <a:endParaRPr lang="es-MX" dirty="0" smtClean="0"/>
          </a:p>
          <a:p>
            <a:pPr algn="l" eaLnBrk="1" fontAlgn="auto" hangingPunct="1">
              <a:spcAft>
                <a:spcPts val="0"/>
              </a:spcAft>
              <a:buFont typeface="Arial" pitchFamily="34" charset="0"/>
              <a:buChar char="•"/>
              <a:defRPr/>
            </a:pPr>
            <a:endParaRPr lang="es-MX" dirty="0" smtClean="0"/>
          </a:p>
        </p:txBody>
      </p:sp>
      <p:pic>
        <p:nvPicPr>
          <p:cNvPr id="2052" name="0 Imagen"/>
          <p:cNvPicPr>
            <a:picLocks noChangeAspect="1" noChangeArrowheads="1"/>
          </p:cNvPicPr>
          <p:nvPr/>
        </p:nvPicPr>
        <p:blipFill>
          <a:blip r:embed="rId2" cstate="print"/>
          <a:srcRect t="25592" r="2650" b="18617"/>
          <a:stretch>
            <a:fillRect/>
          </a:stretch>
        </p:blipFill>
        <p:spPr bwMode="auto">
          <a:xfrm>
            <a:off x="2555875" y="2276475"/>
            <a:ext cx="2128838" cy="1150938"/>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5219700" y="3284538"/>
            <a:ext cx="1562100" cy="1781175"/>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3563938" y="5013325"/>
            <a:ext cx="1362075" cy="1485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24744"/>
            <a:ext cx="8229600" cy="5170487"/>
          </a:xfrm>
        </p:spPr>
        <p:txBody>
          <a:bodyPr rtlCol="0">
            <a:normAutofit/>
          </a:bodyPr>
          <a:lstStyle/>
          <a:p>
            <a:pPr eaLnBrk="1" fontAlgn="auto" hangingPunct="1">
              <a:spcAft>
                <a:spcPts val="0"/>
              </a:spcAft>
              <a:defRPr/>
            </a:pPr>
            <a:r>
              <a:rPr lang="es-MX" dirty="0" smtClean="0"/>
              <a:t>Es el primer programa en México que te recompensa por participar en acciones que transformen tu entorno de manera positiva. Toda acción que llevas a cabo a favor de tu entorno te da puntos que canjeas por premios dentro de </a:t>
            </a:r>
            <a:r>
              <a:rPr lang="es-MX" i="1" dirty="0" smtClean="0">
                <a:solidFill>
                  <a:srgbClr val="00B050"/>
                </a:solidFill>
              </a:rPr>
              <a:t>tu Ola.</a:t>
            </a:r>
          </a:p>
        </p:txBody>
      </p:sp>
      <p:pic>
        <p:nvPicPr>
          <p:cNvPr id="3" name="0 Imagen"/>
          <p:cNvPicPr>
            <a:picLocks noChangeAspect="1" noChangeArrowheads="1"/>
          </p:cNvPicPr>
          <p:nvPr/>
        </p:nvPicPr>
        <p:blipFill>
          <a:blip r:embed="rId2" cstate="print"/>
          <a:srcRect t="25592" r="2650" b="18617"/>
          <a:stretch>
            <a:fillRect/>
          </a:stretch>
        </p:blipFill>
        <p:spPr bwMode="auto">
          <a:xfrm>
            <a:off x="7015162" y="0"/>
            <a:ext cx="2128838" cy="1150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58888" y="692150"/>
            <a:ext cx="6548437" cy="5132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539552" y="188640"/>
            <a:ext cx="7772400" cy="1052513"/>
          </a:xfrm>
        </p:spPr>
        <p:txBody>
          <a:bodyPr/>
          <a:lstStyle/>
          <a:p>
            <a:pPr eaLnBrk="1" hangingPunct="1"/>
            <a:r>
              <a:rPr lang="es-MX" dirty="0" smtClean="0"/>
              <a:t>Mercado del trueque</a:t>
            </a:r>
          </a:p>
        </p:txBody>
      </p:sp>
      <p:sp>
        <p:nvSpPr>
          <p:cNvPr id="3" name="2 Subtítulo"/>
          <p:cNvSpPr>
            <a:spLocks noGrp="1"/>
          </p:cNvSpPr>
          <p:nvPr>
            <p:ph type="subTitle" idx="1"/>
          </p:nvPr>
        </p:nvSpPr>
        <p:spPr>
          <a:xfrm>
            <a:off x="468313" y="908050"/>
            <a:ext cx="8351837" cy="5400675"/>
          </a:xfrm>
        </p:spPr>
        <p:txBody>
          <a:bodyPr rtlCol="0">
            <a:normAutofit/>
          </a:bodyPr>
          <a:lstStyle/>
          <a:p>
            <a:pPr algn="l" eaLnBrk="1" fontAlgn="auto" hangingPunct="1">
              <a:spcAft>
                <a:spcPts val="0"/>
              </a:spcAft>
              <a:buClr>
                <a:schemeClr val="accent4">
                  <a:lumMod val="50000"/>
                </a:schemeClr>
              </a:buClr>
              <a:buSzPct val="85000"/>
              <a:buFont typeface="Wingdings" pitchFamily="2" charset="2"/>
              <a:buChar char="v"/>
              <a:defRPr/>
            </a:pPr>
            <a:r>
              <a:rPr lang="es-MX" dirty="0" smtClean="0"/>
              <a:t>El mercado del trueque se organiza el primer domingo de cada </a:t>
            </a:r>
            <a:r>
              <a:rPr lang="es-MX" dirty="0" smtClean="0"/>
              <a:t>mes.</a:t>
            </a:r>
            <a:endParaRPr lang="es-MX" dirty="0" smtClean="0"/>
          </a:p>
          <a:p>
            <a:pPr algn="l" eaLnBrk="1" fontAlgn="auto" hangingPunct="1">
              <a:spcAft>
                <a:spcPts val="0"/>
              </a:spcAft>
              <a:buClr>
                <a:schemeClr val="accent4">
                  <a:lumMod val="50000"/>
                </a:schemeClr>
              </a:buClr>
              <a:buSzPct val="85000"/>
              <a:buFont typeface="Wingdings" pitchFamily="2" charset="2"/>
              <a:buChar char="v"/>
              <a:defRPr/>
            </a:pPr>
            <a:r>
              <a:rPr lang="es-MX" dirty="0" smtClean="0"/>
              <a:t>Consiste en el intercambio de productos inorgánicos por productos </a:t>
            </a:r>
            <a:r>
              <a:rPr lang="es-MX" dirty="0" smtClean="0"/>
              <a:t>agrícolas.</a:t>
            </a:r>
            <a:endParaRPr lang="es-MX" dirty="0" smtClean="0"/>
          </a:p>
          <a:p>
            <a:pPr algn="l" eaLnBrk="1" fontAlgn="auto" hangingPunct="1">
              <a:spcAft>
                <a:spcPts val="0"/>
              </a:spcAft>
              <a:buClr>
                <a:schemeClr val="accent4">
                  <a:lumMod val="50000"/>
                </a:schemeClr>
              </a:buClr>
              <a:buSzPct val="85000"/>
              <a:buFont typeface="Wingdings" pitchFamily="2" charset="2"/>
              <a:buChar char="v"/>
              <a:defRPr/>
            </a:pPr>
            <a:r>
              <a:rPr lang="es-MX" dirty="0" smtClean="0"/>
              <a:t>Los materiales que se canjean son: latas de aluminio de jugos y refrescos, envases </a:t>
            </a:r>
            <a:r>
              <a:rPr lang="es-MX" dirty="0" err="1" smtClean="0"/>
              <a:t>tetrapack</a:t>
            </a:r>
            <a:r>
              <a:rPr lang="es-MX" dirty="0" smtClean="0"/>
              <a:t>, botellas </a:t>
            </a:r>
            <a:r>
              <a:rPr lang="es-MX" dirty="0" err="1" smtClean="0"/>
              <a:t>pet</a:t>
            </a:r>
            <a:r>
              <a:rPr lang="es-MX" dirty="0" smtClean="0"/>
              <a:t>, papel y cartón y vidrio, electrónicos, etc.</a:t>
            </a:r>
          </a:p>
          <a:p>
            <a:pPr algn="l" eaLnBrk="1" fontAlgn="auto" hangingPunct="1">
              <a:spcAft>
                <a:spcPts val="0"/>
              </a:spcAft>
              <a:buClr>
                <a:schemeClr val="accent4">
                  <a:lumMod val="50000"/>
                </a:schemeClr>
              </a:buClr>
              <a:buSzPct val="85000"/>
              <a:buFont typeface="Wingdings" pitchFamily="2" charset="2"/>
              <a:buChar char="v"/>
              <a:defRPr/>
            </a:pPr>
            <a:r>
              <a:rPr lang="es-MX" dirty="0" smtClean="0"/>
              <a:t>Se acepta una cantidad mínima de 1 kg hasta 10 kg por </a:t>
            </a:r>
            <a:r>
              <a:rPr lang="es-MX" dirty="0" smtClean="0"/>
              <a:t>persona.</a:t>
            </a:r>
            <a:endParaRPr lang="es-MX" dirty="0" smtClean="0"/>
          </a:p>
          <a:p>
            <a:pPr algn="r" eaLnBrk="1" fontAlgn="auto" hangingPunct="1">
              <a:spcAft>
                <a:spcPts val="0"/>
              </a:spcAft>
              <a:buFont typeface="Arial" charset="0"/>
              <a:buNone/>
              <a:defRPr/>
            </a:pPr>
            <a:endParaRPr lang="es-MX" dirty="0" smtClean="0"/>
          </a:p>
          <a:p>
            <a:pPr algn="r" eaLnBrk="1" fontAlgn="auto" hangingPunct="1">
              <a:spcAft>
                <a:spcPts val="0"/>
              </a:spcAft>
              <a:buFont typeface="Arial" charset="0"/>
              <a:buNone/>
              <a:defRPr/>
            </a:pPr>
            <a:r>
              <a:rPr lang="es-MX" dirty="0" smtClean="0"/>
              <a:t>http://www.sedema.df.gob.mx/mercadodetrueque/</a:t>
            </a:r>
          </a:p>
          <a:p>
            <a:pPr eaLnBrk="1" fontAlgn="auto" hangingPunct="1">
              <a:spcAft>
                <a:spcPts val="0"/>
              </a:spcAft>
              <a:defRPr/>
            </a:pPr>
            <a:endParaRPr lang="es-MX" dirty="0"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1 Imagen" descr="http://www.sedema.df.gob.mx/mercadodetrueque/images/slideshow01.jpg">
            <a:hlinkClick r:id="rId2"/>
          </p:cNvPr>
          <p:cNvPicPr>
            <a:picLocks noChangeAspect="1" noChangeArrowheads="1"/>
          </p:cNvPicPr>
          <p:nvPr/>
        </p:nvPicPr>
        <p:blipFill>
          <a:blip r:embed="rId3" cstate="print"/>
          <a:srcRect/>
          <a:stretch>
            <a:fillRect/>
          </a:stretch>
        </p:blipFill>
        <p:spPr bwMode="auto">
          <a:xfrm>
            <a:off x="468313" y="404813"/>
            <a:ext cx="5040312" cy="3024187"/>
          </a:xfrm>
          <a:prstGeom prst="rect">
            <a:avLst/>
          </a:prstGeom>
          <a:noFill/>
          <a:ln w="9525">
            <a:noFill/>
            <a:miter lim="800000"/>
            <a:headEnd/>
            <a:tailEnd/>
          </a:ln>
        </p:spPr>
      </p:pic>
      <p:pic>
        <p:nvPicPr>
          <p:cNvPr id="6147" name="2 Imagen" descr="http://www.sedema.df.gob.mx/mercadodetrueque/images/slideshow02.jpg">
            <a:hlinkClick r:id="rId4"/>
          </p:cNvPr>
          <p:cNvPicPr>
            <a:picLocks noChangeAspect="1" noChangeArrowheads="1"/>
          </p:cNvPicPr>
          <p:nvPr/>
        </p:nvPicPr>
        <p:blipFill>
          <a:blip r:embed="rId5" cstate="print"/>
          <a:srcRect/>
          <a:stretch>
            <a:fillRect/>
          </a:stretch>
        </p:blipFill>
        <p:spPr bwMode="auto">
          <a:xfrm>
            <a:off x="3132138" y="3284538"/>
            <a:ext cx="5578475" cy="3027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95288" y="314970"/>
            <a:ext cx="8353425" cy="6924973"/>
          </a:xfrm>
          <a:prstGeom prst="rect">
            <a:avLst/>
          </a:prstGeom>
          <a:noFill/>
          <a:ln w="9525">
            <a:noFill/>
            <a:miter lim="800000"/>
            <a:headEnd/>
            <a:tailEnd/>
          </a:ln>
        </p:spPr>
        <p:txBody>
          <a:bodyPr anchor="ctr">
            <a:spAutoFit/>
          </a:bodyPr>
          <a:lstStyle/>
          <a:p>
            <a:pPr algn="just"/>
            <a:endParaRPr lang="es-MX" dirty="0">
              <a:latin typeface="Calibri" pitchFamily="34" charset="0"/>
            </a:endParaRPr>
          </a:p>
          <a:p>
            <a:pPr algn="just"/>
            <a:r>
              <a:rPr lang="es-MX" sz="2400" dirty="0">
                <a:latin typeface="Calibri" pitchFamily="34" charset="0"/>
              </a:rPr>
              <a:t>Diariamente en la Ciudad de México y áreas conurbadas se generan más de 12 mil toneladas de desechos, muchos de ellos son reutilizables o reciclables y siguen teniendo un gran valor comercial como materia prima para elaborar productos nuevos.</a:t>
            </a:r>
          </a:p>
          <a:p>
            <a:pPr algn="just" eaLnBrk="0" hangingPunct="0"/>
            <a:r>
              <a:rPr lang="es-MX" sz="2400" dirty="0">
                <a:latin typeface="Calibri" pitchFamily="34" charset="0"/>
              </a:rPr>
              <a:t/>
            </a:r>
            <a:br>
              <a:rPr lang="es-MX" sz="2400" dirty="0">
                <a:latin typeface="Calibri" pitchFamily="34" charset="0"/>
              </a:rPr>
            </a:br>
            <a:r>
              <a:rPr lang="es-MX" sz="2400" dirty="0">
                <a:latin typeface="Calibri" pitchFamily="34" charset="0"/>
              </a:rPr>
              <a:t>Para reducir la producción de basura e impulsar el desarrollo de productos locales, existe un nuevo </a:t>
            </a:r>
            <a:r>
              <a:rPr lang="es-MX" sz="2400" b="1" dirty="0">
                <a:latin typeface="Calibri" pitchFamily="34" charset="0"/>
              </a:rPr>
              <a:t>programa de intercambio</a:t>
            </a:r>
            <a:r>
              <a:rPr lang="es-MX" sz="2400" dirty="0">
                <a:latin typeface="Calibri" pitchFamily="34" charset="0"/>
              </a:rPr>
              <a:t>: El Mercado de Trueque, donde tus residuos inorgánicos son recolectados y enviados a diferentes compañías especializadas en reciclaje para que puedan ser reutilizados y, a cambio de ellos recibes puntos verdes con los que puedes adquirir alimentos frescos cultivados localmente.</a:t>
            </a:r>
          </a:p>
          <a:p>
            <a:pPr algn="just" eaLnBrk="0" hangingPunct="0"/>
            <a:endParaRPr lang="es-MX" sz="2400" dirty="0">
              <a:latin typeface="Calibri" pitchFamily="34" charset="0"/>
            </a:endParaRPr>
          </a:p>
          <a:p>
            <a:pPr algn="just" eaLnBrk="0" hangingPunct="0"/>
            <a:r>
              <a:rPr lang="es-MX" sz="2400" dirty="0">
                <a:latin typeface="Calibri" pitchFamily="34" charset="0"/>
              </a:rPr>
              <a:t>Así tus residuos quedan en buenas manos y tú recibes beneficios reales por ellos. ¡Tus residuos valen mucho, sácales provecho! Te esperamos en el Mercado de Trueque el segundo domingo de cada mes.</a:t>
            </a:r>
          </a:p>
          <a:p>
            <a:pPr algn="just" eaLnBrk="0" hangingPunct="0"/>
            <a:endParaRPr lang="es-MX" dirty="0">
              <a:latin typeface="Calibri" pitchFamily="34" charset="0"/>
            </a:endParaRPr>
          </a:p>
        </p:txBody>
      </p:sp>
      <p:pic>
        <p:nvPicPr>
          <p:cNvPr id="7171" name="Picture 2" descr="http://www.sedema.df.gob.mx/mercadodetrueque/images/stories/titulo_inicio.jpg"/>
          <p:cNvPicPr>
            <a:picLocks noChangeAspect="1" noChangeArrowheads="1"/>
          </p:cNvPicPr>
          <p:nvPr/>
        </p:nvPicPr>
        <p:blipFill>
          <a:blip r:embed="rId2" cstate="print"/>
          <a:srcRect/>
          <a:stretch>
            <a:fillRect/>
          </a:stretch>
        </p:blipFill>
        <p:spPr bwMode="auto">
          <a:xfrm>
            <a:off x="395536" y="0"/>
            <a:ext cx="3590925" cy="60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1 Imagen" descr="http://www.sedema.df.gob.mx/mercadodetrueque/images/slideshow03.jpg">
            <a:hlinkClick r:id="rId2"/>
          </p:cNvPr>
          <p:cNvPicPr>
            <a:picLocks noChangeAspect="1" noChangeArrowheads="1"/>
          </p:cNvPicPr>
          <p:nvPr/>
        </p:nvPicPr>
        <p:blipFill>
          <a:blip r:embed="rId3" cstate="print"/>
          <a:srcRect/>
          <a:stretch>
            <a:fillRect/>
          </a:stretch>
        </p:blipFill>
        <p:spPr bwMode="auto">
          <a:xfrm>
            <a:off x="0" y="0"/>
            <a:ext cx="6127750" cy="3324225"/>
          </a:xfrm>
          <a:prstGeom prst="rect">
            <a:avLst/>
          </a:prstGeom>
          <a:noFill/>
          <a:ln w="9525">
            <a:noFill/>
            <a:miter lim="800000"/>
            <a:headEnd/>
            <a:tailEnd/>
          </a:ln>
        </p:spPr>
      </p:pic>
      <p:pic>
        <p:nvPicPr>
          <p:cNvPr id="8195" name="2 Imagen" descr="http://www.sedema.df.gob.mx/mercadodetrueque/images/slideshow04.jpg">
            <a:hlinkClick r:id="rId2"/>
          </p:cNvPr>
          <p:cNvPicPr>
            <a:picLocks noChangeAspect="1" noChangeArrowheads="1"/>
          </p:cNvPicPr>
          <p:nvPr/>
        </p:nvPicPr>
        <p:blipFill>
          <a:blip r:embed="rId4" cstate="print"/>
          <a:srcRect/>
          <a:stretch>
            <a:fillRect/>
          </a:stretch>
        </p:blipFill>
        <p:spPr bwMode="auto">
          <a:xfrm>
            <a:off x="2411413" y="3416300"/>
            <a:ext cx="6343650" cy="3441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2 Imagen" descr="http://www.sedema.df.gob.mx/mercadodetrueque/images/slideshow05.jpg">
            <a:hlinkClick r:id="rId2"/>
          </p:cNvPr>
          <p:cNvPicPr>
            <a:picLocks noChangeAspect="1" noChangeArrowheads="1"/>
          </p:cNvPicPr>
          <p:nvPr/>
        </p:nvPicPr>
        <p:blipFill>
          <a:blip r:embed="rId3" cstate="print"/>
          <a:srcRect/>
          <a:stretch>
            <a:fillRect/>
          </a:stretch>
        </p:blipFill>
        <p:spPr bwMode="auto">
          <a:xfrm>
            <a:off x="539750" y="3933825"/>
            <a:ext cx="3816350" cy="2519363"/>
          </a:xfrm>
          <a:prstGeom prst="rect">
            <a:avLst/>
          </a:prstGeom>
          <a:noFill/>
          <a:ln w="9525">
            <a:noFill/>
            <a:miter lim="800000"/>
            <a:headEnd/>
            <a:tailEnd/>
          </a:ln>
        </p:spPr>
      </p:pic>
      <p:pic>
        <p:nvPicPr>
          <p:cNvPr id="9220" name="3 Imagen" descr="http://www.sedema.df.gob.mx/mercadodetrueque/images/slideshow03.jpg">
            <a:hlinkClick r:id="rId4"/>
          </p:cNvPr>
          <p:cNvPicPr>
            <a:picLocks noChangeAspect="1" noChangeArrowheads="1"/>
          </p:cNvPicPr>
          <p:nvPr/>
        </p:nvPicPr>
        <p:blipFill>
          <a:blip r:embed="rId5" cstate="print"/>
          <a:srcRect/>
          <a:stretch>
            <a:fillRect/>
          </a:stretch>
        </p:blipFill>
        <p:spPr bwMode="auto">
          <a:xfrm>
            <a:off x="4500563" y="4005263"/>
            <a:ext cx="3743325" cy="2376487"/>
          </a:xfrm>
          <a:prstGeom prst="rect">
            <a:avLst/>
          </a:prstGeom>
          <a:noFill/>
          <a:ln w="9525">
            <a:noFill/>
            <a:miter lim="800000"/>
            <a:headEnd/>
            <a:tailEnd/>
          </a:ln>
        </p:spPr>
      </p:pic>
      <p:pic>
        <p:nvPicPr>
          <p:cNvPr id="70658" name="Picture 2"/>
          <p:cNvPicPr>
            <a:picLocks noChangeAspect="1" noChangeArrowheads="1"/>
          </p:cNvPicPr>
          <p:nvPr/>
        </p:nvPicPr>
        <p:blipFill>
          <a:blip r:embed="rId6" cstate="print"/>
          <a:srcRect/>
          <a:stretch>
            <a:fillRect/>
          </a:stretch>
        </p:blipFill>
        <p:spPr bwMode="auto">
          <a:xfrm>
            <a:off x="1403648" y="332656"/>
            <a:ext cx="6336704" cy="349261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a:xfrm>
            <a:off x="611188" y="476250"/>
            <a:ext cx="7772400" cy="936625"/>
          </a:xfrm>
        </p:spPr>
        <p:txBody>
          <a:bodyPr/>
          <a:lstStyle/>
          <a:p>
            <a:pPr eaLnBrk="1" hangingPunct="1"/>
            <a:r>
              <a:rPr lang="es-MX" smtClean="0"/>
              <a:t>Reciclatrón</a:t>
            </a:r>
          </a:p>
        </p:txBody>
      </p:sp>
      <p:sp>
        <p:nvSpPr>
          <p:cNvPr id="3" name="2 Subtítulo"/>
          <p:cNvSpPr>
            <a:spLocks noGrp="1"/>
          </p:cNvSpPr>
          <p:nvPr>
            <p:ph type="subTitle" idx="1"/>
          </p:nvPr>
        </p:nvSpPr>
        <p:spPr>
          <a:xfrm>
            <a:off x="539750" y="1412875"/>
            <a:ext cx="7777163" cy="4895850"/>
          </a:xfrm>
        </p:spPr>
        <p:txBody>
          <a:bodyPr rtlCol="0">
            <a:normAutofit fontScale="70000" lnSpcReduction="20000"/>
          </a:bodyPr>
          <a:lstStyle/>
          <a:p>
            <a:pPr eaLnBrk="1" fontAlgn="auto" hangingPunct="1">
              <a:spcAft>
                <a:spcPts val="0"/>
              </a:spcAft>
              <a:buFont typeface="Arial" charset="0"/>
              <a:buNone/>
              <a:defRPr/>
            </a:pPr>
            <a:r>
              <a:rPr lang="es-MX" sz="3400" b="1" dirty="0" smtClean="0"/>
              <a:t>Jornadas de acopio de residuos electrónicos y eléctricos</a:t>
            </a:r>
          </a:p>
          <a:p>
            <a:pPr eaLnBrk="1" fontAlgn="auto" hangingPunct="1">
              <a:spcAft>
                <a:spcPts val="0"/>
              </a:spcAft>
              <a:buFont typeface="Arial" charset="0"/>
              <a:buNone/>
              <a:defRPr/>
            </a:pPr>
            <a:endParaRPr lang="es-MX" sz="3400" b="1" dirty="0" smtClean="0"/>
          </a:p>
          <a:p>
            <a:pPr eaLnBrk="1" fontAlgn="auto" hangingPunct="1">
              <a:spcAft>
                <a:spcPts val="0"/>
              </a:spcAft>
              <a:buFont typeface="Arial" charset="0"/>
              <a:buNone/>
              <a:defRPr/>
            </a:pPr>
            <a:r>
              <a:rPr lang="es-MX" sz="3400" dirty="0" smtClean="0"/>
              <a:t>El </a:t>
            </a:r>
            <a:r>
              <a:rPr lang="es-MX" sz="3400" dirty="0" err="1" smtClean="0"/>
              <a:t>Reciclatrón</a:t>
            </a:r>
            <a:r>
              <a:rPr lang="es-MX" sz="3400" dirty="0" smtClean="0"/>
              <a:t> busca dar a la ciudadanía una opción para reciclar estos residuos de manejo especial, fomentando hábitos de separación y reciclaje de electrónicos y eléctricos. </a:t>
            </a:r>
            <a:br>
              <a:rPr lang="es-MX" sz="3400" dirty="0" smtClean="0"/>
            </a:br>
            <a:r>
              <a:rPr lang="es-MX" sz="3400" dirty="0" smtClean="0"/>
              <a:t/>
            </a:r>
            <a:br>
              <a:rPr lang="es-MX" sz="3400" dirty="0" smtClean="0"/>
            </a:br>
            <a:r>
              <a:rPr lang="es-MX" sz="3400" dirty="0" smtClean="0"/>
              <a:t>De acuerdo con la Ley de Residuos Sólidos del Distrito Federal, los residuos eléctricos y electrónicos requieren un plan de manejo para acopiarlos, transportarlos y aprovechar su valor o disposición final de manera ambientalmente adecuada y controlada. </a:t>
            </a:r>
          </a:p>
          <a:p>
            <a:pPr eaLnBrk="1" fontAlgn="auto" hangingPunct="1">
              <a:spcAft>
                <a:spcPts val="0"/>
              </a:spcAft>
              <a:buFont typeface="Arial" charset="0"/>
              <a:buNone/>
              <a:defRPr/>
            </a:pPr>
            <a:endParaRPr lang="es-MX" dirty="0" smtClean="0"/>
          </a:p>
          <a:p>
            <a:pPr eaLnBrk="1" fontAlgn="auto" hangingPunct="1">
              <a:spcAft>
                <a:spcPts val="0"/>
              </a:spcAft>
              <a:buFont typeface="Arial" charset="0"/>
              <a:buNone/>
              <a:defRPr/>
            </a:pPr>
            <a:endParaRPr lang="es-MX" dirty="0" smtClean="0"/>
          </a:p>
          <a:p>
            <a:pPr eaLnBrk="1" fontAlgn="auto" hangingPunct="1">
              <a:spcAft>
                <a:spcPts val="0"/>
              </a:spcAft>
              <a:buFont typeface="Arial" charset="0"/>
              <a:buNone/>
              <a:defRPr/>
            </a:pPr>
            <a:endParaRPr lang="es-MX" dirty="0" smtClean="0"/>
          </a:p>
          <a:p>
            <a:pPr algn="r" eaLnBrk="1" fontAlgn="auto" hangingPunct="1">
              <a:spcAft>
                <a:spcPts val="0"/>
              </a:spcAft>
              <a:buFont typeface="Arial" charset="0"/>
              <a:buNone/>
              <a:defRPr/>
            </a:pPr>
            <a:r>
              <a:rPr lang="es-MX" dirty="0" smtClean="0"/>
              <a:t>http://www.sedema.df.gob.mx/reciclatron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71600" y="685800"/>
            <a:ext cx="6096000" cy="685800"/>
          </a:xfrm>
          <a:noFill/>
          <a:ln/>
        </p:spPr>
        <p:txBody>
          <a:bodyPr>
            <a:normAutofit/>
          </a:bodyPr>
          <a:lstStyle/>
          <a:p>
            <a:pPr algn="ctr"/>
            <a:r>
              <a:rPr lang="es-ES"/>
              <a:t>         RESIDUOS</a:t>
            </a:r>
          </a:p>
        </p:txBody>
      </p:sp>
      <p:sp>
        <p:nvSpPr>
          <p:cNvPr id="5123" name="Rectangle 3"/>
          <p:cNvSpPr>
            <a:spLocks noGrp="1" noChangeArrowheads="1"/>
          </p:cNvSpPr>
          <p:nvPr>
            <p:ph idx="1"/>
          </p:nvPr>
        </p:nvSpPr>
        <p:spPr>
          <a:xfrm>
            <a:off x="1295400" y="1447800"/>
            <a:ext cx="7162800" cy="4789512"/>
          </a:xfrm>
          <a:noFill/>
          <a:ln/>
        </p:spPr>
        <p:txBody>
          <a:bodyPr/>
          <a:lstStyle/>
          <a:p>
            <a:pPr algn="ctr">
              <a:buFont typeface="Monotype Sorts" pitchFamily="2" charset="2"/>
              <a:buNone/>
            </a:pPr>
            <a:r>
              <a:rPr lang="es-ES" sz="4000" dirty="0">
                <a:sym typeface="Wingdings" pitchFamily="2" charset="2"/>
              </a:rPr>
              <a:t></a:t>
            </a:r>
          </a:p>
          <a:p>
            <a:pPr algn="ctr">
              <a:buFont typeface="Monotype Sorts" pitchFamily="2" charset="2"/>
              <a:buNone/>
            </a:pPr>
            <a:r>
              <a:rPr lang="es-ES" sz="3200" b="1" dirty="0">
                <a:sym typeface="Wingdings" pitchFamily="2" charset="2"/>
              </a:rPr>
              <a:t>INDUSTRIALES Y/O MUNICIPALES</a:t>
            </a:r>
            <a:endParaRPr lang="es-ES" sz="4000" dirty="0"/>
          </a:p>
          <a:p>
            <a:pPr algn="ctr">
              <a:buFont typeface="Monotype Sorts" pitchFamily="2" charset="2"/>
              <a:buNone/>
            </a:pPr>
            <a:r>
              <a:rPr lang="es-ES" sz="4000" dirty="0">
                <a:sym typeface="Wingdings" pitchFamily="2" charset="2"/>
              </a:rPr>
              <a:t></a:t>
            </a:r>
          </a:p>
          <a:p>
            <a:pPr algn="ctr">
              <a:buFont typeface="Monotype Sorts" pitchFamily="2" charset="2"/>
              <a:buNone/>
            </a:pPr>
            <a:r>
              <a:rPr lang="es-ES" sz="3200" b="1" dirty="0">
                <a:sym typeface="Wingdings" pitchFamily="2" charset="2"/>
              </a:rPr>
              <a:t>SÓLIDOS, LÍQUIDOS O GASEOSOS</a:t>
            </a:r>
          </a:p>
          <a:p>
            <a:pPr algn="ctr">
              <a:buFont typeface="Monotype Sorts" pitchFamily="2" charset="2"/>
              <a:buNone/>
            </a:pPr>
            <a:r>
              <a:rPr lang="es-ES" sz="4800" b="1" dirty="0">
                <a:sym typeface="Wingdings" pitchFamily="2" charset="2"/>
              </a:rPr>
              <a:t></a:t>
            </a:r>
            <a:r>
              <a:rPr lang="es-ES" sz="3200" b="1" dirty="0">
                <a:sym typeface="Wingdings" pitchFamily="2" charset="2"/>
              </a:rPr>
              <a:t>        </a:t>
            </a:r>
            <a:r>
              <a:rPr lang="es-ES" sz="4800" b="1" dirty="0">
                <a:sym typeface="Wingdings" pitchFamily="2" charset="2"/>
              </a:rPr>
              <a:t> </a:t>
            </a:r>
          </a:p>
          <a:p>
            <a:pPr>
              <a:buFont typeface="Monotype Sorts" pitchFamily="2" charset="2"/>
              <a:buNone/>
            </a:pPr>
            <a:r>
              <a:rPr lang="es-ES" sz="3200" b="1" dirty="0">
                <a:sym typeface="Wingdings" pitchFamily="2" charset="2"/>
              </a:rPr>
              <a:t>PELIGROSOS                    </a:t>
            </a:r>
            <a:r>
              <a:rPr lang="es-ES" sz="3200" b="1" dirty="0" smtClean="0">
                <a:sym typeface="Wingdings" pitchFamily="2" charset="2"/>
              </a:rPr>
              <a:t>NO </a:t>
            </a:r>
            <a:r>
              <a:rPr lang="es-ES" sz="3200" b="1" dirty="0">
                <a:sym typeface="Wingdings" pitchFamily="2" charset="2"/>
              </a:rPr>
              <a:t>PELIGROSOS</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logo GDF/SEDEMA">
            <a:hlinkClick r:id="rId2"/>
          </p:cNvPr>
          <p:cNvPicPr>
            <a:picLocks noChangeAspect="1" noChangeArrowheads="1"/>
          </p:cNvPicPr>
          <p:nvPr/>
        </p:nvPicPr>
        <p:blipFill>
          <a:blip r:embed="rId3" cstate="print"/>
          <a:srcRect/>
          <a:stretch>
            <a:fillRect/>
          </a:stretch>
        </p:blipFill>
        <p:spPr bwMode="auto">
          <a:xfrm>
            <a:off x="144463" y="-361159425"/>
            <a:ext cx="9048750" cy="3810000"/>
          </a:xfrm>
          <a:prstGeom prst="rect">
            <a:avLst/>
          </a:prstGeom>
          <a:noFill/>
          <a:ln w="9525">
            <a:noFill/>
            <a:miter lim="800000"/>
            <a:headEnd/>
            <a:tailEnd/>
          </a:ln>
        </p:spPr>
      </p:pic>
      <p:pic>
        <p:nvPicPr>
          <p:cNvPr id="11267" name="Picture 4" descr="http://www.sedema.df.gob.mx/reciclatron/images/sobre_icono.png"/>
          <p:cNvPicPr>
            <a:picLocks noChangeAspect="1" noChangeArrowheads="1"/>
          </p:cNvPicPr>
          <p:nvPr/>
        </p:nvPicPr>
        <p:blipFill>
          <a:blip r:embed="rId4" cstate="print"/>
          <a:srcRect/>
          <a:stretch>
            <a:fillRect/>
          </a:stretch>
        </p:blipFill>
        <p:spPr bwMode="auto">
          <a:xfrm>
            <a:off x="123825" y="193581338"/>
            <a:ext cx="952500" cy="923925"/>
          </a:xfrm>
          <a:prstGeom prst="rect">
            <a:avLst/>
          </a:prstGeom>
          <a:noFill/>
          <a:ln w="9525">
            <a:noFill/>
            <a:miter lim="800000"/>
            <a:headEnd/>
            <a:tailEnd/>
          </a:ln>
        </p:spPr>
      </p:pic>
      <p:pic>
        <p:nvPicPr>
          <p:cNvPr id="11268" name="Picture 5" descr="logo GDF/SEDEMA">
            <a:hlinkClick r:id="rId5"/>
          </p:cNvPr>
          <p:cNvPicPr>
            <a:picLocks noChangeAspect="1" noChangeArrowheads="1"/>
          </p:cNvPicPr>
          <p:nvPr/>
        </p:nvPicPr>
        <p:blipFill>
          <a:blip r:embed="rId6" cstate="print"/>
          <a:srcRect/>
          <a:stretch>
            <a:fillRect/>
          </a:stretch>
        </p:blipFill>
        <p:spPr bwMode="auto">
          <a:xfrm>
            <a:off x="781050" y="238450438"/>
            <a:ext cx="2457450" cy="609600"/>
          </a:xfrm>
          <a:prstGeom prst="rect">
            <a:avLst/>
          </a:prstGeom>
          <a:noFill/>
          <a:ln w="9525">
            <a:noFill/>
            <a:miter lim="800000"/>
            <a:headEnd/>
            <a:tailEnd/>
          </a:ln>
        </p:spPr>
      </p:pic>
      <p:pic>
        <p:nvPicPr>
          <p:cNvPr id="11269" name="Picture 6" descr="¡CSS Válido!">
            <a:hlinkClick r:id="rId7"/>
          </p:cNvPr>
          <p:cNvPicPr>
            <a:picLocks noChangeAspect="1" noChangeArrowheads="1" noCrop="1"/>
          </p:cNvPicPr>
          <p:nvPr/>
        </p:nvPicPr>
        <p:blipFill>
          <a:blip r:embed="rId8" cstate="print"/>
          <a:srcRect/>
          <a:stretch>
            <a:fillRect/>
          </a:stretch>
        </p:blipFill>
        <p:spPr bwMode="auto">
          <a:xfrm>
            <a:off x="781050" y="340863238"/>
            <a:ext cx="838200" cy="295275"/>
          </a:xfrm>
          <a:prstGeom prst="rect">
            <a:avLst/>
          </a:prstGeom>
          <a:noFill/>
          <a:ln w="9525">
            <a:noFill/>
            <a:miter lim="800000"/>
            <a:headEnd/>
            <a:tailEnd/>
          </a:ln>
        </p:spPr>
      </p:pic>
      <p:sp>
        <p:nvSpPr>
          <p:cNvPr id="11270"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s-MX" sz="2200" b="1">
                <a:latin typeface="Calibri" pitchFamily="34" charset="0"/>
              </a:rPr>
              <a:t>Calendario </a:t>
            </a:r>
          </a:p>
          <a:p>
            <a:pPr eaLnBrk="0" hangingPunct="0"/>
            <a:r>
              <a:rPr lang="es-MX" sz="1100">
                <a:latin typeface="Calibri" pitchFamily="34" charset="0"/>
              </a:rPr>
              <a:t>  </a:t>
            </a:r>
            <a:r>
              <a:rPr lang="es-MX" sz="20100">
                <a:latin typeface="Calibri" pitchFamily="34" charset="0"/>
              </a:rPr>
              <a:t> </a:t>
            </a:r>
            <a:endParaRPr lang="es-MX">
              <a:latin typeface="Calibri" pitchFamily="34" charset="0"/>
            </a:endParaRPr>
          </a:p>
        </p:txBody>
      </p:sp>
      <p:pic>
        <p:nvPicPr>
          <p:cNvPr id="11271" name="9 Imagen" descr="logo GDF/SEDEMA"/>
          <p:cNvPicPr>
            <a:picLocks noChangeAspect="1" noChangeArrowheads="1"/>
          </p:cNvPicPr>
          <p:nvPr/>
        </p:nvPicPr>
        <p:blipFill>
          <a:blip r:embed="rId9" cstate="print"/>
          <a:srcRect/>
          <a:stretch>
            <a:fillRect/>
          </a:stretch>
        </p:blipFill>
        <p:spPr bwMode="auto">
          <a:xfrm>
            <a:off x="1857375" y="295275"/>
            <a:ext cx="5429250" cy="6267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1124744"/>
            <a:ext cx="8424936" cy="3939540"/>
          </a:xfrm>
          <a:prstGeom prst="rect">
            <a:avLst/>
          </a:prstGeom>
          <a:noFill/>
          <a:ln>
            <a:solidFill>
              <a:schemeClr val="accent1"/>
            </a:solidFill>
          </a:ln>
        </p:spPr>
        <p:txBody>
          <a:bodyPr wrap="square">
            <a:spAutoFit/>
          </a:bodyPr>
          <a:lstStyle/>
          <a:p>
            <a:pPr>
              <a:buClr>
                <a:schemeClr val="accent1">
                  <a:lumMod val="50000"/>
                </a:schemeClr>
              </a:buClr>
              <a:buFont typeface="Wingdings" pitchFamily="2" charset="2"/>
              <a:buChar char="v"/>
              <a:defRPr/>
            </a:pPr>
            <a:r>
              <a:rPr lang="es-MX" sz="3200" b="1" dirty="0" smtClean="0">
                <a:latin typeface="Arial" charset="0"/>
                <a:cs typeface="Aharoni" pitchFamily="2" charset="-79"/>
              </a:rPr>
              <a:t>ECOFEST.</a:t>
            </a:r>
            <a:endParaRPr lang="es-MX" sz="3200" b="1" dirty="0" smtClean="0">
              <a:latin typeface="Arial" charset="0"/>
              <a:cs typeface="Aharoni" pitchFamily="2" charset="-79"/>
            </a:endParaRPr>
          </a:p>
          <a:p>
            <a:pPr>
              <a:buClr>
                <a:schemeClr val="accent1">
                  <a:lumMod val="50000"/>
                </a:schemeClr>
              </a:buClr>
              <a:defRPr/>
            </a:pPr>
            <a:endParaRPr lang="es-MX" sz="1200" b="1" dirty="0" smtClean="0">
              <a:latin typeface="Arial" charset="0"/>
              <a:cs typeface="Aharoni" pitchFamily="2" charset="-79"/>
            </a:endParaRPr>
          </a:p>
          <a:p>
            <a:pPr>
              <a:buClr>
                <a:schemeClr val="accent1">
                  <a:lumMod val="50000"/>
                </a:schemeClr>
              </a:buClr>
              <a:buFont typeface="Wingdings" pitchFamily="2" charset="2"/>
              <a:buChar char="v"/>
              <a:defRPr/>
            </a:pPr>
            <a:r>
              <a:rPr lang="es-MX" sz="3200" b="1" dirty="0" smtClean="0">
                <a:latin typeface="Arial" charset="0"/>
                <a:cs typeface="Aharoni" pitchFamily="2" charset="-79"/>
              </a:rPr>
              <a:t>La verdad incomoda. Película. Al </a:t>
            </a:r>
            <a:r>
              <a:rPr lang="es-MX" sz="3200" b="1" dirty="0" smtClean="0">
                <a:latin typeface="Arial" charset="0"/>
                <a:cs typeface="Aharoni" pitchFamily="2" charset="-79"/>
              </a:rPr>
              <a:t>Gore</a:t>
            </a:r>
            <a:endParaRPr lang="es-MX" sz="3200" b="1" dirty="0" smtClean="0">
              <a:latin typeface="Arial" charset="0"/>
              <a:cs typeface="Aharoni" pitchFamily="2" charset="-79"/>
            </a:endParaRPr>
          </a:p>
          <a:p>
            <a:pPr>
              <a:buClr>
                <a:schemeClr val="accent1">
                  <a:lumMod val="50000"/>
                </a:schemeClr>
              </a:buClr>
              <a:defRPr/>
            </a:pPr>
            <a:endParaRPr lang="es-MX" sz="1200" b="1" dirty="0" smtClean="0">
              <a:latin typeface="Arial" charset="0"/>
              <a:cs typeface="Aharoni" pitchFamily="2" charset="-79"/>
            </a:endParaRPr>
          </a:p>
          <a:p>
            <a:pPr>
              <a:buClr>
                <a:schemeClr val="accent1">
                  <a:lumMod val="50000"/>
                </a:schemeClr>
              </a:buClr>
              <a:buFont typeface="Wingdings" pitchFamily="2" charset="2"/>
              <a:buChar char="v"/>
              <a:defRPr/>
            </a:pPr>
            <a:r>
              <a:rPr lang="es-MX" sz="3200" b="1" dirty="0" err="1" smtClean="0">
                <a:latin typeface="Arial" charset="0"/>
                <a:cs typeface="Aharoni" pitchFamily="2" charset="-79"/>
              </a:rPr>
              <a:t>Plastic</a:t>
            </a:r>
            <a:r>
              <a:rPr lang="es-MX" sz="3200" b="1" dirty="0" smtClean="0">
                <a:latin typeface="Arial" charset="0"/>
                <a:cs typeface="Aharoni" pitchFamily="2" charset="-79"/>
              </a:rPr>
              <a:t> </a:t>
            </a:r>
            <a:r>
              <a:rPr lang="es-MX" sz="3200" b="1" dirty="0" err="1" smtClean="0">
                <a:latin typeface="Arial" charset="0"/>
                <a:cs typeface="Aharoni" pitchFamily="2" charset="-79"/>
              </a:rPr>
              <a:t>planet</a:t>
            </a:r>
            <a:r>
              <a:rPr lang="es-MX" sz="3200" b="1" dirty="0" smtClean="0">
                <a:latin typeface="Arial" charset="0"/>
                <a:cs typeface="Aharoni" pitchFamily="2" charset="-79"/>
              </a:rPr>
              <a:t> </a:t>
            </a:r>
            <a:r>
              <a:rPr lang="es-ES" sz="3200" b="1" dirty="0" smtClean="0">
                <a:latin typeface="Arial" charset="0"/>
                <a:cs typeface="Aharoni" pitchFamily="2" charset="-79"/>
              </a:rPr>
              <a:t>Documentales en Español   Completos</a:t>
            </a:r>
            <a:r>
              <a:rPr lang="es-ES" sz="3200" dirty="0" smtClean="0">
                <a:latin typeface="Arial" charset="0"/>
                <a:cs typeface="Aharoni" pitchFamily="2" charset="-79"/>
              </a:rPr>
              <a:t>. </a:t>
            </a:r>
            <a:r>
              <a:rPr lang="es-MX" sz="3200" b="1" dirty="0" smtClean="0">
                <a:latin typeface="Arial" charset="0"/>
                <a:cs typeface="Aharoni" pitchFamily="2" charset="-79"/>
              </a:rPr>
              <a:t>Werner </a:t>
            </a:r>
            <a:r>
              <a:rPr lang="es-MX" sz="3200" b="1" dirty="0" err="1" smtClean="0">
                <a:latin typeface="Arial" charset="0"/>
                <a:cs typeface="Aharoni" pitchFamily="2" charset="-79"/>
              </a:rPr>
              <a:t>Boote</a:t>
            </a:r>
            <a:r>
              <a:rPr lang="es-MX" sz="3200" b="1" dirty="0" smtClean="0">
                <a:latin typeface="Arial" charset="0"/>
                <a:cs typeface="Aharoni" pitchFamily="2" charset="-79"/>
              </a:rPr>
              <a:t> </a:t>
            </a:r>
            <a:r>
              <a:rPr lang="es-MX" sz="1600" b="1" dirty="0" smtClean="0">
                <a:latin typeface="Arial" charset="0"/>
                <a:cs typeface="Aharoni" pitchFamily="2" charset="-79"/>
                <a:hlinkClick r:id="rId2"/>
              </a:rPr>
              <a:t>http://youtu.be/tH3HcPeSoSA</a:t>
            </a:r>
            <a:endParaRPr lang="es-MX" sz="1600" b="1" dirty="0" smtClean="0">
              <a:latin typeface="Arial" charset="0"/>
              <a:cs typeface="Aharoni" pitchFamily="2" charset="-79"/>
            </a:endParaRPr>
          </a:p>
          <a:p>
            <a:pPr>
              <a:buClr>
                <a:schemeClr val="accent1">
                  <a:lumMod val="50000"/>
                </a:schemeClr>
              </a:buClr>
              <a:defRPr/>
            </a:pPr>
            <a:endParaRPr lang="es-MX" sz="1600" b="1" dirty="0" smtClean="0">
              <a:latin typeface="Arial" charset="0"/>
              <a:cs typeface="Aharoni" pitchFamily="2" charset="-79"/>
            </a:endParaRPr>
          </a:p>
          <a:p>
            <a:pPr>
              <a:defRPr/>
            </a:pPr>
            <a:endParaRPr lang="es-MX" sz="3200" dirty="0" smtClean="0">
              <a:solidFill>
                <a:schemeClr val="accent3">
                  <a:lumMod val="60000"/>
                  <a:lumOff val="40000"/>
                </a:schemeClr>
              </a:solidFill>
              <a:ea typeface="Times New Roman" pitchFamily="18" charset="0"/>
            </a:endParaRPr>
          </a:p>
          <a:p>
            <a:pPr>
              <a:defRPr/>
            </a:pPr>
            <a:endParaRPr lang="es-MX" sz="3200" dirty="0" smtClean="0">
              <a:solidFill>
                <a:schemeClr val="accent3">
                  <a:lumMod val="60000"/>
                  <a:lumOff val="40000"/>
                </a:schemeClr>
              </a:solidFill>
              <a:latin typeface="Arial" charset="0"/>
              <a:cs typeface="Arial" charset="0"/>
            </a:endParaRPr>
          </a:p>
          <a:p>
            <a:pPr>
              <a:defRPr/>
            </a:pPr>
            <a:endParaRPr lang="es-MX" dirty="0">
              <a:latin typeface="Arial" charset="0"/>
              <a:cs typeface="Arial" charset="0"/>
            </a:endParaRPr>
          </a:p>
        </p:txBody>
      </p:sp>
      <p:sp>
        <p:nvSpPr>
          <p:cNvPr id="8" name="7 CuadroTexto"/>
          <p:cNvSpPr txBox="1"/>
          <p:nvPr/>
        </p:nvSpPr>
        <p:spPr>
          <a:xfrm>
            <a:off x="683568" y="260648"/>
            <a:ext cx="7561262" cy="708025"/>
          </a:xfrm>
          <a:prstGeom prst="rect">
            <a:avLst/>
          </a:prstGeom>
          <a:noFill/>
        </p:spPr>
        <p:txBody>
          <a:bodyPr>
            <a:spAutoFit/>
          </a:bodyPr>
          <a:lstStyle/>
          <a:p>
            <a:pPr algn="ctr">
              <a:defRPr/>
            </a:pPr>
            <a:r>
              <a:rPr lang="es-MX" sz="4000" dirty="0" smtClean="0">
                <a:solidFill>
                  <a:schemeClr val="accent6">
                    <a:lumMod val="75000"/>
                  </a:schemeClr>
                </a:solidFill>
                <a:latin typeface="Arial" charset="0"/>
                <a:cs typeface="Arial" charset="0"/>
              </a:rPr>
              <a:t>PARA COMPARTIR</a:t>
            </a:r>
            <a:endParaRPr lang="es-MX" sz="4000" dirty="0">
              <a:solidFill>
                <a:schemeClr val="accent6">
                  <a:lumMod val="75000"/>
                </a:schemeClr>
              </a:solidFill>
              <a:latin typeface="Arial" charset="0"/>
              <a:cs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6012160" y="3861048"/>
            <a:ext cx="1777592" cy="2492319"/>
          </a:xfrm>
          <a:prstGeom prst="rect">
            <a:avLst/>
          </a:prstGeom>
          <a:noFill/>
          <a:ln w="9525">
            <a:noFill/>
            <a:miter lim="800000"/>
            <a:headEnd/>
            <a:tailEnd/>
          </a:ln>
        </p:spPr>
      </p:pic>
      <p:pic>
        <p:nvPicPr>
          <p:cNvPr id="69634" name="Picture 2" descr="http://pics.filmaffinity.com/Una_verdad_inc_moda-663901536-large.jpg"/>
          <p:cNvPicPr>
            <a:picLocks noChangeAspect="1" noChangeArrowheads="1"/>
          </p:cNvPicPr>
          <p:nvPr/>
        </p:nvPicPr>
        <p:blipFill>
          <a:blip r:embed="rId4" cstate="print"/>
          <a:srcRect/>
          <a:stretch>
            <a:fillRect/>
          </a:stretch>
        </p:blipFill>
        <p:spPr bwMode="auto">
          <a:xfrm>
            <a:off x="1259632" y="3933056"/>
            <a:ext cx="1668108" cy="247382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836712"/>
            <a:ext cx="8424936" cy="4247317"/>
          </a:xfrm>
          <a:prstGeom prst="rect">
            <a:avLst/>
          </a:prstGeom>
          <a:noFill/>
          <a:ln>
            <a:solidFill>
              <a:schemeClr val="accent1"/>
            </a:solidFill>
          </a:ln>
        </p:spPr>
        <p:txBody>
          <a:bodyPr wrap="square">
            <a:spAutoFit/>
          </a:bodyPr>
          <a:lstStyle/>
          <a:p>
            <a:pPr>
              <a:buClr>
                <a:schemeClr val="accent1">
                  <a:lumMod val="50000"/>
                </a:schemeClr>
              </a:buClr>
              <a:defRPr/>
            </a:pPr>
            <a:endParaRPr lang="es-MX" sz="1600" b="1" dirty="0" smtClean="0">
              <a:latin typeface="Arial" charset="0"/>
              <a:cs typeface="Aharoni" pitchFamily="2" charset="-79"/>
            </a:endParaRPr>
          </a:p>
          <a:p>
            <a:pPr>
              <a:buClr>
                <a:schemeClr val="accent1">
                  <a:lumMod val="50000"/>
                </a:schemeClr>
              </a:buClr>
              <a:buFont typeface="Wingdings" pitchFamily="2" charset="2"/>
              <a:buChar char="v"/>
              <a:defRPr/>
            </a:pPr>
            <a:r>
              <a:rPr lang="es-MX" sz="3200" b="1" dirty="0" err="1" smtClean="0">
                <a:cs typeface="Aharoni" pitchFamily="2" charset="-79"/>
              </a:rPr>
              <a:t>Inside</a:t>
            </a:r>
            <a:r>
              <a:rPr lang="es-MX" sz="3200" b="1" dirty="0" smtClean="0">
                <a:cs typeface="Aharoni" pitchFamily="2" charset="-79"/>
              </a:rPr>
              <a:t> </a:t>
            </a:r>
            <a:r>
              <a:rPr lang="es-MX" sz="3200" b="1" dirty="0" err="1" smtClean="0">
                <a:cs typeface="Aharoni" pitchFamily="2" charset="-79"/>
              </a:rPr>
              <a:t>Italy's</a:t>
            </a:r>
            <a:r>
              <a:rPr lang="es-MX" sz="3200" b="1" dirty="0" smtClean="0">
                <a:cs typeface="Aharoni" pitchFamily="2" charset="-79"/>
              </a:rPr>
              <a:t> </a:t>
            </a:r>
            <a:r>
              <a:rPr lang="es-MX" sz="3200" b="1" dirty="0" err="1" smtClean="0">
                <a:cs typeface="Aharoni" pitchFamily="2" charset="-79"/>
              </a:rPr>
              <a:t>Secret</a:t>
            </a:r>
            <a:r>
              <a:rPr lang="es-MX" sz="3200" b="1" dirty="0" smtClean="0">
                <a:cs typeface="Aharoni" pitchFamily="2" charset="-79"/>
              </a:rPr>
              <a:t> </a:t>
            </a:r>
            <a:r>
              <a:rPr lang="es-MX" sz="3200" b="1" dirty="0" err="1" smtClean="0">
                <a:cs typeface="Aharoni" pitchFamily="2" charset="-79"/>
              </a:rPr>
              <a:t>Toxic</a:t>
            </a:r>
            <a:r>
              <a:rPr lang="es-MX" sz="3200" b="1" dirty="0" smtClean="0">
                <a:cs typeface="Aharoni" pitchFamily="2" charset="-79"/>
              </a:rPr>
              <a:t> </a:t>
            </a:r>
            <a:r>
              <a:rPr lang="es-MX" sz="3200" b="1" dirty="0" err="1" smtClean="0">
                <a:cs typeface="Aharoni" pitchFamily="2" charset="-79"/>
              </a:rPr>
              <a:t>Waste</a:t>
            </a:r>
            <a:r>
              <a:rPr lang="es-MX" sz="3200" b="1" dirty="0" smtClean="0">
                <a:cs typeface="Aharoni" pitchFamily="2" charset="-79"/>
              </a:rPr>
              <a:t> Crisis </a:t>
            </a:r>
            <a:r>
              <a:rPr lang="es-MX" sz="2000" b="1" dirty="0" smtClean="0">
                <a:ea typeface="Times New Roman" pitchFamily="18" charset="0"/>
                <a:cs typeface="Aharoni" pitchFamily="2" charset="-79"/>
                <a:hlinkClick r:id="rId2"/>
              </a:rPr>
              <a:t>http://youtu.be/Dm2KmBVpAMo</a:t>
            </a:r>
            <a:endParaRPr lang="es-MX" sz="2000" b="1" dirty="0" smtClean="0">
              <a:ea typeface="Times New Roman" pitchFamily="18" charset="0"/>
              <a:cs typeface="Aharoni" pitchFamily="2" charset="-79"/>
            </a:endParaRPr>
          </a:p>
          <a:p>
            <a:pPr>
              <a:buClr>
                <a:schemeClr val="accent1">
                  <a:lumMod val="50000"/>
                </a:schemeClr>
              </a:buClr>
              <a:defRPr/>
            </a:pPr>
            <a:endParaRPr lang="es-MX" sz="1200" b="1" dirty="0" smtClean="0">
              <a:ea typeface="Times New Roman" pitchFamily="18" charset="0"/>
              <a:cs typeface="Aharoni" pitchFamily="2" charset="-79"/>
            </a:endParaRPr>
          </a:p>
          <a:p>
            <a:pPr>
              <a:buClr>
                <a:schemeClr val="accent1">
                  <a:lumMod val="50000"/>
                </a:schemeClr>
              </a:buClr>
              <a:buFont typeface="Wingdings" pitchFamily="2" charset="2"/>
              <a:buChar char="v"/>
              <a:defRPr/>
            </a:pPr>
            <a:r>
              <a:rPr lang="es-MX" sz="3200" b="1" dirty="0" smtClean="0">
                <a:ea typeface="Times New Roman" pitchFamily="18" charset="0"/>
                <a:cs typeface="Aharoni" pitchFamily="2" charset="-79"/>
              </a:rPr>
              <a:t>Nuestro futuro robado. Libro Theo </a:t>
            </a:r>
            <a:r>
              <a:rPr lang="es-MX" sz="3200" b="1" dirty="0" smtClean="0">
                <a:ea typeface="Times New Roman" pitchFamily="18" charset="0"/>
                <a:cs typeface="Aharoni" pitchFamily="2" charset="-79"/>
              </a:rPr>
              <a:t>Coulborn.</a:t>
            </a:r>
            <a:endParaRPr lang="es-MX" sz="3200" b="1" dirty="0" smtClean="0">
              <a:ea typeface="Times New Roman" pitchFamily="18" charset="0"/>
              <a:cs typeface="Aharoni" pitchFamily="2" charset="-79"/>
            </a:endParaRPr>
          </a:p>
          <a:p>
            <a:pPr>
              <a:buClr>
                <a:schemeClr val="accent1">
                  <a:lumMod val="50000"/>
                </a:schemeClr>
              </a:buClr>
              <a:defRPr/>
            </a:pPr>
            <a:endParaRPr lang="es-MX" sz="1200" b="1" dirty="0" smtClean="0">
              <a:ea typeface="Times New Roman" pitchFamily="18" charset="0"/>
              <a:cs typeface="Aharoni" pitchFamily="2" charset="-79"/>
            </a:endParaRPr>
          </a:p>
          <a:p>
            <a:pPr>
              <a:buClr>
                <a:schemeClr val="accent1">
                  <a:lumMod val="50000"/>
                </a:schemeClr>
              </a:buClr>
              <a:buFont typeface="Wingdings" pitchFamily="2" charset="2"/>
              <a:buChar char="v"/>
              <a:defRPr/>
            </a:pPr>
            <a:r>
              <a:rPr lang="es-MX" sz="3200" b="1" dirty="0" smtClean="0">
                <a:cs typeface="Aharoni" pitchFamily="2" charset="-79"/>
              </a:rPr>
              <a:t>“El Basurero: antropología de la miseria” Libro Héctor Castillo Berthier IIS,</a:t>
            </a:r>
            <a:r>
              <a:rPr lang="es-MX" sz="3200" b="1" dirty="0" smtClean="0">
                <a:cs typeface="Aharoni" pitchFamily="2" charset="-79"/>
              </a:rPr>
              <a:t>UNAM.</a:t>
            </a:r>
            <a:endParaRPr lang="es-MX" sz="3200" b="1" dirty="0" smtClean="0">
              <a:ea typeface="Times New Roman" pitchFamily="18" charset="0"/>
              <a:cs typeface="Aharoni" pitchFamily="2" charset="-79"/>
            </a:endParaRPr>
          </a:p>
          <a:p>
            <a:pPr>
              <a:defRPr/>
            </a:pPr>
            <a:endParaRPr lang="es-MX" sz="3200" dirty="0" smtClean="0">
              <a:solidFill>
                <a:schemeClr val="accent3">
                  <a:lumMod val="60000"/>
                  <a:lumOff val="40000"/>
                </a:schemeClr>
              </a:solidFill>
              <a:ea typeface="Times New Roman" pitchFamily="18" charset="0"/>
            </a:endParaRPr>
          </a:p>
          <a:p>
            <a:pPr>
              <a:defRPr/>
            </a:pPr>
            <a:endParaRPr lang="es-MX" sz="3200" dirty="0" smtClean="0">
              <a:solidFill>
                <a:schemeClr val="accent3">
                  <a:lumMod val="60000"/>
                  <a:lumOff val="40000"/>
                </a:schemeClr>
              </a:solidFill>
              <a:latin typeface="Arial" charset="0"/>
              <a:cs typeface="Arial" charset="0"/>
            </a:endParaRPr>
          </a:p>
          <a:p>
            <a:pPr>
              <a:defRPr/>
            </a:pPr>
            <a:endParaRPr lang="es-MX" dirty="0">
              <a:latin typeface="Arial" charset="0"/>
              <a:cs typeface="Arial" charset="0"/>
            </a:endParaRPr>
          </a:p>
        </p:txBody>
      </p:sp>
      <p:sp>
        <p:nvSpPr>
          <p:cNvPr id="8" name="7 CuadroTexto"/>
          <p:cNvSpPr txBox="1"/>
          <p:nvPr/>
        </p:nvSpPr>
        <p:spPr>
          <a:xfrm>
            <a:off x="683568" y="260648"/>
            <a:ext cx="7561262" cy="708025"/>
          </a:xfrm>
          <a:prstGeom prst="rect">
            <a:avLst/>
          </a:prstGeom>
          <a:noFill/>
        </p:spPr>
        <p:txBody>
          <a:bodyPr>
            <a:spAutoFit/>
          </a:bodyPr>
          <a:lstStyle/>
          <a:p>
            <a:pPr algn="ctr">
              <a:defRPr/>
            </a:pPr>
            <a:r>
              <a:rPr lang="es-MX" sz="4000" dirty="0" smtClean="0">
                <a:solidFill>
                  <a:schemeClr val="accent6">
                    <a:lumMod val="75000"/>
                  </a:schemeClr>
                </a:solidFill>
                <a:latin typeface="Arial" charset="0"/>
                <a:cs typeface="Arial" charset="0"/>
              </a:rPr>
              <a:t>PARA COMPARTIR</a:t>
            </a:r>
            <a:endParaRPr lang="es-MX" sz="4000" dirty="0">
              <a:solidFill>
                <a:schemeClr val="accent6">
                  <a:lumMod val="75000"/>
                </a:schemeClr>
              </a:solidFill>
              <a:latin typeface="Arial" charset="0"/>
              <a:cs typeface="Arial" charset="0"/>
            </a:endParaRPr>
          </a:p>
        </p:txBody>
      </p:sp>
      <p:pic>
        <p:nvPicPr>
          <p:cNvPr id="67586" name="Picture 2" descr="http://argentina.indymedia.org/uploads/2013/05/_espa_a__nuestro_futuro_robado.jpg"/>
          <p:cNvPicPr>
            <a:picLocks noChangeAspect="1" noChangeArrowheads="1"/>
          </p:cNvPicPr>
          <p:nvPr/>
        </p:nvPicPr>
        <p:blipFill>
          <a:blip r:embed="rId3" cstate="print"/>
          <a:srcRect/>
          <a:stretch>
            <a:fillRect/>
          </a:stretch>
        </p:blipFill>
        <p:spPr bwMode="auto">
          <a:xfrm>
            <a:off x="1187624" y="3861048"/>
            <a:ext cx="1668425" cy="2818284"/>
          </a:xfrm>
          <a:prstGeom prst="rect">
            <a:avLst/>
          </a:prstGeom>
          <a:noFill/>
        </p:spPr>
      </p:pic>
      <p:pic>
        <p:nvPicPr>
          <p:cNvPr id="67588" name="Picture 4" descr="http://image.casadellibro.com/a/l/t1/71/9788429179071.jpg"/>
          <p:cNvPicPr>
            <a:picLocks noChangeAspect="1" noChangeArrowheads="1"/>
          </p:cNvPicPr>
          <p:nvPr/>
        </p:nvPicPr>
        <p:blipFill>
          <a:blip r:embed="rId4" cstate="print"/>
          <a:srcRect/>
          <a:stretch>
            <a:fillRect/>
          </a:stretch>
        </p:blipFill>
        <p:spPr bwMode="auto">
          <a:xfrm>
            <a:off x="3419872" y="3933056"/>
            <a:ext cx="1903689" cy="2649191"/>
          </a:xfrm>
          <a:prstGeom prst="rect">
            <a:avLst/>
          </a:prstGeom>
          <a:noFill/>
        </p:spPr>
      </p:pic>
      <p:pic>
        <p:nvPicPr>
          <p:cNvPr id="67590" name="Picture 6" descr="http://ecx.images-amazon.com/images/I/81Wsyq4QmkL.jpg"/>
          <p:cNvPicPr>
            <a:picLocks noChangeAspect="1" noChangeArrowheads="1"/>
          </p:cNvPicPr>
          <p:nvPr/>
        </p:nvPicPr>
        <p:blipFill>
          <a:blip r:embed="rId5" cstate="print"/>
          <a:srcRect/>
          <a:stretch>
            <a:fillRect/>
          </a:stretch>
        </p:blipFill>
        <p:spPr bwMode="auto">
          <a:xfrm>
            <a:off x="5796136" y="3933056"/>
            <a:ext cx="1760819" cy="26369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r>
              <a:rPr lang="es-ES_tradnl" sz="3200"/>
              <a:t>Documentos y portales útiles al manejo de desechos peligrosos domésticos</a:t>
            </a:r>
            <a:endParaRPr lang="en-US" sz="3200"/>
          </a:p>
        </p:txBody>
      </p:sp>
      <p:sp>
        <p:nvSpPr>
          <p:cNvPr id="185347" name="Rectangle 3"/>
          <p:cNvSpPr>
            <a:spLocks noGrp="1" noChangeArrowheads="1"/>
          </p:cNvSpPr>
          <p:nvPr>
            <p:ph idx="1"/>
          </p:nvPr>
        </p:nvSpPr>
        <p:spPr/>
        <p:txBody>
          <a:bodyPr/>
          <a:lstStyle/>
          <a:p>
            <a:r>
              <a:rPr lang="es-ES" sz="2800" dirty="0"/>
              <a:t>Guías técnicas del Convenio de Basilea sobre residuos colectados en hogares (Y46) (</a:t>
            </a:r>
            <a:r>
              <a:rPr lang="es-ES" sz="2800" dirty="0" err="1"/>
              <a:t>www.basel.int</a:t>
            </a:r>
            <a:r>
              <a:rPr lang="es-ES" sz="2800" dirty="0" smtClean="0"/>
              <a:t>).</a:t>
            </a:r>
            <a:endParaRPr lang="es-ES" sz="2800" dirty="0"/>
          </a:p>
          <a:p>
            <a:r>
              <a:rPr lang="en-US" sz="2800" dirty="0"/>
              <a:t>Solid and Hazardous Waste Exclusions. http://</a:t>
            </a:r>
            <a:r>
              <a:rPr lang="en-US" sz="2800" dirty="0" err="1"/>
              <a:t>www.epa.gov</a:t>
            </a:r>
            <a:r>
              <a:rPr lang="en-US" sz="2800" dirty="0"/>
              <a:t>/</a:t>
            </a:r>
            <a:r>
              <a:rPr lang="en-US" sz="2800" dirty="0" err="1"/>
              <a:t>epaoswer</a:t>
            </a:r>
            <a:r>
              <a:rPr lang="en-US" sz="2800" dirty="0"/>
              <a:t>/hotline/training/</a:t>
            </a:r>
            <a:r>
              <a:rPr lang="en-US" sz="2800" dirty="0" err="1"/>
              <a:t>esd.txt</a:t>
            </a:r>
            <a:endParaRPr lang="en-US" sz="2800" dirty="0"/>
          </a:p>
          <a:p>
            <a:r>
              <a:rPr lang="es-ES_tradnl" sz="2800" dirty="0"/>
              <a:t>Residuos Peligrosos Domésticos y Retos del Manejo de Residuos Peligrosos Domésticos y de </a:t>
            </a:r>
            <a:r>
              <a:rPr lang="es-ES_tradnl" sz="2800" dirty="0" err="1"/>
              <a:t>Microgeneradores</a:t>
            </a:r>
            <a:r>
              <a:rPr lang="es-ES_tradnl" sz="2800" dirty="0"/>
              <a:t> (</a:t>
            </a:r>
            <a:r>
              <a:rPr lang="es-ES_tradnl" sz="2800" dirty="0" err="1"/>
              <a:t>www.cristinacortinas.com</a:t>
            </a:r>
            <a:r>
              <a:rPr lang="es-ES_tradnl" sz="2800" dirty="0"/>
              <a: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8" name="Object 4"/>
          <p:cNvGraphicFramePr>
            <a:graphicFrameLocks noGrp="1" noChangeAspect="1"/>
          </p:cNvGraphicFramePr>
          <p:nvPr>
            <p:ph type="dgm" idx="1"/>
          </p:nvPr>
        </p:nvGraphicFramePr>
        <p:xfrm>
          <a:off x="914400" y="762000"/>
          <a:ext cx="7772400" cy="5181600"/>
        </p:xfrm>
        <a:graphic>
          <a:graphicData uri="http://schemas.openxmlformats.org/presentationml/2006/ole">
            <mc:AlternateContent xmlns:mc="http://schemas.openxmlformats.org/markup-compatibility/2006">
              <mc:Choice xmlns:v="urn:schemas-microsoft-com:vml" Requires="v">
                <p:oleObj spid="_x0000_s3077" name="MS Org Chart" r:id="rId3" imgW="6045120" imgH="2133360" progId="OrgPlusWOPX.4">
                  <p:embed followColorScheme="full"/>
                </p:oleObj>
              </mc:Choice>
              <mc:Fallback>
                <p:oleObj name="MS Org Chart" r:id="rId3" imgW="6045120" imgH="2133360" progId="OrgPlusWOPX.4">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62000"/>
                        <a:ext cx="7772400" cy="518160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ppt_x</p:attrName>
                                        </p:attrNameLst>
                                      </p:cBhvr>
                                      <p:tavLst>
                                        <p:tav tm="0">
                                          <p:val>
                                            <p:strVal val="#ppt_x"/>
                                          </p:val>
                                        </p:tav>
                                        <p:tav tm="100000">
                                          <p:val>
                                            <p:strVal val="#ppt_x"/>
                                          </p:val>
                                        </p:tav>
                                      </p:tavLst>
                                    </p:anim>
                                    <p:anim calcmode="lin" valueType="num">
                                      <p:cBhvr>
                                        <p:cTn id="8" dur="500" fill="hold"/>
                                        <p:tgtEl>
                                          <p:spTgt spid="6148"/>
                                        </p:tgtEl>
                                        <p:attrNameLst>
                                          <p:attrName>ppt_y</p:attrName>
                                        </p:attrNameLst>
                                      </p:cBhvr>
                                      <p:tavLst>
                                        <p:tav tm="0">
                                          <p:val>
                                            <p:strVal val="#ppt_y+#ppt_h/2"/>
                                          </p:val>
                                        </p:tav>
                                        <p:tav tm="100000">
                                          <p:val>
                                            <p:strVal val="#ppt_y"/>
                                          </p:val>
                                        </p:tav>
                                      </p:tavLst>
                                    </p:anim>
                                    <p:anim calcmode="lin" valueType="num">
                                      <p:cBhvr>
                                        <p:cTn id="9" dur="500" fill="hold"/>
                                        <p:tgtEl>
                                          <p:spTgt spid="6148"/>
                                        </p:tgtEl>
                                        <p:attrNameLst>
                                          <p:attrName>ppt_w</p:attrName>
                                        </p:attrNameLst>
                                      </p:cBhvr>
                                      <p:tavLst>
                                        <p:tav tm="0">
                                          <p:val>
                                            <p:strVal val="#ppt_w"/>
                                          </p:val>
                                        </p:tav>
                                        <p:tav tm="100000">
                                          <p:val>
                                            <p:strVal val="#ppt_w"/>
                                          </p:val>
                                        </p:tav>
                                      </p:tavLst>
                                    </p:anim>
                                    <p:anim calcmode="lin" valueType="num">
                                      <p:cBhvr>
                                        <p:cTn id="10"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251520" y="1340768"/>
            <a:ext cx="3600400" cy="29523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48482" name="Rectangle 2"/>
          <p:cNvSpPr>
            <a:spLocks noGrp="1" noChangeArrowheads="1"/>
          </p:cNvSpPr>
          <p:nvPr>
            <p:ph type="ctrTitle"/>
          </p:nvPr>
        </p:nvSpPr>
        <p:spPr>
          <a:xfrm>
            <a:off x="755576" y="260648"/>
            <a:ext cx="7772400" cy="1143000"/>
          </a:xfrm>
        </p:spPr>
        <p:txBody>
          <a:bodyPr/>
          <a:lstStyle/>
          <a:p>
            <a:r>
              <a:rPr lang="es-MX" dirty="0"/>
              <a:t>MANEJO DE RESIDUOS</a:t>
            </a:r>
            <a:endParaRPr lang="es-ES" dirty="0"/>
          </a:p>
        </p:txBody>
      </p:sp>
      <p:pic>
        <p:nvPicPr>
          <p:cNvPr id="148485" name="Picture 5" descr="rec2.gif (26151 bytes)"/>
          <p:cNvPicPr>
            <a:picLocks noChangeAspect="1" noChangeArrowheads="1"/>
          </p:cNvPicPr>
          <p:nvPr/>
        </p:nvPicPr>
        <p:blipFill>
          <a:blip r:embed="rId2" r:link="rId3" cstate="print"/>
          <a:srcRect/>
          <a:stretch>
            <a:fillRect/>
          </a:stretch>
        </p:blipFill>
        <p:spPr bwMode="auto">
          <a:xfrm>
            <a:off x="611560" y="1988840"/>
            <a:ext cx="2743200" cy="1676400"/>
          </a:xfrm>
          <a:prstGeom prst="rect">
            <a:avLst/>
          </a:prstGeom>
          <a:noFill/>
        </p:spPr>
      </p:pic>
      <p:pic>
        <p:nvPicPr>
          <p:cNvPr id="148486" name="Picture 6" descr="http://sgaa.cna.gob.mx/gif/aguaman.jpg"/>
          <p:cNvPicPr>
            <a:picLocks noChangeAspect="1" noChangeArrowheads="1"/>
          </p:cNvPicPr>
          <p:nvPr/>
        </p:nvPicPr>
        <p:blipFill>
          <a:blip r:embed="rId4" r:link="rId5" cstate="print"/>
          <a:srcRect/>
          <a:stretch>
            <a:fillRect/>
          </a:stretch>
        </p:blipFill>
        <p:spPr bwMode="auto">
          <a:xfrm>
            <a:off x="3059832" y="4005064"/>
            <a:ext cx="2232248" cy="2268949"/>
          </a:xfrm>
          <a:prstGeom prst="rect">
            <a:avLst/>
          </a:prstGeom>
          <a:noFill/>
        </p:spPr>
      </p:pic>
      <p:pic>
        <p:nvPicPr>
          <p:cNvPr id="6146" name="Picture 2" descr="https://policialocalwakinaki.files.wordpress.com/2014/02/f8149-image001.jpg"/>
          <p:cNvPicPr>
            <a:picLocks noChangeAspect="1" noChangeArrowheads="1"/>
          </p:cNvPicPr>
          <p:nvPr/>
        </p:nvPicPr>
        <p:blipFill>
          <a:blip r:embed="rId6" cstate="print"/>
          <a:srcRect/>
          <a:stretch>
            <a:fillRect/>
          </a:stretch>
        </p:blipFill>
        <p:spPr bwMode="auto">
          <a:xfrm>
            <a:off x="4283968" y="1628800"/>
            <a:ext cx="3971788" cy="217671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Rotafolio7"/>
          <p:cNvPicPr>
            <a:picLocks noChangeAspect="1" noChangeArrowheads="1"/>
          </p:cNvPicPr>
          <p:nvPr/>
        </p:nvPicPr>
        <p:blipFill>
          <a:blip r:embed="rId2" cstate="print"/>
          <a:srcRect/>
          <a:stretch>
            <a:fillRect/>
          </a:stretch>
        </p:blipFill>
        <p:spPr bwMode="auto">
          <a:xfrm>
            <a:off x="71438" y="-30163"/>
            <a:ext cx="8997950" cy="69183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428</TotalTime>
  <Words>2637</Words>
  <Application>Microsoft Macintosh PowerPoint</Application>
  <PresentationFormat>Presentación en pantalla (4:3)</PresentationFormat>
  <Paragraphs>297</Paragraphs>
  <Slides>63</Slides>
  <Notes>1</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63</vt:i4>
      </vt:variant>
    </vt:vector>
  </HeadingPairs>
  <TitlesOfParts>
    <vt:vector size="67" baseType="lpstr">
      <vt:lpstr>Viajes</vt:lpstr>
      <vt:lpstr>MS Org Chart</vt:lpstr>
      <vt:lpstr>Documento</vt:lpstr>
      <vt:lpstr>Photo Editor Photo</vt:lpstr>
      <vt:lpstr>QUÍMICA, SOCIEDAD Y AMBIENTE  CURSO DE DIVULGACIÓN CIENTÍFICA</vt:lpstr>
      <vt:lpstr>MANEJO DE RESIDUOS PELIGROSOS</vt:lpstr>
      <vt:lpstr>MANEJO DE RESIDUOS</vt:lpstr>
      <vt:lpstr>BIOSFERA</vt:lpstr>
      <vt:lpstr>Presentación de PowerPoint</vt:lpstr>
      <vt:lpstr>         RESIDUOS</vt:lpstr>
      <vt:lpstr>Presentación de PowerPoint</vt:lpstr>
      <vt:lpstr>MANEJO DE RESIDUOS</vt:lpstr>
      <vt:lpstr>Presentación de PowerPoint</vt:lpstr>
      <vt:lpstr>CLASIFICACIÓN DE LAS FUENTES GENERADORAS DE RSM</vt:lpstr>
      <vt:lpstr>CLASIFICACIÓN DE LAS FUENTES GENERADORAS DE RSM (continuación)</vt:lpstr>
      <vt:lpstr>Presentación de PowerPoint</vt:lpstr>
      <vt:lpstr>LEGISLACIÓN AMBIENTAL</vt:lpstr>
      <vt:lpstr>Presentación de PowerPoint</vt:lpstr>
      <vt:lpstr>Presentación de PowerPoint</vt:lpstr>
      <vt:lpstr>Presentación de PowerPoint</vt:lpstr>
      <vt:lpstr>Presentación de PowerPoint</vt:lpstr>
      <vt:lpstr>Historia de las secretarias encargadas del cuidado del ambiente</vt:lpstr>
      <vt:lpstr>Presentación de PowerPoint</vt:lpstr>
      <vt:lpstr>Presentación de PowerPoint</vt:lpstr>
      <vt:lpstr>MARCO JURÍDICO</vt:lpstr>
      <vt:lpstr>Presentación de PowerPoint</vt:lpstr>
      <vt:lpstr>Presentación de PowerPoint</vt:lpstr>
      <vt:lpstr>MARCO JURIDICO PARA RESIDUOS PELIGROSOS</vt:lpstr>
      <vt:lpstr>Presentación de PowerPoint</vt:lpstr>
      <vt:lpstr>Presentación de PowerPoint</vt:lpstr>
      <vt:lpstr>... MARCO JURÍDICO </vt:lpstr>
      <vt:lpstr>NORMAS OFICIALES MEXICANAS EN MATERIA DE RESIDUOS PELIGROSOS</vt:lpstr>
      <vt:lpstr>... NOM´S EN MATERIA DE RP</vt:lpstr>
      <vt:lpstr>... NOM´S EN MATERIA DE RP</vt:lpstr>
      <vt:lpstr>... NOM´S EN MATERIA DE RP</vt:lpstr>
      <vt:lpstr>Presentación de PowerPoint</vt:lpstr>
      <vt:lpstr>Presentación de PowerPoint</vt:lpstr>
      <vt:lpstr>Presentación de PowerPoint</vt:lpstr>
      <vt:lpstr>Presentación de PowerPoint</vt:lpstr>
      <vt:lpstr>Metodología para determinar si un residuo es peligroso</vt:lpstr>
      <vt:lpstr>SUSTANCIAS PELIGROSAS</vt:lpstr>
      <vt:lpstr>Exposición de poblaciones humanas a sustancias Peligrosas</vt:lpstr>
      <vt:lpstr>Presentación de PowerPoint</vt:lpstr>
      <vt:lpstr> La Clasificación Internacional de RP incluye</vt:lpstr>
      <vt:lpstr>FUENTES GENERADORAS</vt:lpstr>
      <vt:lpstr>TODOS GENERAMOS DESECHOS PELIGROSOS, PERO NO IGUAL.</vt:lpstr>
      <vt:lpstr>Generadores de Desechos Peligrosos</vt:lpstr>
      <vt:lpstr>Presentación de PowerPoint</vt:lpstr>
      <vt:lpstr>Generadores domésticos de desechos peligrosos (Incluyen oficinas y otros)</vt:lpstr>
      <vt:lpstr>Ejemplos de productos  consumidos en el hogar que se convierten en residuos peligrosos si contienen materiales peligrosos</vt:lpstr>
      <vt:lpstr>Presentación de PowerPoint</vt:lpstr>
      <vt:lpstr>Presentación de PowerPoint</vt:lpstr>
      <vt:lpstr>Presentación de PowerPoint</vt:lpstr>
      <vt:lpstr>Presentación de PowerPoint</vt:lpstr>
      <vt:lpstr>Acciones para la ciudadanía</vt:lpstr>
      <vt:lpstr>Es el primer programa en México que te recompensa por participar en acciones que transformen tu entorno de manera positiva. Toda acción que llevas a cabo a favor de tu entorno te da puntos que canjeas por premios dentro de tu Ola.</vt:lpstr>
      <vt:lpstr>Presentación de PowerPoint</vt:lpstr>
      <vt:lpstr>Mercado del trueque</vt:lpstr>
      <vt:lpstr>Presentación de PowerPoint</vt:lpstr>
      <vt:lpstr>Presentación de PowerPoint</vt:lpstr>
      <vt:lpstr>Presentación de PowerPoint</vt:lpstr>
      <vt:lpstr>Presentación de PowerPoint</vt:lpstr>
      <vt:lpstr>Reciclatrón</vt:lpstr>
      <vt:lpstr>Presentación de PowerPoint</vt:lpstr>
      <vt:lpstr>Presentación de PowerPoint</vt:lpstr>
      <vt:lpstr>Presentación de PowerPoint</vt:lpstr>
      <vt:lpstr>Documentos y portales útiles al manejo de desechos peligrosos domésticos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DG DC</cp:lastModifiedBy>
  <cp:revision>75</cp:revision>
  <dcterms:created xsi:type="dcterms:W3CDTF">2015-09-29T14:41:03Z</dcterms:created>
  <dcterms:modified xsi:type="dcterms:W3CDTF">2015-10-14T21:47:15Z</dcterms:modified>
</cp:coreProperties>
</file>